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7" r:id="rId6"/>
  </p:sldMasterIdLst>
  <p:notesMasterIdLst>
    <p:notesMasterId r:id="rId21"/>
  </p:notesMasterIdLst>
  <p:sldIdLst>
    <p:sldId id="257" r:id="rId7"/>
    <p:sldId id="260" r:id="rId8"/>
    <p:sldId id="353" r:id="rId9"/>
    <p:sldId id="270" r:id="rId10"/>
    <p:sldId id="345" r:id="rId11"/>
    <p:sldId id="347" r:id="rId12"/>
    <p:sldId id="355" r:id="rId13"/>
    <p:sldId id="346" r:id="rId14"/>
    <p:sldId id="348" r:id="rId15"/>
    <p:sldId id="349" r:id="rId16"/>
    <p:sldId id="350" r:id="rId17"/>
    <p:sldId id="352" r:id="rId18"/>
    <p:sldId id="267" r:id="rId19"/>
    <p:sldId id="354" r:id="rId20"/>
  </p:sldIdLst>
  <p:sldSz cx="17068800" cy="96012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3E20A01-C3E3-DAB2-2E2E-E26E9B73E1E6}" name="Oliver Couchman" initials="OC" userId="S::Oliver.Couchman@mfe.govt.nz::3c229a36-f03d-4501-9f19-5f36997d28b3" providerId="AD"/>
  <p188:author id="{2FF72805-E7BB-CDC4-0094-AB1230F1DF03}" name="Lindsay Bindman" initials="LB" userId="S::lindsay.bindman@mfe.govt.nz::c651b577-25ea-4414-9964-1d3d7f318ad0" providerId="AD"/>
  <p188:author id="{43CB6908-EBA9-0118-23B3-7401F757AF39}" name="Syill Lim" initials="SL" userId="S::Syill.Lim@mfe.govt.nz::f42a8994-01fe-4da9-8cc0-e40d83102e00" providerId="AD"/>
  <p188:author id="{9781890C-58F4-BEDD-2A31-89487379110E}" name="Abby Harris" initials="AH" userId="S::abby.harris@mfe.govt.nz::78ed4e60-e368-4745-91be-748e11d4bdec" providerId="AD"/>
  <p188:author id="{50816512-67F8-8D76-437B-B38D5E3A56BD}" name="Belinda McFadgen" initials="BM" userId="S::belinda.mcfadgen@mfe.govt.nz::e15ef742-956f-4869-8748-845b7064a367" providerId="AD"/>
  <p188:author id="{CD514518-3563-B89A-EDF7-BDB008B1D992}" name="Peter Baillie" initials="PB" userId="S::peter.baillie@mfe.govt.nz::92ccdfaa-60a9-47d3-89dd-f46a74236840" providerId="AD"/>
  <p188:author id="{DE9A081A-DF30-998F-FC87-52522CA6A813}" name="Rachel Beck" initials="RB" userId="S::Rachel.Beck@mfe.govt.nz::54223059-677d-484b-810c-e5f9dc4b43d8" providerId="AD"/>
  <p188:author id="{C0E2CE1C-C15F-11AA-9D52-647E0F22EAE3}" name="Roderick Boys" initials="RB" userId="S::roderick.boys@mfe.govt.nz::653d54c5-8e7e-42f5-8738-86619b261e36" providerId="AD"/>
  <p188:author id="{CDD2B61F-184A-8C01-793C-2524460DEB22}" name="Connie May Nisbet" initials="CN" userId="S::conniemay.nisbet@mfe.govt.nz::f4f472d9-001a-4c39-999b-c777dfe8799f" providerId="AD"/>
  <p188:author id="{E068DD26-025C-A3E1-208A-0BAD98F860D7}" name="Fiona Cashmore" initials="FC" userId="S::Fiona.Cashmore@mfe.govt.nz::321ae89e-2ac7-43c2-ae94-2508e2654a86" providerId="AD"/>
  <p188:author id="{7D98FE30-A84B-01C2-8987-765B5C165A8F}" name="Sarah Stevenson" initials="SS" userId="S::sarah.stevenson@mfe.govt.nz::5d609aec-86fc-485a-95f3-4d8ac112d029" providerId="AD"/>
  <p188:author id="{004EA134-B8D4-096E-F8FD-5F8D42D47963}" name="Becky Prebble" initials="BP" userId="S::Becky.Prebble@mfe.govt.nz::222e5b56-8d7b-450d-8402-ba0b5184a653" providerId="AD"/>
  <p188:author id="{CF72DA36-6DD9-3A5C-5F87-9C0D929F12AC}" name="Jacqui Carroll" initials="JC" userId="S::jacqui.carroll@mfe.govt.nz::df821cce-07af-4895-b227-e1c876d5da5e" providerId="AD"/>
  <p188:author id="{01B3493D-7A25-B124-E9D7-40C4E14802EB}" name="Glenn Wigley" initials="GW" userId="S::glenn.wigley@mfe.govt.nz::14834714-eac2-4f69-b5ff-4784dc082d5e" providerId="AD"/>
  <p188:author id="{8E141A43-6D09-E23A-1380-F70A9963FAA8}" name="Hana Ihaka-McLeod" initials="HIM" userId="S::Hana.Ihaka-McLeod@mfe.govt.nz::93a69e8a-c43a-4d1b-adcc-23c77b4ce5b5" providerId="AD"/>
  <p188:author id="{EB150B4C-8361-52AE-3E9D-64F848674A75}" name="Jennifer Hutcheon" initials="JH" userId="S::Jennifer.Hutcheon@mfe.govt.nz::6d5e4285-50dc-4d55-ab78-3ed690c4d0be" providerId="AD"/>
  <p188:author id="{50D0E650-58F7-B926-3B6A-14C826497F38}" name="Jasmin Kaur" initials="JK" userId="S::Jasmin.Kaur@mfe.govt.nz::7baefe01-2ff7-401b-9396-b76b07472a60" providerId="AD"/>
  <p188:author id="{8A91C856-8FA3-47B3-25A9-2F788E29A786}" name="Raymond Hall" initials="RH" userId="S::Raymond.Hall@mfe.govt.nz::f7c40259-bdb9-4d27-bd67-8ed5c20c4bc0" providerId="AD"/>
  <p188:author id="{67BAD95A-D07A-0E4E-DBD3-7562B0465161}" name="Katherine Wilson" initials="KW" userId="S::Katherine.Wilson@mfe.govt.nz::d2b7455d-be9d-49bb-94a9-59b3dac2cd3f" providerId="AD"/>
  <p188:author id="{F0FB715B-F0F1-3A84-7037-48BD35C076E7}" name="Daire Queenan" initials="DQ" userId="S::daire.queenan@mfe.govt.nz::b46b635f-7801-4b4a-8f0e-9c82d7eadbb7" providerId="AD"/>
  <p188:author id="{25F1E462-5068-BB75-C4CF-6E94AD82D170}" name="Marie Doole" initials="MD" userId="S::marie.doole@mfe.govt.nz::5fc31ddd-c685-44b7-97be-5d905ff4f27f" providerId="AD"/>
  <p188:author id="{B3344268-366B-0E7D-20A5-25D8E475D521}" name="Winiata Anderson" initials="WA" userId="S::winiata.anderson@mfe.govt.nz::0987646e-1636-410a-bd98-97f2b26ed999" providerId="AD"/>
  <p188:author id="{5E89DC6F-2DD5-99F6-1813-818BEF76FEE3}" name="Nicholas Adams" initials="NA" userId="S::nicholas.adams@mfe.govt.nz::f6a8b830-846c-443c-856d-721cef52e46d" providerId="AD"/>
  <p188:author id="{FEAE1D74-4F1A-79A7-3B36-3B7E59F81FDE}" name="Jojo Woodham" initials="JW" userId="S::jojo.woodham@mfe.govt.nz::07ef011d-974c-4815-83a7-8252dc798725" providerId="AD"/>
  <p188:author id="{D525D583-F2DF-DE83-743E-558A9052DD92}" name="Lucy Tyndall" initials="LT" userId="S::Lucy.Tyndall@mfe.govt.nz::53c49a3b-7732-4e6e-9408-6e0a4b62bd7a" providerId="AD"/>
  <p188:author id="{799C4D9B-9AF2-C45C-5FA2-690F7FEEEFB9}" name="Liz Moncrieff" initials="LM" userId="S::Liz.Moncrieff@mfe.govt.nz::2587ce92-04a1-4476-8414-b46f62159407" providerId="AD"/>
  <p188:author id="{423DE7BB-5F19-8108-36AE-02BA0E4D5AC5}" name="Joseph Hagg" initials="JH" userId="S::joseph.hagg@mfe.govt.nz::1c19bc1e-dc24-4ba5-a4bf-789472253d85" providerId="AD"/>
  <p188:author id="{66EB8DC0-AF26-4E31-4A47-BDD4E3D4FFC7}" name="Hana Ihaka-McLeod" initials="HI" userId="S::hana.ihaka-mcleod@mfe.govt.nz::93a69e8a-c43a-4d1b-adcc-23c77b4ce5b5" providerId="AD"/>
  <p188:author id="{B49619C5-36A6-443B-2A86-316006F1B244}" name="Jonathan Wanty" initials="JW" userId="S::jonathan.wanty@mfe.govt.nz::a143dfab-f7a1-4e12-89d3-a95c4f23833c" providerId="AD"/>
  <p188:author id="{190936C7-E60A-E8C1-44CF-2BB1AA6C7D53}" name="Liz Moncrieff" initials="LM" userId="S::liz.moncrieff@mfe.govt.nz::2587ce92-04a1-4476-8414-b46f62159407" providerId="AD"/>
  <p188:author id="{A5DAD7C7-C962-4A5A-8085-C3E99FFA83F9}" name="Catherine Prior" initials="CP" userId="S::catherine.prior@mfe.govt.nz::73f312ce-eaef-40f2-8717-7bad4c489500" providerId="AD"/>
  <p188:author id="{BE993FC9-B0BE-CA2D-6BFC-9589EBC3FEAC}" name="Sue-Ellen Fenelon" initials="SEF" userId="S::Sue-Ellen.Fenelon@mfe.govt.nz::e5e7221a-5a30-42db-80a0-517d373ee9b7" providerId="AD"/>
  <p188:author id="{BEE2F3CB-8B72-4817-A7D4-2946138FAF7A}" name="Heidi Baillie" initials="HB" userId="S::Heidi.Baillie@mfe.govt.nz::c7a43715-44e8-4a5c-99a8-416be18df6e8" providerId="AD"/>
  <p188:author id="{0DC3FCD0-424E-9C86-D0EF-785FB0BF43D8}" name="Connie May Nisbet" initials="CMN" userId="S::ConnieMay.Nisbet@mfe.govt.nz::f4f472d9-001a-4c39-999b-c777dfe8799f" providerId="AD"/>
  <p188:author id="{E6F045DC-B47B-7B02-A350-9C92F9B90C37}" name="David Falconer" initials="DF" userId="S::david.falconer@mfe.govt.nz::e25b200f-6dab-4230-91a4-c48afbb360f6" providerId="AD"/>
  <p188:author id="{6CE3C1F2-CC20-2067-875E-15E6153B5EA4}" name="Courtney Havill" initials="CH" userId="S::Courtney.Havill@mfe.govt.nz::0c90eb65-6d56-4b1d-b44a-bcc829fd5fc0" providerId="AD"/>
  <p188:author id="{F29F09FC-B039-9D39-80DF-31856A24E1AD}" name="Hannah Singer" initials="HS" userId="S::hannah.singer@mfe.govt.nz::25bf9d5a-e4ae-4cd1-a15e-61c09e213eac"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1B556B"/>
    <a:srgbClr val="2E9E8B"/>
    <a:srgbClr val="DA5A28"/>
    <a:srgbClr val="32809C"/>
    <a:srgbClr val="C6A1C9"/>
    <a:srgbClr val="BF2F37"/>
    <a:srgbClr val="1F3B71"/>
    <a:srgbClr val="E4F1CD"/>
    <a:srgbClr val="FFF0AC"/>
    <a:srgbClr val="846E7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CD09280-14E1-E483-9360-3C17236E60C8}" v="4804" dt="2023-06-27T01:14:10.882"/>
    <p1510:client id="{9E153D9C-985C-4A8A-8522-E774825B6C62}" v="5" dt="2023-06-27T21:55:09.14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6" d="100"/>
          <a:sy n="66" d="100"/>
        </p:scale>
        <p:origin x="90" y="3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theme" Target="theme/theme1.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presProps" Target="presProps.xml"/><Relationship Id="rId27"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846E5B66-161D-4B39-B2F4-AF604733AA51}" type="datetimeFigureOut">
              <a:rPr lang="en-NZ" smtClean="0"/>
              <a:t>28/06/2023</a:t>
            </a:fld>
            <a:endParaRPr lang="en-NZ"/>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DF9B69DB-B540-404C-9B21-283AA90E5D51}" type="slidenum">
              <a:rPr lang="en-NZ" smtClean="0"/>
              <a:t>‹#›</a:t>
            </a:fld>
            <a:endParaRPr lang="en-NZ"/>
          </a:p>
        </p:txBody>
      </p:sp>
    </p:spTree>
    <p:extLst>
      <p:ext uri="{BB962C8B-B14F-4D97-AF65-F5344CB8AC3E}">
        <p14:creationId xmlns:p14="http://schemas.microsoft.com/office/powerpoint/2010/main" val="16970296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133600" y="1571308"/>
            <a:ext cx="12801600" cy="3342640"/>
          </a:xfrm>
        </p:spPr>
        <p:txBody>
          <a:bodyPr anchor="b"/>
          <a:lstStyle>
            <a:lvl1pPr algn="ctr">
              <a:defRPr sz="8400"/>
            </a:lvl1pPr>
          </a:lstStyle>
          <a:p>
            <a:r>
              <a:rPr lang="en-US"/>
              <a:t>Click to edit Master title style</a:t>
            </a:r>
          </a:p>
        </p:txBody>
      </p:sp>
      <p:sp>
        <p:nvSpPr>
          <p:cNvPr id="3" name="Subtitle 2"/>
          <p:cNvSpPr>
            <a:spLocks noGrp="1"/>
          </p:cNvSpPr>
          <p:nvPr>
            <p:ph type="subTitle" idx="1"/>
          </p:nvPr>
        </p:nvSpPr>
        <p:spPr>
          <a:xfrm>
            <a:off x="2133600" y="5042853"/>
            <a:ext cx="128016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en-US"/>
              <a:t>Click to edit Master subtitle style</a:t>
            </a:r>
          </a:p>
        </p:txBody>
      </p:sp>
      <p:sp>
        <p:nvSpPr>
          <p:cNvPr id="4" name="Date Placeholder 3"/>
          <p:cNvSpPr>
            <a:spLocks noGrp="1"/>
          </p:cNvSpPr>
          <p:nvPr>
            <p:ph type="dt" sz="half" idx="10"/>
          </p:nvPr>
        </p:nvSpPr>
        <p:spPr/>
        <p:txBody>
          <a:bodyPr/>
          <a:lstStyle/>
          <a:p>
            <a:fld id="{562D7DB0-C5F2-4CE3-8004-2AC462C51B0E}" type="datetimeFigureOut">
              <a:rPr lang="en-NZ" smtClean="0"/>
              <a:t>28/06/2023</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6AD038FA-D577-4A23-9666-C1D9120332D7}" type="slidenum">
              <a:rPr lang="en-NZ" smtClean="0"/>
              <a:t>‹#›</a:t>
            </a:fld>
            <a:endParaRPr lang="en-NZ"/>
          </a:p>
        </p:txBody>
      </p:sp>
      <p:pic>
        <p:nvPicPr>
          <p:cNvPr id="8" name="Picture 7">
            <a:extLst>
              <a:ext uri="{FF2B5EF4-FFF2-40B4-BE49-F238E27FC236}">
                <a16:creationId xmlns:a16="http://schemas.microsoft.com/office/drawing/2014/main" id="{55BE39CE-D5DE-4B74-877D-F71B45E2FE7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4552408" y="1121833"/>
            <a:ext cx="1920240" cy="512897"/>
          </a:xfrm>
          <a:prstGeom prst="rect">
            <a:avLst/>
          </a:prstGeom>
        </p:spPr>
      </p:pic>
    </p:spTree>
    <p:extLst>
      <p:ext uri="{BB962C8B-B14F-4D97-AF65-F5344CB8AC3E}">
        <p14:creationId xmlns:p14="http://schemas.microsoft.com/office/powerpoint/2010/main" val="17817007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62D7DB0-C5F2-4CE3-8004-2AC462C51B0E}" type="datetimeFigureOut">
              <a:rPr lang="en-NZ" smtClean="0"/>
              <a:t>28/06/2023</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6AD038FA-D577-4A23-9666-C1D9120332D7}" type="slidenum">
              <a:rPr lang="en-NZ" smtClean="0"/>
              <a:t>‹#›</a:t>
            </a:fld>
            <a:endParaRPr lang="en-NZ"/>
          </a:p>
        </p:txBody>
      </p:sp>
    </p:spTree>
    <p:extLst>
      <p:ext uri="{BB962C8B-B14F-4D97-AF65-F5344CB8AC3E}">
        <p14:creationId xmlns:p14="http://schemas.microsoft.com/office/powerpoint/2010/main" val="31386158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2214860" y="511175"/>
            <a:ext cx="3680460" cy="813657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173480" y="511175"/>
            <a:ext cx="10828020" cy="813657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62D7DB0-C5F2-4CE3-8004-2AC462C51B0E}" type="datetimeFigureOut">
              <a:rPr lang="en-NZ" smtClean="0"/>
              <a:t>28/06/2023</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6AD038FA-D577-4A23-9666-C1D9120332D7}" type="slidenum">
              <a:rPr lang="en-NZ" smtClean="0"/>
              <a:t>‹#›</a:t>
            </a:fld>
            <a:endParaRPr lang="en-NZ"/>
          </a:p>
        </p:txBody>
      </p:sp>
    </p:spTree>
    <p:extLst>
      <p:ext uri="{BB962C8B-B14F-4D97-AF65-F5344CB8AC3E}">
        <p14:creationId xmlns:p14="http://schemas.microsoft.com/office/powerpoint/2010/main" val="34266319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Longer Title (Hills)">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271D9B68-19D1-487A-A3CC-0F48DECC3B5E}"/>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flipH="1">
            <a:off x="0" y="0"/>
            <a:ext cx="17068800" cy="9622186"/>
          </a:xfrm>
          <a:prstGeom prst="rect">
            <a:avLst/>
          </a:prstGeom>
        </p:spPr>
      </p:pic>
      <p:sp>
        <p:nvSpPr>
          <p:cNvPr id="8" name="Text Placeholder 11">
            <a:extLst>
              <a:ext uri="{FF2B5EF4-FFF2-40B4-BE49-F238E27FC236}">
                <a16:creationId xmlns:a16="http://schemas.microsoft.com/office/drawing/2014/main" id="{38C72E9F-1031-41D5-A7C9-5DDC2CAAD77B}"/>
              </a:ext>
            </a:extLst>
          </p:cNvPr>
          <p:cNvSpPr>
            <a:spLocks noGrp="1"/>
          </p:cNvSpPr>
          <p:nvPr>
            <p:ph type="body" sz="quarter" idx="11" hasCustomPrompt="1"/>
          </p:nvPr>
        </p:nvSpPr>
        <p:spPr>
          <a:xfrm>
            <a:off x="1" y="1"/>
            <a:ext cx="9090563" cy="7380913"/>
          </a:xfrm>
          <a:prstGeom prst="rect">
            <a:avLst/>
          </a:prstGeom>
          <a:blipFill dpi="0" rotWithShape="1">
            <a:blip r:embed="rId3">
              <a:alphaModFix amt="95000"/>
              <a:extLst>
                <a:ext uri="{28A0092B-C50C-407E-A947-70E740481C1C}">
                  <a14:useLocalDpi xmlns:a14="http://schemas.microsoft.com/office/drawing/2010/main" val="0"/>
                </a:ext>
              </a:extLst>
            </a:blip>
            <a:srcRect/>
            <a:stretch>
              <a:fillRect l="-24209" t="-52981" r="1" b="1"/>
            </a:stretch>
          </a:blipFill>
          <a:ln>
            <a:noFill/>
          </a:ln>
        </p:spPr>
        <p:txBody>
          <a:bodyPr lIns="432000" bIns="2988000" anchor="b"/>
          <a:lstStyle>
            <a:lvl1pPr marL="0" indent="0">
              <a:buNone/>
              <a:defRPr sz="3920" b="1">
                <a:solidFill>
                  <a:schemeClr val="bg1"/>
                </a:solidFill>
                <a:latin typeface="Georgia" panose="02040502050405020303" pitchFamily="18" charset="0"/>
              </a:defRPr>
            </a:lvl1pPr>
            <a:lvl2pPr>
              <a:defRPr sz="6720" b="1">
                <a:latin typeface="Merriweather" panose="00000500000000000000" pitchFamily="2" charset="0"/>
              </a:defRPr>
            </a:lvl2pPr>
            <a:lvl3pPr>
              <a:defRPr sz="6720" b="1">
                <a:latin typeface="Merriweather" panose="00000500000000000000" pitchFamily="2" charset="0"/>
              </a:defRPr>
            </a:lvl3pPr>
            <a:lvl4pPr>
              <a:defRPr sz="6720" b="1">
                <a:latin typeface="Merriweather" panose="00000500000000000000" pitchFamily="2" charset="0"/>
              </a:defRPr>
            </a:lvl4pPr>
            <a:lvl5pPr>
              <a:defRPr sz="6720" b="1">
                <a:latin typeface="Merriweather" panose="00000500000000000000" pitchFamily="2" charset="0"/>
              </a:defRPr>
            </a:lvl5pPr>
          </a:lstStyle>
          <a:p>
            <a:pPr lvl="0"/>
            <a:r>
              <a:rPr lang="en-US"/>
              <a:t>This is an example of a title placeholder that is long and needs more space in the circle.</a:t>
            </a:r>
          </a:p>
        </p:txBody>
      </p:sp>
      <p:sp>
        <p:nvSpPr>
          <p:cNvPr id="9" name="Text Placeholder 2">
            <a:extLst>
              <a:ext uri="{FF2B5EF4-FFF2-40B4-BE49-F238E27FC236}">
                <a16:creationId xmlns:a16="http://schemas.microsoft.com/office/drawing/2014/main" id="{FF1D88E9-2187-4D85-8511-792C7B8C9723}"/>
              </a:ext>
            </a:extLst>
          </p:cNvPr>
          <p:cNvSpPr>
            <a:spLocks noGrp="1"/>
          </p:cNvSpPr>
          <p:nvPr>
            <p:ph type="body" sz="quarter" idx="13" hasCustomPrompt="1"/>
          </p:nvPr>
        </p:nvSpPr>
        <p:spPr>
          <a:xfrm>
            <a:off x="470826" y="3281114"/>
            <a:ext cx="7389735" cy="781752"/>
          </a:xfrm>
          <a:prstGeom prst="rect">
            <a:avLst/>
          </a:prstGeom>
        </p:spPr>
        <p:txBody>
          <a:bodyPr>
            <a:spAutoFit/>
          </a:bodyPr>
          <a:lstStyle>
            <a:lvl1pPr marL="0" indent="0">
              <a:lnSpc>
                <a:spcPct val="100000"/>
              </a:lnSpc>
              <a:buNone/>
              <a:defRPr sz="2240" b="0">
                <a:solidFill>
                  <a:schemeClr val="bg1"/>
                </a:solidFill>
              </a:defRPr>
            </a:lvl1pPr>
            <a:lvl2pPr marL="640080" indent="0">
              <a:buNone/>
              <a:defRPr sz="2240" b="0">
                <a:solidFill>
                  <a:schemeClr val="bg1"/>
                </a:solidFill>
              </a:defRPr>
            </a:lvl2pPr>
            <a:lvl3pPr marL="1280160" indent="0">
              <a:buNone/>
              <a:defRPr sz="2240" b="0">
                <a:solidFill>
                  <a:schemeClr val="bg1"/>
                </a:solidFill>
              </a:defRPr>
            </a:lvl3pPr>
            <a:lvl4pPr marL="1920240" indent="0">
              <a:buNone/>
              <a:defRPr sz="2240" b="0">
                <a:solidFill>
                  <a:schemeClr val="bg1"/>
                </a:solidFill>
              </a:defRPr>
            </a:lvl4pPr>
            <a:lvl5pPr marL="2560320" indent="0">
              <a:buNone/>
              <a:defRPr sz="2240" b="0">
                <a:solidFill>
                  <a:schemeClr val="bg1"/>
                </a:solidFill>
              </a:defRPr>
            </a:lvl5pPr>
          </a:lstStyle>
          <a:p>
            <a:pPr lvl="0"/>
            <a:r>
              <a:rPr lang="en-US"/>
              <a:t>Subtitle placeholder. These image slides are good PowerPoint openers. Imagery helps grab people’s attention. </a:t>
            </a:r>
          </a:p>
        </p:txBody>
      </p:sp>
    </p:spTree>
    <p:extLst>
      <p:ext uri="{BB962C8B-B14F-4D97-AF65-F5344CB8AC3E}">
        <p14:creationId xmlns:p14="http://schemas.microsoft.com/office/powerpoint/2010/main" val="20444433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with Paragraph">
    <p:spTree>
      <p:nvGrpSpPr>
        <p:cNvPr id="1" name=""/>
        <p:cNvGrpSpPr/>
        <p:nvPr/>
      </p:nvGrpSpPr>
      <p:grpSpPr>
        <a:xfrm>
          <a:off x="0" y="0"/>
          <a:ext cx="0" cy="0"/>
          <a:chOff x="0" y="0"/>
          <a:chExt cx="0" cy="0"/>
        </a:xfrm>
      </p:grpSpPr>
      <p:sp>
        <p:nvSpPr>
          <p:cNvPr id="8" name="Text Placeholder 11">
            <a:extLst>
              <a:ext uri="{FF2B5EF4-FFF2-40B4-BE49-F238E27FC236}">
                <a16:creationId xmlns:a16="http://schemas.microsoft.com/office/drawing/2014/main" id="{DC0C9393-7283-41AB-897A-F544520AF04D}"/>
              </a:ext>
            </a:extLst>
          </p:cNvPr>
          <p:cNvSpPr>
            <a:spLocks noGrp="1"/>
          </p:cNvSpPr>
          <p:nvPr>
            <p:ph type="body" sz="quarter" idx="15" hasCustomPrompt="1"/>
          </p:nvPr>
        </p:nvSpPr>
        <p:spPr>
          <a:xfrm>
            <a:off x="1" y="0"/>
            <a:ext cx="8479698" cy="9601200"/>
          </a:xfrm>
          <a:custGeom>
            <a:avLst/>
            <a:gdLst>
              <a:gd name="connsiteX0" fmla="*/ 0 w 6056364"/>
              <a:gd name="connsiteY0" fmla="*/ 0 h 6845299"/>
              <a:gd name="connsiteX1" fmla="*/ 3028182 w 6056364"/>
              <a:gd name="connsiteY1" fmla="*/ 0 h 6845299"/>
              <a:gd name="connsiteX2" fmla="*/ 6056364 w 6056364"/>
              <a:gd name="connsiteY2" fmla="*/ 3422650 h 6845299"/>
              <a:gd name="connsiteX3" fmla="*/ 3028182 w 6056364"/>
              <a:gd name="connsiteY3" fmla="*/ 6845300 h 6845299"/>
              <a:gd name="connsiteX4" fmla="*/ 0 w 6056364"/>
              <a:gd name="connsiteY4" fmla="*/ 6845299 h 6845299"/>
              <a:gd name="connsiteX5" fmla="*/ 0 w 6056364"/>
              <a:gd name="connsiteY5" fmla="*/ 0 h 6845299"/>
              <a:gd name="connsiteX0" fmla="*/ 0 w 6083541"/>
              <a:gd name="connsiteY0" fmla="*/ 9525 h 6854825"/>
              <a:gd name="connsiteX1" fmla="*/ 3999732 w 6083541"/>
              <a:gd name="connsiteY1" fmla="*/ 0 h 6854825"/>
              <a:gd name="connsiteX2" fmla="*/ 6056364 w 6083541"/>
              <a:gd name="connsiteY2" fmla="*/ 3432175 h 6854825"/>
              <a:gd name="connsiteX3" fmla="*/ 3028182 w 6083541"/>
              <a:gd name="connsiteY3" fmla="*/ 6854825 h 6854825"/>
              <a:gd name="connsiteX4" fmla="*/ 0 w 6083541"/>
              <a:gd name="connsiteY4" fmla="*/ 6854824 h 6854825"/>
              <a:gd name="connsiteX5" fmla="*/ 0 w 6083541"/>
              <a:gd name="connsiteY5" fmla="*/ 9525 h 6854825"/>
              <a:gd name="connsiteX0" fmla="*/ 0 w 6057382"/>
              <a:gd name="connsiteY0" fmla="*/ 9525 h 6854824"/>
              <a:gd name="connsiteX1" fmla="*/ 3999732 w 6057382"/>
              <a:gd name="connsiteY1" fmla="*/ 0 h 6854824"/>
              <a:gd name="connsiteX2" fmla="*/ 6056364 w 6057382"/>
              <a:gd name="connsiteY2" fmla="*/ 3432175 h 6854824"/>
              <a:gd name="connsiteX3" fmla="*/ 4123557 w 6057382"/>
              <a:gd name="connsiteY3" fmla="*/ 6845300 h 6854824"/>
              <a:gd name="connsiteX4" fmla="*/ 0 w 6057382"/>
              <a:gd name="connsiteY4" fmla="*/ 6854824 h 6854824"/>
              <a:gd name="connsiteX5" fmla="*/ 0 w 6057382"/>
              <a:gd name="connsiteY5" fmla="*/ 9525 h 6854824"/>
              <a:gd name="connsiteX0" fmla="*/ 0 w 6057382"/>
              <a:gd name="connsiteY0" fmla="*/ 47625 h 6892924"/>
              <a:gd name="connsiteX1" fmla="*/ 3999732 w 6057382"/>
              <a:gd name="connsiteY1" fmla="*/ 0 h 6892924"/>
              <a:gd name="connsiteX2" fmla="*/ 6056364 w 6057382"/>
              <a:gd name="connsiteY2" fmla="*/ 3470275 h 6892924"/>
              <a:gd name="connsiteX3" fmla="*/ 4123557 w 6057382"/>
              <a:gd name="connsiteY3" fmla="*/ 6883400 h 6892924"/>
              <a:gd name="connsiteX4" fmla="*/ 0 w 6057382"/>
              <a:gd name="connsiteY4" fmla="*/ 6892924 h 6892924"/>
              <a:gd name="connsiteX5" fmla="*/ 0 w 6057382"/>
              <a:gd name="connsiteY5" fmla="*/ 47625 h 6892924"/>
              <a:gd name="connsiteX0" fmla="*/ 0 w 6057243"/>
              <a:gd name="connsiteY0" fmla="*/ 0 h 6845299"/>
              <a:gd name="connsiteX1" fmla="*/ 4009257 w 6057243"/>
              <a:gd name="connsiteY1" fmla="*/ 0 h 6845299"/>
              <a:gd name="connsiteX2" fmla="*/ 6056364 w 6057243"/>
              <a:gd name="connsiteY2" fmla="*/ 3422650 h 6845299"/>
              <a:gd name="connsiteX3" fmla="*/ 4123557 w 6057243"/>
              <a:gd name="connsiteY3" fmla="*/ 6835775 h 6845299"/>
              <a:gd name="connsiteX4" fmla="*/ 0 w 6057243"/>
              <a:gd name="connsiteY4" fmla="*/ 6845299 h 6845299"/>
              <a:gd name="connsiteX5" fmla="*/ 0 w 6057243"/>
              <a:gd name="connsiteY5" fmla="*/ 0 h 6845299"/>
              <a:gd name="connsiteX0" fmla="*/ 0 w 6057243"/>
              <a:gd name="connsiteY0" fmla="*/ 0 h 6845299"/>
              <a:gd name="connsiteX1" fmla="*/ 4009257 w 6057243"/>
              <a:gd name="connsiteY1" fmla="*/ 0 h 6845299"/>
              <a:gd name="connsiteX2" fmla="*/ 6056364 w 6057243"/>
              <a:gd name="connsiteY2" fmla="*/ 3422650 h 6845299"/>
              <a:gd name="connsiteX3" fmla="*/ 4123557 w 6057243"/>
              <a:gd name="connsiteY3" fmla="*/ 6835775 h 6845299"/>
              <a:gd name="connsiteX4" fmla="*/ 0 w 6057243"/>
              <a:gd name="connsiteY4" fmla="*/ 6845299 h 6845299"/>
              <a:gd name="connsiteX5" fmla="*/ 0 w 6057243"/>
              <a:gd name="connsiteY5" fmla="*/ 0 h 6845299"/>
              <a:gd name="connsiteX0" fmla="*/ 0 w 6056927"/>
              <a:gd name="connsiteY0" fmla="*/ 0 h 6845299"/>
              <a:gd name="connsiteX1" fmla="*/ 4009257 w 6056927"/>
              <a:gd name="connsiteY1" fmla="*/ 0 h 6845299"/>
              <a:gd name="connsiteX2" fmla="*/ 6056364 w 6056927"/>
              <a:gd name="connsiteY2" fmla="*/ 3422650 h 6845299"/>
              <a:gd name="connsiteX3" fmla="*/ 4123557 w 6056927"/>
              <a:gd name="connsiteY3" fmla="*/ 6835775 h 6845299"/>
              <a:gd name="connsiteX4" fmla="*/ 0 w 6056927"/>
              <a:gd name="connsiteY4" fmla="*/ 6845299 h 6845299"/>
              <a:gd name="connsiteX5" fmla="*/ 0 w 6056927"/>
              <a:gd name="connsiteY5" fmla="*/ 0 h 6845299"/>
              <a:gd name="connsiteX0" fmla="*/ 0 w 6056466"/>
              <a:gd name="connsiteY0" fmla="*/ 0 h 6845299"/>
              <a:gd name="connsiteX1" fmla="*/ 4009257 w 6056466"/>
              <a:gd name="connsiteY1" fmla="*/ 0 h 6845299"/>
              <a:gd name="connsiteX2" fmla="*/ 6056364 w 6056466"/>
              <a:gd name="connsiteY2" fmla="*/ 3422650 h 6845299"/>
              <a:gd name="connsiteX3" fmla="*/ 4123557 w 6056466"/>
              <a:gd name="connsiteY3" fmla="*/ 6835775 h 6845299"/>
              <a:gd name="connsiteX4" fmla="*/ 0 w 6056466"/>
              <a:gd name="connsiteY4" fmla="*/ 6845299 h 6845299"/>
              <a:gd name="connsiteX5" fmla="*/ 0 w 6056466"/>
              <a:gd name="connsiteY5" fmla="*/ 0 h 6845299"/>
              <a:gd name="connsiteX0" fmla="*/ 0 w 6056927"/>
              <a:gd name="connsiteY0" fmla="*/ 0 h 6845299"/>
              <a:gd name="connsiteX1" fmla="*/ 4009257 w 6056927"/>
              <a:gd name="connsiteY1" fmla="*/ 0 h 6845299"/>
              <a:gd name="connsiteX2" fmla="*/ 6056364 w 6056927"/>
              <a:gd name="connsiteY2" fmla="*/ 3422650 h 6845299"/>
              <a:gd name="connsiteX3" fmla="*/ 4123557 w 6056927"/>
              <a:gd name="connsiteY3" fmla="*/ 6835775 h 6845299"/>
              <a:gd name="connsiteX4" fmla="*/ 0 w 6056927"/>
              <a:gd name="connsiteY4" fmla="*/ 6845299 h 6845299"/>
              <a:gd name="connsiteX5" fmla="*/ 0 w 6056927"/>
              <a:gd name="connsiteY5" fmla="*/ 0 h 68452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56927" h="6845299">
                <a:moveTo>
                  <a:pt x="0" y="0"/>
                </a:moveTo>
                <a:lnTo>
                  <a:pt x="4009257" y="0"/>
                </a:lnTo>
                <a:cubicBezTo>
                  <a:pt x="5414976" y="600075"/>
                  <a:pt x="6037314" y="2292879"/>
                  <a:pt x="6056364" y="3422650"/>
                </a:cubicBezTo>
                <a:cubicBezTo>
                  <a:pt x="6075414" y="4552421"/>
                  <a:pt x="5615001" y="5902325"/>
                  <a:pt x="4123557" y="6835775"/>
                </a:cubicBezTo>
                <a:lnTo>
                  <a:pt x="0" y="6845299"/>
                </a:lnTo>
                <a:lnTo>
                  <a:pt x="0" y="0"/>
                </a:lnTo>
                <a:close/>
              </a:path>
            </a:pathLst>
          </a:custGeom>
          <a:blipFill>
            <a:blip r:embed="rId2">
              <a:alphaModFix/>
            </a:blip>
            <a:stretch>
              <a:fillRect/>
            </a:stretch>
          </a:blipFill>
          <a:ln>
            <a:noFill/>
          </a:ln>
        </p:spPr>
        <p:txBody>
          <a:bodyPr lIns="432000" bIns="3528000" anchor="b"/>
          <a:lstStyle>
            <a:lvl1pPr marL="0" indent="0">
              <a:buNone/>
              <a:defRPr sz="5880" b="1">
                <a:solidFill>
                  <a:schemeClr val="bg1"/>
                </a:solidFill>
                <a:latin typeface="Georgia" panose="02040502050405020303" pitchFamily="18" charset="0"/>
              </a:defRPr>
            </a:lvl1pPr>
            <a:lvl2pPr>
              <a:defRPr sz="6720" b="1">
                <a:latin typeface="Merriweather" panose="00000500000000000000" pitchFamily="2" charset="0"/>
              </a:defRPr>
            </a:lvl2pPr>
            <a:lvl3pPr>
              <a:defRPr sz="6720" b="1">
                <a:latin typeface="Merriweather" panose="00000500000000000000" pitchFamily="2" charset="0"/>
              </a:defRPr>
            </a:lvl3pPr>
            <a:lvl4pPr>
              <a:defRPr sz="6720" b="1">
                <a:latin typeface="Merriweather" panose="00000500000000000000" pitchFamily="2" charset="0"/>
              </a:defRPr>
            </a:lvl4pPr>
            <a:lvl5pPr>
              <a:defRPr sz="6720" b="1">
                <a:latin typeface="Merriweather" panose="00000500000000000000" pitchFamily="2" charset="0"/>
              </a:defRPr>
            </a:lvl5pPr>
          </a:lstStyle>
          <a:p>
            <a:pPr lvl="0"/>
            <a:r>
              <a:rPr lang="en-NZ"/>
              <a:t>Title Placeholder</a:t>
            </a:r>
          </a:p>
        </p:txBody>
      </p:sp>
      <p:sp>
        <p:nvSpPr>
          <p:cNvPr id="12" name="Text Placeholder 4">
            <a:extLst>
              <a:ext uri="{FF2B5EF4-FFF2-40B4-BE49-F238E27FC236}">
                <a16:creationId xmlns:a16="http://schemas.microsoft.com/office/drawing/2014/main" id="{AD3C97B0-8BC8-4305-B4BB-13BFD0A5460B}"/>
              </a:ext>
            </a:extLst>
          </p:cNvPr>
          <p:cNvSpPr>
            <a:spLocks noGrp="1"/>
          </p:cNvSpPr>
          <p:nvPr>
            <p:ph type="body" sz="quarter" idx="13" hasCustomPrompt="1"/>
          </p:nvPr>
        </p:nvSpPr>
        <p:spPr>
          <a:xfrm>
            <a:off x="9426355" y="3701838"/>
            <a:ext cx="6191597" cy="2197524"/>
          </a:xfrm>
          <a:prstGeom prst="rect">
            <a:avLst/>
          </a:prstGeom>
        </p:spPr>
        <p:txBody>
          <a:bodyPr anchor="ctr">
            <a:spAutoFit/>
          </a:bodyPr>
          <a:lstStyle>
            <a:lvl1pPr marL="0" indent="0">
              <a:lnSpc>
                <a:spcPct val="100000"/>
              </a:lnSpc>
              <a:buNone/>
              <a:defRPr sz="2240"/>
            </a:lvl1pPr>
            <a:lvl2pPr marL="640080" indent="0">
              <a:buNone/>
              <a:defRPr sz="1960"/>
            </a:lvl2pPr>
            <a:lvl3pPr marL="1280160" indent="0">
              <a:buNone/>
              <a:defRPr sz="1960"/>
            </a:lvl3pPr>
            <a:lvl4pPr marL="1920240" indent="0">
              <a:buNone/>
              <a:defRPr sz="1960"/>
            </a:lvl4pPr>
            <a:lvl5pPr marL="2560320" indent="0">
              <a:buNone/>
              <a:defRPr sz="1960"/>
            </a:lvl5pPr>
          </a:lstStyle>
          <a:p>
            <a:pPr lvl="0"/>
            <a:r>
              <a:rPr lang="en-US"/>
              <a:t>Paragraph placeholder. This is an example of a paragraph in the Ministry for the Environment’s required body copy font: Calibri. It maintains strong legibility and accessibility within a digital context. Less text in PowerPoint presentations is ideal. Keep it concise. </a:t>
            </a:r>
          </a:p>
        </p:txBody>
      </p:sp>
      <p:sp>
        <p:nvSpPr>
          <p:cNvPr id="10" name="Text Placeholder 2">
            <a:extLst>
              <a:ext uri="{FF2B5EF4-FFF2-40B4-BE49-F238E27FC236}">
                <a16:creationId xmlns:a16="http://schemas.microsoft.com/office/drawing/2014/main" id="{7F5BD777-569B-4CA9-9DC9-4575A56E5AA6}"/>
              </a:ext>
            </a:extLst>
          </p:cNvPr>
          <p:cNvSpPr>
            <a:spLocks noGrp="1"/>
          </p:cNvSpPr>
          <p:nvPr>
            <p:ph type="body" sz="quarter" idx="16" hasCustomPrompt="1"/>
          </p:nvPr>
        </p:nvSpPr>
        <p:spPr>
          <a:xfrm>
            <a:off x="471411" y="4800600"/>
            <a:ext cx="7389735" cy="437043"/>
          </a:xfrm>
          <a:prstGeom prst="rect">
            <a:avLst/>
          </a:prstGeom>
        </p:spPr>
        <p:txBody>
          <a:bodyPr>
            <a:spAutoFit/>
          </a:bodyPr>
          <a:lstStyle>
            <a:lvl1pPr marL="0" indent="0">
              <a:lnSpc>
                <a:spcPct val="100000"/>
              </a:lnSpc>
              <a:buNone/>
              <a:defRPr sz="2240" b="0">
                <a:solidFill>
                  <a:schemeClr val="bg1"/>
                </a:solidFill>
              </a:defRPr>
            </a:lvl1pPr>
            <a:lvl2pPr marL="640080" indent="0">
              <a:buNone/>
              <a:defRPr sz="2240" b="0">
                <a:solidFill>
                  <a:schemeClr val="bg1"/>
                </a:solidFill>
              </a:defRPr>
            </a:lvl2pPr>
            <a:lvl3pPr marL="1280160" indent="0">
              <a:buNone/>
              <a:defRPr sz="2240" b="0">
                <a:solidFill>
                  <a:schemeClr val="bg1"/>
                </a:solidFill>
              </a:defRPr>
            </a:lvl3pPr>
            <a:lvl4pPr marL="1920240" indent="0">
              <a:buNone/>
              <a:defRPr sz="2240" b="0">
                <a:solidFill>
                  <a:schemeClr val="bg1"/>
                </a:solidFill>
              </a:defRPr>
            </a:lvl4pPr>
            <a:lvl5pPr marL="2560320" indent="0">
              <a:buNone/>
              <a:defRPr sz="2240" b="0">
                <a:solidFill>
                  <a:schemeClr val="bg1"/>
                </a:solidFill>
              </a:defRPr>
            </a:lvl5pPr>
          </a:lstStyle>
          <a:p>
            <a:pPr lvl="0"/>
            <a:r>
              <a:rPr lang="en-US"/>
              <a:t>Subtitle placeholder.</a:t>
            </a:r>
          </a:p>
        </p:txBody>
      </p:sp>
      <p:sp>
        <p:nvSpPr>
          <p:cNvPr id="6" name="Slide Number Placeholder 2">
            <a:extLst>
              <a:ext uri="{FF2B5EF4-FFF2-40B4-BE49-F238E27FC236}">
                <a16:creationId xmlns:a16="http://schemas.microsoft.com/office/drawing/2014/main" id="{27C97376-AA88-444E-9BE1-D92FEC535414}"/>
              </a:ext>
            </a:extLst>
          </p:cNvPr>
          <p:cNvSpPr>
            <a:spLocks noGrp="1"/>
          </p:cNvSpPr>
          <p:nvPr>
            <p:ph type="sldNum" sz="quarter" idx="4"/>
          </p:nvPr>
        </p:nvSpPr>
        <p:spPr>
          <a:xfrm>
            <a:off x="12632168" y="8898891"/>
            <a:ext cx="3840480" cy="511175"/>
          </a:xfrm>
          <a:prstGeom prst="rect">
            <a:avLst/>
          </a:prstGeom>
        </p:spPr>
        <p:txBody>
          <a:bodyPr vert="horz" lIns="91440" tIns="45720" rIns="91440" bIns="45720" rtlCol="0" anchor="ctr"/>
          <a:lstStyle>
            <a:lvl1pPr algn="r">
              <a:defRPr sz="1680">
                <a:solidFill>
                  <a:schemeClr val="tx2"/>
                </a:solidFill>
              </a:defRPr>
            </a:lvl1pPr>
          </a:lstStyle>
          <a:p>
            <a:fld id="{7DADD868-AA9C-43CA-A8BB-50636605038F}" type="slidenum">
              <a:rPr lang="en-NZ" smtClean="0"/>
              <a:pPr/>
              <a:t>‹#›</a:t>
            </a:fld>
            <a:endParaRPr lang="en-NZ"/>
          </a:p>
        </p:txBody>
      </p:sp>
    </p:spTree>
    <p:extLst>
      <p:ext uri="{BB962C8B-B14F-4D97-AF65-F5344CB8AC3E}">
        <p14:creationId xmlns:p14="http://schemas.microsoft.com/office/powerpoint/2010/main" val="39533729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Long Title with Paragraph">
    <p:spTree>
      <p:nvGrpSpPr>
        <p:cNvPr id="1" name=""/>
        <p:cNvGrpSpPr/>
        <p:nvPr/>
      </p:nvGrpSpPr>
      <p:grpSpPr>
        <a:xfrm>
          <a:off x="0" y="0"/>
          <a:ext cx="0" cy="0"/>
          <a:chOff x="0" y="0"/>
          <a:chExt cx="0" cy="0"/>
        </a:xfrm>
      </p:grpSpPr>
      <p:sp>
        <p:nvSpPr>
          <p:cNvPr id="9" name="Text Placeholder 11">
            <a:extLst>
              <a:ext uri="{FF2B5EF4-FFF2-40B4-BE49-F238E27FC236}">
                <a16:creationId xmlns:a16="http://schemas.microsoft.com/office/drawing/2014/main" id="{31F7E55A-91AE-40F2-85FF-038473CC00BE}"/>
              </a:ext>
            </a:extLst>
          </p:cNvPr>
          <p:cNvSpPr>
            <a:spLocks noGrp="1"/>
          </p:cNvSpPr>
          <p:nvPr>
            <p:ph type="body" sz="quarter" idx="15" hasCustomPrompt="1"/>
          </p:nvPr>
        </p:nvSpPr>
        <p:spPr>
          <a:xfrm>
            <a:off x="1" y="0"/>
            <a:ext cx="8479698" cy="9601200"/>
          </a:xfrm>
          <a:custGeom>
            <a:avLst/>
            <a:gdLst>
              <a:gd name="connsiteX0" fmla="*/ 0 w 6056364"/>
              <a:gd name="connsiteY0" fmla="*/ 0 h 6845299"/>
              <a:gd name="connsiteX1" fmla="*/ 3028182 w 6056364"/>
              <a:gd name="connsiteY1" fmla="*/ 0 h 6845299"/>
              <a:gd name="connsiteX2" fmla="*/ 6056364 w 6056364"/>
              <a:gd name="connsiteY2" fmla="*/ 3422650 h 6845299"/>
              <a:gd name="connsiteX3" fmla="*/ 3028182 w 6056364"/>
              <a:gd name="connsiteY3" fmla="*/ 6845300 h 6845299"/>
              <a:gd name="connsiteX4" fmla="*/ 0 w 6056364"/>
              <a:gd name="connsiteY4" fmla="*/ 6845299 h 6845299"/>
              <a:gd name="connsiteX5" fmla="*/ 0 w 6056364"/>
              <a:gd name="connsiteY5" fmla="*/ 0 h 6845299"/>
              <a:gd name="connsiteX0" fmla="*/ 0 w 6083541"/>
              <a:gd name="connsiteY0" fmla="*/ 9525 h 6854825"/>
              <a:gd name="connsiteX1" fmla="*/ 3999732 w 6083541"/>
              <a:gd name="connsiteY1" fmla="*/ 0 h 6854825"/>
              <a:gd name="connsiteX2" fmla="*/ 6056364 w 6083541"/>
              <a:gd name="connsiteY2" fmla="*/ 3432175 h 6854825"/>
              <a:gd name="connsiteX3" fmla="*/ 3028182 w 6083541"/>
              <a:gd name="connsiteY3" fmla="*/ 6854825 h 6854825"/>
              <a:gd name="connsiteX4" fmla="*/ 0 w 6083541"/>
              <a:gd name="connsiteY4" fmla="*/ 6854824 h 6854825"/>
              <a:gd name="connsiteX5" fmla="*/ 0 w 6083541"/>
              <a:gd name="connsiteY5" fmla="*/ 9525 h 6854825"/>
              <a:gd name="connsiteX0" fmla="*/ 0 w 6057382"/>
              <a:gd name="connsiteY0" fmla="*/ 9525 h 6854824"/>
              <a:gd name="connsiteX1" fmla="*/ 3999732 w 6057382"/>
              <a:gd name="connsiteY1" fmla="*/ 0 h 6854824"/>
              <a:gd name="connsiteX2" fmla="*/ 6056364 w 6057382"/>
              <a:gd name="connsiteY2" fmla="*/ 3432175 h 6854824"/>
              <a:gd name="connsiteX3" fmla="*/ 4123557 w 6057382"/>
              <a:gd name="connsiteY3" fmla="*/ 6845300 h 6854824"/>
              <a:gd name="connsiteX4" fmla="*/ 0 w 6057382"/>
              <a:gd name="connsiteY4" fmla="*/ 6854824 h 6854824"/>
              <a:gd name="connsiteX5" fmla="*/ 0 w 6057382"/>
              <a:gd name="connsiteY5" fmla="*/ 9525 h 6854824"/>
              <a:gd name="connsiteX0" fmla="*/ 0 w 6057382"/>
              <a:gd name="connsiteY0" fmla="*/ 47625 h 6892924"/>
              <a:gd name="connsiteX1" fmla="*/ 3999732 w 6057382"/>
              <a:gd name="connsiteY1" fmla="*/ 0 h 6892924"/>
              <a:gd name="connsiteX2" fmla="*/ 6056364 w 6057382"/>
              <a:gd name="connsiteY2" fmla="*/ 3470275 h 6892924"/>
              <a:gd name="connsiteX3" fmla="*/ 4123557 w 6057382"/>
              <a:gd name="connsiteY3" fmla="*/ 6883400 h 6892924"/>
              <a:gd name="connsiteX4" fmla="*/ 0 w 6057382"/>
              <a:gd name="connsiteY4" fmla="*/ 6892924 h 6892924"/>
              <a:gd name="connsiteX5" fmla="*/ 0 w 6057382"/>
              <a:gd name="connsiteY5" fmla="*/ 47625 h 6892924"/>
              <a:gd name="connsiteX0" fmla="*/ 0 w 6057243"/>
              <a:gd name="connsiteY0" fmla="*/ 0 h 6845299"/>
              <a:gd name="connsiteX1" fmla="*/ 4009257 w 6057243"/>
              <a:gd name="connsiteY1" fmla="*/ 0 h 6845299"/>
              <a:gd name="connsiteX2" fmla="*/ 6056364 w 6057243"/>
              <a:gd name="connsiteY2" fmla="*/ 3422650 h 6845299"/>
              <a:gd name="connsiteX3" fmla="*/ 4123557 w 6057243"/>
              <a:gd name="connsiteY3" fmla="*/ 6835775 h 6845299"/>
              <a:gd name="connsiteX4" fmla="*/ 0 w 6057243"/>
              <a:gd name="connsiteY4" fmla="*/ 6845299 h 6845299"/>
              <a:gd name="connsiteX5" fmla="*/ 0 w 6057243"/>
              <a:gd name="connsiteY5" fmla="*/ 0 h 6845299"/>
              <a:gd name="connsiteX0" fmla="*/ 0 w 6057243"/>
              <a:gd name="connsiteY0" fmla="*/ 0 h 6845299"/>
              <a:gd name="connsiteX1" fmla="*/ 4009257 w 6057243"/>
              <a:gd name="connsiteY1" fmla="*/ 0 h 6845299"/>
              <a:gd name="connsiteX2" fmla="*/ 6056364 w 6057243"/>
              <a:gd name="connsiteY2" fmla="*/ 3422650 h 6845299"/>
              <a:gd name="connsiteX3" fmla="*/ 4123557 w 6057243"/>
              <a:gd name="connsiteY3" fmla="*/ 6835775 h 6845299"/>
              <a:gd name="connsiteX4" fmla="*/ 0 w 6057243"/>
              <a:gd name="connsiteY4" fmla="*/ 6845299 h 6845299"/>
              <a:gd name="connsiteX5" fmla="*/ 0 w 6057243"/>
              <a:gd name="connsiteY5" fmla="*/ 0 h 6845299"/>
              <a:gd name="connsiteX0" fmla="*/ 0 w 6056927"/>
              <a:gd name="connsiteY0" fmla="*/ 0 h 6845299"/>
              <a:gd name="connsiteX1" fmla="*/ 4009257 w 6056927"/>
              <a:gd name="connsiteY1" fmla="*/ 0 h 6845299"/>
              <a:gd name="connsiteX2" fmla="*/ 6056364 w 6056927"/>
              <a:gd name="connsiteY2" fmla="*/ 3422650 h 6845299"/>
              <a:gd name="connsiteX3" fmla="*/ 4123557 w 6056927"/>
              <a:gd name="connsiteY3" fmla="*/ 6835775 h 6845299"/>
              <a:gd name="connsiteX4" fmla="*/ 0 w 6056927"/>
              <a:gd name="connsiteY4" fmla="*/ 6845299 h 6845299"/>
              <a:gd name="connsiteX5" fmla="*/ 0 w 6056927"/>
              <a:gd name="connsiteY5" fmla="*/ 0 h 6845299"/>
              <a:gd name="connsiteX0" fmla="*/ 0 w 6056466"/>
              <a:gd name="connsiteY0" fmla="*/ 0 h 6845299"/>
              <a:gd name="connsiteX1" fmla="*/ 4009257 w 6056466"/>
              <a:gd name="connsiteY1" fmla="*/ 0 h 6845299"/>
              <a:gd name="connsiteX2" fmla="*/ 6056364 w 6056466"/>
              <a:gd name="connsiteY2" fmla="*/ 3422650 h 6845299"/>
              <a:gd name="connsiteX3" fmla="*/ 4123557 w 6056466"/>
              <a:gd name="connsiteY3" fmla="*/ 6835775 h 6845299"/>
              <a:gd name="connsiteX4" fmla="*/ 0 w 6056466"/>
              <a:gd name="connsiteY4" fmla="*/ 6845299 h 6845299"/>
              <a:gd name="connsiteX5" fmla="*/ 0 w 6056466"/>
              <a:gd name="connsiteY5" fmla="*/ 0 h 6845299"/>
              <a:gd name="connsiteX0" fmla="*/ 0 w 6056927"/>
              <a:gd name="connsiteY0" fmla="*/ 0 h 6845299"/>
              <a:gd name="connsiteX1" fmla="*/ 4009257 w 6056927"/>
              <a:gd name="connsiteY1" fmla="*/ 0 h 6845299"/>
              <a:gd name="connsiteX2" fmla="*/ 6056364 w 6056927"/>
              <a:gd name="connsiteY2" fmla="*/ 3422650 h 6845299"/>
              <a:gd name="connsiteX3" fmla="*/ 4123557 w 6056927"/>
              <a:gd name="connsiteY3" fmla="*/ 6835775 h 6845299"/>
              <a:gd name="connsiteX4" fmla="*/ 0 w 6056927"/>
              <a:gd name="connsiteY4" fmla="*/ 6845299 h 6845299"/>
              <a:gd name="connsiteX5" fmla="*/ 0 w 6056927"/>
              <a:gd name="connsiteY5" fmla="*/ 0 h 68452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56927" h="6845299">
                <a:moveTo>
                  <a:pt x="0" y="0"/>
                </a:moveTo>
                <a:lnTo>
                  <a:pt x="4009257" y="0"/>
                </a:lnTo>
                <a:cubicBezTo>
                  <a:pt x="5414976" y="600075"/>
                  <a:pt x="6037314" y="2292879"/>
                  <a:pt x="6056364" y="3422650"/>
                </a:cubicBezTo>
                <a:cubicBezTo>
                  <a:pt x="6075414" y="4552421"/>
                  <a:pt x="5615001" y="5902325"/>
                  <a:pt x="4123557" y="6835775"/>
                </a:cubicBezTo>
                <a:lnTo>
                  <a:pt x="0" y="6845299"/>
                </a:lnTo>
                <a:lnTo>
                  <a:pt x="0" y="0"/>
                </a:lnTo>
                <a:close/>
              </a:path>
            </a:pathLst>
          </a:custGeom>
          <a:blipFill>
            <a:blip r:embed="rId2">
              <a:alphaModFix/>
            </a:blip>
            <a:stretch>
              <a:fillRect/>
            </a:stretch>
          </a:blipFill>
          <a:ln>
            <a:noFill/>
          </a:ln>
        </p:spPr>
        <p:txBody>
          <a:bodyPr lIns="432000" bIns="3240000" anchor="b"/>
          <a:lstStyle>
            <a:lvl1pPr marL="0" indent="0">
              <a:buNone/>
              <a:defRPr sz="3920" b="1">
                <a:solidFill>
                  <a:schemeClr val="bg1"/>
                </a:solidFill>
                <a:latin typeface="Georgia" panose="02040502050405020303" pitchFamily="18" charset="0"/>
              </a:defRPr>
            </a:lvl1pPr>
            <a:lvl2pPr>
              <a:defRPr sz="6720" b="1">
                <a:latin typeface="Merriweather" panose="00000500000000000000" pitchFamily="2" charset="0"/>
              </a:defRPr>
            </a:lvl2pPr>
            <a:lvl3pPr>
              <a:defRPr sz="6720" b="1">
                <a:latin typeface="Merriweather" panose="00000500000000000000" pitchFamily="2" charset="0"/>
              </a:defRPr>
            </a:lvl3pPr>
            <a:lvl4pPr>
              <a:defRPr sz="6720" b="1">
                <a:latin typeface="Merriweather" panose="00000500000000000000" pitchFamily="2" charset="0"/>
              </a:defRPr>
            </a:lvl4pPr>
            <a:lvl5pPr>
              <a:defRPr sz="6720" b="1">
                <a:latin typeface="Merriweather" panose="00000500000000000000" pitchFamily="2" charset="0"/>
              </a:defRPr>
            </a:lvl5pPr>
          </a:lstStyle>
          <a:p>
            <a:pPr lvl="0"/>
            <a:r>
              <a:rPr lang="en-US"/>
              <a:t>This is an example of a title placeholder that is long and needs more space in the circle.</a:t>
            </a:r>
          </a:p>
        </p:txBody>
      </p:sp>
      <p:sp>
        <p:nvSpPr>
          <p:cNvPr id="17" name="Text Placeholder 4">
            <a:extLst>
              <a:ext uri="{FF2B5EF4-FFF2-40B4-BE49-F238E27FC236}">
                <a16:creationId xmlns:a16="http://schemas.microsoft.com/office/drawing/2014/main" id="{B3739F8B-A4CE-48C8-963C-BBA1FC6AB3C6}"/>
              </a:ext>
            </a:extLst>
          </p:cNvPr>
          <p:cNvSpPr>
            <a:spLocks noGrp="1"/>
          </p:cNvSpPr>
          <p:nvPr>
            <p:ph type="body" sz="quarter" idx="13" hasCustomPrompt="1"/>
          </p:nvPr>
        </p:nvSpPr>
        <p:spPr>
          <a:xfrm>
            <a:off x="9426355" y="3874193"/>
            <a:ext cx="6191597" cy="1852815"/>
          </a:xfrm>
          <a:prstGeom prst="rect">
            <a:avLst/>
          </a:prstGeom>
        </p:spPr>
        <p:txBody>
          <a:bodyPr anchor="ctr">
            <a:spAutoFit/>
          </a:bodyPr>
          <a:lstStyle>
            <a:lvl1pPr marL="0" indent="0">
              <a:lnSpc>
                <a:spcPct val="100000"/>
              </a:lnSpc>
              <a:buNone/>
              <a:defRPr sz="2240"/>
            </a:lvl1pPr>
            <a:lvl2pPr marL="640080" indent="0">
              <a:buNone/>
              <a:defRPr sz="1960"/>
            </a:lvl2pPr>
            <a:lvl3pPr marL="1280160" indent="0">
              <a:buNone/>
              <a:defRPr sz="1960"/>
            </a:lvl3pPr>
            <a:lvl4pPr marL="1920240" indent="0">
              <a:buNone/>
              <a:defRPr sz="1960"/>
            </a:lvl4pPr>
            <a:lvl5pPr marL="2560320" indent="0">
              <a:buNone/>
              <a:defRPr sz="1960"/>
            </a:lvl5pPr>
          </a:lstStyle>
          <a:p>
            <a:pPr lvl="0"/>
            <a:r>
              <a:rPr lang="en-US"/>
              <a:t>This is an example of a paragraph in the Ministry for the Environment’s required body copy font: Calibri. It maintains strong legibility and accessibility within a digital context. Less text in PowerPoint presentations is ideal. Keep it concise. </a:t>
            </a:r>
          </a:p>
        </p:txBody>
      </p:sp>
      <p:sp>
        <p:nvSpPr>
          <p:cNvPr id="11" name="Text Placeholder 2">
            <a:extLst>
              <a:ext uri="{FF2B5EF4-FFF2-40B4-BE49-F238E27FC236}">
                <a16:creationId xmlns:a16="http://schemas.microsoft.com/office/drawing/2014/main" id="{471235C9-80D8-4785-8CEF-0D5CFDF84190}"/>
              </a:ext>
            </a:extLst>
          </p:cNvPr>
          <p:cNvSpPr>
            <a:spLocks noGrp="1"/>
          </p:cNvSpPr>
          <p:nvPr>
            <p:ph type="body" sz="quarter" idx="16" hasCustomPrompt="1"/>
          </p:nvPr>
        </p:nvSpPr>
        <p:spPr>
          <a:xfrm>
            <a:off x="471411" y="5253419"/>
            <a:ext cx="7389735" cy="437043"/>
          </a:xfrm>
          <a:prstGeom prst="rect">
            <a:avLst/>
          </a:prstGeom>
        </p:spPr>
        <p:txBody>
          <a:bodyPr>
            <a:spAutoFit/>
          </a:bodyPr>
          <a:lstStyle>
            <a:lvl1pPr marL="0" indent="0">
              <a:lnSpc>
                <a:spcPct val="100000"/>
              </a:lnSpc>
              <a:buNone/>
              <a:defRPr sz="2240" b="0">
                <a:solidFill>
                  <a:schemeClr val="bg1"/>
                </a:solidFill>
              </a:defRPr>
            </a:lvl1pPr>
            <a:lvl2pPr marL="640080" indent="0">
              <a:buNone/>
              <a:defRPr sz="2240" b="0">
                <a:solidFill>
                  <a:schemeClr val="bg1"/>
                </a:solidFill>
              </a:defRPr>
            </a:lvl2pPr>
            <a:lvl3pPr marL="1280160" indent="0">
              <a:buNone/>
              <a:defRPr sz="2240" b="0">
                <a:solidFill>
                  <a:schemeClr val="bg1"/>
                </a:solidFill>
              </a:defRPr>
            </a:lvl3pPr>
            <a:lvl4pPr marL="1920240" indent="0">
              <a:buNone/>
              <a:defRPr sz="2240" b="0">
                <a:solidFill>
                  <a:schemeClr val="bg1"/>
                </a:solidFill>
              </a:defRPr>
            </a:lvl4pPr>
            <a:lvl5pPr marL="2560320" indent="0">
              <a:buNone/>
              <a:defRPr sz="2240" b="0">
                <a:solidFill>
                  <a:schemeClr val="bg1"/>
                </a:solidFill>
              </a:defRPr>
            </a:lvl5pPr>
          </a:lstStyle>
          <a:p>
            <a:pPr lvl="0"/>
            <a:r>
              <a:rPr lang="en-US"/>
              <a:t>Subtitle placeholder.</a:t>
            </a:r>
          </a:p>
        </p:txBody>
      </p:sp>
      <p:sp>
        <p:nvSpPr>
          <p:cNvPr id="6" name="Slide Number Placeholder 2">
            <a:extLst>
              <a:ext uri="{FF2B5EF4-FFF2-40B4-BE49-F238E27FC236}">
                <a16:creationId xmlns:a16="http://schemas.microsoft.com/office/drawing/2014/main" id="{90E02F42-EFB2-47DA-A836-CFEFBB284EC0}"/>
              </a:ext>
            </a:extLst>
          </p:cNvPr>
          <p:cNvSpPr>
            <a:spLocks noGrp="1"/>
          </p:cNvSpPr>
          <p:nvPr>
            <p:ph type="sldNum" sz="quarter" idx="4"/>
          </p:nvPr>
        </p:nvSpPr>
        <p:spPr>
          <a:xfrm>
            <a:off x="12632168" y="8898891"/>
            <a:ext cx="3840480" cy="511175"/>
          </a:xfrm>
          <a:prstGeom prst="rect">
            <a:avLst/>
          </a:prstGeom>
        </p:spPr>
        <p:txBody>
          <a:bodyPr vert="horz" lIns="91440" tIns="45720" rIns="91440" bIns="45720" rtlCol="0" anchor="ctr"/>
          <a:lstStyle>
            <a:lvl1pPr algn="r">
              <a:defRPr sz="1680">
                <a:solidFill>
                  <a:schemeClr val="tx2"/>
                </a:solidFill>
              </a:defRPr>
            </a:lvl1pPr>
          </a:lstStyle>
          <a:p>
            <a:fld id="{7DADD868-AA9C-43CA-A8BB-50636605038F}" type="slidenum">
              <a:rPr lang="en-NZ" smtClean="0"/>
              <a:pPr/>
              <a:t>‹#›</a:t>
            </a:fld>
            <a:endParaRPr lang="en-NZ"/>
          </a:p>
        </p:txBody>
      </p:sp>
    </p:spTree>
    <p:extLst>
      <p:ext uri="{BB962C8B-B14F-4D97-AF65-F5344CB8AC3E}">
        <p14:creationId xmlns:p14="http://schemas.microsoft.com/office/powerpoint/2010/main" val="28978564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Patai/Question 2">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78FECFC0-E9DE-4254-8342-94AF2EBA05B8}"/>
              </a:ext>
            </a:extLst>
          </p:cNvPr>
          <p:cNvSpPr>
            <a:spLocks noGrp="1"/>
          </p:cNvSpPr>
          <p:nvPr>
            <p:ph type="pic" sz="quarter" idx="10" hasCustomPrompt="1"/>
          </p:nvPr>
        </p:nvSpPr>
        <p:spPr>
          <a:xfrm>
            <a:off x="0" y="0"/>
            <a:ext cx="17068800" cy="9601200"/>
          </a:xfrm>
          <a:prstGeom prst="rect">
            <a:avLst/>
          </a:prstGeom>
        </p:spPr>
        <p:txBody>
          <a:bodyPr/>
          <a:lstStyle>
            <a:lvl1pPr marL="0" indent="0">
              <a:buFont typeface="Arial" panose="020B0604020202020204" pitchFamily="34" charset="0"/>
              <a:buNone/>
              <a:defRPr/>
            </a:lvl1pPr>
          </a:lstStyle>
          <a:p>
            <a:r>
              <a:rPr lang="en-US"/>
              <a:t>Insert an image by clicking the icon</a:t>
            </a:r>
          </a:p>
        </p:txBody>
      </p:sp>
      <p:sp>
        <p:nvSpPr>
          <p:cNvPr id="4" name="TextBox 3">
            <a:extLst>
              <a:ext uri="{FF2B5EF4-FFF2-40B4-BE49-F238E27FC236}">
                <a16:creationId xmlns:a16="http://schemas.microsoft.com/office/drawing/2014/main" id="{3889B822-B3F4-4D07-9EA8-9CEE946B05C0}"/>
              </a:ext>
            </a:extLst>
          </p:cNvPr>
          <p:cNvSpPr txBox="1"/>
          <p:nvPr userDrawn="1"/>
        </p:nvSpPr>
        <p:spPr>
          <a:xfrm>
            <a:off x="9617732" y="4283536"/>
            <a:ext cx="7968729" cy="997196"/>
          </a:xfrm>
          <a:prstGeom prst="rect">
            <a:avLst/>
          </a:prstGeom>
          <a:noFill/>
        </p:spPr>
        <p:txBody>
          <a:bodyPr wrap="square">
            <a:spAutoFit/>
          </a:bodyPr>
          <a:lstStyle/>
          <a:p>
            <a:r>
              <a:rPr lang="en-NZ" sz="5880" b="1" err="1">
                <a:solidFill>
                  <a:schemeClr val="bg1"/>
                </a:solidFill>
                <a:latin typeface="Georgia" panose="02040502050405020303" pitchFamily="18" charset="0"/>
              </a:rPr>
              <a:t>Pātai</a:t>
            </a:r>
            <a:r>
              <a:rPr lang="en-NZ" sz="5880" b="1">
                <a:solidFill>
                  <a:schemeClr val="bg1"/>
                </a:solidFill>
                <a:latin typeface="Georgia" panose="02040502050405020303" pitchFamily="18" charset="0"/>
              </a:rPr>
              <a:t> | Questions?</a:t>
            </a:r>
          </a:p>
        </p:txBody>
      </p:sp>
      <p:sp>
        <p:nvSpPr>
          <p:cNvPr id="8" name="Text Placeholder 11">
            <a:extLst>
              <a:ext uri="{FF2B5EF4-FFF2-40B4-BE49-F238E27FC236}">
                <a16:creationId xmlns:a16="http://schemas.microsoft.com/office/drawing/2014/main" id="{3E2B5488-4DD5-49BA-880B-F5B40EEB54FD}"/>
              </a:ext>
            </a:extLst>
          </p:cNvPr>
          <p:cNvSpPr>
            <a:spLocks noGrp="1"/>
          </p:cNvSpPr>
          <p:nvPr>
            <p:ph type="body" sz="quarter" idx="12" hasCustomPrompt="1"/>
          </p:nvPr>
        </p:nvSpPr>
        <p:spPr>
          <a:xfrm flipH="1">
            <a:off x="8589913" y="1"/>
            <a:ext cx="8478887" cy="9601199"/>
          </a:xfrm>
          <a:prstGeom prst="rect">
            <a:avLst/>
          </a:prstGeom>
          <a:blipFill>
            <a:blip r:embed="rId2">
              <a:alphaModFix amt="95000"/>
              <a:extLst>
                <a:ext uri="{28A0092B-C50C-407E-A947-70E740481C1C}">
                  <a14:useLocalDpi xmlns:a14="http://schemas.microsoft.com/office/drawing/2010/main" val="0"/>
                </a:ext>
              </a:extLst>
            </a:blip>
            <a:stretch>
              <a:fillRect/>
            </a:stretch>
          </a:blipFill>
        </p:spPr>
        <p:txBody>
          <a:bodyPr lIns="720000" tIns="0" rIns="36000" bIns="0" anchor="ctr"/>
          <a:lstStyle>
            <a:lvl1pPr marL="0" indent="0">
              <a:buNone/>
              <a:defRPr sz="5880" b="1">
                <a:solidFill>
                  <a:schemeClr val="bg1"/>
                </a:solidFill>
                <a:latin typeface="Georgia" panose="02040502050405020303" pitchFamily="18" charset="0"/>
              </a:defRPr>
            </a:lvl1pPr>
            <a:lvl2pPr>
              <a:defRPr sz="6720" b="1">
                <a:latin typeface="Merriweather" panose="00000500000000000000" pitchFamily="2" charset="0"/>
              </a:defRPr>
            </a:lvl2pPr>
            <a:lvl3pPr>
              <a:defRPr sz="6720" b="1">
                <a:latin typeface="Merriweather" panose="00000500000000000000" pitchFamily="2" charset="0"/>
              </a:defRPr>
            </a:lvl3pPr>
            <a:lvl4pPr>
              <a:defRPr sz="6720" b="1">
                <a:latin typeface="Merriweather" panose="00000500000000000000" pitchFamily="2" charset="0"/>
              </a:defRPr>
            </a:lvl4pPr>
            <a:lvl5pPr>
              <a:defRPr sz="6720" b="1">
                <a:latin typeface="Merriweather" panose="00000500000000000000" pitchFamily="2" charset="0"/>
              </a:defRPr>
            </a:lvl5pPr>
          </a:lstStyle>
          <a:p>
            <a:pPr lvl="0"/>
            <a:r>
              <a:rPr lang="en-NZ" err="1"/>
              <a:t>Pātai</a:t>
            </a:r>
            <a:r>
              <a:rPr lang="en-NZ"/>
              <a:t> | Questions?</a:t>
            </a:r>
          </a:p>
        </p:txBody>
      </p:sp>
    </p:spTree>
    <p:extLst>
      <p:ext uri="{BB962C8B-B14F-4D97-AF65-F5344CB8AC3E}">
        <p14:creationId xmlns:p14="http://schemas.microsoft.com/office/powerpoint/2010/main" val="38362657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62D7DB0-C5F2-4CE3-8004-2AC462C51B0E}" type="datetimeFigureOut">
              <a:rPr lang="en-NZ" smtClean="0"/>
              <a:t>28/06/2023</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6AD038FA-D577-4A23-9666-C1D9120332D7}" type="slidenum">
              <a:rPr lang="en-NZ" smtClean="0"/>
              <a:t>‹#›</a:t>
            </a:fld>
            <a:endParaRPr lang="en-NZ"/>
          </a:p>
        </p:txBody>
      </p:sp>
    </p:spTree>
    <p:extLst>
      <p:ext uri="{BB962C8B-B14F-4D97-AF65-F5344CB8AC3E}">
        <p14:creationId xmlns:p14="http://schemas.microsoft.com/office/powerpoint/2010/main" val="13835780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64590" y="2393634"/>
            <a:ext cx="14721840" cy="3993832"/>
          </a:xfrm>
        </p:spPr>
        <p:txBody>
          <a:bodyPr anchor="b"/>
          <a:lstStyle>
            <a:lvl1pPr>
              <a:defRPr sz="8400"/>
            </a:lvl1pPr>
          </a:lstStyle>
          <a:p>
            <a:r>
              <a:rPr lang="en-US"/>
              <a:t>Click to edit Master title style</a:t>
            </a:r>
          </a:p>
        </p:txBody>
      </p:sp>
      <p:sp>
        <p:nvSpPr>
          <p:cNvPr id="3" name="Text Placeholder 2"/>
          <p:cNvSpPr>
            <a:spLocks noGrp="1"/>
          </p:cNvSpPr>
          <p:nvPr>
            <p:ph type="body" idx="1"/>
          </p:nvPr>
        </p:nvSpPr>
        <p:spPr>
          <a:xfrm>
            <a:off x="1164590" y="6425249"/>
            <a:ext cx="14721840" cy="2100262"/>
          </a:xfrm>
        </p:spPr>
        <p:txBody>
          <a:bodyPr/>
          <a:lstStyle>
            <a:lvl1pPr marL="0" indent="0">
              <a:buNone/>
              <a:defRPr sz="3360">
                <a:solidFill>
                  <a:schemeClr val="tx1">
                    <a:tint val="75000"/>
                  </a:schemeClr>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62D7DB0-C5F2-4CE3-8004-2AC462C51B0E}" type="datetimeFigureOut">
              <a:rPr lang="en-NZ" smtClean="0"/>
              <a:t>28/06/2023</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6AD038FA-D577-4A23-9666-C1D9120332D7}" type="slidenum">
              <a:rPr lang="en-NZ" smtClean="0"/>
              <a:t>‹#›</a:t>
            </a:fld>
            <a:endParaRPr lang="en-NZ"/>
          </a:p>
        </p:txBody>
      </p:sp>
    </p:spTree>
    <p:extLst>
      <p:ext uri="{BB962C8B-B14F-4D97-AF65-F5344CB8AC3E}">
        <p14:creationId xmlns:p14="http://schemas.microsoft.com/office/powerpoint/2010/main" val="38684915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173480" y="2555875"/>
            <a:ext cx="7254240" cy="60918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8641080" y="2555875"/>
            <a:ext cx="7254240" cy="60918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62D7DB0-C5F2-4CE3-8004-2AC462C51B0E}" type="datetimeFigureOut">
              <a:rPr lang="en-NZ" smtClean="0"/>
              <a:t>28/06/2023</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6AD038FA-D577-4A23-9666-C1D9120332D7}" type="slidenum">
              <a:rPr lang="en-NZ" smtClean="0"/>
              <a:t>‹#›</a:t>
            </a:fld>
            <a:endParaRPr lang="en-NZ"/>
          </a:p>
        </p:txBody>
      </p:sp>
    </p:spTree>
    <p:extLst>
      <p:ext uri="{BB962C8B-B14F-4D97-AF65-F5344CB8AC3E}">
        <p14:creationId xmlns:p14="http://schemas.microsoft.com/office/powerpoint/2010/main" val="37650099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75703" y="511176"/>
            <a:ext cx="14721840" cy="1855788"/>
          </a:xfrm>
        </p:spPr>
        <p:txBody>
          <a:bodyPr/>
          <a:lstStyle/>
          <a:p>
            <a:r>
              <a:rPr lang="en-US"/>
              <a:t>Click to edit Master title style</a:t>
            </a:r>
          </a:p>
        </p:txBody>
      </p:sp>
      <p:sp>
        <p:nvSpPr>
          <p:cNvPr id="3" name="Text Placeholder 2"/>
          <p:cNvSpPr>
            <a:spLocks noGrp="1"/>
          </p:cNvSpPr>
          <p:nvPr>
            <p:ph type="body" idx="1"/>
          </p:nvPr>
        </p:nvSpPr>
        <p:spPr>
          <a:xfrm>
            <a:off x="1175704" y="2353628"/>
            <a:ext cx="7220902"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Click to edit Master text styles</a:t>
            </a:r>
          </a:p>
        </p:txBody>
      </p:sp>
      <p:sp>
        <p:nvSpPr>
          <p:cNvPr id="4" name="Content Placeholder 3"/>
          <p:cNvSpPr>
            <a:spLocks noGrp="1"/>
          </p:cNvSpPr>
          <p:nvPr>
            <p:ph sz="half" idx="2"/>
          </p:nvPr>
        </p:nvSpPr>
        <p:spPr>
          <a:xfrm>
            <a:off x="1175704" y="3507105"/>
            <a:ext cx="7220902" cy="51584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8641080" y="2353628"/>
            <a:ext cx="7256463"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Click to edit Master text styles</a:t>
            </a:r>
          </a:p>
        </p:txBody>
      </p:sp>
      <p:sp>
        <p:nvSpPr>
          <p:cNvPr id="6" name="Content Placeholder 5"/>
          <p:cNvSpPr>
            <a:spLocks noGrp="1"/>
          </p:cNvSpPr>
          <p:nvPr>
            <p:ph sz="quarter" idx="4"/>
          </p:nvPr>
        </p:nvSpPr>
        <p:spPr>
          <a:xfrm>
            <a:off x="8641080" y="3507105"/>
            <a:ext cx="7256463" cy="51584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62D7DB0-C5F2-4CE3-8004-2AC462C51B0E}" type="datetimeFigureOut">
              <a:rPr lang="en-NZ" smtClean="0"/>
              <a:t>28/06/2023</a:t>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6AD038FA-D577-4A23-9666-C1D9120332D7}" type="slidenum">
              <a:rPr lang="en-NZ" smtClean="0"/>
              <a:t>‹#›</a:t>
            </a:fld>
            <a:endParaRPr lang="en-NZ"/>
          </a:p>
        </p:txBody>
      </p:sp>
    </p:spTree>
    <p:extLst>
      <p:ext uri="{BB962C8B-B14F-4D97-AF65-F5344CB8AC3E}">
        <p14:creationId xmlns:p14="http://schemas.microsoft.com/office/powerpoint/2010/main" val="37030119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62D7DB0-C5F2-4CE3-8004-2AC462C51B0E}" type="datetimeFigureOut">
              <a:rPr lang="en-NZ" smtClean="0"/>
              <a:t>28/06/2023</a:t>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6AD038FA-D577-4A23-9666-C1D9120332D7}" type="slidenum">
              <a:rPr lang="en-NZ" smtClean="0"/>
              <a:t>‹#›</a:t>
            </a:fld>
            <a:endParaRPr lang="en-NZ"/>
          </a:p>
        </p:txBody>
      </p:sp>
    </p:spTree>
    <p:extLst>
      <p:ext uri="{BB962C8B-B14F-4D97-AF65-F5344CB8AC3E}">
        <p14:creationId xmlns:p14="http://schemas.microsoft.com/office/powerpoint/2010/main" val="41117489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2D7DB0-C5F2-4CE3-8004-2AC462C51B0E}" type="datetimeFigureOut">
              <a:rPr lang="en-NZ" smtClean="0"/>
              <a:t>28/06/2023</a:t>
            </a:fld>
            <a:endParaRPr lang="en-NZ"/>
          </a:p>
        </p:txBody>
      </p:sp>
      <p:sp>
        <p:nvSpPr>
          <p:cNvPr id="3" name="Footer Placeholder 2"/>
          <p:cNvSpPr>
            <a:spLocks noGrp="1"/>
          </p:cNvSpPr>
          <p:nvPr>
            <p:ph type="ftr" sz="quarter" idx="11"/>
          </p:nvPr>
        </p:nvSpPr>
        <p:spPr/>
        <p:txBody>
          <a:bodyPr/>
          <a:lstStyle/>
          <a:p>
            <a:endParaRPr lang="en-NZ"/>
          </a:p>
        </p:txBody>
      </p:sp>
      <p:sp>
        <p:nvSpPr>
          <p:cNvPr id="4" name="Slide Number Placeholder 3"/>
          <p:cNvSpPr>
            <a:spLocks noGrp="1"/>
          </p:cNvSpPr>
          <p:nvPr>
            <p:ph type="sldNum" sz="quarter" idx="12"/>
          </p:nvPr>
        </p:nvSpPr>
        <p:spPr/>
        <p:txBody>
          <a:bodyPr/>
          <a:lstStyle/>
          <a:p>
            <a:fld id="{6AD038FA-D577-4A23-9666-C1D9120332D7}" type="slidenum">
              <a:rPr lang="en-NZ" smtClean="0"/>
              <a:t>‹#›</a:t>
            </a:fld>
            <a:endParaRPr lang="en-NZ"/>
          </a:p>
        </p:txBody>
      </p:sp>
    </p:spTree>
    <p:extLst>
      <p:ext uri="{BB962C8B-B14F-4D97-AF65-F5344CB8AC3E}">
        <p14:creationId xmlns:p14="http://schemas.microsoft.com/office/powerpoint/2010/main" val="2299913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75704" y="640080"/>
            <a:ext cx="5505132" cy="2240280"/>
          </a:xfrm>
        </p:spPr>
        <p:txBody>
          <a:bodyPr anchor="b"/>
          <a:lstStyle>
            <a:lvl1pPr>
              <a:defRPr sz="4480"/>
            </a:lvl1pPr>
          </a:lstStyle>
          <a:p>
            <a:r>
              <a:rPr lang="en-US"/>
              <a:t>Click to edit Master title style</a:t>
            </a:r>
          </a:p>
        </p:txBody>
      </p:sp>
      <p:sp>
        <p:nvSpPr>
          <p:cNvPr id="3" name="Content Placeholder 2"/>
          <p:cNvSpPr>
            <a:spLocks noGrp="1"/>
          </p:cNvSpPr>
          <p:nvPr>
            <p:ph idx="1"/>
          </p:nvPr>
        </p:nvSpPr>
        <p:spPr>
          <a:xfrm>
            <a:off x="7256463" y="1382396"/>
            <a:ext cx="864108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175704" y="2880360"/>
            <a:ext cx="5505132"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562D7DB0-C5F2-4CE3-8004-2AC462C51B0E}" type="datetimeFigureOut">
              <a:rPr lang="en-NZ" smtClean="0"/>
              <a:t>28/06/2023</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6AD038FA-D577-4A23-9666-C1D9120332D7}" type="slidenum">
              <a:rPr lang="en-NZ" smtClean="0"/>
              <a:t>‹#›</a:t>
            </a:fld>
            <a:endParaRPr lang="en-NZ"/>
          </a:p>
        </p:txBody>
      </p:sp>
    </p:spTree>
    <p:extLst>
      <p:ext uri="{BB962C8B-B14F-4D97-AF65-F5344CB8AC3E}">
        <p14:creationId xmlns:p14="http://schemas.microsoft.com/office/powerpoint/2010/main" val="1033543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75704" y="640080"/>
            <a:ext cx="5505132" cy="2240280"/>
          </a:xfrm>
        </p:spPr>
        <p:txBody>
          <a:bodyPr anchor="b"/>
          <a:lstStyle>
            <a:lvl1pPr>
              <a:defRPr sz="4480"/>
            </a:lvl1pPr>
          </a:lstStyle>
          <a:p>
            <a:r>
              <a:rPr lang="en-US"/>
              <a:t>Click to edit Master title style</a:t>
            </a:r>
          </a:p>
        </p:txBody>
      </p:sp>
      <p:sp>
        <p:nvSpPr>
          <p:cNvPr id="3" name="Picture Placeholder 2"/>
          <p:cNvSpPr>
            <a:spLocks noGrp="1" noChangeAspect="1"/>
          </p:cNvSpPr>
          <p:nvPr>
            <p:ph type="pic" idx="1"/>
          </p:nvPr>
        </p:nvSpPr>
        <p:spPr>
          <a:xfrm>
            <a:off x="7256463" y="1382396"/>
            <a:ext cx="864108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en-US"/>
              <a:t>Click icon to add picture</a:t>
            </a:r>
          </a:p>
        </p:txBody>
      </p:sp>
      <p:sp>
        <p:nvSpPr>
          <p:cNvPr id="4" name="Text Placeholder 3"/>
          <p:cNvSpPr>
            <a:spLocks noGrp="1"/>
          </p:cNvSpPr>
          <p:nvPr>
            <p:ph type="body" sz="half" idx="2"/>
          </p:nvPr>
        </p:nvSpPr>
        <p:spPr>
          <a:xfrm>
            <a:off x="1175704" y="2880360"/>
            <a:ext cx="5505132"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562D7DB0-C5F2-4CE3-8004-2AC462C51B0E}" type="datetimeFigureOut">
              <a:rPr lang="en-NZ" smtClean="0"/>
              <a:t>28/06/2023</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6AD038FA-D577-4A23-9666-C1D9120332D7}" type="slidenum">
              <a:rPr lang="en-NZ" smtClean="0"/>
              <a:t>‹#›</a:t>
            </a:fld>
            <a:endParaRPr lang="en-NZ"/>
          </a:p>
        </p:txBody>
      </p:sp>
    </p:spTree>
    <p:extLst>
      <p:ext uri="{BB962C8B-B14F-4D97-AF65-F5344CB8AC3E}">
        <p14:creationId xmlns:p14="http://schemas.microsoft.com/office/powerpoint/2010/main" val="7481381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73480" y="511176"/>
            <a:ext cx="14721840" cy="1855788"/>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173480" y="2555875"/>
            <a:ext cx="14721840" cy="60918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173480" y="8898891"/>
            <a:ext cx="384048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562D7DB0-C5F2-4CE3-8004-2AC462C51B0E}" type="datetimeFigureOut">
              <a:rPr lang="en-NZ" smtClean="0"/>
              <a:t>28/06/2023</a:t>
            </a:fld>
            <a:endParaRPr lang="en-NZ"/>
          </a:p>
        </p:txBody>
      </p:sp>
      <p:sp>
        <p:nvSpPr>
          <p:cNvPr id="5" name="Footer Placeholder 4"/>
          <p:cNvSpPr>
            <a:spLocks noGrp="1"/>
          </p:cNvSpPr>
          <p:nvPr>
            <p:ph type="ftr" sz="quarter" idx="3"/>
          </p:nvPr>
        </p:nvSpPr>
        <p:spPr>
          <a:xfrm>
            <a:off x="5654040" y="8898891"/>
            <a:ext cx="576072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lang="en-NZ"/>
          </a:p>
        </p:txBody>
      </p:sp>
      <p:sp>
        <p:nvSpPr>
          <p:cNvPr id="6" name="Slide Number Placeholder 5"/>
          <p:cNvSpPr>
            <a:spLocks noGrp="1"/>
          </p:cNvSpPr>
          <p:nvPr>
            <p:ph type="sldNum" sz="quarter" idx="4"/>
          </p:nvPr>
        </p:nvSpPr>
        <p:spPr>
          <a:xfrm>
            <a:off x="12054840" y="8898891"/>
            <a:ext cx="384048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6AD038FA-D577-4A23-9666-C1D9120332D7}" type="slidenum">
              <a:rPr lang="en-NZ" smtClean="0"/>
              <a:t>‹#›</a:t>
            </a:fld>
            <a:endParaRPr lang="en-NZ"/>
          </a:p>
        </p:txBody>
      </p:sp>
    </p:spTree>
    <p:extLst>
      <p:ext uri="{BB962C8B-B14F-4D97-AF65-F5344CB8AC3E}">
        <p14:creationId xmlns:p14="http://schemas.microsoft.com/office/powerpoint/2010/main" val="1744217374"/>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62" r:id="rId8"/>
    <p:sldLayoutId id="2147483761" r:id="rId9"/>
    <p:sldLayoutId id="2147483763" r:id="rId10"/>
    <p:sldLayoutId id="2147483708" r:id="rId11"/>
    <p:sldLayoutId id="2147483764" r:id="rId12"/>
    <p:sldLayoutId id="2147483767" r:id="rId13"/>
    <p:sldLayoutId id="2147483768" r:id="rId14"/>
    <p:sldLayoutId id="2147483769" r:id="rId15"/>
  </p:sldLayoutIdLst>
  <p:txStyles>
    <p:titleStyle>
      <a:lvl1pPr algn="l" defTabSz="1280160" rtl="0" eaLnBrk="1" latinLnBrk="0" hangingPunct="1">
        <a:lnSpc>
          <a:spcPct val="90000"/>
        </a:lnSpc>
        <a:spcBef>
          <a:spcPct val="0"/>
        </a:spcBef>
        <a:buNone/>
        <a:defRPr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9pPr>
    </p:bodyStyle>
    <p:otherStyle>
      <a:defPPr>
        <a:defRPr lang="en-US"/>
      </a:defPPr>
      <a:lvl1pPr marL="0" algn="l" defTabSz="1280160" rtl="0" eaLnBrk="1" latinLnBrk="0" hangingPunct="1">
        <a:defRPr sz="2520" kern="1200">
          <a:solidFill>
            <a:schemeClr val="tx1"/>
          </a:solidFill>
          <a:latin typeface="+mn-lt"/>
          <a:ea typeface="+mn-ea"/>
          <a:cs typeface="+mn-cs"/>
        </a:defRPr>
      </a:lvl1pPr>
      <a:lvl2pPr marL="640080" algn="l" defTabSz="1280160" rtl="0" eaLnBrk="1" latinLnBrk="0" hangingPunct="1">
        <a:defRPr sz="2520" kern="1200">
          <a:solidFill>
            <a:schemeClr val="tx1"/>
          </a:solidFill>
          <a:latin typeface="+mn-lt"/>
          <a:ea typeface="+mn-ea"/>
          <a:cs typeface="+mn-cs"/>
        </a:defRPr>
      </a:lvl2pPr>
      <a:lvl3pPr marL="1280160" algn="l" defTabSz="1280160" rtl="0" eaLnBrk="1" latinLnBrk="0" hangingPunct="1">
        <a:defRPr sz="2520" kern="1200">
          <a:solidFill>
            <a:schemeClr val="tx1"/>
          </a:solidFill>
          <a:latin typeface="+mn-lt"/>
          <a:ea typeface="+mn-ea"/>
          <a:cs typeface="+mn-cs"/>
        </a:defRPr>
      </a:lvl3pPr>
      <a:lvl4pPr marL="1920240" algn="l" defTabSz="1280160" rtl="0" eaLnBrk="1" latinLnBrk="0" hangingPunct="1">
        <a:defRPr sz="2520" kern="1200">
          <a:solidFill>
            <a:schemeClr val="tx1"/>
          </a:solidFill>
          <a:latin typeface="+mn-lt"/>
          <a:ea typeface="+mn-ea"/>
          <a:cs typeface="+mn-cs"/>
        </a:defRPr>
      </a:lvl4pPr>
      <a:lvl5pPr marL="2560320" algn="l" defTabSz="1280160" rtl="0" eaLnBrk="1" latinLnBrk="0" hangingPunct="1">
        <a:defRPr sz="2520" kern="1200">
          <a:solidFill>
            <a:schemeClr val="tx1"/>
          </a:solidFill>
          <a:latin typeface="+mn-lt"/>
          <a:ea typeface="+mn-ea"/>
          <a:cs typeface="+mn-cs"/>
        </a:defRPr>
      </a:lvl5pPr>
      <a:lvl6pPr marL="3200400" algn="l" defTabSz="1280160" rtl="0" eaLnBrk="1" latinLnBrk="0" hangingPunct="1">
        <a:defRPr sz="2520" kern="1200">
          <a:solidFill>
            <a:schemeClr val="tx1"/>
          </a:solidFill>
          <a:latin typeface="+mn-lt"/>
          <a:ea typeface="+mn-ea"/>
          <a:cs typeface="+mn-cs"/>
        </a:defRPr>
      </a:lvl6pPr>
      <a:lvl7pPr marL="3840480" algn="l" defTabSz="1280160" rtl="0" eaLnBrk="1" latinLnBrk="0" hangingPunct="1">
        <a:defRPr sz="2520" kern="1200">
          <a:solidFill>
            <a:schemeClr val="tx1"/>
          </a:solidFill>
          <a:latin typeface="+mn-lt"/>
          <a:ea typeface="+mn-ea"/>
          <a:cs typeface="+mn-cs"/>
        </a:defRPr>
      </a:lvl7pPr>
      <a:lvl8pPr marL="4480560" algn="l" defTabSz="1280160" rtl="0" eaLnBrk="1" latinLnBrk="0" hangingPunct="1">
        <a:defRPr sz="2520" kern="1200">
          <a:solidFill>
            <a:schemeClr val="tx1"/>
          </a:solidFill>
          <a:latin typeface="+mn-lt"/>
          <a:ea typeface="+mn-ea"/>
          <a:cs typeface="+mn-cs"/>
        </a:defRPr>
      </a:lvl8pPr>
      <a:lvl9pPr marL="5120640" algn="l" defTabSz="1280160" rtl="0" eaLnBrk="1" latinLnBrk="0" hangingPunct="1">
        <a:defRPr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hyperlink" Target="mailto:severeweather@mfe.govt.nz" TargetMode="Externa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0056B8C-1FE6-2A20-C871-EED8818DA6AA}"/>
              </a:ext>
            </a:extLst>
          </p:cNvPr>
          <p:cNvSpPr>
            <a:spLocks noGrp="1"/>
          </p:cNvSpPr>
          <p:nvPr>
            <p:ph type="body" sz="quarter" idx="11"/>
          </p:nvPr>
        </p:nvSpPr>
        <p:spPr/>
        <p:txBody>
          <a:bodyPr bIns="4644000"/>
          <a:lstStyle/>
          <a:p>
            <a:pPr algn="l" rtl="0" fontAlgn="base"/>
            <a:r>
              <a:rPr lang="en-US" b="1" i="0" u="none" strike="noStrike" dirty="0">
                <a:solidFill>
                  <a:srgbClr val="FFFFFF"/>
                </a:solidFill>
                <a:effectLst/>
                <a:latin typeface="Georgia" panose="02040502050405020303" pitchFamily="18" charset="0"/>
              </a:rPr>
              <a:t>Severe Weather Integrated Response</a:t>
            </a:r>
            <a:r>
              <a:rPr lang="en-US" b="0" i="0" dirty="0">
                <a:solidFill>
                  <a:srgbClr val="000000"/>
                </a:solidFill>
                <a:effectLst/>
                <a:latin typeface="Georgia" panose="02040502050405020303" pitchFamily="18" charset="0"/>
              </a:rPr>
              <a:t>​</a:t>
            </a:r>
            <a:r>
              <a:rPr lang="en-US" dirty="0">
                <a:solidFill>
                  <a:srgbClr val="FFFFFF"/>
                </a:solidFill>
              </a:rPr>
              <a:t> </a:t>
            </a:r>
          </a:p>
          <a:p>
            <a:pPr algn="l" rtl="0" fontAlgn="base"/>
            <a:r>
              <a:rPr lang="en-US" sz="3200" dirty="0">
                <a:solidFill>
                  <a:srgbClr val="FFFFFF"/>
                </a:solidFill>
                <a:latin typeface="+mn-lt"/>
              </a:rPr>
              <a:t>Tranche 3 Orders in Council </a:t>
            </a:r>
          </a:p>
        </p:txBody>
      </p:sp>
      <p:sp>
        <p:nvSpPr>
          <p:cNvPr id="3" name="Text Placeholder 2">
            <a:extLst>
              <a:ext uri="{FF2B5EF4-FFF2-40B4-BE49-F238E27FC236}">
                <a16:creationId xmlns:a16="http://schemas.microsoft.com/office/drawing/2014/main" id="{B9D3A197-1D01-87AE-D0B2-D6EF0EAB63C8}"/>
              </a:ext>
            </a:extLst>
          </p:cNvPr>
          <p:cNvSpPr>
            <a:spLocks noGrp="1"/>
          </p:cNvSpPr>
          <p:nvPr>
            <p:ph type="body" sz="quarter" idx="13"/>
          </p:nvPr>
        </p:nvSpPr>
        <p:spPr>
          <a:xfrm>
            <a:off x="351555" y="3467545"/>
            <a:ext cx="7389735" cy="948978"/>
          </a:xfrm>
        </p:spPr>
        <p:txBody>
          <a:bodyPr vert="horz" lIns="91440" tIns="45720" rIns="91440" bIns="45720" rtlCol="0" anchor="t">
            <a:spAutoFit/>
          </a:bodyPr>
          <a:lstStyle/>
          <a:p>
            <a:pPr algn="l" rtl="0" fontAlgn="base"/>
            <a:r>
              <a:rPr lang="en-NZ" sz="2200" b="1">
                <a:solidFill>
                  <a:srgbClr val="FFFFFF"/>
                </a:solidFill>
                <a:latin typeface="Calibri"/>
                <a:cs typeface="Calibri"/>
              </a:rPr>
              <a:t>28 June 2023 </a:t>
            </a:r>
            <a:endParaRPr lang="en-NZ" sz="2200" b="1" i="0" u="none" strike="noStrike">
              <a:solidFill>
                <a:srgbClr val="FFFFFF"/>
              </a:solidFill>
              <a:effectLst/>
              <a:latin typeface="Calibri"/>
              <a:cs typeface="Calibri"/>
            </a:endParaRPr>
          </a:p>
          <a:p>
            <a:pPr algn="l" rtl="0" fontAlgn="base"/>
            <a:r>
              <a:rPr lang="en-NZ" sz="2200" i="0" u="none" strike="noStrike">
                <a:solidFill>
                  <a:srgbClr val="FFFFFF"/>
                </a:solidFill>
                <a:effectLst/>
                <a:latin typeface="Calibri"/>
                <a:cs typeface="Calibri"/>
              </a:rPr>
              <a:t>Public hui </a:t>
            </a:r>
          </a:p>
        </p:txBody>
      </p:sp>
    </p:spTree>
    <p:extLst>
      <p:ext uri="{BB962C8B-B14F-4D97-AF65-F5344CB8AC3E}">
        <p14:creationId xmlns:p14="http://schemas.microsoft.com/office/powerpoint/2010/main" val="17890155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DDB1224-4998-44D8-CF12-743C5A939A38}"/>
              </a:ext>
            </a:extLst>
          </p:cNvPr>
          <p:cNvSpPr>
            <a:spLocks noGrp="1"/>
          </p:cNvSpPr>
          <p:nvPr>
            <p:ph type="body" sz="quarter" idx="13"/>
          </p:nvPr>
        </p:nvSpPr>
        <p:spPr>
          <a:xfrm>
            <a:off x="9426355" y="1766442"/>
            <a:ext cx="6191597" cy="6068328"/>
          </a:xfrm>
        </p:spPr>
        <p:txBody>
          <a:bodyPr/>
          <a:lstStyle/>
          <a:p>
            <a:r>
              <a:rPr lang="en-NZ" sz="2200" b="1"/>
              <a:t>Proposal</a:t>
            </a:r>
            <a:endParaRPr lang="en-NZ" sz="2200">
              <a:cs typeface="Calibri" panose="020F0502020204030204"/>
            </a:endParaRPr>
          </a:p>
          <a:p>
            <a:pPr marL="342900" indent="-342900">
              <a:buFont typeface="Arial,Sans-Serif" panose="020B0604020202020204" pitchFamily="34" charset="0"/>
              <a:buChar char="•"/>
            </a:pPr>
            <a:r>
              <a:rPr lang="en-NZ" sz="2200"/>
              <a:t>Classify establishing temporary storage and sorting facilities as 'permitted activities'</a:t>
            </a:r>
          </a:p>
          <a:p>
            <a:pPr marL="342900" indent="-342900">
              <a:buFont typeface="Arial,Sans-Serif" panose="020B0604020202020204" pitchFamily="34" charset="0"/>
              <a:buChar char="•"/>
            </a:pPr>
            <a:r>
              <a:rPr lang="en-NZ" sz="2200">
                <a:cs typeface="Calibri"/>
              </a:rPr>
              <a:t>Geographical scope: proposal to apply to the Hawke's Bay, Auckland, Tairawhiti and Northland regions, and Thames-Coromandel districts</a:t>
            </a:r>
          </a:p>
          <a:p>
            <a:pPr marL="342900" indent="-342900">
              <a:buFont typeface="Arial,Sans-Serif" panose="020B0604020202020204" pitchFamily="34" charset="0"/>
              <a:buChar char="•"/>
            </a:pPr>
            <a:r>
              <a:rPr lang="en-NZ" sz="2200">
                <a:cs typeface="Calibri"/>
              </a:rPr>
              <a:t>Duration: proposal to apply retrospectively from 1 June 2023, for a period of two years, sites to finish operating and be remediated within five years</a:t>
            </a:r>
            <a:endParaRPr lang="en-US" sz="2200">
              <a:cs typeface="Calibri"/>
            </a:endParaRPr>
          </a:p>
          <a:p>
            <a:pPr marL="342900" indent="-342900">
              <a:buFont typeface="Arial,Sans-Serif" panose="020B0604020202020204" pitchFamily="34" charset="0"/>
              <a:buChar char="•"/>
            </a:pPr>
            <a:r>
              <a:rPr lang="en-NZ" sz="2200">
                <a:cs typeface="Calibri"/>
              </a:rPr>
              <a:t>Proposal would be limited to those sites listed in the Order</a:t>
            </a:r>
            <a:endParaRPr lang="en-US" sz="2200">
              <a:cs typeface="Calibri"/>
            </a:endParaRPr>
          </a:p>
          <a:p>
            <a:pPr marL="342900" indent="-342900">
              <a:buFont typeface="Arial,Sans-Serif" panose="020B0604020202020204" pitchFamily="34" charset="0"/>
              <a:buChar char="•"/>
            </a:pPr>
            <a:r>
              <a:rPr lang="en-NZ" sz="2200">
                <a:cs typeface="Calibri"/>
              </a:rPr>
              <a:t>Process to add additional sites under the remit of the Order upon application to the Minister </a:t>
            </a:r>
            <a:endParaRPr lang="en-US" sz="2200">
              <a:cs typeface="Calibri"/>
            </a:endParaRPr>
          </a:p>
        </p:txBody>
      </p:sp>
      <p:sp>
        <p:nvSpPr>
          <p:cNvPr id="4" name="Text Placeholder 3">
            <a:extLst>
              <a:ext uri="{FF2B5EF4-FFF2-40B4-BE49-F238E27FC236}">
                <a16:creationId xmlns:a16="http://schemas.microsoft.com/office/drawing/2014/main" id="{8E9A81AE-A3AE-E307-D87D-D10F427221D3}"/>
              </a:ext>
            </a:extLst>
          </p:cNvPr>
          <p:cNvSpPr>
            <a:spLocks noGrp="1"/>
          </p:cNvSpPr>
          <p:nvPr>
            <p:ph type="body" sz="quarter" idx="16"/>
          </p:nvPr>
        </p:nvSpPr>
        <p:spPr/>
        <p:txBody>
          <a:bodyPr/>
          <a:lstStyle/>
          <a:p>
            <a:endParaRPr lang="en-NZ"/>
          </a:p>
        </p:txBody>
      </p:sp>
      <p:sp>
        <p:nvSpPr>
          <p:cNvPr id="5" name="Slide Number Placeholder 4">
            <a:extLst>
              <a:ext uri="{FF2B5EF4-FFF2-40B4-BE49-F238E27FC236}">
                <a16:creationId xmlns:a16="http://schemas.microsoft.com/office/drawing/2014/main" id="{5F6140DF-3184-50D4-B157-D64505C922B5}"/>
              </a:ext>
            </a:extLst>
          </p:cNvPr>
          <p:cNvSpPr>
            <a:spLocks noGrp="1"/>
          </p:cNvSpPr>
          <p:nvPr>
            <p:ph type="sldNum" sz="quarter" idx="4"/>
          </p:nvPr>
        </p:nvSpPr>
        <p:spPr/>
        <p:txBody>
          <a:bodyPr/>
          <a:lstStyle/>
          <a:p>
            <a:fld id="{7DADD868-AA9C-43CA-A8BB-50636605038F}" type="slidenum">
              <a:rPr lang="en-NZ" smtClean="0"/>
              <a:pPr/>
              <a:t>10</a:t>
            </a:fld>
            <a:endParaRPr lang="en-NZ"/>
          </a:p>
        </p:txBody>
      </p:sp>
      <p:sp>
        <p:nvSpPr>
          <p:cNvPr id="6" name="Text Placeholder 1">
            <a:extLst>
              <a:ext uri="{FF2B5EF4-FFF2-40B4-BE49-F238E27FC236}">
                <a16:creationId xmlns:a16="http://schemas.microsoft.com/office/drawing/2014/main" id="{955575AF-BEA0-1DEC-4A28-A6D58F0FBA46}"/>
              </a:ext>
            </a:extLst>
          </p:cNvPr>
          <p:cNvSpPr>
            <a:spLocks noGrp="1"/>
          </p:cNvSpPr>
          <p:nvPr>
            <p:ph type="body" sz="quarter" idx="15"/>
          </p:nvPr>
        </p:nvSpPr>
        <p:spPr>
          <a:xfrm>
            <a:off x="1" y="0"/>
            <a:ext cx="8479698" cy="9601200"/>
          </a:xfrm>
        </p:spPr>
        <p:txBody>
          <a:bodyPr bIns="3960000"/>
          <a:lstStyle/>
          <a:p>
            <a:endParaRPr lang="en-NZ" sz="6000"/>
          </a:p>
          <a:p>
            <a:r>
              <a:rPr lang="en-NZ" sz="6000">
                <a:latin typeface="Georgia"/>
              </a:rPr>
              <a:t>Waste issues – Proposal 2 (temporary storage and sorting facilities)</a:t>
            </a:r>
          </a:p>
        </p:txBody>
      </p:sp>
    </p:spTree>
    <p:extLst>
      <p:ext uri="{BB962C8B-B14F-4D97-AF65-F5344CB8AC3E}">
        <p14:creationId xmlns:p14="http://schemas.microsoft.com/office/powerpoint/2010/main" val="13198947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DDB1224-4998-44D8-CF12-743C5A939A38}"/>
              </a:ext>
            </a:extLst>
          </p:cNvPr>
          <p:cNvSpPr>
            <a:spLocks noGrp="1"/>
          </p:cNvSpPr>
          <p:nvPr>
            <p:ph type="body" sz="quarter" idx="13"/>
          </p:nvPr>
        </p:nvSpPr>
        <p:spPr>
          <a:xfrm>
            <a:off x="8564757" y="239115"/>
            <a:ext cx="8183813" cy="9109417"/>
          </a:xfrm>
        </p:spPr>
        <p:txBody>
          <a:bodyPr/>
          <a:lstStyle/>
          <a:p>
            <a:pPr marL="457200" indent="-457200">
              <a:buFont typeface="Arial" panose="020B0604020202020204" pitchFamily="34" charset="0"/>
              <a:buChar char="•"/>
            </a:pPr>
            <a:endParaRPr lang="en-NZ" sz="2200" b="1" dirty="0">
              <a:cs typeface="Calibri"/>
            </a:endParaRPr>
          </a:p>
          <a:p>
            <a:r>
              <a:rPr lang="en-NZ" sz="2200" b="1" dirty="0">
                <a:cs typeface="Calibri"/>
              </a:rPr>
              <a:t>Managing environmental effects</a:t>
            </a:r>
          </a:p>
          <a:p>
            <a:pPr marL="342900" indent="-342900">
              <a:buFont typeface="Arial,Sans-Serif" panose="020B0604020202020204" pitchFamily="34" charset="0"/>
              <a:buChar char="•"/>
            </a:pPr>
            <a:r>
              <a:rPr lang="en-NZ" sz="2200" dirty="0">
                <a:cs typeface="Calibri"/>
              </a:rPr>
              <a:t>Under the RMA standards and conditions mitigate environmental impacts</a:t>
            </a:r>
          </a:p>
          <a:p>
            <a:pPr marL="342900" indent="-342900">
              <a:buFont typeface="Arial,Sans-Serif" panose="020B0604020202020204" pitchFamily="34" charset="0"/>
              <a:buChar char="•"/>
            </a:pPr>
            <a:r>
              <a:rPr lang="en-NZ" sz="2200" dirty="0">
                <a:cs typeface="Calibri"/>
              </a:rPr>
              <a:t>We propose the Order sets out matters of control, which could feed into consent conditions</a:t>
            </a:r>
          </a:p>
          <a:p>
            <a:pPr marL="342900" indent="-342900">
              <a:buFont typeface="Arial,Sans-Serif" panose="020B0604020202020204" pitchFamily="34" charset="0"/>
              <a:buChar char="•"/>
            </a:pPr>
            <a:r>
              <a:rPr lang="en-NZ" sz="2200" dirty="0">
                <a:cs typeface="Calibri"/>
              </a:rPr>
              <a:t>Landfills are sited, designed, operated, and monitored in accordance with the Technical Guidelines for Disposal to Land</a:t>
            </a:r>
          </a:p>
          <a:p>
            <a:pPr marL="342900" indent="-342900">
              <a:buFont typeface="Arial,Sans-Serif" panose="020B0604020202020204" pitchFamily="34" charset="0"/>
              <a:buChar char="•"/>
            </a:pPr>
            <a:r>
              <a:rPr lang="en-NZ" sz="2200" dirty="0">
                <a:cs typeface="Calibri"/>
              </a:rPr>
              <a:t>The landfill operator shall prepare a Site Management Plan (SMP) that detail the site-specific plans for the construction, operation and decommissioning of a new landfill or the temporary depot or storage facility. </a:t>
            </a:r>
            <a:endParaRPr lang="en-NZ" dirty="0">
              <a:cs typeface="Calibri"/>
            </a:endParaRPr>
          </a:p>
          <a:p>
            <a:pPr marL="342900" indent="-342900">
              <a:buFont typeface="Arial,Sans-Serif" panose="020B0604020202020204" pitchFamily="34" charset="0"/>
              <a:buChar char="•"/>
            </a:pPr>
            <a:r>
              <a:rPr lang="en-NZ" sz="2200" dirty="0">
                <a:cs typeface="Calibri"/>
              </a:rPr>
              <a:t>The SMP should include:</a:t>
            </a:r>
          </a:p>
          <a:p>
            <a:pPr marL="982980" indent="-342900">
              <a:buFont typeface="Arial,Sans-Serif" panose="020B0604020202020204" pitchFamily="34" charset="0"/>
              <a:buChar char="•"/>
            </a:pPr>
            <a:r>
              <a:rPr lang="en-NZ" sz="1950" dirty="0">
                <a:cs typeface="Calibri"/>
              </a:rPr>
              <a:t>Roles and responsibilities of the site management staff</a:t>
            </a:r>
          </a:p>
          <a:p>
            <a:pPr marL="982980" lvl="1" indent="-342900">
              <a:buFont typeface="Arial,Sans-Serif" panose="020B0604020202020204" pitchFamily="34" charset="0"/>
              <a:buChar char="•"/>
            </a:pPr>
            <a:r>
              <a:rPr lang="en-NZ" sz="1950" dirty="0">
                <a:cs typeface="Calibri"/>
              </a:rPr>
              <a:t>Contact details for the facility manager </a:t>
            </a:r>
            <a:endParaRPr lang="en-NZ" dirty="0"/>
          </a:p>
          <a:p>
            <a:pPr marL="982980" lvl="1" indent="-342900">
              <a:buFont typeface="Arial,Sans-Serif" panose="020B0604020202020204" pitchFamily="34" charset="0"/>
              <a:buChar char="•"/>
            </a:pPr>
            <a:r>
              <a:rPr lang="en-NZ" sz="1950" dirty="0">
                <a:cs typeface="Calibri"/>
              </a:rPr>
              <a:t>Procedures for hazard management, including fire hazard, identification, and control: </a:t>
            </a:r>
            <a:endParaRPr lang="en-NZ" dirty="0"/>
          </a:p>
          <a:p>
            <a:pPr marL="982980" lvl="1" indent="-342900">
              <a:buFont typeface="Arial,Sans-Serif" panose="020B0604020202020204" pitchFamily="34" charset="0"/>
              <a:buChar char="•"/>
            </a:pPr>
            <a:r>
              <a:rPr lang="en-NZ" sz="1950" dirty="0">
                <a:cs typeface="Calibri"/>
              </a:rPr>
              <a:t>Procedures for the management of dust and other airborne contaminants so that they do not spread beyond the site boundary </a:t>
            </a:r>
            <a:endParaRPr lang="en-NZ" dirty="0"/>
          </a:p>
          <a:p>
            <a:pPr marL="982980" lvl="1" indent="-342900">
              <a:buFont typeface="Arial,Sans-Serif" panose="020B0604020202020204" pitchFamily="34" charset="0"/>
              <a:buChar char="•"/>
            </a:pPr>
            <a:r>
              <a:rPr lang="en-NZ" sz="1950" dirty="0">
                <a:cs typeface="Calibri"/>
              </a:rPr>
              <a:t>Procedures for the management of stormwater, noise, and dust </a:t>
            </a:r>
            <a:endParaRPr lang="en-NZ" dirty="0"/>
          </a:p>
          <a:p>
            <a:pPr marL="982980" lvl="1" indent="-342900">
              <a:buFont typeface="Arial,Sans-Serif" panose="020B0604020202020204" pitchFamily="34" charset="0"/>
              <a:buChar char="•"/>
            </a:pPr>
            <a:r>
              <a:rPr lang="en-NZ" sz="1950" dirty="0">
                <a:cs typeface="Calibri"/>
              </a:rPr>
              <a:t>Procedure for decommissioning the facility </a:t>
            </a:r>
            <a:endParaRPr lang="en-NZ" dirty="0"/>
          </a:p>
          <a:p>
            <a:pPr marL="982980" lvl="1" indent="-342900">
              <a:buFont typeface="Arial,Sans-Serif" panose="020B0604020202020204" pitchFamily="34" charset="0"/>
              <a:buChar char="•"/>
            </a:pPr>
            <a:r>
              <a:rPr lang="en-NZ" sz="1950" dirty="0">
                <a:cs typeface="Calibri"/>
              </a:rPr>
              <a:t>Procedures for managing traffic accessing the site</a:t>
            </a:r>
            <a:endParaRPr lang="en-NZ" dirty="0"/>
          </a:p>
          <a:p>
            <a:pPr marL="982980" lvl="1" indent="-342900">
              <a:buFont typeface="Arial,Sans-Serif" panose="020B0604020202020204" pitchFamily="34" charset="0"/>
              <a:buChar char="•"/>
            </a:pPr>
            <a:r>
              <a:rPr lang="en-NZ" sz="1950" dirty="0">
                <a:cs typeface="Calibri"/>
              </a:rPr>
              <a:t>Identify operating hours for the site</a:t>
            </a:r>
            <a:endParaRPr lang="en-NZ" dirty="0"/>
          </a:p>
        </p:txBody>
      </p:sp>
      <p:sp>
        <p:nvSpPr>
          <p:cNvPr id="4" name="Text Placeholder 3">
            <a:extLst>
              <a:ext uri="{FF2B5EF4-FFF2-40B4-BE49-F238E27FC236}">
                <a16:creationId xmlns:a16="http://schemas.microsoft.com/office/drawing/2014/main" id="{8E9A81AE-A3AE-E307-D87D-D10F427221D3}"/>
              </a:ext>
            </a:extLst>
          </p:cNvPr>
          <p:cNvSpPr>
            <a:spLocks noGrp="1"/>
          </p:cNvSpPr>
          <p:nvPr>
            <p:ph type="body" sz="quarter" idx="16"/>
          </p:nvPr>
        </p:nvSpPr>
        <p:spPr/>
        <p:txBody>
          <a:bodyPr/>
          <a:lstStyle/>
          <a:p>
            <a:endParaRPr lang="en-NZ"/>
          </a:p>
        </p:txBody>
      </p:sp>
      <p:sp>
        <p:nvSpPr>
          <p:cNvPr id="5" name="Slide Number Placeholder 4">
            <a:extLst>
              <a:ext uri="{FF2B5EF4-FFF2-40B4-BE49-F238E27FC236}">
                <a16:creationId xmlns:a16="http://schemas.microsoft.com/office/drawing/2014/main" id="{5F6140DF-3184-50D4-B157-D64505C922B5}"/>
              </a:ext>
            </a:extLst>
          </p:cNvPr>
          <p:cNvSpPr>
            <a:spLocks noGrp="1"/>
          </p:cNvSpPr>
          <p:nvPr>
            <p:ph type="sldNum" sz="quarter" idx="4"/>
          </p:nvPr>
        </p:nvSpPr>
        <p:spPr/>
        <p:txBody>
          <a:bodyPr/>
          <a:lstStyle/>
          <a:p>
            <a:fld id="{7DADD868-AA9C-43CA-A8BB-50636605038F}" type="slidenum">
              <a:rPr lang="en-NZ" smtClean="0"/>
              <a:pPr/>
              <a:t>11</a:t>
            </a:fld>
            <a:endParaRPr lang="en-NZ"/>
          </a:p>
        </p:txBody>
      </p:sp>
      <p:sp>
        <p:nvSpPr>
          <p:cNvPr id="6" name="Text Placeholder 1">
            <a:extLst>
              <a:ext uri="{FF2B5EF4-FFF2-40B4-BE49-F238E27FC236}">
                <a16:creationId xmlns:a16="http://schemas.microsoft.com/office/drawing/2014/main" id="{955575AF-BEA0-1DEC-4A28-A6D58F0FBA46}"/>
              </a:ext>
            </a:extLst>
          </p:cNvPr>
          <p:cNvSpPr>
            <a:spLocks noGrp="1"/>
          </p:cNvSpPr>
          <p:nvPr>
            <p:ph type="body" sz="quarter" idx="15"/>
          </p:nvPr>
        </p:nvSpPr>
        <p:spPr>
          <a:xfrm>
            <a:off x="1" y="0"/>
            <a:ext cx="8479698" cy="9601200"/>
          </a:xfrm>
        </p:spPr>
        <p:txBody>
          <a:bodyPr bIns="3960000"/>
          <a:lstStyle/>
          <a:p>
            <a:r>
              <a:rPr lang="en-NZ" sz="6000" dirty="0">
                <a:latin typeface="Georgia"/>
              </a:rPr>
              <a:t>Waste issues -managing environmental effects</a:t>
            </a:r>
            <a:endParaRPr lang="en-NZ" sz="6000" dirty="0"/>
          </a:p>
        </p:txBody>
      </p:sp>
    </p:spTree>
    <p:extLst>
      <p:ext uri="{BB962C8B-B14F-4D97-AF65-F5344CB8AC3E}">
        <p14:creationId xmlns:p14="http://schemas.microsoft.com/office/powerpoint/2010/main" val="21051672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89B109A-7A15-CF1C-D1F1-E2DC53171447}"/>
              </a:ext>
            </a:extLst>
          </p:cNvPr>
          <p:cNvSpPr>
            <a:spLocks noGrp="1"/>
          </p:cNvSpPr>
          <p:nvPr>
            <p:ph type="body" sz="quarter" idx="15"/>
          </p:nvPr>
        </p:nvSpPr>
        <p:spPr/>
        <p:txBody>
          <a:bodyPr bIns="3960000"/>
          <a:lstStyle/>
          <a:p>
            <a:r>
              <a:rPr lang="en-NZ" sz="6000"/>
              <a:t>Have your say</a:t>
            </a:r>
          </a:p>
          <a:p>
            <a:endParaRPr lang="en-NZ" sz="6000"/>
          </a:p>
        </p:txBody>
      </p:sp>
      <p:sp>
        <p:nvSpPr>
          <p:cNvPr id="5" name="Slide Number Placeholder 4">
            <a:extLst>
              <a:ext uri="{FF2B5EF4-FFF2-40B4-BE49-F238E27FC236}">
                <a16:creationId xmlns:a16="http://schemas.microsoft.com/office/drawing/2014/main" id="{9F3E4E39-BC61-47E2-DA09-BC032672AD57}"/>
              </a:ext>
            </a:extLst>
          </p:cNvPr>
          <p:cNvSpPr>
            <a:spLocks noGrp="1"/>
          </p:cNvSpPr>
          <p:nvPr>
            <p:ph type="sldNum" sz="quarter" idx="4"/>
          </p:nvPr>
        </p:nvSpPr>
        <p:spPr/>
        <p:txBody>
          <a:bodyPr/>
          <a:lstStyle/>
          <a:p>
            <a:fld id="{7DADD868-AA9C-43CA-A8BB-50636605038F}" type="slidenum">
              <a:rPr lang="en-NZ" smtClean="0"/>
              <a:pPr/>
              <a:t>12</a:t>
            </a:fld>
            <a:endParaRPr lang="en-NZ"/>
          </a:p>
        </p:txBody>
      </p:sp>
      <p:sp>
        <p:nvSpPr>
          <p:cNvPr id="6" name="Text Placeholder 2">
            <a:extLst>
              <a:ext uri="{FF2B5EF4-FFF2-40B4-BE49-F238E27FC236}">
                <a16:creationId xmlns:a16="http://schemas.microsoft.com/office/drawing/2014/main" id="{F860D472-26A5-43DE-34A1-A9532B5BBF6C}"/>
              </a:ext>
            </a:extLst>
          </p:cNvPr>
          <p:cNvSpPr>
            <a:spLocks noGrp="1"/>
          </p:cNvSpPr>
          <p:nvPr>
            <p:ph type="body" sz="quarter" idx="13"/>
          </p:nvPr>
        </p:nvSpPr>
        <p:spPr>
          <a:xfrm>
            <a:off x="9426355" y="3398110"/>
            <a:ext cx="6191597" cy="2804999"/>
          </a:xfrm>
        </p:spPr>
        <p:txBody>
          <a:bodyPr/>
          <a:lstStyle/>
          <a:p>
            <a:pPr marL="1097280" lvl="1" indent="-457200">
              <a:buFont typeface="Arial" panose="020B0604020202020204" pitchFamily="34" charset="0"/>
              <a:buChar char="•"/>
            </a:pPr>
            <a:r>
              <a:rPr lang="en-NZ"/>
              <a:t>We invite you to provide feedback on these proposals.</a:t>
            </a:r>
          </a:p>
          <a:p>
            <a:pPr marL="1097280" lvl="1" indent="-457200">
              <a:buFont typeface="Arial" panose="020B0604020202020204" pitchFamily="34" charset="0"/>
              <a:buChar char="•"/>
            </a:pPr>
            <a:r>
              <a:rPr lang="en-NZ"/>
              <a:t>Feedback will be provided to the panel considering these Orders in Council under the Severe Weather Emergency Recovery Legislation Act 2023</a:t>
            </a:r>
          </a:p>
          <a:p>
            <a:pPr marL="1097280" lvl="1" indent="-457200">
              <a:buFont typeface="Arial" panose="020B0604020202020204" pitchFamily="34" charset="0"/>
              <a:buChar char="•"/>
            </a:pPr>
            <a:r>
              <a:rPr lang="en-NZ"/>
              <a:t>Please email your feedback to </a:t>
            </a:r>
            <a:r>
              <a:rPr lang="en-NZ">
                <a:hlinkClick r:id="rId2">
                  <a:extLst>
                    <a:ext uri="{A12FA001-AC4F-418D-AE19-62706E023703}">
                      <ahyp:hlinkClr xmlns:ahyp="http://schemas.microsoft.com/office/drawing/2018/hyperlinkcolor" val="tx"/>
                    </a:ext>
                  </a:extLst>
                </a:hlinkClick>
              </a:rPr>
              <a:t>severeweather@mfe.govt.nz</a:t>
            </a:r>
            <a:endParaRPr lang="en-NZ"/>
          </a:p>
          <a:p>
            <a:pPr marL="1097280" lvl="1" indent="-457200">
              <a:buFont typeface="Arial" panose="020B0604020202020204" pitchFamily="34" charset="0"/>
              <a:buChar char="•"/>
            </a:pPr>
            <a:r>
              <a:rPr lang="en-NZ" b="1"/>
              <a:t>By 5pm Tuesday 4 July </a:t>
            </a:r>
            <a:endParaRPr lang="en-NZ"/>
          </a:p>
        </p:txBody>
      </p:sp>
    </p:spTree>
    <p:extLst>
      <p:ext uri="{BB962C8B-B14F-4D97-AF65-F5344CB8AC3E}">
        <p14:creationId xmlns:p14="http://schemas.microsoft.com/office/powerpoint/2010/main" val="2876384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descr="A picture containing building&#10;&#10;Description automatically generated">
            <a:extLst>
              <a:ext uri="{FF2B5EF4-FFF2-40B4-BE49-F238E27FC236}">
                <a16:creationId xmlns:a16="http://schemas.microsoft.com/office/drawing/2014/main" id="{9EA453D5-F8D7-448B-A4BF-137DE496F534}"/>
              </a:ext>
            </a:extLst>
          </p:cNvPr>
          <p:cNvPicPr>
            <a:picLocks noGrp="1" noChangeAspect="1"/>
          </p:cNvPicPr>
          <p:nvPr>
            <p:ph type="pic" sz="quarter" idx="10"/>
          </p:nvPr>
        </p:nvPicPr>
        <p:blipFill rotWithShape="1">
          <a:blip r:embed="rId2" cstate="screen">
            <a:extLst>
              <a:ext uri="{28A0092B-C50C-407E-A947-70E740481C1C}">
                <a14:useLocalDpi xmlns:a14="http://schemas.microsoft.com/office/drawing/2010/main"/>
              </a:ext>
            </a:extLst>
          </a:blip>
          <a:srcRect/>
          <a:stretch/>
        </p:blipFill>
        <p:spPr/>
      </p:pic>
      <p:sp>
        <p:nvSpPr>
          <p:cNvPr id="3" name="Text Placeholder 2">
            <a:extLst>
              <a:ext uri="{FF2B5EF4-FFF2-40B4-BE49-F238E27FC236}">
                <a16:creationId xmlns:a16="http://schemas.microsoft.com/office/drawing/2014/main" id="{1D23AC49-AE4B-41EF-B075-664D48DA624F}"/>
              </a:ext>
            </a:extLst>
          </p:cNvPr>
          <p:cNvSpPr>
            <a:spLocks noGrp="1"/>
          </p:cNvSpPr>
          <p:nvPr>
            <p:ph type="body" sz="quarter" idx="12"/>
          </p:nvPr>
        </p:nvSpPr>
        <p:spPr/>
        <p:txBody>
          <a:bodyPr/>
          <a:lstStyle/>
          <a:p>
            <a:r>
              <a:rPr lang="en-NZ" err="1"/>
              <a:t>Pātai</a:t>
            </a:r>
            <a:r>
              <a:rPr lang="en-NZ"/>
              <a:t> | Questions?</a:t>
            </a:r>
          </a:p>
        </p:txBody>
      </p:sp>
    </p:spTree>
    <p:extLst>
      <p:ext uri="{BB962C8B-B14F-4D97-AF65-F5344CB8AC3E}">
        <p14:creationId xmlns:p14="http://schemas.microsoft.com/office/powerpoint/2010/main" val="3269683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89B109A-7A15-CF1C-D1F1-E2DC53171447}"/>
              </a:ext>
            </a:extLst>
          </p:cNvPr>
          <p:cNvSpPr>
            <a:spLocks noGrp="1"/>
          </p:cNvSpPr>
          <p:nvPr>
            <p:ph type="body" sz="quarter" idx="15"/>
          </p:nvPr>
        </p:nvSpPr>
        <p:spPr/>
        <p:txBody>
          <a:bodyPr bIns="3960000"/>
          <a:lstStyle/>
          <a:p>
            <a:r>
              <a:rPr lang="en-NZ" sz="6000">
                <a:latin typeface="Georgia"/>
              </a:rPr>
              <a:t>Karakia </a:t>
            </a:r>
            <a:endParaRPr lang="en-NZ" sz="6000"/>
          </a:p>
          <a:p>
            <a:r>
              <a:rPr lang="en-NZ" sz="6000" err="1">
                <a:latin typeface="Georgia"/>
              </a:rPr>
              <a:t>Whakamutunga</a:t>
            </a:r>
            <a:endParaRPr lang="en-NZ" sz="6000"/>
          </a:p>
        </p:txBody>
      </p:sp>
      <p:sp>
        <p:nvSpPr>
          <p:cNvPr id="5" name="Slide Number Placeholder 4">
            <a:extLst>
              <a:ext uri="{FF2B5EF4-FFF2-40B4-BE49-F238E27FC236}">
                <a16:creationId xmlns:a16="http://schemas.microsoft.com/office/drawing/2014/main" id="{9F3E4E39-BC61-47E2-DA09-BC032672AD57}"/>
              </a:ext>
            </a:extLst>
          </p:cNvPr>
          <p:cNvSpPr>
            <a:spLocks noGrp="1"/>
          </p:cNvSpPr>
          <p:nvPr>
            <p:ph type="sldNum" sz="quarter" idx="4"/>
          </p:nvPr>
        </p:nvSpPr>
        <p:spPr/>
        <p:txBody>
          <a:bodyPr/>
          <a:lstStyle/>
          <a:p>
            <a:fld id="{7DADD868-AA9C-43CA-A8BB-50636605038F}" type="slidenum">
              <a:rPr lang="en-NZ" smtClean="0"/>
              <a:pPr/>
              <a:t>14</a:t>
            </a:fld>
            <a:endParaRPr lang="en-NZ"/>
          </a:p>
        </p:txBody>
      </p:sp>
      <p:sp>
        <p:nvSpPr>
          <p:cNvPr id="3" name="TextBox 2">
            <a:extLst>
              <a:ext uri="{FF2B5EF4-FFF2-40B4-BE49-F238E27FC236}">
                <a16:creationId xmlns:a16="http://schemas.microsoft.com/office/drawing/2014/main" id="{4249E518-B14B-F001-EA13-A402D1BA3C10}"/>
              </a:ext>
            </a:extLst>
          </p:cNvPr>
          <p:cNvSpPr txBox="1"/>
          <p:nvPr/>
        </p:nvSpPr>
        <p:spPr>
          <a:xfrm>
            <a:off x="9168358" y="2013770"/>
            <a:ext cx="6879452" cy="1815882"/>
          </a:xfrm>
          <a:prstGeom prst="rect">
            <a:avLst/>
          </a:prstGeom>
          <a:noFill/>
        </p:spPr>
        <p:txBody>
          <a:bodyPr wrap="square" lIns="91440" tIns="45720" rIns="91440" bIns="45720" rtlCol="0" anchor="t">
            <a:spAutoFit/>
          </a:bodyPr>
          <a:lstStyle/>
          <a:p>
            <a:pPr>
              <a:spcBef>
                <a:spcPts val="600"/>
              </a:spcBef>
              <a:spcAft>
                <a:spcPts val="600"/>
              </a:spcAft>
            </a:pPr>
            <a:r>
              <a:rPr lang="en-NZ" sz="2800" b="0" i="0">
                <a:solidFill>
                  <a:srgbClr val="000000"/>
                </a:solidFill>
                <a:effectLst/>
                <a:latin typeface="Segoe UI" panose="020B0502040204020203" pitchFamily="34" charset="0"/>
              </a:rPr>
              <a:t>Kia </a:t>
            </a:r>
            <a:r>
              <a:rPr lang="en-NZ" sz="2800" b="0" i="0" err="1">
                <a:solidFill>
                  <a:srgbClr val="000000"/>
                </a:solidFill>
                <a:effectLst/>
                <a:latin typeface="Segoe UI" panose="020B0502040204020203" pitchFamily="34" charset="0"/>
              </a:rPr>
              <a:t>whakairia</a:t>
            </a:r>
            <a:r>
              <a:rPr lang="en-NZ" sz="2800" b="0" i="0">
                <a:solidFill>
                  <a:srgbClr val="000000"/>
                </a:solidFill>
                <a:effectLst/>
                <a:latin typeface="Segoe UI" panose="020B0502040204020203" pitchFamily="34" charset="0"/>
              </a:rPr>
              <a:t> </a:t>
            </a:r>
            <a:r>
              <a:rPr lang="en-NZ" sz="2800" b="0" i="0" err="1">
                <a:solidFill>
                  <a:srgbClr val="000000"/>
                </a:solidFill>
                <a:effectLst/>
                <a:latin typeface="Segoe UI" panose="020B0502040204020203" pitchFamily="34" charset="0"/>
              </a:rPr>
              <a:t>te</a:t>
            </a:r>
            <a:r>
              <a:rPr lang="en-NZ" sz="2800" b="0" i="0">
                <a:solidFill>
                  <a:srgbClr val="000000"/>
                </a:solidFill>
                <a:effectLst/>
                <a:latin typeface="Segoe UI" panose="020B0502040204020203" pitchFamily="34" charset="0"/>
              </a:rPr>
              <a:t> </a:t>
            </a:r>
            <a:r>
              <a:rPr lang="en-NZ" sz="2800" b="0" i="0" err="1">
                <a:solidFill>
                  <a:srgbClr val="000000"/>
                </a:solidFill>
                <a:effectLst/>
                <a:latin typeface="Segoe UI" panose="020B0502040204020203" pitchFamily="34" charset="0"/>
              </a:rPr>
              <a:t>tapu</a:t>
            </a:r>
            <a:br>
              <a:rPr lang="en-NZ" sz="2800"/>
            </a:br>
            <a:r>
              <a:rPr lang="en-NZ" sz="2800" b="0" i="0">
                <a:solidFill>
                  <a:srgbClr val="000000"/>
                </a:solidFill>
                <a:effectLst/>
                <a:latin typeface="Segoe UI" panose="020B0502040204020203" pitchFamily="34" charset="0"/>
              </a:rPr>
              <a:t>Kia </a:t>
            </a:r>
            <a:r>
              <a:rPr lang="en-NZ" sz="2800" b="0" i="0" err="1">
                <a:solidFill>
                  <a:srgbClr val="000000"/>
                </a:solidFill>
                <a:effectLst/>
                <a:latin typeface="Segoe UI" panose="020B0502040204020203" pitchFamily="34" charset="0"/>
              </a:rPr>
              <a:t>wātea</a:t>
            </a:r>
            <a:r>
              <a:rPr lang="en-NZ" sz="2800" b="0" i="0">
                <a:solidFill>
                  <a:srgbClr val="000000"/>
                </a:solidFill>
                <a:effectLst/>
                <a:latin typeface="Segoe UI" panose="020B0502040204020203" pitchFamily="34" charset="0"/>
              </a:rPr>
              <a:t> ai </a:t>
            </a:r>
            <a:r>
              <a:rPr lang="en-NZ" sz="2800" b="0" i="0" err="1">
                <a:solidFill>
                  <a:srgbClr val="000000"/>
                </a:solidFill>
                <a:effectLst/>
                <a:latin typeface="Segoe UI" panose="020B0502040204020203" pitchFamily="34" charset="0"/>
              </a:rPr>
              <a:t>te</a:t>
            </a:r>
            <a:r>
              <a:rPr lang="en-NZ" sz="2800" b="0" i="0">
                <a:solidFill>
                  <a:srgbClr val="000000"/>
                </a:solidFill>
                <a:effectLst/>
                <a:latin typeface="Segoe UI" panose="020B0502040204020203" pitchFamily="34" charset="0"/>
              </a:rPr>
              <a:t> </a:t>
            </a:r>
            <a:r>
              <a:rPr lang="en-NZ" sz="2800" b="0" i="0" err="1">
                <a:solidFill>
                  <a:srgbClr val="000000"/>
                </a:solidFill>
                <a:effectLst/>
                <a:latin typeface="Segoe UI" panose="020B0502040204020203" pitchFamily="34" charset="0"/>
              </a:rPr>
              <a:t>ara</a:t>
            </a:r>
            <a:br>
              <a:rPr lang="en-NZ" sz="2800"/>
            </a:br>
            <a:r>
              <a:rPr lang="en-NZ" sz="2800" b="0" i="0">
                <a:solidFill>
                  <a:srgbClr val="000000"/>
                </a:solidFill>
                <a:effectLst/>
                <a:latin typeface="Segoe UI" panose="020B0502040204020203" pitchFamily="34" charset="0"/>
              </a:rPr>
              <a:t>Kia </a:t>
            </a:r>
            <a:r>
              <a:rPr lang="en-NZ" sz="2800" b="0" i="0" err="1">
                <a:solidFill>
                  <a:srgbClr val="000000"/>
                </a:solidFill>
                <a:effectLst/>
                <a:latin typeface="Segoe UI" panose="020B0502040204020203" pitchFamily="34" charset="0"/>
              </a:rPr>
              <a:t>turuki</a:t>
            </a:r>
            <a:r>
              <a:rPr lang="en-NZ" sz="2800" b="0" i="0">
                <a:solidFill>
                  <a:srgbClr val="000000"/>
                </a:solidFill>
                <a:effectLst/>
                <a:latin typeface="Segoe UI" panose="020B0502040204020203" pitchFamily="34" charset="0"/>
              </a:rPr>
              <a:t> </a:t>
            </a:r>
            <a:r>
              <a:rPr lang="en-NZ" sz="2800" b="0" i="0" err="1">
                <a:solidFill>
                  <a:srgbClr val="000000"/>
                </a:solidFill>
                <a:effectLst/>
                <a:latin typeface="Segoe UI" panose="020B0502040204020203" pitchFamily="34" charset="0"/>
              </a:rPr>
              <a:t>whakataha</a:t>
            </a:r>
            <a:r>
              <a:rPr lang="en-NZ" sz="2800" b="0" i="0">
                <a:solidFill>
                  <a:srgbClr val="000000"/>
                </a:solidFill>
                <a:effectLst/>
                <a:latin typeface="Segoe UI" panose="020B0502040204020203" pitchFamily="34" charset="0"/>
              </a:rPr>
              <a:t> ai</a:t>
            </a:r>
            <a:br>
              <a:rPr lang="en-NZ" sz="2800"/>
            </a:br>
            <a:r>
              <a:rPr lang="en-NZ" sz="2800" b="0" i="0" err="1">
                <a:solidFill>
                  <a:srgbClr val="000000"/>
                </a:solidFill>
                <a:effectLst/>
                <a:latin typeface="Segoe UI" panose="020B0502040204020203" pitchFamily="34" charset="0"/>
              </a:rPr>
              <a:t>Haumi</a:t>
            </a:r>
            <a:r>
              <a:rPr lang="en-NZ" sz="2800" b="0" i="0">
                <a:solidFill>
                  <a:srgbClr val="000000"/>
                </a:solidFill>
                <a:effectLst/>
                <a:latin typeface="Segoe UI" panose="020B0502040204020203" pitchFamily="34" charset="0"/>
              </a:rPr>
              <a:t> ē, hui ē, </a:t>
            </a:r>
            <a:r>
              <a:rPr lang="en-NZ" sz="2800" b="0" i="0" err="1">
                <a:solidFill>
                  <a:srgbClr val="000000"/>
                </a:solidFill>
                <a:effectLst/>
                <a:latin typeface="Segoe UI" panose="020B0502040204020203" pitchFamily="34" charset="0"/>
              </a:rPr>
              <a:t>tāiki</a:t>
            </a:r>
            <a:r>
              <a:rPr lang="en-NZ" sz="2800" b="0" i="0">
                <a:solidFill>
                  <a:srgbClr val="000000"/>
                </a:solidFill>
                <a:effectLst/>
                <a:latin typeface="Segoe UI" panose="020B0502040204020203" pitchFamily="34" charset="0"/>
              </a:rPr>
              <a:t> ē</a:t>
            </a:r>
            <a:endParaRPr lang="en-NZ" sz="2800">
              <a:cs typeface="Calibri"/>
            </a:endParaRPr>
          </a:p>
        </p:txBody>
      </p:sp>
      <p:sp>
        <p:nvSpPr>
          <p:cNvPr id="4" name="TextBox 3">
            <a:extLst>
              <a:ext uri="{FF2B5EF4-FFF2-40B4-BE49-F238E27FC236}">
                <a16:creationId xmlns:a16="http://schemas.microsoft.com/office/drawing/2014/main" id="{7C4FE145-55C0-D388-E8FB-B6C4125CB6A4}"/>
              </a:ext>
            </a:extLst>
          </p:cNvPr>
          <p:cNvSpPr txBox="1"/>
          <p:nvPr/>
        </p:nvSpPr>
        <p:spPr>
          <a:xfrm>
            <a:off x="9168358" y="5219508"/>
            <a:ext cx="5937343" cy="2708434"/>
          </a:xfrm>
          <a:prstGeom prst="rect">
            <a:avLst/>
          </a:prstGeom>
          <a:noFill/>
        </p:spPr>
        <p:txBody>
          <a:bodyPr wrap="square" lIns="91440" tIns="45720" rIns="91440" bIns="45720" rtlCol="0" anchor="t">
            <a:spAutoFit/>
          </a:bodyPr>
          <a:lstStyle/>
          <a:p>
            <a:pPr>
              <a:spcBef>
                <a:spcPts val="600"/>
              </a:spcBef>
              <a:spcAft>
                <a:spcPts val="600"/>
              </a:spcAft>
            </a:pPr>
            <a:r>
              <a:rPr lang="en-NZ" sz="2800">
                <a:ea typeface="+mn-lt"/>
                <a:cs typeface="+mn-lt"/>
              </a:rPr>
              <a:t>Restrictions are cast aside</a:t>
            </a:r>
          </a:p>
          <a:p>
            <a:pPr>
              <a:spcBef>
                <a:spcPts val="600"/>
              </a:spcBef>
              <a:spcAft>
                <a:spcPts val="600"/>
              </a:spcAft>
            </a:pPr>
            <a:r>
              <a:rPr lang="en-NZ" sz="2800">
                <a:ea typeface="+mn-lt"/>
                <a:cs typeface="+mn-lt"/>
              </a:rPr>
              <a:t>So that the pathway is clear</a:t>
            </a:r>
          </a:p>
          <a:p>
            <a:pPr>
              <a:spcBef>
                <a:spcPts val="600"/>
              </a:spcBef>
              <a:spcAft>
                <a:spcPts val="600"/>
              </a:spcAft>
            </a:pPr>
            <a:r>
              <a:rPr lang="en-NZ" sz="2800">
                <a:ea typeface="+mn-lt"/>
                <a:cs typeface="+mn-lt"/>
              </a:rPr>
              <a:t>to return to everyday activities</a:t>
            </a:r>
          </a:p>
          <a:p>
            <a:pPr>
              <a:spcBef>
                <a:spcPts val="600"/>
              </a:spcBef>
              <a:spcAft>
                <a:spcPts val="600"/>
              </a:spcAft>
            </a:pPr>
            <a:r>
              <a:rPr lang="en-NZ" sz="2800">
                <a:ea typeface="+mn-lt"/>
                <a:cs typeface="+mn-lt"/>
              </a:rPr>
              <a:t>Uniting as one, uniting in conscious thought!</a:t>
            </a:r>
            <a:endParaRPr lang="en-US">
              <a:cs typeface="Calibri"/>
            </a:endParaRPr>
          </a:p>
        </p:txBody>
      </p:sp>
      <p:cxnSp>
        <p:nvCxnSpPr>
          <p:cNvPr id="6" name="Straight Connector 5">
            <a:extLst>
              <a:ext uri="{FF2B5EF4-FFF2-40B4-BE49-F238E27FC236}">
                <a16:creationId xmlns:a16="http://schemas.microsoft.com/office/drawing/2014/main" id="{E2EE4910-99E3-2AE2-31F9-94515A8FF12A}"/>
              </a:ext>
            </a:extLst>
          </p:cNvPr>
          <p:cNvCxnSpPr/>
          <p:nvPr/>
        </p:nvCxnSpPr>
        <p:spPr>
          <a:xfrm>
            <a:off x="8898673" y="4800600"/>
            <a:ext cx="7573975" cy="0"/>
          </a:xfrm>
          <a:prstGeom prst="line">
            <a:avLst/>
          </a:prstGeom>
          <a:ln>
            <a:solidFill>
              <a:srgbClr val="1B556B"/>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212422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89B109A-7A15-CF1C-D1F1-E2DC53171447}"/>
              </a:ext>
            </a:extLst>
          </p:cNvPr>
          <p:cNvSpPr>
            <a:spLocks noGrp="1"/>
          </p:cNvSpPr>
          <p:nvPr>
            <p:ph type="body" sz="quarter" idx="15"/>
          </p:nvPr>
        </p:nvSpPr>
        <p:spPr/>
        <p:txBody>
          <a:bodyPr bIns="3960000"/>
          <a:lstStyle/>
          <a:p>
            <a:r>
              <a:rPr lang="en-NZ" sz="6000">
                <a:latin typeface="Georgia"/>
              </a:rPr>
              <a:t>Karakia</a:t>
            </a:r>
          </a:p>
          <a:p>
            <a:r>
              <a:rPr lang="en-NZ" sz="6000" err="1">
                <a:latin typeface="Georgia"/>
              </a:rPr>
              <a:t>Timatanga</a:t>
            </a:r>
            <a:endParaRPr lang="en-NZ" sz="6000"/>
          </a:p>
        </p:txBody>
      </p:sp>
      <p:sp>
        <p:nvSpPr>
          <p:cNvPr id="5" name="Slide Number Placeholder 4">
            <a:extLst>
              <a:ext uri="{FF2B5EF4-FFF2-40B4-BE49-F238E27FC236}">
                <a16:creationId xmlns:a16="http://schemas.microsoft.com/office/drawing/2014/main" id="{9F3E4E39-BC61-47E2-DA09-BC032672AD57}"/>
              </a:ext>
            </a:extLst>
          </p:cNvPr>
          <p:cNvSpPr>
            <a:spLocks noGrp="1"/>
          </p:cNvSpPr>
          <p:nvPr>
            <p:ph type="sldNum" sz="quarter" idx="4"/>
          </p:nvPr>
        </p:nvSpPr>
        <p:spPr/>
        <p:txBody>
          <a:bodyPr/>
          <a:lstStyle/>
          <a:p>
            <a:fld id="{7DADD868-AA9C-43CA-A8BB-50636605038F}" type="slidenum">
              <a:rPr lang="en-NZ" smtClean="0"/>
              <a:pPr/>
              <a:t>2</a:t>
            </a:fld>
            <a:endParaRPr lang="en-NZ"/>
          </a:p>
        </p:txBody>
      </p:sp>
      <p:sp>
        <p:nvSpPr>
          <p:cNvPr id="3" name="TextBox 2">
            <a:extLst>
              <a:ext uri="{FF2B5EF4-FFF2-40B4-BE49-F238E27FC236}">
                <a16:creationId xmlns:a16="http://schemas.microsoft.com/office/drawing/2014/main" id="{4249E518-B14B-F001-EA13-A402D1BA3C10}"/>
              </a:ext>
            </a:extLst>
          </p:cNvPr>
          <p:cNvSpPr txBox="1"/>
          <p:nvPr/>
        </p:nvSpPr>
        <p:spPr>
          <a:xfrm>
            <a:off x="9674364" y="785278"/>
            <a:ext cx="5915608" cy="3539430"/>
          </a:xfrm>
          <a:prstGeom prst="rect">
            <a:avLst/>
          </a:prstGeom>
          <a:noFill/>
        </p:spPr>
        <p:txBody>
          <a:bodyPr wrap="square" rtlCol="0">
            <a:spAutoFit/>
          </a:bodyPr>
          <a:lstStyle/>
          <a:p>
            <a:pPr algn="l"/>
            <a:r>
              <a:rPr lang="en-NZ" sz="2800" b="0" i="0" err="1">
                <a:solidFill>
                  <a:srgbClr val="000000"/>
                </a:solidFill>
                <a:effectLst/>
                <a:latin typeface="Segoe UI" panose="020B0502040204020203" pitchFamily="34" charset="0"/>
              </a:rPr>
              <a:t>Tuia</a:t>
            </a:r>
            <a:r>
              <a:rPr lang="en-NZ" sz="2800" b="0" i="0">
                <a:solidFill>
                  <a:srgbClr val="000000"/>
                </a:solidFill>
                <a:effectLst/>
                <a:latin typeface="Segoe UI" panose="020B0502040204020203" pitchFamily="34" charset="0"/>
              </a:rPr>
              <a:t> </a:t>
            </a:r>
            <a:r>
              <a:rPr lang="en-NZ" sz="2800" b="0" i="0" err="1">
                <a:solidFill>
                  <a:srgbClr val="000000"/>
                </a:solidFill>
                <a:effectLst/>
                <a:latin typeface="Segoe UI" panose="020B0502040204020203" pitchFamily="34" charset="0"/>
              </a:rPr>
              <a:t>i</a:t>
            </a:r>
            <a:r>
              <a:rPr lang="en-NZ" sz="2800" b="0" i="0">
                <a:solidFill>
                  <a:srgbClr val="000000"/>
                </a:solidFill>
                <a:effectLst/>
                <a:latin typeface="Segoe UI" panose="020B0502040204020203" pitchFamily="34" charset="0"/>
              </a:rPr>
              <a:t> </a:t>
            </a:r>
            <a:r>
              <a:rPr lang="en-NZ" sz="2800" b="0" i="0" err="1">
                <a:solidFill>
                  <a:srgbClr val="000000"/>
                </a:solidFill>
                <a:effectLst/>
                <a:latin typeface="Segoe UI" panose="020B0502040204020203" pitchFamily="34" charset="0"/>
              </a:rPr>
              <a:t>runga</a:t>
            </a:r>
            <a:br>
              <a:rPr lang="en-NZ" sz="2800" b="0" i="0">
                <a:solidFill>
                  <a:srgbClr val="000000"/>
                </a:solidFill>
                <a:effectLst/>
                <a:latin typeface="Segoe UI" panose="020B0502040204020203" pitchFamily="34" charset="0"/>
              </a:rPr>
            </a:br>
            <a:r>
              <a:rPr lang="en-NZ" sz="2800" b="0" i="0" err="1">
                <a:solidFill>
                  <a:srgbClr val="000000"/>
                </a:solidFill>
                <a:effectLst/>
                <a:latin typeface="Segoe UI" panose="020B0502040204020203" pitchFamily="34" charset="0"/>
              </a:rPr>
              <a:t>Tuia</a:t>
            </a:r>
            <a:r>
              <a:rPr lang="en-NZ" sz="2800" b="0" i="0">
                <a:solidFill>
                  <a:srgbClr val="000000"/>
                </a:solidFill>
                <a:effectLst/>
                <a:latin typeface="Segoe UI" panose="020B0502040204020203" pitchFamily="34" charset="0"/>
              </a:rPr>
              <a:t> </a:t>
            </a:r>
            <a:r>
              <a:rPr lang="en-NZ" sz="2800" b="0" i="0" err="1">
                <a:solidFill>
                  <a:srgbClr val="000000"/>
                </a:solidFill>
                <a:effectLst/>
                <a:latin typeface="Segoe UI" panose="020B0502040204020203" pitchFamily="34" charset="0"/>
              </a:rPr>
              <a:t>i</a:t>
            </a:r>
            <a:r>
              <a:rPr lang="en-NZ" sz="2800" b="0" i="0">
                <a:solidFill>
                  <a:srgbClr val="000000"/>
                </a:solidFill>
                <a:effectLst/>
                <a:latin typeface="Segoe UI" panose="020B0502040204020203" pitchFamily="34" charset="0"/>
              </a:rPr>
              <a:t> </a:t>
            </a:r>
            <a:r>
              <a:rPr lang="en-NZ" sz="2800" b="0" i="0" err="1">
                <a:solidFill>
                  <a:srgbClr val="000000"/>
                </a:solidFill>
                <a:effectLst/>
                <a:latin typeface="Segoe UI" panose="020B0502040204020203" pitchFamily="34" charset="0"/>
              </a:rPr>
              <a:t>raro</a:t>
            </a:r>
            <a:br>
              <a:rPr lang="en-NZ" sz="2800" b="0" i="0">
                <a:solidFill>
                  <a:srgbClr val="000000"/>
                </a:solidFill>
                <a:effectLst/>
                <a:latin typeface="Segoe UI" panose="020B0502040204020203" pitchFamily="34" charset="0"/>
              </a:rPr>
            </a:br>
            <a:r>
              <a:rPr lang="en-NZ" sz="2800" b="0" i="0" err="1">
                <a:solidFill>
                  <a:srgbClr val="000000"/>
                </a:solidFill>
                <a:effectLst/>
                <a:latin typeface="Segoe UI" panose="020B0502040204020203" pitchFamily="34" charset="0"/>
              </a:rPr>
              <a:t>Tuia</a:t>
            </a:r>
            <a:r>
              <a:rPr lang="en-NZ" sz="2800" b="0" i="0">
                <a:solidFill>
                  <a:srgbClr val="000000"/>
                </a:solidFill>
                <a:effectLst/>
                <a:latin typeface="Segoe UI" panose="020B0502040204020203" pitchFamily="34" charset="0"/>
              </a:rPr>
              <a:t> </a:t>
            </a:r>
            <a:r>
              <a:rPr lang="en-NZ" sz="2800" b="0" i="0" err="1">
                <a:solidFill>
                  <a:srgbClr val="000000"/>
                </a:solidFill>
                <a:effectLst/>
                <a:latin typeface="Segoe UI" panose="020B0502040204020203" pitchFamily="34" charset="0"/>
              </a:rPr>
              <a:t>i</a:t>
            </a:r>
            <a:r>
              <a:rPr lang="en-NZ" sz="2800" b="0" i="0">
                <a:solidFill>
                  <a:srgbClr val="000000"/>
                </a:solidFill>
                <a:effectLst/>
                <a:latin typeface="Segoe UI" panose="020B0502040204020203" pitchFamily="34" charset="0"/>
              </a:rPr>
              <a:t> roto</a:t>
            </a:r>
            <a:br>
              <a:rPr lang="en-NZ" sz="2800" b="0" i="0">
                <a:solidFill>
                  <a:srgbClr val="000000"/>
                </a:solidFill>
                <a:effectLst/>
                <a:latin typeface="Segoe UI" panose="020B0502040204020203" pitchFamily="34" charset="0"/>
              </a:rPr>
            </a:br>
            <a:r>
              <a:rPr lang="en-NZ" sz="2800" b="0" i="0" err="1">
                <a:solidFill>
                  <a:srgbClr val="000000"/>
                </a:solidFill>
                <a:effectLst/>
                <a:latin typeface="Segoe UI" panose="020B0502040204020203" pitchFamily="34" charset="0"/>
              </a:rPr>
              <a:t>Tuia</a:t>
            </a:r>
            <a:r>
              <a:rPr lang="en-NZ" sz="2800" b="0" i="0">
                <a:solidFill>
                  <a:srgbClr val="000000"/>
                </a:solidFill>
                <a:effectLst/>
                <a:latin typeface="Segoe UI" panose="020B0502040204020203" pitchFamily="34" charset="0"/>
              </a:rPr>
              <a:t> </a:t>
            </a:r>
            <a:r>
              <a:rPr lang="en-NZ" sz="2800" b="0" i="0" err="1">
                <a:solidFill>
                  <a:srgbClr val="000000"/>
                </a:solidFill>
                <a:effectLst/>
                <a:latin typeface="Segoe UI" panose="020B0502040204020203" pitchFamily="34" charset="0"/>
              </a:rPr>
              <a:t>i</a:t>
            </a:r>
            <a:r>
              <a:rPr lang="en-NZ" sz="2800" b="0" i="0">
                <a:solidFill>
                  <a:srgbClr val="000000"/>
                </a:solidFill>
                <a:effectLst/>
                <a:latin typeface="Segoe UI" panose="020B0502040204020203" pitchFamily="34" charset="0"/>
              </a:rPr>
              <a:t> </a:t>
            </a:r>
            <a:r>
              <a:rPr lang="en-NZ" sz="2800" b="0" i="0" err="1">
                <a:solidFill>
                  <a:srgbClr val="000000"/>
                </a:solidFill>
                <a:effectLst/>
                <a:latin typeface="Segoe UI" panose="020B0502040204020203" pitchFamily="34" charset="0"/>
              </a:rPr>
              <a:t>waho</a:t>
            </a:r>
            <a:br>
              <a:rPr lang="en-NZ" sz="2800" b="0" i="0">
                <a:solidFill>
                  <a:srgbClr val="000000"/>
                </a:solidFill>
                <a:effectLst/>
                <a:latin typeface="Segoe UI" panose="020B0502040204020203" pitchFamily="34" charset="0"/>
              </a:rPr>
            </a:br>
            <a:r>
              <a:rPr lang="en-NZ" sz="2800" b="0" i="0" err="1">
                <a:solidFill>
                  <a:srgbClr val="000000"/>
                </a:solidFill>
                <a:effectLst/>
                <a:latin typeface="Segoe UI" panose="020B0502040204020203" pitchFamily="34" charset="0"/>
              </a:rPr>
              <a:t>Tuia</a:t>
            </a:r>
            <a:r>
              <a:rPr lang="en-NZ" sz="2800" b="0" i="0">
                <a:solidFill>
                  <a:srgbClr val="000000"/>
                </a:solidFill>
                <a:effectLst/>
                <a:latin typeface="Segoe UI" panose="020B0502040204020203" pitchFamily="34" charset="0"/>
              </a:rPr>
              <a:t> </a:t>
            </a:r>
            <a:r>
              <a:rPr lang="en-NZ" sz="2800" b="0" i="0" err="1">
                <a:solidFill>
                  <a:srgbClr val="000000"/>
                </a:solidFill>
                <a:effectLst/>
                <a:latin typeface="Segoe UI" panose="020B0502040204020203" pitchFamily="34" charset="0"/>
              </a:rPr>
              <a:t>i</a:t>
            </a:r>
            <a:r>
              <a:rPr lang="en-NZ" sz="2800" b="0" i="0">
                <a:solidFill>
                  <a:srgbClr val="000000"/>
                </a:solidFill>
                <a:effectLst/>
                <a:latin typeface="Segoe UI" panose="020B0502040204020203" pitchFamily="34" charset="0"/>
              </a:rPr>
              <a:t> te here </a:t>
            </a:r>
            <a:r>
              <a:rPr lang="en-NZ" sz="2800" b="0" i="0" err="1">
                <a:solidFill>
                  <a:srgbClr val="000000"/>
                </a:solidFill>
                <a:effectLst/>
                <a:latin typeface="Segoe UI" panose="020B0502040204020203" pitchFamily="34" charset="0"/>
              </a:rPr>
              <a:t>tangata</a:t>
            </a:r>
            <a:br>
              <a:rPr lang="en-NZ" sz="2800" b="0" i="0">
                <a:solidFill>
                  <a:srgbClr val="000000"/>
                </a:solidFill>
                <a:effectLst/>
                <a:latin typeface="Segoe UI" panose="020B0502040204020203" pitchFamily="34" charset="0"/>
              </a:rPr>
            </a:br>
            <a:r>
              <a:rPr lang="en-NZ" sz="2800" b="0" i="0">
                <a:solidFill>
                  <a:srgbClr val="000000"/>
                </a:solidFill>
                <a:effectLst/>
                <a:latin typeface="Segoe UI" panose="020B0502040204020203" pitchFamily="34" charset="0"/>
              </a:rPr>
              <a:t>Ka </a:t>
            </a:r>
            <a:r>
              <a:rPr lang="en-NZ" sz="2800" b="0" i="0" err="1">
                <a:solidFill>
                  <a:srgbClr val="000000"/>
                </a:solidFill>
                <a:effectLst/>
                <a:latin typeface="Segoe UI" panose="020B0502040204020203" pitchFamily="34" charset="0"/>
              </a:rPr>
              <a:t>rongo</a:t>
            </a:r>
            <a:r>
              <a:rPr lang="en-NZ" sz="2800" b="0" i="0">
                <a:solidFill>
                  <a:srgbClr val="000000"/>
                </a:solidFill>
                <a:effectLst/>
                <a:latin typeface="Segoe UI" panose="020B0502040204020203" pitchFamily="34" charset="0"/>
              </a:rPr>
              <a:t> te </a:t>
            </a:r>
            <a:r>
              <a:rPr lang="en-NZ" sz="2800" b="0" i="0" err="1">
                <a:solidFill>
                  <a:srgbClr val="000000"/>
                </a:solidFill>
                <a:effectLst/>
                <a:latin typeface="Segoe UI" panose="020B0502040204020203" pitchFamily="34" charset="0"/>
              </a:rPr>
              <a:t>pō</a:t>
            </a:r>
            <a:br>
              <a:rPr lang="en-NZ" sz="2800" b="0" i="0">
                <a:solidFill>
                  <a:srgbClr val="000000"/>
                </a:solidFill>
                <a:effectLst/>
                <a:latin typeface="Segoe UI" panose="020B0502040204020203" pitchFamily="34" charset="0"/>
              </a:rPr>
            </a:br>
            <a:r>
              <a:rPr lang="en-NZ" sz="2800" b="0" i="0">
                <a:solidFill>
                  <a:srgbClr val="000000"/>
                </a:solidFill>
                <a:effectLst/>
                <a:latin typeface="Segoe UI" panose="020B0502040204020203" pitchFamily="34" charset="0"/>
              </a:rPr>
              <a:t>Ka </a:t>
            </a:r>
            <a:r>
              <a:rPr lang="en-NZ" sz="2800" b="0" i="0" err="1">
                <a:solidFill>
                  <a:srgbClr val="000000"/>
                </a:solidFill>
                <a:effectLst/>
                <a:latin typeface="Segoe UI" panose="020B0502040204020203" pitchFamily="34" charset="0"/>
              </a:rPr>
              <a:t>rongo</a:t>
            </a:r>
            <a:r>
              <a:rPr lang="en-NZ" sz="2800" b="0" i="0">
                <a:solidFill>
                  <a:srgbClr val="000000"/>
                </a:solidFill>
                <a:effectLst/>
                <a:latin typeface="Segoe UI" panose="020B0502040204020203" pitchFamily="34" charset="0"/>
              </a:rPr>
              <a:t> te </a:t>
            </a:r>
            <a:r>
              <a:rPr lang="en-NZ" sz="2800" b="0" i="0" err="1">
                <a:solidFill>
                  <a:srgbClr val="000000"/>
                </a:solidFill>
                <a:effectLst/>
                <a:latin typeface="Segoe UI" panose="020B0502040204020203" pitchFamily="34" charset="0"/>
              </a:rPr>
              <a:t>ao</a:t>
            </a:r>
            <a:endParaRPr lang="en-NZ" sz="2800" b="0" i="0">
              <a:solidFill>
                <a:srgbClr val="000000"/>
              </a:solidFill>
              <a:effectLst/>
              <a:latin typeface="Segoe UI" panose="020B0502040204020203" pitchFamily="34" charset="0"/>
            </a:endParaRPr>
          </a:p>
          <a:p>
            <a:pPr algn="l"/>
            <a:r>
              <a:rPr lang="en-NZ" sz="2800" b="0" i="0" err="1">
                <a:solidFill>
                  <a:srgbClr val="000000"/>
                </a:solidFill>
                <a:effectLst/>
                <a:latin typeface="Segoe UI" panose="020B0502040204020203" pitchFamily="34" charset="0"/>
              </a:rPr>
              <a:t>Haumi</a:t>
            </a:r>
            <a:r>
              <a:rPr lang="en-NZ" sz="2800" b="0" i="0">
                <a:solidFill>
                  <a:srgbClr val="000000"/>
                </a:solidFill>
                <a:effectLst/>
                <a:latin typeface="Segoe UI" panose="020B0502040204020203" pitchFamily="34" charset="0"/>
              </a:rPr>
              <a:t> ē, hui ē, </a:t>
            </a:r>
            <a:r>
              <a:rPr lang="en-NZ" sz="2800" b="0" i="0" err="1">
                <a:solidFill>
                  <a:srgbClr val="000000"/>
                </a:solidFill>
                <a:effectLst/>
                <a:latin typeface="Segoe UI" panose="020B0502040204020203" pitchFamily="34" charset="0"/>
              </a:rPr>
              <a:t>tāiki</a:t>
            </a:r>
            <a:r>
              <a:rPr lang="en-NZ" sz="2800" b="0" i="0">
                <a:solidFill>
                  <a:srgbClr val="000000"/>
                </a:solidFill>
                <a:effectLst/>
                <a:latin typeface="Segoe UI" panose="020B0502040204020203" pitchFamily="34" charset="0"/>
              </a:rPr>
              <a:t> ē</a:t>
            </a:r>
          </a:p>
        </p:txBody>
      </p:sp>
      <p:sp>
        <p:nvSpPr>
          <p:cNvPr id="4" name="TextBox 3">
            <a:extLst>
              <a:ext uri="{FF2B5EF4-FFF2-40B4-BE49-F238E27FC236}">
                <a16:creationId xmlns:a16="http://schemas.microsoft.com/office/drawing/2014/main" id="{6B56FACE-1E5A-4DFF-9CE4-AA9C1836ACD8}"/>
              </a:ext>
            </a:extLst>
          </p:cNvPr>
          <p:cNvSpPr txBox="1"/>
          <p:nvPr/>
        </p:nvSpPr>
        <p:spPr>
          <a:xfrm>
            <a:off x="9674364" y="5276493"/>
            <a:ext cx="7030163" cy="3877985"/>
          </a:xfrm>
          <a:prstGeom prst="rect">
            <a:avLst/>
          </a:prstGeom>
          <a:noFill/>
        </p:spPr>
        <p:txBody>
          <a:bodyPr wrap="square" lIns="91440" tIns="45720" rIns="91440" bIns="45720" rtlCol="0" anchor="t">
            <a:spAutoFit/>
          </a:bodyPr>
          <a:lstStyle/>
          <a:p>
            <a:pPr>
              <a:spcBef>
                <a:spcPts val="600"/>
              </a:spcBef>
              <a:spcAft>
                <a:spcPts val="600"/>
              </a:spcAft>
            </a:pPr>
            <a:r>
              <a:rPr lang="en-NZ" sz="2800">
                <a:cs typeface="Calibri"/>
              </a:rPr>
              <a:t>Stitch the celestial energies</a:t>
            </a:r>
          </a:p>
          <a:p>
            <a:pPr>
              <a:spcBef>
                <a:spcPts val="600"/>
              </a:spcBef>
              <a:spcAft>
                <a:spcPts val="600"/>
              </a:spcAft>
            </a:pPr>
            <a:r>
              <a:rPr lang="en-NZ" sz="2800">
                <a:cs typeface="Calibri"/>
              </a:rPr>
              <a:t>To the terrestrial energies within and without</a:t>
            </a:r>
          </a:p>
          <a:p>
            <a:pPr>
              <a:spcBef>
                <a:spcPts val="600"/>
              </a:spcBef>
              <a:spcAft>
                <a:spcPts val="600"/>
              </a:spcAft>
            </a:pPr>
            <a:r>
              <a:rPr lang="en-NZ" sz="2800">
                <a:cs typeface="Calibri"/>
              </a:rPr>
              <a:t>Bind the kinship strands of humanity</a:t>
            </a:r>
          </a:p>
          <a:p>
            <a:pPr>
              <a:spcBef>
                <a:spcPts val="600"/>
              </a:spcBef>
              <a:spcAft>
                <a:spcPts val="600"/>
              </a:spcAft>
            </a:pPr>
            <a:r>
              <a:rPr lang="en-NZ" sz="2800">
                <a:cs typeface="Calibri"/>
              </a:rPr>
              <a:t>Listen constantly night and day</a:t>
            </a:r>
          </a:p>
          <a:p>
            <a:pPr>
              <a:spcBef>
                <a:spcPts val="600"/>
              </a:spcBef>
              <a:spcAft>
                <a:spcPts val="600"/>
              </a:spcAft>
            </a:pPr>
            <a:r>
              <a:rPr lang="en-NZ" sz="2800">
                <a:cs typeface="Calibri"/>
              </a:rPr>
              <a:t>Draw these matters to a single point, give them substance.</a:t>
            </a:r>
          </a:p>
          <a:p>
            <a:pPr>
              <a:spcBef>
                <a:spcPts val="600"/>
              </a:spcBef>
              <a:spcAft>
                <a:spcPts val="600"/>
              </a:spcAft>
            </a:pPr>
            <a:r>
              <a:rPr lang="en-NZ" sz="2800">
                <a:cs typeface="Calibri"/>
              </a:rPr>
              <a:t>The wisdom is bound, it collects, it is held!</a:t>
            </a:r>
          </a:p>
        </p:txBody>
      </p:sp>
      <p:cxnSp>
        <p:nvCxnSpPr>
          <p:cNvPr id="7" name="Straight Connector 6">
            <a:extLst>
              <a:ext uri="{FF2B5EF4-FFF2-40B4-BE49-F238E27FC236}">
                <a16:creationId xmlns:a16="http://schemas.microsoft.com/office/drawing/2014/main" id="{DDE94275-E78B-B97E-83DE-5C23DE5F3AB0}"/>
              </a:ext>
            </a:extLst>
          </p:cNvPr>
          <p:cNvCxnSpPr/>
          <p:nvPr/>
        </p:nvCxnSpPr>
        <p:spPr>
          <a:xfrm>
            <a:off x="8898673" y="4800600"/>
            <a:ext cx="7573975" cy="0"/>
          </a:xfrm>
          <a:prstGeom prst="line">
            <a:avLst/>
          </a:prstGeom>
          <a:ln>
            <a:solidFill>
              <a:srgbClr val="1B556B"/>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298938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89B109A-7A15-CF1C-D1F1-E2DC53171447}"/>
              </a:ext>
            </a:extLst>
          </p:cNvPr>
          <p:cNvSpPr>
            <a:spLocks noGrp="1"/>
          </p:cNvSpPr>
          <p:nvPr>
            <p:ph type="body" sz="quarter" idx="15"/>
          </p:nvPr>
        </p:nvSpPr>
        <p:spPr/>
        <p:txBody>
          <a:bodyPr bIns="3960000"/>
          <a:lstStyle/>
          <a:p>
            <a:r>
              <a:rPr lang="en-NZ" sz="6000"/>
              <a:t>Agenda</a:t>
            </a:r>
          </a:p>
          <a:p>
            <a:endParaRPr lang="en-NZ" sz="6000"/>
          </a:p>
        </p:txBody>
      </p:sp>
      <p:sp>
        <p:nvSpPr>
          <p:cNvPr id="5" name="Slide Number Placeholder 4">
            <a:extLst>
              <a:ext uri="{FF2B5EF4-FFF2-40B4-BE49-F238E27FC236}">
                <a16:creationId xmlns:a16="http://schemas.microsoft.com/office/drawing/2014/main" id="{9F3E4E39-BC61-47E2-DA09-BC032672AD57}"/>
              </a:ext>
            </a:extLst>
          </p:cNvPr>
          <p:cNvSpPr>
            <a:spLocks noGrp="1"/>
          </p:cNvSpPr>
          <p:nvPr>
            <p:ph type="sldNum" sz="quarter" idx="4"/>
          </p:nvPr>
        </p:nvSpPr>
        <p:spPr/>
        <p:txBody>
          <a:bodyPr/>
          <a:lstStyle/>
          <a:p>
            <a:fld id="{7DADD868-AA9C-43CA-A8BB-50636605038F}" type="slidenum">
              <a:rPr lang="en-NZ" smtClean="0"/>
              <a:pPr/>
              <a:t>3</a:t>
            </a:fld>
            <a:endParaRPr lang="en-NZ"/>
          </a:p>
        </p:txBody>
      </p:sp>
      <p:sp>
        <p:nvSpPr>
          <p:cNvPr id="3" name="TextBox 2">
            <a:extLst>
              <a:ext uri="{FF2B5EF4-FFF2-40B4-BE49-F238E27FC236}">
                <a16:creationId xmlns:a16="http://schemas.microsoft.com/office/drawing/2014/main" id="{4249E518-B14B-F001-EA13-A402D1BA3C10}"/>
              </a:ext>
            </a:extLst>
          </p:cNvPr>
          <p:cNvSpPr txBox="1"/>
          <p:nvPr/>
        </p:nvSpPr>
        <p:spPr>
          <a:xfrm>
            <a:off x="10151706" y="1978090"/>
            <a:ext cx="5915608" cy="4770537"/>
          </a:xfrm>
          <a:prstGeom prst="rect">
            <a:avLst/>
          </a:prstGeom>
          <a:noFill/>
        </p:spPr>
        <p:txBody>
          <a:bodyPr wrap="square" lIns="91440" tIns="45720" rIns="91440" bIns="45720" rtlCol="0" anchor="t">
            <a:spAutoFit/>
          </a:bodyPr>
          <a:lstStyle/>
          <a:p>
            <a:pPr marL="457200" indent="-457200">
              <a:spcBef>
                <a:spcPts val="600"/>
              </a:spcBef>
              <a:spcAft>
                <a:spcPts val="600"/>
              </a:spcAft>
              <a:buFont typeface="Arial" panose="020B0604020202020204" pitchFamily="34" charset="0"/>
              <a:buChar char="•"/>
            </a:pPr>
            <a:r>
              <a:rPr lang="en-NZ" sz="2800"/>
              <a:t>Overview of the session </a:t>
            </a:r>
          </a:p>
          <a:p>
            <a:pPr marL="457200" indent="-457200">
              <a:spcBef>
                <a:spcPts val="600"/>
              </a:spcBef>
              <a:spcAft>
                <a:spcPts val="600"/>
              </a:spcAft>
              <a:buFont typeface="Arial" panose="020B0604020202020204" pitchFamily="34" charset="0"/>
              <a:buChar char="•"/>
            </a:pPr>
            <a:r>
              <a:rPr lang="en-NZ" sz="2800"/>
              <a:t>Overview of Orders in Council</a:t>
            </a:r>
          </a:p>
          <a:p>
            <a:pPr marL="457200" indent="-457200">
              <a:spcBef>
                <a:spcPts val="600"/>
              </a:spcBef>
              <a:spcAft>
                <a:spcPts val="600"/>
              </a:spcAft>
              <a:buFont typeface="Arial" panose="020B0604020202020204" pitchFamily="34" charset="0"/>
              <a:buChar char="•"/>
            </a:pPr>
            <a:r>
              <a:rPr lang="en-NZ" sz="2800"/>
              <a:t>Overview of the policy issues and proposals</a:t>
            </a:r>
          </a:p>
          <a:p>
            <a:pPr marL="914400" lvl="1" indent="-457200">
              <a:spcBef>
                <a:spcPts val="600"/>
              </a:spcBef>
              <a:spcAft>
                <a:spcPts val="600"/>
              </a:spcAft>
              <a:buFont typeface="Courier New" panose="02070309020205020404" pitchFamily="49" charset="0"/>
              <a:buChar char="o"/>
            </a:pPr>
            <a:r>
              <a:rPr lang="en-NZ" sz="2400"/>
              <a:t>Temporary accommodation </a:t>
            </a:r>
          </a:p>
          <a:p>
            <a:pPr marL="914400" lvl="1" indent="-457200">
              <a:spcBef>
                <a:spcPts val="600"/>
              </a:spcBef>
              <a:spcAft>
                <a:spcPts val="600"/>
              </a:spcAft>
              <a:buFont typeface="Courier New" panose="02070309020205020404" pitchFamily="49" charset="0"/>
              <a:buChar char="o"/>
            </a:pPr>
            <a:r>
              <a:rPr lang="en-NZ" sz="2400"/>
              <a:t>Waste issues </a:t>
            </a:r>
          </a:p>
          <a:p>
            <a:pPr marL="457200" indent="-457200">
              <a:spcBef>
                <a:spcPts val="600"/>
              </a:spcBef>
              <a:spcAft>
                <a:spcPts val="600"/>
              </a:spcAft>
              <a:buFont typeface="Arial" panose="020B0604020202020204" pitchFamily="34" charset="0"/>
              <a:buChar char="•"/>
            </a:pPr>
            <a:r>
              <a:rPr lang="en-NZ" sz="2800"/>
              <a:t>Providing written feedback and next steps</a:t>
            </a:r>
          </a:p>
          <a:p>
            <a:pPr marL="457200" indent="-457200">
              <a:spcBef>
                <a:spcPts val="600"/>
              </a:spcBef>
              <a:spcAft>
                <a:spcPts val="600"/>
              </a:spcAft>
              <a:buFont typeface="Arial" panose="020B0604020202020204" pitchFamily="34" charset="0"/>
              <a:buChar char="•"/>
            </a:pPr>
            <a:r>
              <a:rPr lang="en-NZ" sz="2800"/>
              <a:t>Further discussion</a:t>
            </a:r>
          </a:p>
        </p:txBody>
      </p:sp>
    </p:spTree>
    <p:extLst>
      <p:ext uri="{BB962C8B-B14F-4D97-AF65-F5344CB8AC3E}">
        <p14:creationId xmlns:p14="http://schemas.microsoft.com/office/powerpoint/2010/main" val="367872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DDB1224-4998-44D8-CF12-743C5A939A38}"/>
              </a:ext>
            </a:extLst>
          </p:cNvPr>
          <p:cNvSpPr>
            <a:spLocks noGrp="1"/>
          </p:cNvSpPr>
          <p:nvPr>
            <p:ph type="body" sz="quarter" idx="13"/>
          </p:nvPr>
        </p:nvSpPr>
        <p:spPr>
          <a:xfrm>
            <a:off x="9426355" y="3196058"/>
            <a:ext cx="6191597" cy="3209084"/>
          </a:xfrm>
        </p:spPr>
        <p:txBody>
          <a:bodyPr/>
          <a:lstStyle/>
          <a:p>
            <a:pPr marL="400050" indent="-400050">
              <a:buFont typeface="Arial" panose="020B0604020202020204" pitchFamily="34" charset="0"/>
              <a:buChar char="•"/>
            </a:pPr>
            <a:r>
              <a:rPr lang="en-NZ"/>
              <a:t>Developed under the mechanism in the Severe Weather Emergency Recovery Legislation Act 2023</a:t>
            </a:r>
          </a:p>
          <a:p>
            <a:pPr marL="400050" indent="-400050">
              <a:buFont typeface="Arial" panose="020B0604020202020204" pitchFamily="34" charset="0"/>
              <a:buChar char="•"/>
            </a:pPr>
            <a:r>
              <a:rPr lang="en-NZ"/>
              <a:t>Adds flexibility to the response, allowing quick regulatory changes to respond to issues as they arise.</a:t>
            </a:r>
          </a:p>
          <a:p>
            <a:pPr marL="400050" indent="-400050">
              <a:buFont typeface="Arial" panose="020B0604020202020204" pitchFamily="34" charset="0"/>
              <a:buChar char="•"/>
            </a:pPr>
            <a:r>
              <a:rPr lang="en-NZ"/>
              <a:t>Enables the Ministry for the Environment to amend legislation we are responsible for.</a:t>
            </a:r>
          </a:p>
        </p:txBody>
      </p:sp>
      <p:sp>
        <p:nvSpPr>
          <p:cNvPr id="4" name="Text Placeholder 3">
            <a:extLst>
              <a:ext uri="{FF2B5EF4-FFF2-40B4-BE49-F238E27FC236}">
                <a16:creationId xmlns:a16="http://schemas.microsoft.com/office/drawing/2014/main" id="{8E9A81AE-A3AE-E307-D87D-D10F427221D3}"/>
              </a:ext>
            </a:extLst>
          </p:cNvPr>
          <p:cNvSpPr>
            <a:spLocks noGrp="1"/>
          </p:cNvSpPr>
          <p:nvPr>
            <p:ph type="body" sz="quarter" idx="16"/>
          </p:nvPr>
        </p:nvSpPr>
        <p:spPr/>
        <p:txBody>
          <a:bodyPr/>
          <a:lstStyle/>
          <a:p>
            <a:endParaRPr lang="en-NZ"/>
          </a:p>
        </p:txBody>
      </p:sp>
      <p:sp>
        <p:nvSpPr>
          <p:cNvPr id="5" name="Slide Number Placeholder 4">
            <a:extLst>
              <a:ext uri="{FF2B5EF4-FFF2-40B4-BE49-F238E27FC236}">
                <a16:creationId xmlns:a16="http://schemas.microsoft.com/office/drawing/2014/main" id="{5F6140DF-3184-50D4-B157-D64505C922B5}"/>
              </a:ext>
            </a:extLst>
          </p:cNvPr>
          <p:cNvSpPr>
            <a:spLocks noGrp="1"/>
          </p:cNvSpPr>
          <p:nvPr>
            <p:ph type="sldNum" sz="quarter" idx="4"/>
          </p:nvPr>
        </p:nvSpPr>
        <p:spPr/>
        <p:txBody>
          <a:bodyPr/>
          <a:lstStyle/>
          <a:p>
            <a:fld id="{7DADD868-AA9C-43CA-A8BB-50636605038F}" type="slidenum">
              <a:rPr lang="en-NZ" smtClean="0"/>
              <a:pPr/>
              <a:t>4</a:t>
            </a:fld>
            <a:endParaRPr lang="en-NZ"/>
          </a:p>
        </p:txBody>
      </p:sp>
      <p:sp>
        <p:nvSpPr>
          <p:cNvPr id="6" name="Text Placeholder 1">
            <a:extLst>
              <a:ext uri="{FF2B5EF4-FFF2-40B4-BE49-F238E27FC236}">
                <a16:creationId xmlns:a16="http://schemas.microsoft.com/office/drawing/2014/main" id="{955575AF-BEA0-1DEC-4A28-A6D58F0FBA46}"/>
              </a:ext>
            </a:extLst>
          </p:cNvPr>
          <p:cNvSpPr>
            <a:spLocks noGrp="1"/>
          </p:cNvSpPr>
          <p:nvPr>
            <p:ph type="body" sz="quarter" idx="15"/>
          </p:nvPr>
        </p:nvSpPr>
        <p:spPr>
          <a:xfrm>
            <a:off x="1" y="0"/>
            <a:ext cx="8479698" cy="9601200"/>
          </a:xfrm>
        </p:spPr>
        <p:txBody>
          <a:bodyPr bIns="3960000"/>
          <a:lstStyle/>
          <a:p>
            <a:r>
              <a:rPr lang="en-NZ" sz="6000"/>
              <a:t>Orders in Council</a:t>
            </a:r>
          </a:p>
          <a:p>
            <a:r>
              <a:rPr lang="en-NZ" sz="2800"/>
              <a:t>An overview</a:t>
            </a:r>
          </a:p>
        </p:txBody>
      </p:sp>
    </p:spTree>
    <p:extLst>
      <p:ext uri="{BB962C8B-B14F-4D97-AF65-F5344CB8AC3E}">
        <p14:creationId xmlns:p14="http://schemas.microsoft.com/office/powerpoint/2010/main" val="23899698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DDB1224-4998-44D8-CF12-743C5A939A38}"/>
              </a:ext>
            </a:extLst>
          </p:cNvPr>
          <p:cNvSpPr>
            <a:spLocks noGrp="1"/>
          </p:cNvSpPr>
          <p:nvPr>
            <p:ph type="body" sz="quarter" idx="13"/>
          </p:nvPr>
        </p:nvSpPr>
        <p:spPr>
          <a:xfrm>
            <a:off x="9426355" y="1009822"/>
            <a:ext cx="6191597" cy="7581563"/>
          </a:xfrm>
        </p:spPr>
        <p:txBody>
          <a:bodyPr/>
          <a:lstStyle/>
          <a:p>
            <a:r>
              <a:rPr lang="en-US" sz="2200" b="1"/>
              <a:t>Issue</a:t>
            </a:r>
          </a:p>
          <a:p>
            <a:pPr marL="342900" indent="-342900">
              <a:buFont typeface="Arial" panose="020B0604020202020204" pitchFamily="34" charset="0"/>
              <a:buChar char="•"/>
            </a:pPr>
            <a:r>
              <a:rPr lang="en-US" sz="2200"/>
              <a:t>Many households have been displaced from their homes due to the recent severe weather events and those affected urgently require temporary accommodation </a:t>
            </a:r>
            <a:endParaRPr lang="en-US" sz="2200">
              <a:cs typeface="Calibri"/>
            </a:endParaRPr>
          </a:p>
          <a:p>
            <a:pPr marL="342900" indent="-342900">
              <a:buFont typeface="Arial" panose="020B0604020202020204" pitchFamily="34" charset="0"/>
              <a:buChar char="•"/>
            </a:pPr>
            <a:r>
              <a:rPr lang="en-US" sz="2200"/>
              <a:t>Placing temporary accommodation (such as relocatable cabins) close to affected households will breach RMA district plan rules in some instances. </a:t>
            </a:r>
            <a:endParaRPr lang="en-US" sz="2200">
              <a:cs typeface="Calibri"/>
            </a:endParaRPr>
          </a:p>
          <a:p>
            <a:pPr marL="342900" indent="-342900">
              <a:buFont typeface="Arial" panose="020B0604020202020204" pitchFamily="34" charset="0"/>
              <a:buChar char="•"/>
            </a:pPr>
            <a:r>
              <a:rPr lang="en-US" sz="2200"/>
              <a:t>A standard RMA notified resource consent process can be lengthy and create uncertainty for people. Additionally, it creates a resource burden for councils with processing resource consent applications when they are already stretched as they deal with other recovery activities.</a:t>
            </a:r>
            <a:endParaRPr lang="en-US" sz="2200">
              <a:cs typeface="Calibri"/>
            </a:endParaRPr>
          </a:p>
          <a:p>
            <a:pPr marL="342900" indent="-342900">
              <a:buFont typeface="Arial" panose="020B0604020202020204" pitchFamily="34" charset="0"/>
              <a:buChar char="•"/>
            </a:pPr>
            <a:r>
              <a:rPr lang="en-US" sz="2200"/>
              <a:t>Temporary accommodation has been provided through the recovery powers in the Civil </a:t>
            </a:r>
            <a:r>
              <a:rPr lang="en-US" sz="2200" err="1"/>
              <a:t>Defence</a:t>
            </a:r>
            <a:r>
              <a:rPr lang="en-US" sz="2200"/>
              <a:t> Emergency Management Act 2002 (CDEMA). The first national transition period under CDEMA ended on 1 June 2023.</a:t>
            </a:r>
            <a:endParaRPr lang="en-US" sz="2200">
              <a:cs typeface="Calibri"/>
            </a:endParaRPr>
          </a:p>
        </p:txBody>
      </p:sp>
      <p:sp>
        <p:nvSpPr>
          <p:cNvPr id="4" name="Text Placeholder 3">
            <a:extLst>
              <a:ext uri="{FF2B5EF4-FFF2-40B4-BE49-F238E27FC236}">
                <a16:creationId xmlns:a16="http://schemas.microsoft.com/office/drawing/2014/main" id="{8E9A81AE-A3AE-E307-D87D-D10F427221D3}"/>
              </a:ext>
            </a:extLst>
          </p:cNvPr>
          <p:cNvSpPr>
            <a:spLocks noGrp="1"/>
          </p:cNvSpPr>
          <p:nvPr>
            <p:ph type="body" sz="quarter" idx="16"/>
          </p:nvPr>
        </p:nvSpPr>
        <p:spPr/>
        <p:txBody>
          <a:bodyPr/>
          <a:lstStyle/>
          <a:p>
            <a:endParaRPr lang="en-NZ"/>
          </a:p>
        </p:txBody>
      </p:sp>
      <p:sp>
        <p:nvSpPr>
          <p:cNvPr id="5" name="Slide Number Placeholder 4">
            <a:extLst>
              <a:ext uri="{FF2B5EF4-FFF2-40B4-BE49-F238E27FC236}">
                <a16:creationId xmlns:a16="http://schemas.microsoft.com/office/drawing/2014/main" id="{5F6140DF-3184-50D4-B157-D64505C922B5}"/>
              </a:ext>
            </a:extLst>
          </p:cNvPr>
          <p:cNvSpPr>
            <a:spLocks noGrp="1"/>
          </p:cNvSpPr>
          <p:nvPr>
            <p:ph type="sldNum" sz="quarter" idx="4"/>
          </p:nvPr>
        </p:nvSpPr>
        <p:spPr/>
        <p:txBody>
          <a:bodyPr/>
          <a:lstStyle/>
          <a:p>
            <a:fld id="{7DADD868-AA9C-43CA-A8BB-50636605038F}" type="slidenum">
              <a:rPr lang="en-NZ" smtClean="0"/>
              <a:pPr/>
              <a:t>5</a:t>
            </a:fld>
            <a:endParaRPr lang="en-NZ"/>
          </a:p>
        </p:txBody>
      </p:sp>
      <p:sp>
        <p:nvSpPr>
          <p:cNvPr id="6" name="Text Placeholder 1">
            <a:extLst>
              <a:ext uri="{FF2B5EF4-FFF2-40B4-BE49-F238E27FC236}">
                <a16:creationId xmlns:a16="http://schemas.microsoft.com/office/drawing/2014/main" id="{955575AF-BEA0-1DEC-4A28-A6D58F0FBA46}"/>
              </a:ext>
            </a:extLst>
          </p:cNvPr>
          <p:cNvSpPr>
            <a:spLocks noGrp="1"/>
          </p:cNvSpPr>
          <p:nvPr>
            <p:ph type="body" sz="quarter" idx="15"/>
          </p:nvPr>
        </p:nvSpPr>
        <p:spPr>
          <a:xfrm>
            <a:off x="1" y="0"/>
            <a:ext cx="8479698" cy="9601200"/>
          </a:xfrm>
        </p:spPr>
        <p:txBody>
          <a:bodyPr bIns="3960000"/>
          <a:lstStyle/>
          <a:p>
            <a:r>
              <a:rPr lang="en-NZ" sz="6000"/>
              <a:t>Temporary accommodation </a:t>
            </a:r>
          </a:p>
        </p:txBody>
      </p:sp>
    </p:spTree>
    <p:extLst>
      <p:ext uri="{BB962C8B-B14F-4D97-AF65-F5344CB8AC3E}">
        <p14:creationId xmlns:p14="http://schemas.microsoft.com/office/powerpoint/2010/main" val="420074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DDB1224-4998-44D8-CF12-743C5A939A38}"/>
              </a:ext>
            </a:extLst>
          </p:cNvPr>
          <p:cNvSpPr>
            <a:spLocks noGrp="1"/>
          </p:cNvSpPr>
          <p:nvPr>
            <p:ph type="body" sz="quarter" idx="13"/>
          </p:nvPr>
        </p:nvSpPr>
        <p:spPr>
          <a:xfrm>
            <a:off x="9426355" y="506613"/>
            <a:ext cx="6191597" cy="8587992"/>
          </a:xfrm>
        </p:spPr>
        <p:txBody>
          <a:bodyPr/>
          <a:lstStyle/>
          <a:p>
            <a:r>
              <a:rPr lang="en-NZ" sz="2200" b="1"/>
              <a:t>Proposal</a:t>
            </a:r>
          </a:p>
          <a:p>
            <a:pPr marL="342900" indent="-342900">
              <a:buFont typeface="Arial" panose="020B0604020202020204" pitchFamily="34" charset="0"/>
              <a:buChar char="•"/>
            </a:pPr>
            <a:r>
              <a:rPr lang="en-NZ" sz="2200"/>
              <a:t>Classify temporary accommodation as ‘permitted activity’ under the RMA so that it does not require a resource consent from councils, if it only breaches district plan density standards (including the maximum number of houses per property). People will still need to comply with other district plan rules and other requirements in relevant legislation. </a:t>
            </a:r>
            <a:endParaRPr lang="en-NZ" sz="2200">
              <a:cs typeface="Calibri"/>
            </a:endParaRPr>
          </a:p>
          <a:p>
            <a:pPr marL="342900" indent="-342900">
              <a:buFont typeface="Arial" panose="020B0604020202020204" pitchFamily="34" charset="0"/>
              <a:buChar char="•"/>
            </a:pPr>
            <a:r>
              <a:rPr lang="en-NZ" sz="2200"/>
              <a:t>It is for people who have been displaced due to the severe weather events early in 2023 and proposed to cover the affected regions and districts most severely affected.</a:t>
            </a:r>
            <a:endParaRPr lang="en-NZ" sz="2200">
              <a:cs typeface="Calibri"/>
            </a:endParaRPr>
          </a:p>
          <a:p>
            <a:pPr marL="982980" lvl="1" indent="-342900">
              <a:buFont typeface="Arial" panose="020B0604020202020204" pitchFamily="34" charset="0"/>
              <a:buChar char="•"/>
            </a:pPr>
            <a:r>
              <a:rPr lang="en-NZ" sz="1950"/>
              <a:t>Hauraki District </a:t>
            </a:r>
            <a:endParaRPr lang="en-NZ" sz="1950">
              <a:cs typeface="Calibri"/>
            </a:endParaRPr>
          </a:p>
          <a:p>
            <a:pPr marL="982980" lvl="1" indent="-342900">
              <a:buFont typeface="Arial" panose="020B0604020202020204" pitchFamily="34" charset="0"/>
              <a:buChar char="•"/>
            </a:pPr>
            <a:r>
              <a:rPr lang="en-NZ" sz="1950" err="1"/>
              <a:t>Tararua</a:t>
            </a:r>
            <a:r>
              <a:rPr lang="en-NZ" sz="1950"/>
              <a:t> District </a:t>
            </a:r>
            <a:endParaRPr lang="en-NZ" sz="1950">
              <a:cs typeface="Calibri"/>
            </a:endParaRPr>
          </a:p>
          <a:p>
            <a:pPr marL="982980" lvl="1" indent="-342900">
              <a:buFont typeface="Arial" panose="020B0604020202020204" pitchFamily="34" charset="0"/>
              <a:buChar char="•"/>
            </a:pPr>
            <a:r>
              <a:rPr lang="en-NZ" sz="1950"/>
              <a:t>Thames-Coromandel District </a:t>
            </a:r>
            <a:endParaRPr lang="en-NZ" sz="1950">
              <a:cs typeface="Calibri"/>
            </a:endParaRPr>
          </a:p>
          <a:p>
            <a:pPr marL="982980" lvl="1" indent="-342900">
              <a:buFont typeface="Arial" panose="020B0604020202020204" pitchFamily="34" charset="0"/>
              <a:buChar char="•"/>
            </a:pPr>
            <a:r>
              <a:rPr lang="en-NZ" sz="1950"/>
              <a:t>Waikato District </a:t>
            </a:r>
            <a:endParaRPr lang="en-NZ" sz="1950">
              <a:cs typeface="Calibri"/>
            </a:endParaRPr>
          </a:p>
          <a:p>
            <a:pPr marL="982980" lvl="1" indent="-342900">
              <a:buFont typeface="Arial" panose="020B0604020202020204" pitchFamily="34" charset="0"/>
              <a:buChar char="•"/>
            </a:pPr>
            <a:r>
              <a:rPr lang="en-NZ" sz="1950"/>
              <a:t>Northland Region </a:t>
            </a:r>
            <a:endParaRPr lang="en-NZ" sz="1950">
              <a:cs typeface="Calibri"/>
            </a:endParaRPr>
          </a:p>
          <a:p>
            <a:pPr marL="982980" lvl="1" indent="-342900">
              <a:buFont typeface="Arial" panose="020B0604020202020204" pitchFamily="34" charset="0"/>
              <a:buChar char="•"/>
            </a:pPr>
            <a:r>
              <a:rPr lang="en-NZ" sz="1950"/>
              <a:t>Auckland Region </a:t>
            </a:r>
            <a:endParaRPr lang="en-NZ" sz="1950">
              <a:cs typeface="Calibri"/>
            </a:endParaRPr>
          </a:p>
          <a:p>
            <a:pPr marL="982980" lvl="1" indent="-342900">
              <a:buFont typeface="Arial" panose="020B0604020202020204" pitchFamily="34" charset="0"/>
              <a:buChar char="•"/>
            </a:pPr>
            <a:r>
              <a:rPr lang="en-NZ" sz="1950" err="1"/>
              <a:t>Tairāwhiti</a:t>
            </a:r>
            <a:r>
              <a:rPr lang="en-NZ" sz="1950"/>
              <a:t> Region</a:t>
            </a:r>
            <a:endParaRPr lang="en-NZ" sz="1950">
              <a:cs typeface="Calibri"/>
            </a:endParaRPr>
          </a:p>
          <a:p>
            <a:pPr marL="982980" lvl="1" indent="-342900">
              <a:buFont typeface="Arial" panose="020B0604020202020204" pitchFamily="34" charset="0"/>
              <a:buChar char="•"/>
            </a:pPr>
            <a:r>
              <a:rPr lang="en-NZ" sz="1950"/>
              <a:t>Hawke’s Bay Region</a:t>
            </a:r>
            <a:endParaRPr lang="en-NZ" sz="1950">
              <a:cs typeface="Calibri"/>
            </a:endParaRPr>
          </a:p>
          <a:p>
            <a:pPr marL="342900" indent="-342900">
              <a:buFont typeface="Arial" panose="020B0604020202020204" pitchFamily="34" charset="0"/>
              <a:buChar char="•"/>
            </a:pPr>
            <a:r>
              <a:rPr lang="en-NZ" sz="2200"/>
              <a:t>Expected to come into force retrospectively from 1 June 2023 and expire 3 years from enactment.</a:t>
            </a:r>
            <a:endParaRPr lang="en-NZ" sz="2200">
              <a:cs typeface="Calibri"/>
            </a:endParaRPr>
          </a:p>
        </p:txBody>
      </p:sp>
      <p:sp>
        <p:nvSpPr>
          <p:cNvPr id="4" name="Text Placeholder 3">
            <a:extLst>
              <a:ext uri="{FF2B5EF4-FFF2-40B4-BE49-F238E27FC236}">
                <a16:creationId xmlns:a16="http://schemas.microsoft.com/office/drawing/2014/main" id="{8E9A81AE-A3AE-E307-D87D-D10F427221D3}"/>
              </a:ext>
            </a:extLst>
          </p:cNvPr>
          <p:cNvSpPr>
            <a:spLocks noGrp="1"/>
          </p:cNvSpPr>
          <p:nvPr>
            <p:ph type="body" sz="quarter" idx="16"/>
          </p:nvPr>
        </p:nvSpPr>
        <p:spPr/>
        <p:txBody>
          <a:bodyPr/>
          <a:lstStyle/>
          <a:p>
            <a:endParaRPr lang="en-NZ"/>
          </a:p>
        </p:txBody>
      </p:sp>
      <p:sp>
        <p:nvSpPr>
          <p:cNvPr id="5" name="Slide Number Placeholder 4">
            <a:extLst>
              <a:ext uri="{FF2B5EF4-FFF2-40B4-BE49-F238E27FC236}">
                <a16:creationId xmlns:a16="http://schemas.microsoft.com/office/drawing/2014/main" id="{5F6140DF-3184-50D4-B157-D64505C922B5}"/>
              </a:ext>
            </a:extLst>
          </p:cNvPr>
          <p:cNvSpPr>
            <a:spLocks noGrp="1"/>
          </p:cNvSpPr>
          <p:nvPr>
            <p:ph type="sldNum" sz="quarter" idx="4"/>
          </p:nvPr>
        </p:nvSpPr>
        <p:spPr/>
        <p:txBody>
          <a:bodyPr/>
          <a:lstStyle/>
          <a:p>
            <a:fld id="{7DADD868-AA9C-43CA-A8BB-50636605038F}" type="slidenum">
              <a:rPr lang="en-NZ" smtClean="0"/>
              <a:pPr/>
              <a:t>6</a:t>
            </a:fld>
            <a:endParaRPr lang="en-NZ"/>
          </a:p>
        </p:txBody>
      </p:sp>
      <p:sp>
        <p:nvSpPr>
          <p:cNvPr id="6" name="Text Placeholder 1">
            <a:extLst>
              <a:ext uri="{FF2B5EF4-FFF2-40B4-BE49-F238E27FC236}">
                <a16:creationId xmlns:a16="http://schemas.microsoft.com/office/drawing/2014/main" id="{955575AF-BEA0-1DEC-4A28-A6D58F0FBA46}"/>
              </a:ext>
            </a:extLst>
          </p:cNvPr>
          <p:cNvSpPr>
            <a:spLocks noGrp="1"/>
          </p:cNvSpPr>
          <p:nvPr>
            <p:ph type="body" sz="quarter" idx="15"/>
          </p:nvPr>
        </p:nvSpPr>
        <p:spPr>
          <a:xfrm>
            <a:off x="1" y="0"/>
            <a:ext cx="8479698" cy="9601200"/>
          </a:xfrm>
        </p:spPr>
        <p:txBody>
          <a:bodyPr bIns="3960000"/>
          <a:lstStyle/>
          <a:p>
            <a:r>
              <a:rPr lang="en-NZ" sz="6000"/>
              <a:t>Temporary accommodation </a:t>
            </a:r>
          </a:p>
        </p:txBody>
      </p:sp>
    </p:spTree>
    <p:extLst>
      <p:ext uri="{BB962C8B-B14F-4D97-AF65-F5344CB8AC3E}">
        <p14:creationId xmlns:p14="http://schemas.microsoft.com/office/powerpoint/2010/main" val="23408176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B622C27-36D3-9A14-E721-F26B9D4313B9}"/>
              </a:ext>
            </a:extLst>
          </p:cNvPr>
          <p:cNvSpPr>
            <a:spLocks noGrp="1"/>
          </p:cNvSpPr>
          <p:nvPr>
            <p:ph type="body" sz="quarter" idx="15"/>
          </p:nvPr>
        </p:nvSpPr>
        <p:spPr/>
        <p:txBody>
          <a:bodyPr/>
          <a:lstStyle/>
          <a:p>
            <a:r>
              <a:rPr lang="en-NZ" sz="6000"/>
              <a:t>Temporary accommodation </a:t>
            </a:r>
          </a:p>
          <a:p>
            <a:endParaRPr lang="en-NZ"/>
          </a:p>
        </p:txBody>
      </p:sp>
      <p:sp>
        <p:nvSpPr>
          <p:cNvPr id="3" name="Text Placeholder 2">
            <a:extLst>
              <a:ext uri="{FF2B5EF4-FFF2-40B4-BE49-F238E27FC236}">
                <a16:creationId xmlns:a16="http://schemas.microsoft.com/office/drawing/2014/main" id="{C9F08DA0-1DD1-221D-984A-ACFDAEB6F6E7}"/>
              </a:ext>
            </a:extLst>
          </p:cNvPr>
          <p:cNvSpPr>
            <a:spLocks noGrp="1"/>
          </p:cNvSpPr>
          <p:nvPr>
            <p:ph type="body" sz="quarter" idx="13"/>
          </p:nvPr>
        </p:nvSpPr>
        <p:spPr>
          <a:xfrm>
            <a:off x="9426355" y="278018"/>
            <a:ext cx="6191597" cy="9045168"/>
          </a:xfrm>
        </p:spPr>
        <p:txBody>
          <a:bodyPr/>
          <a:lstStyle/>
          <a:p>
            <a:pPr marL="342900" indent="-342900">
              <a:buFont typeface="Arial" panose="020B0604020202020204" pitchFamily="34" charset="0"/>
              <a:buChar char="•"/>
            </a:pPr>
            <a:r>
              <a:rPr lang="en-NZ" sz="2200"/>
              <a:t>Permitted activity standards are to be included to manage environmental effects and whether any adverse effects can be avoided, remedied, or mitigated, such as: </a:t>
            </a:r>
            <a:endParaRPr lang="en-NZ"/>
          </a:p>
          <a:p>
            <a:pPr marL="982980" lvl="1" indent="-342900">
              <a:lnSpc>
                <a:spcPct val="107000"/>
              </a:lnSpc>
              <a:buFont typeface="Symbol" panose="05050102010706020507" pitchFamily="18" charset="2"/>
              <a:buChar char=""/>
            </a:pPr>
            <a:r>
              <a:rPr lang="en-NZ" sz="1500" kern="100">
                <a:effectLst/>
                <a:latin typeface="Arial"/>
                <a:ea typeface="Calibri"/>
                <a:cs typeface="Arial"/>
              </a:rPr>
              <a:t>Units must be setback at least 1 metre from any adjacent property boundary.</a:t>
            </a:r>
          </a:p>
          <a:p>
            <a:pPr marL="982980" lvl="1" indent="-342900">
              <a:lnSpc>
                <a:spcPct val="107000"/>
              </a:lnSpc>
              <a:buFont typeface="Symbol" panose="05050102010706020507" pitchFamily="18" charset="2"/>
              <a:buChar char=""/>
            </a:pPr>
            <a:r>
              <a:rPr lang="en-NZ" sz="1500" kern="100">
                <a:effectLst/>
                <a:latin typeface="Arial"/>
                <a:ea typeface="Calibri"/>
                <a:cs typeface="Arial"/>
              </a:rPr>
              <a:t>The height of the temporary accommodation must not exceed the relevant height limit for buildings in the relevant District Plan.</a:t>
            </a:r>
          </a:p>
          <a:p>
            <a:pPr marL="982980" lvl="1" indent="-342900">
              <a:lnSpc>
                <a:spcPct val="107000"/>
              </a:lnSpc>
              <a:buFont typeface="Symbol" panose="05050102010706020507" pitchFamily="18" charset="2"/>
              <a:buChar char=""/>
            </a:pPr>
            <a:r>
              <a:rPr lang="en-NZ" sz="1500" kern="100">
                <a:effectLst/>
                <a:latin typeface="Arial"/>
                <a:ea typeface="Calibri"/>
                <a:cs typeface="Arial"/>
              </a:rPr>
              <a:t>Any new vehicle crossing must comply with any sight line requirements in the District Plan.</a:t>
            </a:r>
          </a:p>
          <a:p>
            <a:pPr marL="982980" lvl="1" indent="-342900">
              <a:lnSpc>
                <a:spcPct val="107000"/>
              </a:lnSpc>
              <a:buFont typeface="Symbol" panose="05050102010706020507" pitchFamily="18" charset="2"/>
              <a:buChar char=""/>
            </a:pPr>
            <a:r>
              <a:rPr lang="en-NZ" sz="1500" kern="100">
                <a:effectLst/>
                <a:latin typeface="Arial"/>
                <a:ea typeface="Calibri"/>
                <a:cs typeface="Arial"/>
              </a:rPr>
              <a:t>All accessways must comply with any width requirements for the number of units in the District Plan or any accessway servicing more than 4 units must be of sufficient width to enable two-way traffic (however no new streets to serve the temporary units are required to be provided).</a:t>
            </a:r>
            <a:r>
              <a:rPr lang="en-NZ" sz="1500" kern="100">
                <a:latin typeface="Arial"/>
                <a:ea typeface="Calibri"/>
                <a:cs typeface="Arial"/>
              </a:rPr>
              <a:t> </a:t>
            </a:r>
            <a:endParaRPr lang="en-NZ" sz="1520" kern="100">
              <a:effectLst/>
              <a:latin typeface="Calibri"/>
              <a:ea typeface="Calibri"/>
              <a:cs typeface="Arial" panose="020B0604020202020204" pitchFamily="34" charset="0"/>
            </a:endParaRPr>
          </a:p>
          <a:p>
            <a:pPr marL="982980" lvl="1" indent="-342900">
              <a:lnSpc>
                <a:spcPct val="107000"/>
              </a:lnSpc>
              <a:buFont typeface="Symbol" panose="05050102010706020507" pitchFamily="18" charset="2"/>
              <a:buChar char=""/>
            </a:pPr>
            <a:r>
              <a:rPr lang="en-NZ" sz="1500" kern="100">
                <a:effectLst/>
                <a:latin typeface="Arial"/>
                <a:ea typeface="Calibri"/>
                <a:cs typeface="Arial"/>
              </a:rPr>
              <a:t>All accessways do not need to be permanently sealed but must not create a dust hazard.</a:t>
            </a:r>
            <a:r>
              <a:rPr lang="en-NZ" sz="1500" kern="100">
                <a:latin typeface="Arial"/>
                <a:ea typeface="Calibri"/>
                <a:cs typeface="Arial"/>
              </a:rPr>
              <a:t> </a:t>
            </a:r>
            <a:endParaRPr lang="en-NZ" sz="1520" kern="100">
              <a:effectLst/>
              <a:latin typeface="Calibri"/>
              <a:ea typeface="Calibri"/>
              <a:cs typeface="Arial" panose="020B0604020202020204" pitchFamily="34" charset="0"/>
            </a:endParaRPr>
          </a:p>
          <a:p>
            <a:pPr marL="982980" lvl="1" indent="-342900">
              <a:lnSpc>
                <a:spcPct val="107000"/>
              </a:lnSpc>
              <a:spcAft>
                <a:spcPts val="800"/>
              </a:spcAft>
              <a:buFont typeface="Symbol" panose="05050102010706020507" pitchFamily="18" charset="2"/>
              <a:buChar char=""/>
            </a:pPr>
            <a:r>
              <a:rPr lang="en-NZ" sz="1500" kern="100">
                <a:effectLst/>
                <a:latin typeface="Arial"/>
                <a:ea typeface="Calibri"/>
                <a:cs typeface="Arial"/>
              </a:rPr>
              <a:t>All other rules in the District Plans must be complied with.</a:t>
            </a:r>
            <a:endParaRPr lang="en-NZ" sz="2200">
              <a:ea typeface="Calibri"/>
            </a:endParaRPr>
          </a:p>
          <a:p>
            <a:pPr marL="400050" lvl="1" indent="-400050">
              <a:lnSpc>
                <a:spcPct val="107000"/>
              </a:lnSpc>
              <a:spcAft>
                <a:spcPts val="800"/>
              </a:spcAft>
              <a:buFont typeface="Arial" panose="05050102010706020507" pitchFamily="18" charset="2"/>
              <a:buChar char="•"/>
            </a:pPr>
            <a:r>
              <a:rPr lang="en-NZ" sz="2200"/>
              <a:t>Units will still need to comply with the Building Act, any Reserves Act requirements, any regional council rules,  National Environmental Standards under the RMA, and any o</a:t>
            </a:r>
            <a:r>
              <a:rPr lang="en-GB" sz="2200" err="1"/>
              <a:t>ther</a:t>
            </a:r>
            <a:r>
              <a:rPr lang="en-GB" sz="2200"/>
              <a:t> district plan rules (for example, the rules protecting significant natural areas, </a:t>
            </a:r>
            <a:r>
              <a:rPr lang="en-NZ" sz="2200"/>
              <a:t>natural hazards, and historic heritage etc). </a:t>
            </a:r>
            <a:endParaRPr lang="en-NZ" sz="2200">
              <a:cs typeface="Calibri" panose="020F0502020204030204"/>
            </a:endParaRPr>
          </a:p>
          <a:p>
            <a:endParaRPr lang="en-NZ">
              <a:cs typeface="Calibri" panose="020F0502020204030204"/>
            </a:endParaRPr>
          </a:p>
        </p:txBody>
      </p:sp>
    </p:spTree>
    <p:extLst>
      <p:ext uri="{BB962C8B-B14F-4D97-AF65-F5344CB8AC3E}">
        <p14:creationId xmlns:p14="http://schemas.microsoft.com/office/powerpoint/2010/main" val="19274388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DDB1224-4998-44D8-CF12-743C5A939A38}"/>
              </a:ext>
            </a:extLst>
          </p:cNvPr>
          <p:cNvSpPr>
            <a:spLocks noGrp="1"/>
          </p:cNvSpPr>
          <p:nvPr>
            <p:ph type="body" sz="quarter" idx="13"/>
          </p:nvPr>
        </p:nvSpPr>
        <p:spPr>
          <a:xfrm>
            <a:off x="9426355" y="988215"/>
            <a:ext cx="6191597" cy="7624780"/>
          </a:xfrm>
        </p:spPr>
        <p:txBody>
          <a:bodyPr/>
          <a:lstStyle/>
          <a:p>
            <a:r>
              <a:rPr lang="en-US" sz="2200" b="1">
                <a:cs typeface="Calibri"/>
              </a:rPr>
              <a:t>Issue</a:t>
            </a:r>
            <a:endParaRPr lang="en-US" sz="2200">
              <a:cs typeface="Calibri"/>
            </a:endParaRPr>
          </a:p>
          <a:p>
            <a:pPr marL="342900" indent="-342900">
              <a:buFont typeface="Arial,Sans-Serif"/>
              <a:buChar char="•"/>
            </a:pPr>
            <a:r>
              <a:rPr lang="en-US" sz="2200">
                <a:cs typeface="Calibri"/>
              </a:rPr>
              <a:t>The severe weather events have left a significant amount of waste and debris to be managed by individuals, landowners, businesses and councils</a:t>
            </a:r>
          </a:p>
          <a:p>
            <a:pPr marL="342900" indent="-342900">
              <a:buFont typeface="Arial,Sans-Serif"/>
              <a:buChar char="•"/>
            </a:pPr>
            <a:r>
              <a:rPr lang="en-US" sz="2200">
                <a:cs typeface="Calibri"/>
              </a:rPr>
              <a:t>Flood and cyclone waste and debris need to be managed efficiently and effectively to enable recovery and rebuild</a:t>
            </a:r>
          </a:p>
          <a:p>
            <a:pPr marL="342900" indent="-342900">
              <a:buFont typeface="Arial,Sans-Serif"/>
              <a:buChar char="•"/>
            </a:pPr>
            <a:r>
              <a:rPr lang="en-US" sz="2200">
                <a:cs typeface="Calibri"/>
              </a:rPr>
              <a:t>Existing landfills are limited as to the types and quantities of waste they can take</a:t>
            </a:r>
          </a:p>
          <a:p>
            <a:pPr marL="342900" indent="-342900">
              <a:buFont typeface="Arial,Sans-Serif"/>
              <a:buChar char="•"/>
            </a:pPr>
            <a:r>
              <a:rPr lang="en-US" sz="2200">
                <a:cs typeface="Calibri"/>
              </a:rPr>
              <a:t>Consents under the RMA are needed to establish new landfill and storage and sorting facilities, and the process can be lengthy</a:t>
            </a:r>
          </a:p>
          <a:p>
            <a:pPr marL="342900" indent="-342900">
              <a:buFont typeface="Arial,Sans-Serif"/>
              <a:buChar char="•"/>
            </a:pPr>
            <a:r>
              <a:rPr lang="en-US" sz="2200">
                <a:cs typeface="Calibri"/>
              </a:rPr>
              <a:t>Proposals are to efficiently establish additional landfill and temporary storage and sorting facilities to manage flood and cyclone waste and debris, while mitigating adverse environmental effects</a:t>
            </a:r>
            <a:endParaRPr lang="en-US"/>
          </a:p>
          <a:p>
            <a:pPr marL="342900" indent="-342900">
              <a:buFont typeface="Arial,Sans-Serif"/>
              <a:buChar char="•"/>
            </a:pPr>
            <a:endParaRPr lang="en-US" sz="2200">
              <a:cs typeface="Calibri"/>
            </a:endParaRPr>
          </a:p>
          <a:p>
            <a:pPr marL="1097280" lvl="1" indent="-457200">
              <a:buFont typeface="Arial" panose="020B0604020202020204" pitchFamily="34" charset="0"/>
              <a:buChar char="•"/>
            </a:pPr>
            <a:endParaRPr lang="en-US">
              <a:cs typeface="Calibri" panose="020F0502020204030204"/>
            </a:endParaRPr>
          </a:p>
        </p:txBody>
      </p:sp>
      <p:sp>
        <p:nvSpPr>
          <p:cNvPr id="4" name="Text Placeholder 3">
            <a:extLst>
              <a:ext uri="{FF2B5EF4-FFF2-40B4-BE49-F238E27FC236}">
                <a16:creationId xmlns:a16="http://schemas.microsoft.com/office/drawing/2014/main" id="{8E9A81AE-A3AE-E307-D87D-D10F427221D3}"/>
              </a:ext>
            </a:extLst>
          </p:cNvPr>
          <p:cNvSpPr>
            <a:spLocks noGrp="1"/>
          </p:cNvSpPr>
          <p:nvPr>
            <p:ph type="body" sz="quarter" idx="16"/>
          </p:nvPr>
        </p:nvSpPr>
        <p:spPr/>
        <p:txBody>
          <a:bodyPr/>
          <a:lstStyle/>
          <a:p>
            <a:endParaRPr lang="en-NZ"/>
          </a:p>
        </p:txBody>
      </p:sp>
      <p:sp>
        <p:nvSpPr>
          <p:cNvPr id="5" name="Slide Number Placeholder 4">
            <a:extLst>
              <a:ext uri="{FF2B5EF4-FFF2-40B4-BE49-F238E27FC236}">
                <a16:creationId xmlns:a16="http://schemas.microsoft.com/office/drawing/2014/main" id="{5F6140DF-3184-50D4-B157-D64505C922B5}"/>
              </a:ext>
            </a:extLst>
          </p:cNvPr>
          <p:cNvSpPr>
            <a:spLocks noGrp="1"/>
          </p:cNvSpPr>
          <p:nvPr>
            <p:ph type="sldNum" sz="quarter" idx="4"/>
          </p:nvPr>
        </p:nvSpPr>
        <p:spPr/>
        <p:txBody>
          <a:bodyPr/>
          <a:lstStyle/>
          <a:p>
            <a:fld id="{7DADD868-AA9C-43CA-A8BB-50636605038F}" type="slidenum">
              <a:rPr lang="en-NZ" smtClean="0"/>
              <a:pPr/>
              <a:t>8</a:t>
            </a:fld>
            <a:endParaRPr lang="en-NZ"/>
          </a:p>
        </p:txBody>
      </p:sp>
      <p:sp>
        <p:nvSpPr>
          <p:cNvPr id="6" name="Text Placeholder 1">
            <a:extLst>
              <a:ext uri="{FF2B5EF4-FFF2-40B4-BE49-F238E27FC236}">
                <a16:creationId xmlns:a16="http://schemas.microsoft.com/office/drawing/2014/main" id="{955575AF-BEA0-1DEC-4A28-A6D58F0FBA46}"/>
              </a:ext>
            </a:extLst>
          </p:cNvPr>
          <p:cNvSpPr>
            <a:spLocks noGrp="1"/>
          </p:cNvSpPr>
          <p:nvPr>
            <p:ph type="body" sz="quarter" idx="15"/>
          </p:nvPr>
        </p:nvSpPr>
        <p:spPr>
          <a:xfrm>
            <a:off x="1" y="0"/>
            <a:ext cx="8479698" cy="9601200"/>
          </a:xfrm>
        </p:spPr>
        <p:txBody>
          <a:bodyPr bIns="3960000"/>
          <a:lstStyle/>
          <a:p>
            <a:r>
              <a:rPr lang="en-NZ" sz="6000">
                <a:latin typeface="Georgia"/>
              </a:rPr>
              <a:t>Waste issues</a:t>
            </a:r>
          </a:p>
        </p:txBody>
      </p:sp>
    </p:spTree>
    <p:extLst>
      <p:ext uri="{BB962C8B-B14F-4D97-AF65-F5344CB8AC3E}">
        <p14:creationId xmlns:p14="http://schemas.microsoft.com/office/powerpoint/2010/main" val="21459421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DDB1224-4998-44D8-CF12-743C5A939A38}"/>
              </a:ext>
            </a:extLst>
          </p:cNvPr>
          <p:cNvSpPr>
            <a:spLocks noGrp="1"/>
          </p:cNvSpPr>
          <p:nvPr>
            <p:ph type="body" sz="quarter" idx="13"/>
          </p:nvPr>
        </p:nvSpPr>
        <p:spPr>
          <a:xfrm>
            <a:off x="9426355" y="1216036"/>
            <a:ext cx="6191597" cy="7169142"/>
          </a:xfrm>
        </p:spPr>
        <p:txBody>
          <a:bodyPr/>
          <a:lstStyle/>
          <a:p>
            <a:r>
              <a:rPr lang="en-NZ" sz="2200" b="1"/>
              <a:t>Proposal</a:t>
            </a:r>
            <a:endParaRPr lang="en-US" sz="2200">
              <a:cs typeface="Calibri" panose="020F0502020204030204"/>
            </a:endParaRPr>
          </a:p>
          <a:p>
            <a:pPr marL="342900" indent="-342900">
              <a:buFont typeface="Arial,Sans-Serif" panose="020B0604020202020204" pitchFamily="34" charset="0"/>
              <a:buChar char="•"/>
            </a:pPr>
            <a:r>
              <a:rPr lang="en-NZ" sz="2200"/>
              <a:t>Classify establishing new landfills using a tiered approach, given different types of landfills accept different types of waste </a:t>
            </a:r>
          </a:p>
          <a:p>
            <a:pPr marL="982980" lvl="1" indent="-342900">
              <a:buFont typeface="Arial,Sans-Serif" panose="020B0604020202020204" pitchFamily="34" charset="0"/>
              <a:buChar char="•"/>
            </a:pPr>
            <a:r>
              <a:rPr lang="en-NZ" sz="1950">
                <a:cs typeface="Calibri"/>
              </a:rPr>
              <a:t>Class 2 and class 3 landfills to be classified as 'controlled activity'</a:t>
            </a:r>
          </a:p>
          <a:p>
            <a:pPr marL="982980" lvl="1" indent="-342900">
              <a:buFont typeface="Arial,Sans-Serif" panose="020B0604020202020204" pitchFamily="34" charset="0"/>
              <a:buChar char="•"/>
            </a:pPr>
            <a:r>
              <a:rPr lang="en-NZ" sz="1950">
                <a:cs typeface="Calibri"/>
              </a:rPr>
              <a:t>Class 4 and class 5 landfills to be classified as a 'permitted activity' </a:t>
            </a:r>
          </a:p>
          <a:p>
            <a:pPr marL="342900" indent="-342900">
              <a:buFont typeface="Arial,Sans-Serif" panose="020B0604020202020204" pitchFamily="34" charset="0"/>
              <a:buChar char="•"/>
            </a:pPr>
            <a:r>
              <a:rPr lang="en-NZ" sz="2200">
                <a:cs typeface="Calibri"/>
              </a:rPr>
              <a:t>Class 1 landfills are not included in the proposal </a:t>
            </a:r>
          </a:p>
          <a:p>
            <a:pPr marL="342900" indent="-342900">
              <a:buFont typeface="Arial,Sans-Serif" panose="020B0604020202020204" pitchFamily="34" charset="0"/>
              <a:buChar char="•"/>
            </a:pPr>
            <a:r>
              <a:rPr lang="en-NZ" sz="2200">
                <a:cs typeface="Calibri"/>
              </a:rPr>
              <a:t>Geographical scope: proposal to apply to the Hawke's Bay, Auckland, Tairawhiti and Northland regions, and Thames-Coromandel districts</a:t>
            </a:r>
          </a:p>
          <a:p>
            <a:pPr marL="342900" indent="-342900">
              <a:buFont typeface="Arial,Sans-Serif" panose="020B0604020202020204" pitchFamily="34" charset="0"/>
              <a:buChar char="•"/>
            </a:pPr>
            <a:r>
              <a:rPr lang="en-NZ" sz="2200">
                <a:cs typeface="Calibri"/>
              </a:rPr>
              <a:t>Duration: proposal to apply retrospectively from 1 June 2023, for a period of two years</a:t>
            </a:r>
          </a:p>
          <a:p>
            <a:pPr marL="342900" indent="-342900">
              <a:buFont typeface="Arial,Sans-Serif" panose="020B0604020202020204" pitchFamily="34" charset="0"/>
              <a:buChar char="•"/>
            </a:pPr>
            <a:r>
              <a:rPr lang="en-NZ" sz="2200">
                <a:cs typeface="Calibri"/>
              </a:rPr>
              <a:t>Proposal would be limited to those sites listed in the Order</a:t>
            </a:r>
          </a:p>
          <a:p>
            <a:pPr marL="342900" indent="-342900">
              <a:buFont typeface="Arial,Sans-Serif" panose="020B0604020202020204" pitchFamily="34" charset="0"/>
              <a:buChar char="•"/>
            </a:pPr>
            <a:r>
              <a:rPr lang="en-NZ" sz="2200">
                <a:cs typeface="Calibri"/>
              </a:rPr>
              <a:t>Process to add additional sites under the remit of the Order upon application to the Minister </a:t>
            </a:r>
          </a:p>
        </p:txBody>
      </p:sp>
      <p:sp>
        <p:nvSpPr>
          <p:cNvPr id="4" name="Text Placeholder 3">
            <a:extLst>
              <a:ext uri="{FF2B5EF4-FFF2-40B4-BE49-F238E27FC236}">
                <a16:creationId xmlns:a16="http://schemas.microsoft.com/office/drawing/2014/main" id="{8E9A81AE-A3AE-E307-D87D-D10F427221D3}"/>
              </a:ext>
            </a:extLst>
          </p:cNvPr>
          <p:cNvSpPr>
            <a:spLocks noGrp="1"/>
          </p:cNvSpPr>
          <p:nvPr>
            <p:ph type="body" sz="quarter" idx="16"/>
          </p:nvPr>
        </p:nvSpPr>
        <p:spPr/>
        <p:txBody>
          <a:bodyPr/>
          <a:lstStyle/>
          <a:p>
            <a:endParaRPr lang="en-NZ"/>
          </a:p>
        </p:txBody>
      </p:sp>
      <p:sp>
        <p:nvSpPr>
          <p:cNvPr id="5" name="Slide Number Placeholder 4">
            <a:extLst>
              <a:ext uri="{FF2B5EF4-FFF2-40B4-BE49-F238E27FC236}">
                <a16:creationId xmlns:a16="http://schemas.microsoft.com/office/drawing/2014/main" id="{5F6140DF-3184-50D4-B157-D64505C922B5}"/>
              </a:ext>
            </a:extLst>
          </p:cNvPr>
          <p:cNvSpPr>
            <a:spLocks noGrp="1"/>
          </p:cNvSpPr>
          <p:nvPr>
            <p:ph type="sldNum" sz="quarter" idx="4"/>
          </p:nvPr>
        </p:nvSpPr>
        <p:spPr/>
        <p:txBody>
          <a:bodyPr/>
          <a:lstStyle/>
          <a:p>
            <a:fld id="{7DADD868-AA9C-43CA-A8BB-50636605038F}" type="slidenum">
              <a:rPr lang="en-NZ" smtClean="0"/>
              <a:pPr/>
              <a:t>9</a:t>
            </a:fld>
            <a:endParaRPr lang="en-NZ"/>
          </a:p>
        </p:txBody>
      </p:sp>
      <p:sp>
        <p:nvSpPr>
          <p:cNvPr id="6" name="Text Placeholder 1">
            <a:extLst>
              <a:ext uri="{FF2B5EF4-FFF2-40B4-BE49-F238E27FC236}">
                <a16:creationId xmlns:a16="http://schemas.microsoft.com/office/drawing/2014/main" id="{955575AF-BEA0-1DEC-4A28-A6D58F0FBA46}"/>
              </a:ext>
            </a:extLst>
          </p:cNvPr>
          <p:cNvSpPr>
            <a:spLocks noGrp="1"/>
          </p:cNvSpPr>
          <p:nvPr>
            <p:ph type="body" sz="quarter" idx="15"/>
          </p:nvPr>
        </p:nvSpPr>
        <p:spPr>
          <a:xfrm>
            <a:off x="1" y="0"/>
            <a:ext cx="8479698" cy="9601200"/>
          </a:xfrm>
        </p:spPr>
        <p:txBody>
          <a:bodyPr bIns="3960000"/>
          <a:lstStyle/>
          <a:p>
            <a:r>
              <a:rPr lang="en-NZ" sz="6000">
                <a:latin typeface="Georgia"/>
              </a:rPr>
              <a:t>Waste issues – Proposal 1 (new landfills)</a:t>
            </a:r>
          </a:p>
        </p:txBody>
      </p:sp>
    </p:spTree>
    <p:extLst>
      <p:ext uri="{BB962C8B-B14F-4D97-AF65-F5344CB8AC3E}">
        <p14:creationId xmlns:p14="http://schemas.microsoft.com/office/powerpoint/2010/main" val="35147626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MfE Document" ma:contentTypeID="0x0101009BE3BF0474B7BA46B509C89F146A54060004D226BD365B3949AC7263EBFB5583DF" ma:contentTypeVersion="20" ma:contentTypeDescription="MfE Document - parent document type" ma:contentTypeScope="" ma:versionID="745309cf3fe1475a5523aa2e88c19af8">
  <xsd:schema xmlns:xsd="http://www.w3.org/2001/XMLSchema" xmlns:xs="http://www.w3.org/2001/XMLSchema" xmlns:p="http://schemas.microsoft.com/office/2006/metadata/properties" xmlns:ns2="58a6f171-52cb-4404-b47d-af1c8daf8fd1" targetNamespace="http://schemas.microsoft.com/office/2006/metadata/properties" ma:root="true" ma:fieldsID="ea52e93d8fe8a9f63ad0da9cdcbbb428" ns2:_="">
    <xsd:import namespace="58a6f171-52cb-4404-b47d-af1c8daf8fd1"/>
    <xsd:element name="properties">
      <xsd:complexType>
        <xsd:sequence>
          <xsd:element name="documentManagement">
            <xsd:complexType>
              <xsd:all>
                <xsd:element ref="ns2:_dlc_DocId" minOccurs="0"/>
                <xsd:element ref="ns2:_dlc_DocIdUrl" minOccurs="0"/>
                <xsd:element ref="ns2:_dlc_DocIdPersistId" minOccurs="0"/>
                <xsd:element ref="ns2:TaxCatchAll" minOccurs="0"/>
                <xsd:element ref="ns2:TaxCatchAllLabel" minOccurs="0"/>
                <xsd:element ref="ns2:n7f4fccded934506baac470c1eab08ef" minOccurs="0"/>
                <xsd:element ref="ns2:e7f33ac2bcf34a98a1a12d5ea1227208" minOccurs="0"/>
                <xsd:element ref="ns2:haadd125f0f544c688ad70259b1ca1e0" minOccurs="0"/>
                <xsd:element ref="ns2:ff5959d5451949f1b63b39e969520c2e" minOccurs="0"/>
                <xsd:element ref="ns2:lf7518d201de45faae79fa4d3bf21ed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8a6f171-52cb-4404-b47d-af1c8daf8fd1"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TaxCatchAll" ma:index="11" nillable="true" ma:displayName="Taxonomy Catch All Column" ma:hidden="true" ma:list="{1213958a-8176-4e87-b21d-e8ea6ad6c48b}" ma:internalName="TaxCatchAll" ma:showField="CatchAllData" ma:web="0a5b0190-e301-4766-933d-448c7c363fce">
      <xsd:complexType>
        <xsd:complexContent>
          <xsd:extension base="dms:MultiChoiceLookup">
            <xsd:sequence>
              <xsd:element name="Value" type="dms:Lookup" maxOccurs="unbounded" minOccurs="0" nillable="true"/>
            </xsd:sequence>
          </xsd:extension>
        </xsd:complexContent>
      </xsd:complexType>
    </xsd:element>
    <xsd:element name="TaxCatchAllLabel" ma:index="12" nillable="true" ma:displayName="Taxonomy Catch All Column1" ma:hidden="true" ma:list="{1213958a-8176-4e87-b21d-e8ea6ad6c48b}" ma:internalName="TaxCatchAllLabel" ma:readOnly="true" ma:showField="CatchAllDataLabel" ma:web="0a5b0190-e301-4766-933d-448c7c363fce">
      <xsd:complexType>
        <xsd:complexContent>
          <xsd:extension base="dms:MultiChoiceLookup">
            <xsd:sequence>
              <xsd:element name="Value" type="dms:Lookup" maxOccurs="unbounded" minOccurs="0" nillable="true"/>
            </xsd:sequence>
          </xsd:extension>
        </xsd:complexContent>
      </xsd:complexType>
    </xsd:element>
    <xsd:element name="n7f4fccded934506baac470c1eab08ef" ma:index="13" nillable="true" ma:taxonomy="true" ma:internalName="n7f4fccded934506baac470c1eab08ef" ma:taxonomyFieldName="Portfolio" ma:displayName="Portfolio" ma:default="" ma:fieldId="{77f4fccd-ed93-4506-baac-470c1eab08ef}" ma:sspId="cebe92e3-83b2-4842-a6bd-e7cffea926d3" ma:termSetId="38550599-3b55-4bfe-a731-d7c3a1927089" ma:anchorId="00000000-0000-0000-0000-000000000000" ma:open="false" ma:isKeyword="false">
      <xsd:complexType>
        <xsd:sequence>
          <xsd:element ref="pc:Terms" minOccurs="0" maxOccurs="1"/>
        </xsd:sequence>
      </xsd:complexType>
    </xsd:element>
    <xsd:element name="e7f33ac2bcf34a98a1a12d5ea1227208" ma:index="15" nillable="true" ma:taxonomy="true" ma:internalName="e7f33ac2bcf34a98a1a12d5ea1227208" ma:taxonomyFieldName="Document_x0020_Status" ma:displayName="Document Status" ma:default="1;#Working|d06a98b1-1a97-4ea9-8f1a-99c9398f1724" ma:fieldId="{e7f33ac2-bcf3-4a98-a1a1-2d5ea1227208}" ma:sspId="cebe92e3-83b2-4842-a6bd-e7cffea926d3" ma:termSetId="bfba9674-2715-4bb0-89e8-3f269c60f12c" ma:anchorId="00000000-0000-0000-0000-000000000000" ma:open="false" ma:isKeyword="false">
      <xsd:complexType>
        <xsd:sequence>
          <xsd:element ref="pc:Terms" minOccurs="0" maxOccurs="1"/>
        </xsd:sequence>
      </xsd:complexType>
    </xsd:element>
    <xsd:element name="haadd125f0f544c688ad70259b1ca1e0" ma:index="17" nillable="true" ma:taxonomy="true" ma:internalName="haadd125f0f544c688ad70259b1ca1e0" ma:taxonomyFieldName="Information_x0020_Type" ma:displayName="Information Type" ma:default="" ma:fieldId="{1aadd125-f0f5-44c6-88ad-70259b1ca1e0}" ma:sspId="cebe92e3-83b2-4842-a6bd-e7cffea926d3" ma:termSetId="e1bb59ac-8892-44c3-bb64-c963d53298b6" ma:anchorId="00000000-0000-0000-0000-000000000000" ma:open="false" ma:isKeyword="false">
      <xsd:complexType>
        <xsd:sequence>
          <xsd:element ref="pc:Terms" minOccurs="0" maxOccurs="1"/>
        </xsd:sequence>
      </xsd:complexType>
    </xsd:element>
    <xsd:element name="ff5959d5451949f1b63b39e969520c2e" ma:index="19" nillable="true" ma:taxonomy="true" ma:internalName="ff5959d5451949f1b63b39e969520c2e" ma:taxonomyFieldName="FY" ma:displayName="FY" ma:default="" ma:fieldId="{ff5959d5-4519-49f1-b63b-39e969520c2e}" ma:sspId="cebe92e3-83b2-4842-a6bd-e7cffea926d3" ma:termSetId="a9a0c17c-da35-440b-b6ee-94627260dc46" ma:anchorId="00000000-0000-0000-0000-000000000000" ma:open="false" ma:isKeyword="false">
      <xsd:complexType>
        <xsd:sequence>
          <xsd:element ref="pc:Terms" minOccurs="0" maxOccurs="1"/>
        </xsd:sequence>
      </xsd:complexType>
    </xsd:element>
    <xsd:element name="lf7518d201de45faae79fa4d3bf21edf" ma:index="21" nillable="true" ma:taxonomy="true" ma:internalName="lf7518d201de45faae79fa4d3bf21edf" ma:taxonomyFieldName="Region" ma:displayName="Region" ma:default="" ma:fieldId="{5f7518d2-01de-45fa-ae79-fa4d3bf21edf}" ma:sspId="cebe92e3-83b2-4842-a6bd-e7cffea926d3" ma:termSetId="8d38c062-284f-471b-b3b7-d83133a9ad50" ma:anchorId="8b7bb00c-e72c-4d93-8c1e-5d3f2c942084"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p:properties xmlns:p="http://schemas.microsoft.com/office/2006/metadata/properties" xmlns:xsi="http://www.w3.org/2001/XMLSchema-instance" xmlns:pc="http://schemas.microsoft.com/office/infopath/2007/PartnerControls">
  <documentManagement>
    <TaxCatchAll xmlns="58a6f171-52cb-4404-b47d-af1c8daf8fd1">
      <Value>1</Value>
    </TaxCatchAll>
    <e7f33ac2bcf34a98a1a12d5ea1227208 xmlns="58a6f171-52cb-4404-b47d-af1c8daf8fd1">
      <Terms xmlns="http://schemas.microsoft.com/office/infopath/2007/PartnerControls">
        <TermInfo xmlns="http://schemas.microsoft.com/office/infopath/2007/PartnerControls">
          <TermName xmlns="http://schemas.microsoft.com/office/infopath/2007/PartnerControls">Working</TermName>
          <TermId xmlns="http://schemas.microsoft.com/office/infopath/2007/PartnerControls">d06a98b1-1a97-4ea9-8f1a-99c9398f1724</TermId>
        </TermInfo>
      </Terms>
    </e7f33ac2bcf34a98a1a12d5ea1227208>
    <haadd125f0f544c688ad70259b1ca1e0 xmlns="58a6f171-52cb-4404-b47d-af1c8daf8fd1">
      <Terms xmlns="http://schemas.microsoft.com/office/infopath/2007/PartnerControls"/>
    </haadd125f0f544c688ad70259b1ca1e0>
    <ff5959d5451949f1b63b39e969520c2e xmlns="58a6f171-52cb-4404-b47d-af1c8daf8fd1">
      <Terms xmlns="http://schemas.microsoft.com/office/infopath/2007/PartnerControls"/>
    </ff5959d5451949f1b63b39e969520c2e>
    <n7f4fccded934506baac470c1eab08ef xmlns="58a6f171-52cb-4404-b47d-af1c8daf8fd1">
      <Terms xmlns="http://schemas.microsoft.com/office/infopath/2007/PartnerControls"/>
    </n7f4fccded934506baac470c1eab08ef>
    <lf7518d201de45faae79fa4d3bf21edf xmlns="58a6f171-52cb-4404-b47d-af1c8daf8fd1">
      <Terms xmlns="http://schemas.microsoft.com/office/infopath/2007/PartnerControls"/>
    </lf7518d201de45faae79fa4d3bf21edf>
    <_dlc_DocId xmlns="58a6f171-52cb-4404-b47d-af1c8daf8fd1">ECM-641403267-1421</_dlc_DocId>
    <_dlc_DocIdUrl xmlns="58a6f171-52cb-4404-b47d-af1c8daf8fd1">
      <Url>https://ministryforenvironment.sharepoint.com/sites/ECM-GS-Progr/_layouts/15/DocIdRedir.aspx?ID=ECM-641403267-1421</Url>
      <Description>ECM-641403267-1421</Description>
    </_dlc_DocIdUrl>
  </documentManagement>
</p:properties>
</file>

<file path=customXml/item5.xml><?xml version="1.0" encoding="utf-8"?>
<?mso-contentType ?>
<SharedContentType xmlns="Microsoft.SharePoint.Taxonomy.ContentTypeSync" SourceId="cebe92e3-83b2-4842-a6bd-e7cffea926d3" ContentTypeId="0x0101009BE3BF0474B7BA46B509C89F146A5406" PreviousValue="false"/>
</file>

<file path=customXml/itemProps1.xml><?xml version="1.0" encoding="utf-8"?>
<ds:datastoreItem xmlns:ds="http://schemas.openxmlformats.org/officeDocument/2006/customXml" ds:itemID="{F67DB83C-7800-4055-A3B0-F305542AEDF5}">
  <ds:schemaRefs>
    <ds:schemaRef ds:uri="http://schemas.microsoft.com/sharepoint/v3/contenttype/forms"/>
  </ds:schemaRefs>
</ds:datastoreItem>
</file>

<file path=customXml/itemProps2.xml><?xml version="1.0" encoding="utf-8"?>
<ds:datastoreItem xmlns:ds="http://schemas.openxmlformats.org/officeDocument/2006/customXml" ds:itemID="{6D7674F5-BA5C-4FF5-9837-0F0B66D7C7E3}">
  <ds:schemaRefs>
    <ds:schemaRef ds:uri="58a6f171-52cb-4404-b47d-af1c8daf8fd1"/>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8AA3C3AD-6795-4638-A6CF-F18A3514C8C2}">
  <ds:schemaRefs>
    <ds:schemaRef ds:uri="http://schemas.microsoft.com/sharepoint/events"/>
  </ds:schemaRefs>
</ds:datastoreItem>
</file>

<file path=customXml/itemProps4.xml><?xml version="1.0" encoding="utf-8"?>
<ds:datastoreItem xmlns:ds="http://schemas.openxmlformats.org/officeDocument/2006/customXml" ds:itemID="{A7806FC5-F08B-479D-8FA5-118B570FF12A}">
  <ds:schemaRefs>
    <ds:schemaRef ds:uri="http://schemas.microsoft.com/office/2006/documentManagement/types"/>
    <ds:schemaRef ds:uri="http://schemas.microsoft.com/office/2006/metadata/properties"/>
    <ds:schemaRef ds:uri="http://purl.org/dc/dcmitype/"/>
    <ds:schemaRef ds:uri="http://schemas.openxmlformats.org/package/2006/metadata/core-properties"/>
    <ds:schemaRef ds:uri="http://purl.org/dc/terms/"/>
    <ds:schemaRef ds:uri="http://schemas.microsoft.com/office/infopath/2007/PartnerControls"/>
    <ds:schemaRef ds:uri="58a6f171-52cb-4404-b47d-af1c8daf8fd1"/>
    <ds:schemaRef ds:uri="http://www.w3.org/XML/1998/namespace"/>
    <ds:schemaRef ds:uri="http://purl.org/dc/elements/1.1/"/>
  </ds:schemaRefs>
</ds:datastoreItem>
</file>

<file path=customXml/itemProps5.xml><?xml version="1.0" encoding="utf-8"?>
<ds:datastoreItem xmlns:ds="http://schemas.openxmlformats.org/officeDocument/2006/customXml" ds:itemID="{E645B53B-D32E-4CD6-8E1F-8B5EC2AC7817}">
  <ds:schemaRefs>
    <ds:schemaRef ds:uri="Microsoft.SharePoint.Taxonomy.ContentTypeSync"/>
  </ds:schemaRefs>
</ds:datastoreItem>
</file>

<file path=docProps/app.xml><?xml version="1.0" encoding="utf-8"?>
<Properties xmlns="http://schemas.openxmlformats.org/officeDocument/2006/extended-properties" xmlns:vt="http://schemas.openxmlformats.org/officeDocument/2006/docPropsVTypes">
  <Template>Office Theme 2013 - 2022</Template>
  <TotalTime>32</TotalTime>
  <Words>1272</Words>
  <Application>Microsoft Office PowerPoint</Application>
  <PresentationFormat>Custom</PresentationFormat>
  <Paragraphs>120</Paragraphs>
  <Slides>14</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14</vt:i4>
      </vt:variant>
    </vt:vector>
  </HeadingPairs>
  <TitlesOfParts>
    <vt:vector size="24" baseType="lpstr">
      <vt:lpstr>Arial</vt:lpstr>
      <vt:lpstr>Arial,Sans-Serif</vt:lpstr>
      <vt:lpstr>Calibri</vt:lpstr>
      <vt:lpstr>Calibri Light</vt:lpstr>
      <vt:lpstr>Courier New</vt:lpstr>
      <vt:lpstr>Georgia</vt:lpstr>
      <vt:lpstr>Merriweather</vt:lpstr>
      <vt:lpstr>Segoe UI</vt:lpstr>
      <vt:lpstr>Symbol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Rachel Beck</dc:creator>
  <cp:lastModifiedBy>Emma Turrell</cp:lastModifiedBy>
  <cp:revision>2</cp:revision>
  <cp:lastPrinted>2023-03-09T02:42:57Z</cp:lastPrinted>
  <dcterms:created xsi:type="dcterms:W3CDTF">2022-10-17T18:51:57Z</dcterms:created>
  <dcterms:modified xsi:type="dcterms:W3CDTF">2023-06-28T03:17:46Z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lassificationContentMarkingFooterLocations">
    <vt:lpwstr>Office Theme:10</vt:lpwstr>
  </property>
  <property fmtid="{D5CDD505-2E9C-101B-9397-08002B2CF9AE}" pid="3" name="ClassificationContentMarkingFooterText">
    <vt:lpwstr>STAFF IN-CONFIDENCE</vt:lpwstr>
  </property>
  <property fmtid="{D5CDD505-2E9C-101B-9397-08002B2CF9AE}" pid="4" name="ClassificationContentMarkingHeaderLocations">
    <vt:lpwstr>Office Theme:9</vt:lpwstr>
  </property>
  <property fmtid="{D5CDD505-2E9C-101B-9397-08002B2CF9AE}" pid="5" name="ClassificationContentMarkingHeaderText">
    <vt:lpwstr>STAFF IN-CONFIDENCE</vt:lpwstr>
  </property>
  <property fmtid="{D5CDD505-2E9C-101B-9397-08002B2CF9AE}" pid="6" name="ContentTypeId">
    <vt:lpwstr>0x0101009BE3BF0474B7BA46B509C89F146A54060004D226BD365B3949AC7263EBFB5583DF</vt:lpwstr>
  </property>
  <property fmtid="{D5CDD505-2E9C-101B-9397-08002B2CF9AE}" pid="7" name="MediaServiceImageTags">
    <vt:lpwstr/>
  </property>
  <property fmtid="{D5CDD505-2E9C-101B-9397-08002B2CF9AE}" pid="8" name="a7bcf9a1aa554bc28c88227ff4a8e450">
    <vt:lpwstr/>
  </property>
  <property fmtid="{D5CDD505-2E9C-101B-9397-08002B2CF9AE}" pid="9" name="Information Type">
    <vt:lpwstr/>
  </property>
  <property fmtid="{D5CDD505-2E9C-101B-9397-08002B2CF9AE}" pid="10" name="Region">
    <vt:lpwstr/>
  </property>
  <property fmtid="{D5CDD505-2E9C-101B-9397-08002B2CF9AE}" pid="11" name="xd_ProgID">
    <vt:lpwstr/>
  </property>
  <property fmtid="{D5CDD505-2E9C-101B-9397-08002B2CF9AE}" pid="12" name="ComplianceAssetId">
    <vt:lpwstr/>
  </property>
  <property fmtid="{D5CDD505-2E9C-101B-9397-08002B2CF9AE}" pid="13" name="TemplateUrl">
    <vt:lpwstr/>
  </property>
  <property fmtid="{D5CDD505-2E9C-101B-9397-08002B2CF9AE}" pid="14" name="pb07f4d6236b47d39175d4af393c1c69">
    <vt:lpwstr/>
  </property>
  <property fmtid="{D5CDD505-2E9C-101B-9397-08002B2CF9AE}" pid="15" name="Division">
    <vt:lpwstr/>
  </property>
  <property fmtid="{D5CDD505-2E9C-101B-9397-08002B2CF9AE}" pid="16" name="Business_x0020_Group">
    <vt:lpwstr/>
  </property>
  <property fmtid="{D5CDD505-2E9C-101B-9397-08002B2CF9AE}" pid="17" name="Document Status">
    <vt:lpwstr>1;#Working|d06a98b1-1a97-4ea9-8f1a-99c9398f1724</vt:lpwstr>
  </property>
  <property fmtid="{D5CDD505-2E9C-101B-9397-08002B2CF9AE}" pid="18" name="_ExtendedDescription">
    <vt:lpwstr/>
  </property>
  <property fmtid="{D5CDD505-2E9C-101B-9397-08002B2CF9AE}" pid="19" name="Business Group">
    <vt:lpwstr/>
  </property>
  <property fmtid="{D5CDD505-2E9C-101B-9397-08002B2CF9AE}" pid="20" name="_ip_UnifiedCompliancePolicyProperties">
    <vt:lpwstr/>
  </property>
  <property fmtid="{D5CDD505-2E9C-101B-9397-08002B2CF9AE}" pid="21" name="Portfolio">
    <vt:lpwstr/>
  </property>
  <property fmtid="{D5CDD505-2E9C-101B-9397-08002B2CF9AE}" pid="22" name="xd_Signature">
    <vt:bool>false</vt:bool>
  </property>
  <property fmtid="{D5CDD505-2E9C-101B-9397-08002B2CF9AE}" pid="23" name="SharedWithUsers">
    <vt:lpwstr>57;#Peter Baillie;#70;#Winiata Anderson;#73;#Ardya Ingardya;#117;#Lisa Attrill;#77;#Emily-Rose Winter;#126;#Alison Collins;#238;#Anna-Lee Hill;#12;#Rachel Beck;#43;#Hana Ihaka-McLeod;#261;#Jojo Woodham;#269;#Hannah Singer</vt:lpwstr>
  </property>
  <property fmtid="{D5CDD505-2E9C-101B-9397-08002B2CF9AE}" pid="24" name="Directorate">
    <vt:lpwstr/>
  </property>
  <property fmtid="{D5CDD505-2E9C-101B-9397-08002B2CF9AE}" pid="25" name="j10ad3ada6824bce9cc618e285500403">
    <vt:lpwstr/>
  </property>
  <property fmtid="{D5CDD505-2E9C-101B-9397-08002B2CF9AE}" pid="26" name="FY">
    <vt:lpwstr/>
  </property>
  <property fmtid="{D5CDD505-2E9C-101B-9397-08002B2CF9AE}" pid="27" name="_dlc_DocIdItemGuid">
    <vt:lpwstr>b01d014c-335b-4a5e-ab34-82cb2b76a235</vt:lpwstr>
  </property>
  <property fmtid="{D5CDD505-2E9C-101B-9397-08002B2CF9AE}" pid="28" name="TriggerFlowInfo">
    <vt:lpwstr/>
  </property>
  <property fmtid="{D5CDD505-2E9C-101B-9397-08002B2CF9AE}" pid="29" name="MSIP_Label_52dda6cc-d61d-4fd2-bf18-9b3017d931cc_Enabled">
    <vt:lpwstr>true</vt:lpwstr>
  </property>
  <property fmtid="{D5CDD505-2E9C-101B-9397-08002B2CF9AE}" pid="30" name="MSIP_Label_52dda6cc-d61d-4fd2-bf18-9b3017d931cc_SetDate">
    <vt:lpwstr>2023-06-07T01:41:07Z</vt:lpwstr>
  </property>
  <property fmtid="{D5CDD505-2E9C-101B-9397-08002B2CF9AE}" pid="31" name="MSIP_Label_52dda6cc-d61d-4fd2-bf18-9b3017d931cc_Method">
    <vt:lpwstr>Privileged</vt:lpwstr>
  </property>
  <property fmtid="{D5CDD505-2E9C-101B-9397-08002B2CF9AE}" pid="32" name="MSIP_Label_52dda6cc-d61d-4fd2-bf18-9b3017d931cc_Name">
    <vt:lpwstr>[UNCLASSIFIED]</vt:lpwstr>
  </property>
  <property fmtid="{D5CDD505-2E9C-101B-9397-08002B2CF9AE}" pid="33" name="MSIP_Label_52dda6cc-d61d-4fd2-bf18-9b3017d931cc_SiteId">
    <vt:lpwstr>761dd003-d4ff-4049-8a72-8549b20fcbb1</vt:lpwstr>
  </property>
  <property fmtid="{D5CDD505-2E9C-101B-9397-08002B2CF9AE}" pid="34" name="MSIP_Label_52dda6cc-d61d-4fd2-bf18-9b3017d931cc_ActionId">
    <vt:lpwstr>5621da7f-bb4c-4770-964e-7a643acd0552</vt:lpwstr>
  </property>
  <property fmtid="{D5CDD505-2E9C-101B-9397-08002B2CF9AE}" pid="35" name="MSIP_Label_52dda6cc-d61d-4fd2-bf18-9b3017d931cc_ContentBits">
    <vt:lpwstr>0</vt:lpwstr>
  </property>
</Properties>
</file>