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E2C3533" w14:textId="10A09B05" w:rsidR="0080531E" w:rsidRPr="004A3CC2" w:rsidRDefault="00917009" w:rsidP="00921387">
      <w:pPr>
        <w:pStyle w:val="Title"/>
      </w:pPr>
      <w:r w:rsidRPr="00917009">
        <w:t xml:space="preserve"> </w:t>
      </w:r>
      <w:r w:rsidRPr="00917009">
        <w:rPr>
          <w:noProof/>
        </w:rPr>
        <w:t>Report of investigation of Wellington City District Plan heritage provisions</w:t>
      </w:r>
    </w:p>
    <w:p w14:paraId="7101A956" w14:textId="2D1FC02B" w:rsidR="0003640E" w:rsidRPr="004A3CC2" w:rsidRDefault="00BC714F" w:rsidP="004A3CC2">
      <w:pPr>
        <w:pStyle w:val="Subtitle"/>
      </w:pPr>
      <w:r w:rsidRPr="00BC714F">
        <w:t>RMA Sections 360I – 360L</w:t>
      </w:r>
    </w:p>
    <w:p w14:paraId="67CA30D7" w14:textId="77777777" w:rsidR="0080531E" w:rsidRPr="006B77BB" w:rsidRDefault="0080531E" w:rsidP="0003640E">
      <w:pPr>
        <w:pStyle w:val="BodyText"/>
      </w:pPr>
    </w:p>
    <w:p w14:paraId="52C097D3" w14:textId="77777777" w:rsidR="0003640E" w:rsidRPr="006B77BB" w:rsidRDefault="0003640E" w:rsidP="0003640E">
      <w:pPr>
        <w:pStyle w:val="BodyText"/>
      </w:pPr>
    </w:p>
    <w:p w14:paraId="418D4CD3" w14:textId="77777777" w:rsidR="0003640E" w:rsidRPr="006B77BB" w:rsidRDefault="0003640E" w:rsidP="0080531E">
      <w:pPr>
        <w:jc w:val="left"/>
        <w:rPr>
          <w:color w:val="FF0000"/>
        </w:rPr>
        <w:sectPr w:rsidR="0003640E" w:rsidRPr="006B77BB" w:rsidSect="00B86F2A">
          <w:headerReference w:type="default" r:id="rId12"/>
          <w:footerReference w:type="default" r:id="rId13"/>
          <w:pgSz w:w="11907" w:h="16840" w:code="9"/>
          <w:pgMar w:top="5670" w:right="1701" w:bottom="1701" w:left="1701" w:header="567" w:footer="1134" w:gutter="0"/>
          <w:cols w:space="720"/>
        </w:sectPr>
      </w:pPr>
    </w:p>
    <w:p w14:paraId="64C905F4" w14:textId="77777777" w:rsidR="00452EC4" w:rsidRPr="006B77BB" w:rsidRDefault="00452EC4" w:rsidP="00775F57">
      <w:pPr>
        <w:pStyle w:val="Imprint"/>
        <w:spacing w:before="0" w:after="0"/>
        <w:rPr>
          <w:b/>
        </w:rPr>
      </w:pPr>
      <w:r w:rsidRPr="006B77BB">
        <w:rPr>
          <w:b/>
        </w:rPr>
        <w:lastRenderedPageBreak/>
        <w:t>Disclaimer</w:t>
      </w:r>
    </w:p>
    <w:p w14:paraId="1A7C6B04" w14:textId="77777777" w:rsidR="0059040D" w:rsidRDefault="0059040D" w:rsidP="0059040D">
      <w:pPr>
        <w:pStyle w:val="Imprint"/>
      </w:pPr>
      <w:r>
        <w:t xml:space="preserve">The information in this publication is, according to the Ministry for </w:t>
      </w:r>
      <w:r w:rsidR="00012A27">
        <w:t xml:space="preserve">Cities, Environment, Regions and Transport’s </w:t>
      </w:r>
      <w:r>
        <w:t xml:space="preserve">best efforts, accurate at the time of publication. The Ministry will make every reasonable effort to keep it current and accurate. However, users of this publication are advised that: </w:t>
      </w:r>
    </w:p>
    <w:p w14:paraId="32224ABA" w14:textId="77777777" w:rsidR="0059040D" w:rsidRDefault="0059040D" w:rsidP="00D01DD6">
      <w:pPr>
        <w:pStyle w:val="Bullet"/>
      </w:pPr>
      <w:r>
        <w:t xml:space="preserve">the information does not alter the laws of New Zealand, other official guidelines, or requirements </w:t>
      </w:r>
    </w:p>
    <w:p w14:paraId="689985FA" w14:textId="77777777" w:rsidR="0059040D" w:rsidRDefault="0059040D" w:rsidP="00D01DD6">
      <w:pPr>
        <w:pStyle w:val="Bullet"/>
      </w:pPr>
      <w:r>
        <w:t xml:space="preserve">it does not constitute legal advice, and users should take specific advice from qualified professionals before taking any action based on information in this publication </w:t>
      </w:r>
    </w:p>
    <w:p w14:paraId="64B5C1CD" w14:textId="77777777" w:rsidR="0059040D" w:rsidRDefault="0059040D" w:rsidP="00D01DD6">
      <w:pPr>
        <w:pStyle w:val="Bullet"/>
      </w:pPr>
      <w:r>
        <w:t xml:space="preserve">the Ministry does not accept any responsibility or liability whatsoever whether in contract, tort, equity, or otherwise for any action taken as a result of reading, or reliance placed on this publication because of having read any part, or all, of the information in this publication or for any error, or inadequacy, deficiency, flaw in, or omission from the information in this publication </w:t>
      </w:r>
    </w:p>
    <w:p w14:paraId="2BD8CA96" w14:textId="77777777" w:rsidR="00452EC4" w:rsidRPr="006B77BB" w:rsidRDefault="0059040D" w:rsidP="00D01DD6">
      <w:pPr>
        <w:pStyle w:val="Bullet"/>
      </w:pPr>
      <w:r>
        <w:t>all references to websites, organisations or people not within the Ministry are for convenience only and should not be taken as endorsement of those websites or information contained in those websites nor of organisations or people referred to.</w:t>
      </w:r>
    </w:p>
    <w:p w14:paraId="1976D954" w14:textId="1A30645B" w:rsidR="00452EC4" w:rsidRPr="006B77BB" w:rsidRDefault="00452EC4" w:rsidP="00452EC4">
      <w:pPr>
        <w:pStyle w:val="Imprint"/>
      </w:pPr>
      <w:r w:rsidRPr="006B77BB">
        <w:t xml:space="preserve">This </w:t>
      </w:r>
      <w:r w:rsidR="00775F57" w:rsidRPr="006B77BB">
        <w:t>document</w:t>
      </w:r>
      <w:r w:rsidRPr="006B77BB">
        <w:t xml:space="preserve"> may be cited as:</w:t>
      </w:r>
      <w:r w:rsidR="00775F57" w:rsidRPr="006B77BB">
        <w:t xml:space="preserve"> Ministry for </w:t>
      </w:r>
      <w:r w:rsidR="00012A27">
        <w:t>Cities, Environment, Regions and Transport</w:t>
      </w:r>
      <w:r w:rsidR="00775F57" w:rsidRPr="006B77BB">
        <w:t xml:space="preserve">. </w:t>
      </w:r>
      <w:r w:rsidR="00333592" w:rsidRPr="005F0474">
        <w:t>2026.</w:t>
      </w:r>
      <w:r w:rsidR="00333592">
        <w:t xml:space="preserve"> </w:t>
      </w:r>
      <w:r w:rsidR="00333592" w:rsidRPr="005F0474">
        <w:rPr>
          <w:i/>
          <w:iCs/>
        </w:rPr>
        <w:t>Report</w:t>
      </w:r>
      <w:r w:rsidR="00333592">
        <w:rPr>
          <w:i/>
          <w:iCs/>
        </w:rPr>
        <w:t xml:space="preserve"> </w:t>
      </w:r>
      <w:r w:rsidR="00333592" w:rsidRPr="005F0474">
        <w:rPr>
          <w:i/>
          <w:iCs/>
        </w:rPr>
        <w:t>of</w:t>
      </w:r>
      <w:r w:rsidR="00333592">
        <w:rPr>
          <w:i/>
          <w:iCs/>
        </w:rPr>
        <w:t xml:space="preserve"> </w:t>
      </w:r>
      <w:r w:rsidR="00333592" w:rsidRPr="005F0474">
        <w:rPr>
          <w:i/>
          <w:iCs/>
        </w:rPr>
        <w:t>investigation</w:t>
      </w:r>
      <w:r w:rsidR="00333592">
        <w:rPr>
          <w:i/>
          <w:iCs/>
        </w:rPr>
        <w:t xml:space="preserve"> </w:t>
      </w:r>
      <w:r w:rsidR="00333592" w:rsidRPr="005F0474">
        <w:rPr>
          <w:i/>
          <w:iCs/>
        </w:rPr>
        <w:t>of</w:t>
      </w:r>
      <w:r w:rsidR="00333592">
        <w:rPr>
          <w:i/>
          <w:iCs/>
        </w:rPr>
        <w:t xml:space="preserve"> </w:t>
      </w:r>
      <w:r w:rsidR="00333592" w:rsidRPr="005F0474">
        <w:rPr>
          <w:i/>
          <w:iCs/>
        </w:rPr>
        <w:t>Wellington</w:t>
      </w:r>
      <w:r w:rsidR="00333592">
        <w:rPr>
          <w:i/>
          <w:iCs/>
        </w:rPr>
        <w:t xml:space="preserve"> </w:t>
      </w:r>
      <w:r w:rsidR="00333592" w:rsidRPr="005F0474">
        <w:rPr>
          <w:i/>
          <w:iCs/>
        </w:rPr>
        <w:t>District</w:t>
      </w:r>
      <w:r w:rsidR="00333592">
        <w:rPr>
          <w:i/>
          <w:iCs/>
        </w:rPr>
        <w:t xml:space="preserve"> </w:t>
      </w:r>
      <w:r w:rsidR="00333592" w:rsidRPr="005F0474">
        <w:rPr>
          <w:i/>
          <w:iCs/>
        </w:rPr>
        <w:t>Plan</w:t>
      </w:r>
      <w:r w:rsidR="00333592">
        <w:rPr>
          <w:i/>
          <w:iCs/>
        </w:rPr>
        <w:t xml:space="preserve"> </w:t>
      </w:r>
      <w:r w:rsidR="00333592" w:rsidRPr="005F0474">
        <w:rPr>
          <w:i/>
          <w:iCs/>
        </w:rPr>
        <w:t>provisions</w:t>
      </w:r>
      <w:r w:rsidR="00333592" w:rsidRPr="005F0474">
        <w:t>.</w:t>
      </w:r>
      <w:r w:rsidR="00333592">
        <w:t xml:space="preserve"> </w:t>
      </w:r>
      <w:r w:rsidR="00775F57" w:rsidRPr="006B77BB">
        <w:t xml:space="preserve">Wellington: Ministry for </w:t>
      </w:r>
      <w:r w:rsidR="00012A27">
        <w:t>Cities, Environment, Regions and Transport</w:t>
      </w:r>
      <w:r w:rsidR="00775F57" w:rsidRPr="006B77BB">
        <w:t>.</w:t>
      </w:r>
    </w:p>
    <w:p w14:paraId="7F7C2402" w14:textId="77777777" w:rsidR="00760C00" w:rsidRDefault="00760C00" w:rsidP="0080531E">
      <w:pPr>
        <w:pStyle w:val="Imprint"/>
      </w:pPr>
    </w:p>
    <w:p w14:paraId="587E5F47" w14:textId="77777777" w:rsidR="00457135" w:rsidRDefault="00457135" w:rsidP="0080531E">
      <w:pPr>
        <w:pStyle w:val="Imprint"/>
      </w:pPr>
    </w:p>
    <w:p w14:paraId="031A1F0F" w14:textId="77777777" w:rsidR="00563317" w:rsidRDefault="00563317" w:rsidP="0080531E">
      <w:pPr>
        <w:pStyle w:val="Imprint"/>
      </w:pPr>
    </w:p>
    <w:p w14:paraId="1C262405" w14:textId="77777777" w:rsidR="00130A41" w:rsidRDefault="00130A41" w:rsidP="0080531E">
      <w:pPr>
        <w:pStyle w:val="Imprint"/>
      </w:pPr>
    </w:p>
    <w:p w14:paraId="7E4095AD" w14:textId="77777777" w:rsidR="00130A41" w:rsidRDefault="00130A41" w:rsidP="0080531E">
      <w:pPr>
        <w:pStyle w:val="Imprint"/>
      </w:pPr>
    </w:p>
    <w:p w14:paraId="749A045F" w14:textId="77777777" w:rsidR="00BC714F" w:rsidRDefault="00BC714F" w:rsidP="0080531E">
      <w:pPr>
        <w:pStyle w:val="Imprint"/>
      </w:pPr>
    </w:p>
    <w:p w14:paraId="3D0FABA4" w14:textId="77777777" w:rsidR="00BC714F" w:rsidRDefault="00BC714F" w:rsidP="0080531E">
      <w:pPr>
        <w:pStyle w:val="Imprint"/>
      </w:pPr>
    </w:p>
    <w:p w14:paraId="1D8F551F" w14:textId="77777777" w:rsidR="00BC714F" w:rsidRDefault="00BC714F" w:rsidP="0080531E">
      <w:pPr>
        <w:pStyle w:val="Imprint"/>
      </w:pPr>
    </w:p>
    <w:p w14:paraId="7A7403EB" w14:textId="77777777" w:rsidR="00BC714F" w:rsidRDefault="00BC714F" w:rsidP="0080531E">
      <w:pPr>
        <w:pStyle w:val="Imprint"/>
      </w:pPr>
    </w:p>
    <w:p w14:paraId="0EBB1818" w14:textId="77777777" w:rsidR="00457135" w:rsidRPr="006B77BB" w:rsidRDefault="00457135" w:rsidP="0080531E">
      <w:pPr>
        <w:pStyle w:val="Imprint"/>
      </w:pPr>
    </w:p>
    <w:p w14:paraId="3A980924" w14:textId="18D2C107" w:rsidR="0080531E" w:rsidRPr="006E3CC3" w:rsidRDefault="0080531E" w:rsidP="0080531E">
      <w:pPr>
        <w:pStyle w:val="Imprint"/>
      </w:pPr>
      <w:r w:rsidRPr="006B77BB">
        <w:t xml:space="preserve">Published in </w:t>
      </w:r>
      <w:r w:rsidR="0077679E">
        <w:t>August 2026</w:t>
      </w:r>
      <w:r w:rsidRPr="006B77BB">
        <w:t xml:space="preserve"> by the</w:t>
      </w:r>
      <w:r w:rsidRPr="006B77BB">
        <w:br/>
        <w:t xml:space="preserve">Ministry for </w:t>
      </w:r>
      <w:r w:rsidR="00012A27">
        <w:t>Cities, Environment, Regions and Transport</w:t>
      </w:r>
      <w:r w:rsidRPr="006B77BB">
        <w:br/>
        <w:t>PO Box 10362, Wellington 6143, New Zealand</w:t>
      </w:r>
      <w:r w:rsidR="00F27E5C">
        <w:br/>
      </w:r>
      <w:r w:rsidR="00012A27" w:rsidRPr="004E0857">
        <w:rPr>
          <w:color w:val="006AC6"/>
        </w:rPr>
        <w:t>mcert.govt.nz</w:t>
      </w:r>
      <w:r w:rsidR="00012A27" w:rsidRPr="004E0857" w:rsidDel="00012A27">
        <w:rPr>
          <w:color w:val="006AC6"/>
        </w:rPr>
        <w:t xml:space="preserve"> </w:t>
      </w:r>
    </w:p>
    <w:p w14:paraId="34800104" w14:textId="363CFE86" w:rsidR="0077679E" w:rsidRDefault="0077679E" w:rsidP="0077679E">
      <w:pPr>
        <w:pStyle w:val="Imprint"/>
        <w:spacing w:after="80"/>
      </w:pPr>
      <w:r>
        <w:t xml:space="preserve">ISBN: 978-1-997358-06-0 (online) </w:t>
      </w:r>
    </w:p>
    <w:p w14:paraId="75FD64B4" w14:textId="77777777" w:rsidR="0077679E" w:rsidRDefault="0077679E" w:rsidP="0077679E">
      <w:pPr>
        <w:pStyle w:val="Imprint"/>
        <w:spacing w:after="80"/>
      </w:pPr>
      <w:r>
        <w:t xml:space="preserve">Publication number: MCERT 7 </w:t>
      </w:r>
    </w:p>
    <w:p w14:paraId="24DA3FBF" w14:textId="648D2F53" w:rsidR="0080531E" w:rsidRPr="00A84FE1" w:rsidRDefault="0080531E" w:rsidP="00BC714F">
      <w:pPr>
        <w:pStyle w:val="Imprint"/>
        <w:spacing w:after="80"/>
        <w:sectPr w:rsidR="0080531E" w:rsidRPr="00A84FE1" w:rsidSect="008A7498">
          <w:headerReference w:type="even" r:id="rId14"/>
          <w:headerReference w:type="default" r:id="rId15"/>
          <w:footerReference w:type="even" r:id="rId16"/>
          <w:footerReference w:type="default" r:id="rId17"/>
          <w:pgSz w:w="11907" w:h="16840" w:code="9"/>
          <w:pgMar w:top="1134" w:right="1701" w:bottom="1134" w:left="1701" w:header="567" w:footer="567" w:gutter="0"/>
          <w:pgNumType w:fmt="lowerRoman"/>
          <w:cols w:space="720"/>
        </w:sectPr>
      </w:pPr>
      <w:r w:rsidRPr="006B77BB">
        <w:t xml:space="preserve">© Crown copyright New Zealand </w:t>
      </w:r>
      <w:r w:rsidR="00BC714F">
        <w:t>2026</w:t>
      </w:r>
    </w:p>
    <w:p w14:paraId="63CC3902" w14:textId="77777777" w:rsidR="0080531E" w:rsidRPr="00F06E0B" w:rsidRDefault="0080531E" w:rsidP="00585FD0">
      <w:pPr>
        <w:pStyle w:val="Heading"/>
      </w:pPr>
      <w:r w:rsidRPr="00F06E0B">
        <w:lastRenderedPageBreak/>
        <w:t>Contents</w:t>
      </w:r>
    </w:p>
    <w:p w14:paraId="349FEB3E" w14:textId="11670190" w:rsidR="004D3E17" w:rsidRDefault="00775F57">
      <w:pPr>
        <w:pStyle w:val="TOC1"/>
        <w:rPr>
          <w:rFonts w:asciiTheme="minorHAnsi" w:hAnsiTheme="minorHAnsi"/>
          <w:noProof/>
          <w:kern w:val="2"/>
          <w:sz w:val="24"/>
          <w:szCs w:val="24"/>
          <w14:ligatures w14:val="standardContextual"/>
        </w:rPr>
      </w:pPr>
      <w:r w:rsidRPr="006B77BB">
        <w:rPr>
          <w:color w:val="0092CF"/>
        </w:rPr>
        <w:fldChar w:fldCharType="begin"/>
      </w:r>
      <w:r w:rsidRPr="006B77BB">
        <w:rPr>
          <w:color w:val="0092CF"/>
        </w:rPr>
        <w:instrText xml:space="preserve"> TOC \h \z \t "Heading 1,1,Heading 2,2" </w:instrText>
      </w:r>
      <w:r w:rsidRPr="006B77BB">
        <w:rPr>
          <w:color w:val="0092CF"/>
        </w:rPr>
        <w:fldChar w:fldCharType="separate"/>
      </w:r>
      <w:hyperlink w:anchor="_Toc236216347" w:history="1">
        <w:r w:rsidR="004D3E17" w:rsidRPr="00DF5607">
          <w:rPr>
            <w:rStyle w:val="Hyperlink"/>
            <w:noProof/>
          </w:rPr>
          <w:t>Introduction</w:t>
        </w:r>
        <w:r w:rsidR="004D3E17">
          <w:rPr>
            <w:noProof/>
            <w:webHidden/>
          </w:rPr>
          <w:tab/>
        </w:r>
        <w:r w:rsidR="004D3E17">
          <w:rPr>
            <w:noProof/>
            <w:webHidden/>
          </w:rPr>
          <w:fldChar w:fldCharType="begin"/>
        </w:r>
        <w:r w:rsidR="004D3E17">
          <w:rPr>
            <w:noProof/>
            <w:webHidden/>
          </w:rPr>
          <w:instrText xml:space="preserve"> PAGEREF _Toc236216347 \h </w:instrText>
        </w:r>
        <w:r w:rsidR="004D3E17">
          <w:rPr>
            <w:noProof/>
            <w:webHidden/>
          </w:rPr>
        </w:r>
        <w:r w:rsidR="004D3E17">
          <w:rPr>
            <w:noProof/>
            <w:webHidden/>
          </w:rPr>
          <w:fldChar w:fldCharType="separate"/>
        </w:r>
        <w:r w:rsidR="003E6484">
          <w:rPr>
            <w:noProof/>
            <w:webHidden/>
          </w:rPr>
          <w:t>4</w:t>
        </w:r>
        <w:r w:rsidR="004D3E17">
          <w:rPr>
            <w:noProof/>
            <w:webHidden/>
          </w:rPr>
          <w:fldChar w:fldCharType="end"/>
        </w:r>
      </w:hyperlink>
    </w:p>
    <w:p w14:paraId="76107845" w14:textId="0094F8C4" w:rsidR="004D3E17" w:rsidRDefault="004D3E17">
      <w:pPr>
        <w:pStyle w:val="TOC2"/>
        <w:rPr>
          <w:rFonts w:asciiTheme="minorHAnsi" w:hAnsiTheme="minorHAnsi"/>
          <w:noProof/>
          <w:kern w:val="2"/>
          <w:sz w:val="24"/>
          <w:szCs w:val="24"/>
          <w14:ligatures w14:val="standardContextual"/>
        </w:rPr>
      </w:pPr>
      <w:hyperlink w:anchor="_Toc236216348" w:history="1">
        <w:r w:rsidRPr="00DF5607">
          <w:rPr>
            <w:rStyle w:val="Hyperlink"/>
            <w:noProof/>
          </w:rPr>
          <w:t>Purpose of report</w:t>
        </w:r>
        <w:r>
          <w:rPr>
            <w:noProof/>
            <w:webHidden/>
          </w:rPr>
          <w:tab/>
        </w:r>
        <w:r>
          <w:rPr>
            <w:noProof/>
            <w:webHidden/>
          </w:rPr>
          <w:fldChar w:fldCharType="begin"/>
        </w:r>
        <w:r>
          <w:rPr>
            <w:noProof/>
            <w:webHidden/>
          </w:rPr>
          <w:instrText xml:space="preserve"> PAGEREF _Toc236216348 \h </w:instrText>
        </w:r>
        <w:r>
          <w:rPr>
            <w:noProof/>
            <w:webHidden/>
          </w:rPr>
        </w:r>
        <w:r>
          <w:rPr>
            <w:noProof/>
            <w:webHidden/>
          </w:rPr>
          <w:fldChar w:fldCharType="separate"/>
        </w:r>
        <w:r w:rsidR="003E6484">
          <w:rPr>
            <w:noProof/>
            <w:webHidden/>
          </w:rPr>
          <w:t>4</w:t>
        </w:r>
        <w:r>
          <w:rPr>
            <w:noProof/>
            <w:webHidden/>
          </w:rPr>
          <w:fldChar w:fldCharType="end"/>
        </w:r>
      </w:hyperlink>
    </w:p>
    <w:p w14:paraId="70E2EB98" w14:textId="32520E0E" w:rsidR="004D3E17" w:rsidRDefault="004D3E17">
      <w:pPr>
        <w:pStyle w:val="TOC2"/>
        <w:rPr>
          <w:rFonts w:asciiTheme="minorHAnsi" w:hAnsiTheme="minorHAnsi"/>
          <w:noProof/>
          <w:kern w:val="2"/>
          <w:sz w:val="24"/>
          <w:szCs w:val="24"/>
          <w14:ligatures w14:val="standardContextual"/>
        </w:rPr>
      </w:pPr>
      <w:hyperlink w:anchor="_Toc236216349" w:history="1">
        <w:r w:rsidRPr="00DF5607">
          <w:rPr>
            <w:rStyle w:val="Hyperlink"/>
            <w:noProof/>
          </w:rPr>
          <w:t>Background of request</w:t>
        </w:r>
        <w:r>
          <w:rPr>
            <w:noProof/>
            <w:webHidden/>
          </w:rPr>
          <w:tab/>
        </w:r>
        <w:r>
          <w:rPr>
            <w:noProof/>
            <w:webHidden/>
          </w:rPr>
          <w:fldChar w:fldCharType="begin"/>
        </w:r>
        <w:r>
          <w:rPr>
            <w:noProof/>
            <w:webHidden/>
          </w:rPr>
          <w:instrText xml:space="preserve"> PAGEREF _Toc236216349 \h </w:instrText>
        </w:r>
        <w:r>
          <w:rPr>
            <w:noProof/>
            <w:webHidden/>
          </w:rPr>
        </w:r>
        <w:r>
          <w:rPr>
            <w:noProof/>
            <w:webHidden/>
          </w:rPr>
          <w:fldChar w:fldCharType="separate"/>
        </w:r>
        <w:r w:rsidR="003E6484">
          <w:rPr>
            <w:noProof/>
            <w:webHidden/>
          </w:rPr>
          <w:t>4</w:t>
        </w:r>
        <w:r>
          <w:rPr>
            <w:noProof/>
            <w:webHidden/>
          </w:rPr>
          <w:fldChar w:fldCharType="end"/>
        </w:r>
      </w:hyperlink>
    </w:p>
    <w:p w14:paraId="4C75223A" w14:textId="2E5ED404" w:rsidR="004D3E17" w:rsidRDefault="004D3E17">
      <w:pPr>
        <w:pStyle w:val="TOC2"/>
        <w:rPr>
          <w:rFonts w:asciiTheme="minorHAnsi" w:hAnsiTheme="minorHAnsi"/>
          <w:noProof/>
          <w:kern w:val="2"/>
          <w:sz w:val="24"/>
          <w:szCs w:val="24"/>
          <w14:ligatures w14:val="standardContextual"/>
        </w:rPr>
      </w:pPr>
      <w:hyperlink w:anchor="_Toc236216350" w:history="1">
        <w:r w:rsidRPr="00DF5607">
          <w:rPr>
            <w:rStyle w:val="Hyperlink"/>
            <w:noProof/>
          </w:rPr>
          <w:t>Scope of investigation</w:t>
        </w:r>
        <w:r>
          <w:rPr>
            <w:noProof/>
            <w:webHidden/>
          </w:rPr>
          <w:tab/>
        </w:r>
        <w:r>
          <w:rPr>
            <w:noProof/>
            <w:webHidden/>
          </w:rPr>
          <w:fldChar w:fldCharType="begin"/>
        </w:r>
        <w:r>
          <w:rPr>
            <w:noProof/>
            <w:webHidden/>
          </w:rPr>
          <w:instrText xml:space="preserve"> PAGEREF _Toc236216350 \h </w:instrText>
        </w:r>
        <w:r>
          <w:rPr>
            <w:noProof/>
            <w:webHidden/>
          </w:rPr>
        </w:r>
        <w:r>
          <w:rPr>
            <w:noProof/>
            <w:webHidden/>
          </w:rPr>
          <w:fldChar w:fldCharType="separate"/>
        </w:r>
        <w:r w:rsidR="003E6484">
          <w:rPr>
            <w:noProof/>
            <w:webHidden/>
          </w:rPr>
          <w:t>5</w:t>
        </w:r>
        <w:r>
          <w:rPr>
            <w:noProof/>
            <w:webHidden/>
          </w:rPr>
          <w:fldChar w:fldCharType="end"/>
        </w:r>
      </w:hyperlink>
    </w:p>
    <w:p w14:paraId="44AED639" w14:textId="01F1AD5B" w:rsidR="004D3E17" w:rsidRDefault="004D3E17">
      <w:pPr>
        <w:pStyle w:val="TOC2"/>
        <w:rPr>
          <w:rFonts w:asciiTheme="minorHAnsi" w:hAnsiTheme="minorHAnsi"/>
          <w:noProof/>
          <w:kern w:val="2"/>
          <w:sz w:val="24"/>
          <w:szCs w:val="24"/>
          <w14:ligatures w14:val="standardContextual"/>
        </w:rPr>
      </w:pPr>
      <w:hyperlink w:anchor="_Toc236216351" w:history="1">
        <w:r w:rsidRPr="00DF5607">
          <w:rPr>
            <w:rStyle w:val="Hyperlink"/>
            <w:noProof/>
          </w:rPr>
          <w:t>Approach of investigation</w:t>
        </w:r>
        <w:r>
          <w:rPr>
            <w:noProof/>
            <w:webHidden/>
          </w:rPr>
          <w:tab/>
        </w:r>
        <w:r>
          <w:rPr>
            <w:noProof/>
            <w:webHidden/>
          </w:rPr>
          <w:fldChar w:fldCharType="begin"/>
        </w:r>
        <w:r>
          <w:rPr>
            <w:noProof/>
            <w:webHidden/>
          </w:rPr>
          <w:instrText xml:space="preserve"> PAGEREF _Toc236216351 \h </w:instrText>
        </w:r>
        <w:r>
          <w:rPr>
            <w:noProof/>
            <w:webHidden/>
          </w:rPr>
        </w:r>
        <w:r>
          <w:rPr>
            <w:noProof/>
            <w:webHidden/>
          </w:rPr>
          <w:fldChar w:fldCharType="separate"/>
        </w:r>
        <w:r w:rsidR="003E6484">
          <w:rPr>
            <w:noProof/>
            <w:webHidden/>
          </w:rPr>
          <w:t>6</w:t>
        </w:r>
        <w:r>
          <w:rPr>
            <w:noProof/>
            <w:webHidden/>
          </w:rPr>
          <w:fldChar w:fldCharType="end"/>
        </w:r>
      </w:hyperlink>
    </w:p>
    <w:p w14:paraId="025D29AB" w14:textId="655D5082" w:rsidR="004D3E17" w:rsidRDefault="004D3E17">
      <w:pPr>
        <w:pStyle w:val="TOC1"/>
        <w:rPr>
          <w:rFonts w:asciiTheme="minorHAnsi" w:hAnsiTheme="minorHAnsi"/>
          <w:noProof/>
          <w:kern w:val="2"/>
          <w:sz w:val="24"/>
          <w:szCs w:val="24"/>
          <w14:ligatures w14:val="standardContextual"/>
        </w:rPr>
      </w:pPr>
      <w:hyperlink w:anchor="_Toc236216352" w:history="1">
        <w:r w:rsidRPr="00DF5607">
          <w:rPr>
            <w:rStyle w:val="Hyperlink"/>
            <w:noProof/>
          </w:rPr>
          <w:t>Wellington District Plan – Existing context</w:t>
        </w:r>
        <w:r>
          <w:rPr>
            <w:noProof/>
            <w:webHidden/>
          </w:rPr>
          <w:tab/>
        </w:r>
        <w:r>
          <w:rPr>
            <w:noProof/>
            <w:webHidden/>
          </w:rPr>
          <w:fldChar w:fldCharType="begin"/>
        </w:r>
        <w:r>
          <w:rPr>
            <w:noProof/>
            <w:webHidden/>
          </w:rPr>
          <w:instrText xml:space="preserve"> PAGEREF _Toc236216352 \h </w:instrText>
        </w:r>
        <w:r>
          <w:rPr>
            <w:noProof/>
            <w:webHidden/>
          </w:rPr>
        </w:r>
        <w:r>
          <w:rPr>
            <w:noProof/>
            <w:webHidden/>
          </w:rPr>
          <w:fldChar w:fldCharType="separate"/>
        </w:r>
        <w:r w:rsidR="003E6484">
          <w:rPr>
            <w:noProof/>
            <w:webHidden/>
          </w:rPr>
          <w:t>8</w:t>
        </w:r>
        <w:r>
          <w:rPr>
            <w:noProof/>
            <w:webHidden/>
          </w:rPr>
          <w:fldChar w:fldCharType="end"/>
        </w:r>
      </w:hyperlink>
    </w:p>
    <w:p w14:paraId="4B143A3F" w14:textId="6EF6555E" w:rsidR="004D3E17" w:rsidRDefault="004D3E17">
      <w:pPr>
        <w:pStyle w:val="TOC2"/>
        <w:rPr>
          <w:rFonts w:asciiTheme="minorHAnsi" w:hAnsiTheme="minorHAnsi"/>
          <w:noProof/>
          <w:kern w:val="2"/>
          <w:sz w:val="24"/>
          <w:szCs w:val="24"/>
          <w14:ligatures w14:val="standardContextual"/>
        </w:rPr>
      </w:pPr>
      <w:hyperlink w:anchor="_Toc236216353" w:history="1">
        <w:r w:rsidRPr="00DF5607">
          <w:rPr>
            <w:rStyle w:val="Hyperlink"/>
            <w:noProof/>
          </w:rPr>
          <w:t>Structure of the Wellington District Plan heritage provisions</w:t>
        </w:r>
        <w:r>
          <w:rPr>
            <w:noProof/>
            <w:webHidden/>
          </w:rPr>
          <w:tab/>
        </w:r>
        <w:r>
          <w:rPr>
            <w:noProof/>
            <w:webHidden/>
          </w:rPr>
          <w:fldChar w:fldCharType="begin"/>
        </w:r>
        <w:r>
          <w:rPr>
            <w:noProof/>
            <w:webHidden/>
          </w:rPr>
          <w:instrText xml:space="preserve"> PAGEREF _Toc236216353 \h </w:instrText>
        </w:r>
        <w:r>
          <w:rPr>
            <w:noProof/>
            <w:webHidden/>
          </w:rPr>
        </w:r>
        <w:r>
          <w:rPr>
            <w:noProof/>
            <w:webHidden/>
          </w:rPr>
          <w:fldChar w:fldCharType="separate"/>
        </w:r>
        <w:r w:rsidR="003E6484">
          <w:rPr>
            <w:noProof/>
            <w:webHidden/>
          </w:rPr>
          <w:t>8</w:t>
        </w:r>
        <w:r>
          <w:rPr>
            <w:noProof/>
            <w:webHidden/>
          </w:rPr>
          <w:fldChar w:fldCharType="end"/>
        </w:r>
      </w:hyperlink>
    </w:p>
    <w:p w14:paraId="620B5469" w14:textId="5F5F3507" w:rsidR="004D3E17" w:rsidRDefault="004D3E17">
      <w:pPr>
        <w:pStyle w:val="TOC2"/>
        <w:rPr>
          <w:rFonts w:asciiTheme="minorHAnsi" w:hAnsiTheme="minorHAnsi"/>
          <w:noProof/>
          <w:kern w:val="2"/>
          <w:sz w:val="24"/>
          <w:szCs w:val="24"/>
          <w14:ligatures w14:val="standardContextual"/>
        </w:rPr>
      </w:pPr>
      <w:hyperlink w:anchor="_Toc236216354" w:history="1">
        <w:r w:rsidRPr="00DF5607">
          <w:rPr>
            <w:rStyle w:val="Hyperlink"/>
            <w:noProof/>
          </w:rPr>
          <w:t>Listing methodology</w:t>
        </w:r>
        <w:r>
          <w:rPr>
            <w:noProof/>
            <w:webHidden/>
          </w:rPr>
          <w:tab/>
        </w:r>
        <w:r>
          <w:rPr>
            <w:noProof/>
            <w:webHidden/>
          </w:rPr>
          <w:fldChar w:fldCharType="begin"/>
        </w:r>
        <w:r>
          <w:rPr>
            <w:noProof/>
            <w:webHidden/>
          </w:rPr>
          <w:instrText xml:space="preserve"> PAGEREF _Toc236216354 \h </w:instrText>
        </w:r>
        <w:r>
          <w:rPr>
            <w:noProof/>
            <w:webHidden/>
          </w:rPr>
        </w:r>
        <w:r>
          <w:rPr>
            <w:noProof/>
            <w:webHidden/>
          </w:rPr>
          <w:fldChar w:fldCharType="separate"/>
        </w:r>
        <w:r w:rsidR="003E6484">
          <w:rPr>
            <w:noProof/>
            <w:webHidden/>
          </w:rPr>
          <w:t>8</w:t>
        </w:r>
        <w:r>
          <w:rPr>
            <w:noProof/>
            <w:webHidden/>
          </w:rPr>
          <w:fldChar w:fldCharType="end"/>
        </w:r>
      </w:hyperlink>
    </w:p>
    <w:p w14:paraId="67B22299" w14:textId="35AF31F7" w:rsidR="004D3E17" w:rsidRDefault="004D3E17">
      <w:pPr>
        <w:pStyle w:val="TOC1"/>
        <w:rPr>
          <w:rFonts w:asciiTheme="minorHAnsi" w:hAnsiTheme="minorHAnsi"/>
          <w:noProof/>
          <w:kern w:val="2"/>
          <w:sz w:val="24"/>
          <w:szCs w:val="24"/>
          <w14:ligatures w14:val="standardContextual"/>
        </w:rPr>
      </w:pPr>
      <w:hyperlink w:anchor="_Toc236216355" w:history="1">
        <w:r w:rsidRPr="00DF5607">
          <w:rPr>
            <w:rStyle w:val="Hyperlink"/>
            <w:noProof/>
          </w:rPr>
          <w:t>Section 360J investigation</w:t>
        </w:r>
        <w:r>
          <w:rPr>
            <w:noProof/>
            <w:webHidden/>
          </w:rPr>
          <w:tab/>
        </w:r>
        <w:r>
          <w:rPr>
            <w:noProof/>
            <w:webHidden/>
          </w:rPr>
          <w:fldChar w:fldCharType="begin"/>
        </w:r>
        <w:r>
          <w:rPr>
            <w:noProof/>
            <w:webHidden/>
          </w:rPr>
          <w:instrText xml:space="preserve"> PAGEREF _Toc236216355 \h </w:instrText>
        </w:r>
        <w:r>
          <w:rPr>
            <w:noProof/>
            <w:webHidden/>
          </w:rPr>
        </w:r>
        <w:r>
          <w:rPr>
            <w:noProof/>
            <w:webHidden/>
          </w:rPr>
          <w:fldChar w:fldCharType="separate"/>
        </w:r>
        <w:r w:rsidR="003E6484">
          <w:rPr>
            <w:noProof/>
            <w:webHidden/>
          </w:rPr>
          <w:t>9</w:t>
        </w:r>
        <w:r>
          <w:rPr>
            <w:noProof/>
            <w:webHidden/>
          </w:rPr>
          <w:fldChar w:fldCharType="end"/>
        </w:r>
      </w:hyperlink>
    </w:p>
    <w:p w14:paraId="37E63B59" w14:textId="6E24C797" w:rsidR="004D3E17" w:rsidRDefault="004D3E17">
      <w:pPr>
        <w:pStyle w:val="TOC2"/>
        <w:rPr>
          <w:rFonts w:asciiTheme="minorHAnsi" w:hAnsiTheme="minorHAnsi"/>
          <w:noProof/>
          <w:kern w:val="2"/>
          <w:sz w:val="24"/>
          <w:szCs w:val="24"/>
          <w14:ligatures w14:val="standardContextual"/>
        </w:rPr>
      </w:pPr>
      <w:hyperlink w:anchor="_Toc236216356" w:history="1">
        <w:r w:rsidRPr="00DF5607">
          <w:rPr>
            <w:rStyle w:val="Hyperlink"/>
            <w:noProof/>
          </w:rPr>
          <w:t>Effects of economic growth, development capacity or employment</w:t>
        </w:r>
        <w:r>
          <w:rPr>
            <w:noProof/>
            <w:webHidden/>
          </w:rPr>
          <w:tab/>
        </w:r>
        <w:r>
          <w:rPr>
            <w:noProof/>
            <w:webHidden/>
          </w:rPr>
          <w:fldChar w:fldCharType="begin"/>
        </w:r>
        <w:r>
          <w:rPr>
            <w:noProof/>
            <w:webHidden/>
          </w:rPr>
          <w:instrText xml:space="preserve"> PAGEREF _Toc236216356 \h </w:instrText>
        </w:r>
        <w:r>
          <w:rPr>
            <w:noProof/>
            <w:webHidden/>
          </w:rPr>
        </w:r>
        <w:r>
          <w:rPr>
            <w:noProof/>
            <w:webHidden/>
          </w:rPr>
          <w:fldChar w:fldCharType="separate"/>
        </w:r>
        <w:r w:rsidR="003E6484">
          <w:rPr>
            <w:noProof/>
            <w:webHidden/>
          </w:rPr>
          <w:t>9</w:t>
        </w:r>
        <w:r>
          <w:rPr>
            <w:noProof/>
            <w:webHidden/>
          </w:rPr>
          <w:fldChar w:fldCharType="end"/>
        </w:r>
      </w:hyperlink>
    </w:p>
    <w:p w14:paraId="167F912A" w14:textId="59CEE2EC" w:rsidR="004D3E17" w:rsidRDefault="004D3E17">
      <w:pPr>
        <w:pStyle w:val="TOC2"/>
        <w:rPr>
          <w:rFonts w:asciiTheme="minorHAnsi" w:hAnsiTheme="minorHAnsi"/>
          <w:noProof/>
          <w:kern w:val="2"/>
          <w:sz w:val="24"/>
          <w:szCs w:val="24"/>
          <w14:ligatures w14:val="standardContextual"/>
        </w:rPr>
      </w:pPr>
      <w:hyperlink w:anchor="_Toc236216357" w:history="1">
        <w:r w:rsidRPr="00DF5607">
          <w:rPr>
            <w:rStyle w:val="Hyperlink"/>
            <w:noProof/>
          </w:rPr>
          <w:t>Purpose and principles in Part 2 of the RMA</w:t>
        </w:r>
        <w:r>
          <w:rPr>
            <w:noProof/>
            <w:webHidden/>
          </w:rPr>
          <w:tab/>
        </w:r>
        <w:r>
          <w:rPr>
            <w:noProof/>
            <w:webHidden/>
          </w:rPr>
          <w:fldChar w:fldCharType="begin"/>
        </w:r>
        <w:r>
          <w:rPr>
            <w:noProof/>
            <w:webHidden/>
          </w:rPr>
          <w:instrText xml:space="preserve"> PAGEREF _Toc236216357 \h </w:instrText>
        </w:r>
        <w:r>
          <w:rPr>
            <w:noProof/>
            <w:webHidden/>
          </w:rPr>
        </w:r>
        <w:r>
          <w:rPr>
            <w:noProof/>
            <w:webHidden/>
          </w:rPr>
          <w:fldChar w:fldCharType="separate"/>
        </w:r>
        <w:r w:rsidR="003E6484">
          <w:rPr>
            <w:noProof/>
            <w:webHidden/>
          </w:rPr>
          <w:t>10</w:t>
        </w:r>
        <w:r>
          <w:rPr>
            <w:noProof/>
            <w:webHidden/>
          </w:rPr>
          <w:fldChar w:fldCharType="end"/>
        </w:r>
      </w:hyperlink>
    </w:p>
    <w:p w14:paraId="36F0A4D7" w14:textId="035957B9" w:rsidR="004D3E17" w:rsidRDefault="004D3E17">
      <w:pPr>
        <w:pStyle w:val="TOC2"/>
        <w:rPr>
          <w:rFonts w:asciiTheme="minorHAnsi" w:hAnsiTheme="minorHAnsi"/>
          <w:noProof/>
          <w:kern w:val="2"/>
          <w:sz w:val="24"/>
          <w:szCs w:val="24"/>
          <w14:ligatures w14:val="standardContextual"/>
        </w:rPr>
      </w:pPr>
      <w:hyperlink w:anchor="_Toc236216358" w:history="1">
        <w:r w:rsidRPr="00DF5607">
          <w:rPr>
            <w:rStyle w:val="Hyperlink"/>
            <w:noProof/>
          </w:rPr>
          <w:t>Māori rights and interests</w:t>
        </w:r>
        <w:r>
          <w:rPr>
            <w:noProof/>
            <w:webHidden/>
          </w:rPr>
          <w:tab/>
        </w:r>
        <w:r>
          <w:rPr>
            <w:noProof/>
            <w:webHidden/>
          </w:rPr>
          <w:fldChar w:fldCharType="begin"/>
        </w:r>
        <w:r>
          <w:rPr>
            <w:noProof/>
            <w:webHidden/>
          </w:rPr>
          <w:instrText xml:space="preserve"> PAGEREF _Toc236216358 \h </w:instrText>
        </w:r>
        <w:r>
          <w:rPr>
            <w:noProof/>
            <w:webHidden/>
          </w:rPr>
        </w:r>
        <w:r>
          <w:rPr>
            <w:noProof/>
            <w:webHidden/>
          </w:rPr>
          <w:fldChar w:fldCharType="separate"/>
        </w:r>
        <w:r w:rsidR="003E6484">
          <w:rPr>
            <w:noProof/>
            <w:webHidden/>
          </w:rPr>
          <w:t>10</w:t>
        </w:r>
        <w:r>
          <w:rPr>
            <w:noProof/>
            <w:webHidden/>
          </w:rPr>
          <w:fldChar w:fldCharType="end"/>
        </w:r>
      </w:hyperlink>
    </w:p>
    <w:p w14:paraId="48F0A8DE" w14:textId="78A051D9" w:rsidR="004D3E17" w:rsidRDefault="004D3E17">
      <w:pPr>
        <w:pStyle w:val="TOC2"/>
        <w:rPr>
          <w:rFonts w:asciiTheme="minorHAnsi" w:hAnsiTheme="minorHAnsi"/>
          <w:noProof/>
          <w:kern w:val="2"/>
          <w:sz w:val="24"/>
          <w:szCs w:val="24"/>
          <w14:ligatures w14:val="standardContextual"/>
        </w:rPr>
      </w:pPr>
      <w:hyperlink w:anchor="_Toc236216359" w:history="1">
        <w:r w:rsidRPr="00DF5607">
          <w:rPr>
            <w:rStyle w:val="Hyperlink"/>
            <w:noProof/>
          </w:rPr>
          <w:t>National policy statements</w:t>
        </w:r>
        <w:r>
          <w:rPr>
            <w:noProof/>
            <w:webHidden/>
          </w:rPr>
          <w:tab/>
        </w:r>
        <w:r>
          <w:rPr>
            <w:noProof/>
            <w:webHidden/>
          </w:rPr>
          <w:fldChar w:fldCharType="begin"/>
        </w:r>
        <w:r>
          <w:rPr>
            <w:noProof/>
            <w:webHidden/>
          </w:rPr>
          <w:instrText xml:space="preserve"> PAGEREF _Toc236216359 \h </w:instrText>
        </w:r>
        <w:r>
          <w:rPr>
            <w:noProof/>
            <w:webHidden/>
          </w:rPr>
        </w:r>
        <w:r>
          <w:rPr>
            <w:noProof/>
            <w:webHidden/>
          </w:rPr>
          <w:fldChar w:fldCharType="separate"/>
        </w:r>
        <w:r w:rsidR="003E6484">
          <w:rPr>
            <w:noProof/>
            <w:webHidden/>
          </w:rPr>
          <w:t>11</w:t>
        </w:r>
        <w:r>
          <w:rPr>
            <w:noProof/>
            <w:webHidden/>
          </w:rPr>
          <w:fldChar w:fldCharType="end"/>
        </w:r>
      </w:hyperlink>
    </w:p>
    <w:p w14:paraId="538B218B" w14:textId="3930C0FD" w:rsidR="004D3E17" w:rsidRDefault="004D3E17">
      <w:pPr>
        <w:pStyle w:val="TOC2"/>
        <w:rPr>
          <w:rFonts w:asciiTheme="minorHAnsi" w:hAnsiTheme="minorHAnsi"/>
          <w:noProof/>
          <w:kern w:val="2"/>
          <w:sz w:val="24"/>
          <w:szCs w:val="24"/>
          <w14:ligatures w14:val="standardContextual"/>
        </w:rPr>
      </w:pPr>
      <w:hyperlink w:anchor="_Toc236216360" w:history="1">
        <w:r w:rsidRPr="00DF5607">
          <w:rPr>
            <w:rStyle w:val="Hyperlink"/>
            <w:noProof/>
          </w:rPr>
          <w:t>National environmental standards</w:t>
        </w:r>
        <w:r>
          <w:rPr>
            <w:noProof/>
            <w:webHidden/>
          </w:rPr>
          <w:tab/>
        </w:r>
        <w:r>
          <w:rPr>
            <w:noProof/>
            <w:webHidden/>
          </w:rPr>
          <w:fldChar w:fldCharType="begin"/>
        </w:r>
        <w:r>
          <w:rPr>
            <w:noProof/>
            <w:webHidden/>
          </w:rPr>
          <w:instrText xml:space="preserve"> PAGEREF _Toc236216360 \h </w:instrText>
        </w:r>
        <w:r>
          <w:rPr>
            <w:noProof/>
            <w:webHidden/>
          </w:rPr>
        </w:r>
        <w:r>
          <w:rPr>
            <w:noProof/>
            <w:webHidden/>
          </w:rPr>
          <w:fldChar w:fldCharType="separate"/>
        </w:r>
        <w:r w:rsidR="003E6484">
          <w:rPr>
            <w:noProof/>
            <w:webHidden/>
          </w:rPr>
          <w:t>11</w:t>
        </w:r>
        <w:r>
          <w:rPr>
            <w:noProof/>
            <w:webHidden/>
          </w:rPr>
          <w:fldChar w:fldCharType="end"/>
        </w:r>
      </w:hyperlink>
    </w:p>
    <w:p w14:paraId="1B92A39F" w14:textId="28CFE2BA" w:rsidR="004D3E17" w:rsidRDefault="004D3E17">
      <w:pPr>
        <w:pStyle w:val="TOC2"/>
        <w:rPr>
          <w:rFonts w:asciiTheme="minorHAnsi" w:hAnsiTheme="minorHAnsi"/>
          <w:noProof/>
          <w:kern w:val="2"/>
          <w:sz w:val="24"/>
          <w:szCs w:val="24"/>
          <w14:ligatures w14:val="standardContextual"/>
        </w:rPr>
      </w:pPr>
      <w:hyperlink w:anchor="_Toc236216361" w:history="1">
        <w:r w:rsidRPr="00DF5607">
          <w:rPr>
            <w:rStyle w:val="Hyperlink"/>
            <w:noProof/>
          </w:rPr>
          <w:t>Other relevant matters</w:t>
        </w:r>
        <w:r>
          <w:rPr>
            <w:noProof/>
            <w:webHidden/>
          </w:rPr>
          <w:tab/>
        </w:r>
        <w:r>
          <w:rPr>
            <w:noProof/>
            <w:webHidden/>
          </w:rPr>
          <w:fldChar w:fldCharType="begin"/>
        </w:r>
        <w:r>
          <w:rPr>
            <w:noProof/>
            <w:webHidden/>
          </w:rPr>
          <w:instrText xml:space="preserve"> PAGEREF _Toc236216361 \h </w:instrText>
        </w:r>
        <w:r>
          <w:rPr>
            <w:noProof/>
            <w:webHidden/>
          </w:rPr>
        </w:r>
        <w:r>
          <w:rPr>
            <w:noProof/>
            <w:webHidden/>
          </w:rPr>
          <w:fldChar w:fldCharType="separate"/>
        </w:r>
        <w:r w:rsidR="003E6484">
          <w:rPr>
            <w:noProof/>
            <w:webHidden/>
          </w:rPr>
          <w:t>11</w:t>
        </w:r>
        <w:r>
          <w:rPr>
            <w:noProof/>
            <w:webHidden/>
          </w:rPr>
          <w:fldChar w:fldCharType="end"/>
        </w:r>
      </w:hyperlink>
    </w:p>
    <w:p w14:paraId="639BC13C" w14:textId="26989E85" w:rsidR="004D3E17" w:rsidRDefault="004D3E17">
      <w:pPr>
        <w:pStyle w:val="TOC1"/>
        <w:rPr>
          <w:rFonts w:asciiTheme="minorHAnsi" w:hAnsiTheme="minorHAnsi"/>
          <w:noProof/>
          <w:kern w:val="2"/>
          <w:sz w:val="24"/>
          <w:szCs w:val="24"/>
          <w14:ligatures w14:val="standardContextual"/>
        </w:rPr>
      </w:pPr>
      <w:hyperlink w:anchor="_Toc236216362" w:history="1">
        <w:r w:rsidRPr="00DF5607">
          <w:rPr>
            <w:rStyle w:val="Hyperlink"/>
            <w:noProof/>
          </w:rPr>
          <w:t>Conclusions and recommendations</w:t>
        </w:r>
        <w:r>
          <w:rPr>
            <w:noProof/>
            <w:webHidden/>
          </w:rPr>
          <w:tab/>
        </w:r>
        <w:r>
          <w:rPr>
            <w:noProof/>
            <w:webHidden/>
          </w:rPr>
          <w:fldChar w:fldCharType="begin"/>
        </w:r>
        <w:r>
          <w:rPr>
            <w:noProof/>
            <w:webHidden/>
          </w:rPr>
          <w:instrText xml:space="preserve"> PAGEREF _Toc236216362 \h </w:instrText>
        </w:r>
        <w:r>
          <w:rPr>
            <w:noProof/>
            <w:webHidden/>
          </w:rPr>
        </w:r>
        <w:r>
          <w:rPr>
            <w:noProof/>
            <w:webHidden/>
          </w:rPr>
          <w:fldChar w:fldCharType="separate"/>
        </w:r>
        <w:r w:rsidR="003E6484">
          <w:rPr>
            <w:noProof/>
            <w:webHidden/>
          </w:rPr>
          <w:t>12</w:t>
        </w:r>
        <w:r>
          <w:rPr>
            <w:noProof/>
            <w:webHidden/>
          </w:rPr>
          <w:fldChar w:fldCharType="end"/>
        </w:r>
      </w:hyperlink>
    </w:p>
    <w:p w14:paraId="6950F6A8" w14:textId="2AA7E572" w:rsidR="004D3E17" w:rsidRDefault="004D3E17">
      <w:pPr>
        <w:pStyle w:val="TOC1"/>
        <w:rPr>
          <w:rFonts w:asciiTheme="minorHAnsi" w:hAnsiTheme="minorHAnsi"/>
          <w:noProof/>
          <w:kern w:val="2"/>
          <w:sz w:val="24"/>
          <w:szCs w:val="24"/>
          <w14:ligatures w14:val="standardContextual"/>
        </w:rPr>
      </w:pPr>
      <w:hyperlink w:anchor="_Toc236216363" w:history="1">
        <w:r w:rsidRPr="00DF5607">
          <w:rPr>
            <w:rStyle w:val="Hyperlink"/>
            <w:noProof/>
          </w:rPr>
          <w:t>Appendix A: Draft amendments to the Wellington District Plan</w:t>
        </w:r>
        <w:r>
          <w:rPr>
            <w:noProof/>
            <w:webHidden/>
          </w:rPr>
          <w:tab/>
        </w:r>
        <w:r>
          <w:rPr>
            <w:noProof/>
            <w:webHidden/>
          </w:rPr>
          <w:fldChar w:fldCharType="begin"/>
        </w:r>
        <w:r>
          <w:rPr>
            <w:noProof/>
            <w:webHidden/>
          </w:rPr>
          <w:instrText xml:space="preserve"> PAGEREF _Toc236216363 \h </w:instrText>
        </w:r>
        <w:r>
          <w:rPr>
            <w:noProof/>
            <w:webHidden/>
          </w:rPr>
        </w:r>
        <w:r>
          <w:rPr>
            <w:noProof/>
            <w:webHidden/>
          </w:rPr>
          <w:fldChar w:fldCharType="separate"/>
        </w:r>
        <w:r w:rsidR="003E6484">
          <w:rPr>
            <w:noProof/>
            <w:webHidden/>
          </w:rPr>
          <w:t>13</w:t>
        </w:r>
        <w:r>
          <w:rPr>
            <w:noProof/>
            <w:webHidden/>
          </w:rPr>
          <w:fldChar w:fldCharType="end"/>
        </w:r>
      </w:hyperlink>
    </w:p>
    <w:p w14:paraId="62137F65" w14:textId="308E2F3B" w:rsidR="004D3E17" w:rsidRDefault="004D3E17">
      <w:pPr>
        <w:pStyle w:val="TOC1"/>
        <w:rPr>
          <w:rFonts w:asciiTheme="minorHAnsi" w:hAnsiTheme="minorHAnsi"/>
          <w:noProof/>
          <w:kern w:val="2"/>
          <w:sz w:val="24"/>
          <w:szCs w:val="24"/>
          <w14:ligatures w14:val="standardContextual"/>
        </w:rPr>
      </w:pPr>
      <w:hyperlink w:anchor="_Toc236216364" w:history="1">
        <w:r w:rsidRPr="00DF5607">
          <w:rPr>
            <w:rStyle w:val="Hyperlink"/>
            <w:noProof/>
          </w:rPr>
          <w:t>Appendix B: Economic Assessment of Heritage Regulation in Wellington</w:t>
        </w:r>
        <w:r>
          <w:rPr>
            <w:noProof/>
            <w:webHidden/>
          </w:rPr>
          <w:tab/>
        </w:r>
        <w:r>
          <w:rPr>
            <w:noProof/>
            <w:webHidden/>
          </w:rPr>
          <w:fldChar w:fldCharType="begin"/>
        </w:r>
        <w:r>
          <w:rPr>
            <w:noProof/>
            <w:webHidden/>
          </w:rPr>
          <w:instrText xml:space="preserve"> PAGEREF _Toc236216364 \h </w:instrText>
        </w:r>
        <w:r>
          <w:rPr>
            <w:noProof/>
            <w:webHidden/>
          </w:rPr>
        </w:r>
        <w:r>
          <w:rPr>
            <w:noProof/>
            <w:webHidden/>
          </w:rPr>
          <w:fldChar w:fldCharType="separate"/>
        </w:r>
        <w:r w:rsidR="003E6484">
          <w:rPr>
            <w:noProof/>
            <w:webHidden/>
          </w:rPr>
          <w:t>18</w:t>
        </w:r>
        <w:r>
          <w:rPr>
            <w:noProof/>
            <w:webHidden/>
          </w:rPr>
          <w:fldChar w:fldCharType="end"/>
        </w:r>
      </w:hyperlink>
    </w:p>
    <w:p w14:paraId="52F518AC" w14:textId="70C1270B" w:rsidR="0080531E" w:rsidRPr="006B77BB" w:rsidRDefault="00775F57" w:rsidP="002B4778">
      <w:pPr>
        <w:pStyle w:val="Glossary"/>
      </w:pPr>
      <w:r w:rsidRPr="006B77BB">
        <w:rPr>
          <w:color w:val="0092CF"/>
        </w:rPr>
        <w:fldChar w:fldCharType="end"/>
      </w:r>
    </w:p>
    <w:p w14:paraId="1FC06151" w14:textId="77777777" w:rsidR="00796A6F" w:rsidRPr="00554B30" w:rsidRDefault="00796A6F" w:rsidP="00554B30">
      <w:r w:rsidRPr="00554B30">
        <w:br w:type="page"/>
      </w:r>
    </w:p>
    <w:p w14:paraId="497BBCD7" w14:textId="77777777" w:rsidR="00573C4B" w:rsidRDefault="00573C4B" w:rsidP="00BC714F">
      <w:pPr>
        <w:pStyle w:val="Heading1"/>
      </w:pPr>
      <w:bookmarkStart w:id="0" w:name="_Toc236216347"/>
      <w:r>
        <w:lastRenderedPageBreak/>
        <w:t>Introduction</w:t>
      </w:r>
      <w:bookmarkEnd w:id="0"/>
    </w:p>
    <w:p w14:paraId="2B085CE6" w14:textId="77777777" w:rsidR="00573C4B" w:rsidRDefault="00573C4B" w:rsidP="00BC714F">
      <w:pPr>
        <w:pStyle w:val="Heading2"/>
      </w:pPr>
      <w:bookmarkStart w:id="1" w:name="_Toc236216348"/>
      <w:r>
        <w:t>Purpose of report</w:t>
      </w:r>
      <w:bookmarkEnd w:id="1"/>
    </w:p>
    <w:p w14:paraId="7AE0A065" w14:textId="6EF12D36" w:rsidR="00573C4B" w:rsidRDefault="00573C4B" w:rsidP="00573C4B">
      <w:pPr>
        <w:jc w:val="left"/>
      </w:pPr>
      <w:r>
        <w:t xml:space="preserve">This report sets out the findings of an investigation under section 360J of the Resource Management Act 1991 (RMA) into four heritage provisions of the operative </w:t>
      </w:r>
      <w:r w:rsidR="00F6389E" w:rsidRPr="00F6389E">
        <w:t>Wellington City 2024 District Plan: Appeals Version</w:t>
      </w:r>
      <w:r w:rsidR="00F6389E">
        <w:t xml:space="preserve"> (</w:t>
      </w:r>
      <w:r>
        <w:t>Wellington District Plan</w:t>
      </w:r>
      <w:r w:rsidR="00F6389E">
        <w:t>)</w:t>
      </w:r>
      <w:r>
        <w:t>. It records the investigation undertaken (s 360J(2)(a)), assesses each provision against the matters in section 360I(2), and recommends whether each should be modified or removed by regulations (s 360J(2)(c)).</w:t>
      </w:r>
    </w:p>
    <w:p w14:paraId="16762F6A" w14:textId="77777777" w:rsidR="00573C4B" w:rsidRDefault="00573C4B" w:rsidP="00573C4B">
      <w:pPr>
        <w:jc w:val="left"/>
      </w:pPr>
      <w:r>
        <w:t>The investigation was prompted by a request from the mayor and deputy mayor of Wellington City on 27 March 2026.</w:t>
      </w:r>
    </w:p>
    <w:p w14:paraId="4F05BE90" w14:textId="77777777" w:rsidR="00573C4B" w:rsidRDefault="00573C4B" w:rsidP="00BC714F">
      <w:pPr>
        <w:pStyle w:val="Heading2"/>
      </w:pPr>
      <w:bookmarkStart w:id="2" w:name="_Toc236216349"/>
      <w:r>
        <w:t>Background of request</w:t>
      </w:r>
      <w:bookmarkEnd w:id="2"/>
    </w:p>
    <w:p w14:paraId="2A6C77F9" w14:textId="77777777" w:rsidR="00573C4B" w:rsidRDefault="00573C4B" w:rsidP="00573C4B">
      <w:pPr>
        <w:jc w:val="left"/>
      </w:pPr>
      <w:r>
        <w:t>The council’s request asks the minister to use the s 360I power in relation to five of the council’s own district plan provisions, which the council considers impose costs disproportionate to their public benefit. The request notes that the council regards its plan-change avenues as inadequate for this purpose.</w:t>
      </w:r>
    </w:p>
    <w:p w14:paraId="1E43673F" w14:textId="77777777" w:rsidR="00573C4B" w:rsidRDefault="00573C4B" w:rsidP="00573C4B">
      <w:pPr>
        <w:jc w:val="left"/>
      </w:pPr>
      <w:r>
        <w:t>The five provisions are:</w:t>
      </w:r>
    </w:p>
    <w:p w14:paraId="1ADCA2EC" w14:textId="3EC7B0F3" w:rsidR="00573C4B" w:rsidRDefault="00573C4B" w:rsidP="00BC714F">
      <w:pPr>
        <w:pStyle w:val="Bullet"/>
      </w:pPr>
      <w:r w:rsidRPr="00BC714F">
        <w:rPr>
          <w:b/>
          <w:bCs/>
        </w:rPr>
        <w:t>Courtenay Place Heritage Area (CPHA)</w:t>
      </w:r>
      <w:r>
        <w:t xml:space="preserve"> – </w:t>
      </w:r>
      <w:r w:rsidRPr="006A5A0A">
        <w:rPr>
          <w:i/>
          <w:iCs/>
        </w:rPr>
        <w:t>District Plan Reference number 26 (DP Ref #26).</w:t>
      </w:r>
      <w:r>
        <w:t xml:space="preserve"> The heritage area is a rectangular portion of eastern </w:t>
      </w:r>
      <w:proofErr w:type="spellStart"/>
      <w:r>
        <w:t>Te</w:t>
      </w:r>
      <w:proofErr w:type="spellEnd"/>
      <w:r>
        <w:t xml:space="preserve"> Aro that encompasses seven streets and a number of listed heritage buildings.</w:t>
      </w:r>
      <w:r w:rsidR="00523A0B">
        <w:rPr>
          <w:rStyle w:val="FootnoteReference"/>
        </w:rPr>
        <w:footnoteReference w:id="2"/>
      </w:r>
      <w:r>
        <w:t xml:space="preserve"> The heights of the heritage area are provided in the Historic Heritage chapter of the Wellington District Plan (HH-S1).</w:t>
      </w:r>
    </w:p>
    <w:p w14:paraId="1D62F2B5" w14:textId="262F9133" w:rsidR="00573C4B" w:rsidRDefault="00573C4B" w:rsidP="00BC714F">
      <w:pPr>
        <w:pStyle w:val="Bullet"/>
      </w:pPr>
      <w:r w:rsidRPr="00BC714F">
        <w:rPr>
          <w:b/>
          <w:bCs/>
        </w:rPr>
        <w:t xml:space="preserve">Karori Tunnel </w:t>
      </w:r>
      <w:r w:rsidRPr="00BC714F">
        <w:t xml:space="preserve">– </w:t>
      </w:r>
      <w:r w:rsidRPr="006A5A0A">
        <w:rPr>
          <w:i/>
          <w:iCs/>
        </w:rPr>
        <w:t>DP Ref #6.</w:t>
      </w:r>
      <w:r>
        <w:t xml:space="preserve"> Heritage listing of an active transport structure that provides the principal access to Karori, this is Wellington’s oldest road tunnel. Notable for its larger aperture and robust brickwork, the 75-metre tunnel connects </w:t>
      </w:r>
      <w:proofErr w:type="spellStart"/>
      <w:r>
        <w:t>Chaytor</w:t>
      </w:r>
      <w:proofErr w:type="spellEnd"/>
      <w:r>
        <w:t xml:space="preserve"> Street on the Karori side with Glenmore Street on the city side of what used to be known as ‘Baker’s Hill’.</w:t>
      </w:r>
      <w:r w:rsidR="00314711">
        <w:rPr>
          <w:rStyle w:val="FootnoteReference"/>
        </w:rPr>
        <w:footnoteReference w:id="3"/>
      </w:r>
      <w:r>
        <w:t xml:space="preserve"> The heritage listing is in Schedule 2 of the Wellington District Plan with relevant plan provisions (HH-R7</w:t>
      </w:r>
      <w:r w:rsidR="0073526F">
        <w:rPr>
          <w:rStyle w:val="FootnoteReference"/>
        </w:rPr>
        <w:footnoteReference w:id="4"/>
      </w:r>
      <w:r>
        <w:t>/HH-P7</w:t>
      </w:r>
      <w:r w:rsidR="00AB284E">
        <w:rPr>
          <w:rStyle w:val="FootnoteReference"/>
        </w:rPr>
        <w:footnoteReference w:id="5"/>
      </w:r>
      <w:r>
        <w:t xml:space="preserve"> for additions and alterations; HH-R13</w:t>
      </w:r>
      <w:r w:rsidR="0059142E">
        <w:rPr>
          <w:rStyle w:val="FootnoteReference"/>
        </w:rPr>
        <w:footnoteReference w:id="6"/>
      </w:r>
      <w:r>
        <w:t>/HH-P11</w:t>
      </w:r>
      <w:r w:rsidR="00073D47">
        <w:rPr>
          <w:rStyle w:val="FootnoteReference"/>
        </w:rPr>
        <w:footnoteReference w:id="7"/>
      </w:r>
      <w:r w:rsidR="00073D47">
        <w:t xml:space="preserve"> </w:t>
      </w:r>
      <w:r>
        <w:t>for demolition or replacement).</w:t>
      </w:r>
    </w:p>
    <w:p w14:paraId="7805BB5A" w14:textId="0A117457" w:rsidR="00573C4B" w:rsidRDefault="00573C4B" w:rsidP="00BC714F">
      <w:pPr>
        <w:pStyle w:val="Bullet"/>
      </w:pPr>
      <w:r w:rsidRPr="00BC714F">
        <w:rPr>
          <w:b/>
          <w:bCs/>
        </w:rPr>
        <w:lastRenderedPageBreak/>
        <w:t>Kelburn Viaduct</w:t>
      </w:r>
      <w:r>
        <w:t xml:space="preserve"> – </w:t>
      </w:r>
      <w:r w:rsidRPr="007B0B99">
        <w:rPr>
          <w:i/>
          <w:iCs/>
        </w:rPr>
        <w:t>DP Ref #27.</w:t>
      </w:r>
      <w:r>
        <w:t xml:space="preserve"> Heritage listings of an active transport structure that is a reinforced concrete girder two-lane road bridge completed in 1931. Designed by the Wellington City Council’s engineering department, which was headed by engineer George A Hart (1870–1948), the Kelburn Viaduct is a notable structure within its urban streetscape.</w:t>
      </w:r>
      <w:r w:rsidR="00436CE6">
        <w:rPr>
          <w:rStyle w:val="FootnoteReference"/>
        </w:rPr>
        <w:footnoteReference w:id="8"/>
      </w:r>
      <w:r>
        <w:t xml:space="preserve"> The heritage listing is in Schedule 2 of the Wellington District Plan with relevant plan provisions (HH-R7</w:t>
      </w:r>
      <w:r w:rsidR="00B6608B">
        <w:rPr>
          <w:rStyle w:val="FootnoteReference"/>
        </w:rPr>
        <w:footnoteReference w:id="9"/>
      </w:r>
      <w:r>
        <w:t>/HH-P7</w:t>
      </w:r>
      <w:r w:rsidR="005D7864">
        <w:rPr>
          <w:rStyle w:val="FootnoteReference"/>
        </w:rPr>
        <w:footnoteReference w:id="10"/>
      </w:r>
      <w:r>
        <w:t xml:space="preserve"> for additions and alterations; HH-R13</w:t>
      </w:r>
      <w:r w:rsidR="008641EA">
        <w:rPr>
          <w:rStyle w:val="FootnoteReference"/>
        </w:rPr>
        <w:footnoteReference w:id="11"/>
      </w:r>
      <w:r>
        <w:t>/HH-P11</w:t>
      </w:r>
      <w:r w:rsidR="006A5A0A">
        <w:rPr>
          <w:rStyle w:val="FootnoteReference"/>
        </w:rPr>
        <w:footnoteReference w:id="12"/>
      </w:r>
      <w:r>
        <w:t xml:space="preserve"> for demolition or replacement).</w:t>
      </w:r>
    </w:p>
    <w:p w14:paraId="0EF17558" w14:textId="7FFBF0A2" w:rsidR="00573C4B" w:rsidRDefault="00573C4B" w:rsidP="00BC714F">
      <w:pPr>
        <w:pStyle w:val="Bullet"/>
      </w:pPr>
      <w:r w:rsidRPr="00BC714F">
        <w:rPr>
          <w:b/>
          <w:bCs/>
        </w:rPr>
        <w:t>Former GHQ Building (GHQ)</w:t>
      </w:r>
      <w:r>
        <w:t xml:space="preserve"> – </w:t>
      </w:r>
      <w:r w:rsidRPr="007B0B99">
        <w:rPr>
          <w:i/>
          <w:iCs/>
        </w:rPr>
        <w:t>DP Ref #424.</w:t>
      </w:r>
      <w:r>
        <w:t xml:space="preserve"> The heritage listing of a 1911–12 building, designated for defence purposes. This is probably the oldest military administration building remaining in New Zealand, and is important a symbol of 150 years of military history associated with the Mount Cook site.</w:t>
      </w:r>
      <w:r w:rsidR="001213FB">
        <w:rPr>
          <w:rStyle w:val="FootnoteReference"/>
        </w:rPr>
        <w:footnoteReference w:id="13"/>
      </w:r>
      <w:r>
        <w:t xml:space="preserve"> The heritage listing is in Schedule 1 of the Wellington District Plan with relevant plan provisions (HH-R7/HH-P7) and total demolition (HH-R13/HH-P11).</w:t>
      </w:r>
    </w:p>
    <w:p w14:paraId="602F5801" w14:textId="0BD79DD9" w:rsidR="00573C4B" w:rsidRDefault="00573C4B" w:rsidP="00BC714F">
      <w:pPr>
        <w:pStyle w:val="Bullet"/>
      </w:pPr>
      <w:r w:rsidRPr="00BC714F">
        <w:rPr>
          <w:b/>
          <w:bCs/>
        </w:rPr>
        <w:t>Miramar Installation Bulk Storage Tank, 139 Park Road (Miramar development)</w:t>
      </w:r>
      <w:r>
        <w:t xml:space="preserve"> – </w:t>
      </w:r>
      <w:r w:rsidRPr="007B0B99">
        <w:rPr>
          <w:i/>
          <w:iCs/>
        </w:rPr>
        <w:t>DP Ref #511.</w:t>
      </w:r>
      <w:r>
        <w:t xml:space="preserve"> The last extant bulk storage tank of the British Imperial Oil Company’s installation. Work on the installation began in 1925 for the purpose of bulk storage of petroleum, kerosene, and liquid fuels. When completed, it was the first bulk storage installation in New Zealand and remained the centre of operations even after a network of installations were erected at port cities throughout New Zealand.</w:t>
      </w:r>
      <w:r w:rsidR="008A3128">
        <w:rPr>
          <w:rStyle w:val="FootnoteReference"/>
        </w:rPr>
        <w:footnoteReference w:id="14"/>
      </w:r>
      <w:r>
        <w:t xml:space="preserve"> The heritage listing is in Schedule 1 of the Wellington District Plan with relevant plan provisions constraining demolition and redevelopment (HH-R13/HH-P11).</w:t>
      </w:r>
    </w:p>
    <w:p w14:paraId="1350108F" w14:textId="77777777" w:rsidR="00573C4B" w:rsidRDefault="00573C4B" w:rsidP="007B0B99">
      <w:pPr>
        <w:pStyle w:val="Heading2"/>
      </w:pPr>
      <w:bookmarkStart w:id="3" w:name="_Toc236216350"/>
      <w:r>
        <w:t>Scope of investigation</w:t>
      </w:r>
      <w:bookmarkEnd w:id="3"/>
    </w:p>
    <w:p w14:paraId="0197EA89" w14:textId="77777777" w:rsidR="00573C4B" w:rsidRDefault="00573C4B" w:rsidP="00573C4B">
      <w:pPr>
        <w:jc w:val="left"/>
      </w:pPr>
      <w:r>
        <w:t xml:space="preserve">Section 360I, inserted by the Resource Management (Consenting and Other System Changes) Amendment Act 2025, empowers the Governor-General, by Order in Council made on the minister’s recommendation, to make regulations to </w:t>
      </w:r>
      <w:r w:rsidRPr="006D60AF">
        <w:rPr>
          <w:b/>
          <w:bCs/>
        </w:rPr>
        <w:t>modify or remove</w:t>
      </w:r>
      <w:r>
        <w:t xml:space="preserve"> provisions of an operative plan. The RMA does not prioritise modification over removal; either remedy is available where the statutory tests are met, and the choice between them is for the minister.</w:t>
      </w:r>
    </w:p>
    <w:p w14:paraId="3C0D402B" w14:textId="77777777" w:rsidR="00573C4B" w:rsidRDefault="00573C4B" w:rsidP="00573C4B">
      <w:pPr>
        <w:jc w:val="left"/>
      </w:pPr>
      <w:r>
        <w:t>Before recommending regulations, the minister must investigate the provision’s effects and undertake a report (s 360J), provide the report to the local authority and consider any response (s 360K), consult parties likely to be affected and consider the outcomes (s 360L), and be satisfied that:</w:t>
      </w:r>
    </w:p>
    <w:p w14:paraId="63638684" w14:textId="77777777" w:rsidR="00573C4B" w:rsidRDefault="00573C4B">
      <w:pPr>
        <w:pStyle w:val="Numberedparagraph"/>
        <w:numPr>
          <w:ilvl w:val="0"/>
          <w:numId w:val="12"/>
        </w:numPr>
      </w:pPr>
      <w:r>
        <w:t>the provision has a negative impact on economic growth, development capacity, or employment (s 360I(2)(b)); and</w:t>
      </w:r>
    </w:p>
    <w:p w14:paraId="7C2C5389" w14:textId="77777777" w:rsidR="00573C4B" w:rsidRDefault="00573C4B">
      <w:pPr>
        <w:pStyle w:val="Numberedparagraph"/>
        <w:numPr>
          <w:ilvl w:val="0"/>
          <w:numId w:val="12"/>
        </w:numPr>
      </w:pPr>
      <w:r>
        <w:lastRenderedPageBreak/>
        <w:t>the provision was not included to recognise an obligation or right under a Treaty settlement, the Marine and Coastal Area (</w:t>
      </w:r>
      <w:proofErr w:type="spellStart"/>
      <w:r>
        <w:t>Takutai</w:t>
      </w:r>
      <w:proofErr w:type="spellEnd"/>
      <w:r>
        <w:t xml:space="preserve"> Moana) Act 2011, the </w:t>
      </w:r>
      <w:proofErr w:type="spellStart"/>
      <w:r>
        <w:t>Ngā</w:t>
      </w:r>
      <w:proofErr w:type="spellEnd"/>
      <w:r>
        <w:t xml:space="preserve"> Rohe Moana o </w:t>
      </w:r>
      <w:proofErr w:type="spellStart"/>
      <w:r>
        <w:t>Ngā</w:t>
      </w:r>
      <w:proofErr w:type="spellEnd"/>
      <w:r>
        <w:t xml:space="preserve"> Hapū o Ngāti Porou Act 2019, or a Mana </w:t>
      </w:r>
      <w:proofErr w:type="spellStart"/>
      <w:r>
        <w:t>Whakahono</w:t>
      </w:r>
      <w:proofErr w:type="spellEnd"/>
      <w:r>
        <w:t xml:space="preserve"> a Rohe or joint management agreement; and</w:t>
      </w:r>
    </w:p>
    <w:p w14:paraId="4B8DA9F4" w14:textId="77777777" w:rsidR="00573C4B" w:rsidRDefault="00573C4B">
      <w:pPr>
        <w:pStyle w:val="Numberedparagraph"/>
        <w:numPr>
          <w:ilvl w:val="0"/>
          <w:numId w:val="12"/>
        </w:numPr>
      </w:pPr>
      <w:r>
        <w:t xml:space="preserve">that its modification or removal does not prevent the plan giving effect to a national policy statement; and </w:t>
      </w:r>
    </w:p>
    <w:p w14:paraId="14BDC0CC" w14:textId="77777777" w:rsidR="00573C4B" w:rsidRDefault="00573C4B">
      <w:pPr>
        <w:pStyle w:val="Numberedparagraph"/>
        <w:numPr>
          <w:ilvl w:val="0"/>
          <w:numId w:val="12"/>
        </w:numPr>
      </w:pPr>
      <w:r>
        <w:t>that its modification or removal does not make the plan inconsistent with a national environmental standard (s 360I(2)(c)).</w:t>
      </w:r>
    </w:p>
    <w:p w14:paraId="4E9A0CB4" w14:textId="77777777" w:rsidR="00573C4B" w:rsidRDefault="00573C4B" w:rsidP="00573C4B">
      <w:pPr>
        <w:jc w:val="left"/>
      </w:pPr>
      <w:r>
        <w:t>The s 360I(2)(b) test is directed at the provision’s effect on economic growth, development capacity, or employment. Whether to make regulations, and whether to modify or remove, are matters for the minister’s discretion, informed by the consultation required under s 360L.</w:t>
      </w:r>
    </w:p>
    <w:p w14:paraId="47EDF943" w14:textId="312942C4" w:rsidR="00573C4B" w:rsidRDefault="00573C4B" w:rsidP="00573C4B">
      <w:pPr>
        <w:jc w:val="left"/>
      </w:pPr>
      <w:r>
        <w:t>Regulations made under s 360I are secondary legislation. Once made, the local authority updates the plan to reflect them without a Schedule 1 process (s 360M). The power is available until it is repealed at the close of 31 December 2027.</w:t>
      </w:r>
    </w:p>
    <w:p w14:paraId="47C22437" w14:textId="14065B6C" w:rsidR="00573C4B" w:rsidRDefault="00573C4B" w:rsidP="00311CAD">
      <w:pPr>
        <w:pStyle w:val="Heading2"/>
      </w:pPr>
      <w:bookmarkStart w:id="4" w:name="_Toc236216351"/>
      <w:r>
        <w:t>Approach of investigation</w:t>
      </w:r>
      <w:bookmarkEnd w:id="4"/>
      <w:r>
        <w:t xml:space="preserve"> </w:t>
      </w:r>
    </w:p>
    <w:p w14:paraId="7DF41CFB" w14:textId="77777777" w:rsidR="00573C4B" w:rsidRDefault="00573C4B" w:rsidP="00573C4B">
      <w:pPr>
        <w:jc w:val="left"/>
      </w:pPr>
      <w:r>
        <w:t xml:space="preserve">The Ministry for the Environment guidance on s360I regulations provides useful direction on the steps required to make regulations, and outlines the safeguards proposed to ensure regulations are made responsibly and only when appropriate. These are: </w:t>
      </w:r>
    </w:p>
    <w:p w14:paraId="1908C292" w14:textId="77777777" w:rsidR="00573C4B" w:rsidRDefault="00573C4B" w:rsidP="00F01CE0">
      <w:pPr>
        <w:pStyle w:val="Bullet"/>
      </w:pPr>
      <w:r>
        <w:t xml:space="preserve">evidence first – the minister must investigate and produce a public report that supports their decision that the statutory criterion of a negative impact on economic growth, development capacity or employment is met </w:t>
      </w:r>
    </w:p>
    <w:p w14:paraId="001D1869" w14:textId="77777777" w:rsidR="00573C4B" w:rsidRDefault="00573C4B" w:rsidP="00F01CE0">
      <w:pPr>
        <w:pStyle w:val="Bullet"/>
      </w:pPr>
      <w:r>
        <w:t xml:space="preserve">consultation – affected councils and parties must be consulted </w:t>
      </w:r>
    </w:p>
    <w:p w14:paraId="773E1E8D" w14:textId="77777777" w:rsidR="00573C4B" w:rsidRDefault="00573C4B" w:rsidP="00F01CE0">
      <w:pPr>
        <w:pStyle w:val="Bullet"/>
      </w:pPr>
      <w:r>
        <w:t>Treaty protections – regulations cannot change provisions in plans or policy statements that have been included in recognition of an obligation or right under a Treaty of Waitangi settlement, the Marine and Coastal Area (</w:t>
      </w:r>
      <w:proofErr w:type="spellStart"/>
      <w:r>
        <w:t>Takutai</w:t>
      </w:r>
      <w:proofErr w:type="spellEnd"/>
      <w:r>
        <w:t xml:space="preserve"> Moana) Act 2011, the </w:t>
      </w:r>
      <w:proofErr w:type="spellStart"/>
      <w:r>
        <w:t>Ngā</w:t>
      </w:r>
      <w:proofErr w:type="spellEnd"/>
      <w:r>
        <w:t xml:space="preserve"> Rohe Moana o </w:t>
      </w:r>
      <w:proofErr w:type="spellStart"/>
      <w:r>
        <w:t>Ngā</w:t>
      </w:r>
      <w:proofErr w:type="spellEnd"/>
      <w:r>
        <w:t xml:space="preserve"> Hapū o Ngāti Porou Act 2019, or a Mana </w:t>
      </w:r>
      <w:proofErr w:type="spellStart"/>
      <w:r>
        <w:t>Whakahono</w:t>
      </w:r>
      <w:proofErr w:type="spellEnd"/>
      <w:r>
        <w:t xml:space="preserve"> ā Rohe, or joint management agreement under the RMA </w:t>
      </w:r>
    </w:p>
    <w:p w14:paraId="25270016" w14:textId="77777777" w:rsidR="00573C4B" w:rsidRDefault="00573C4B" w:rsidP="00F01CE0">
      <w:pPr>
        <w:pStyle w:val="Bullet"/>
      </w:pPr>
      <w:r>
        <w:t xml:space="preserve">national direction – changes cannot be inconsistent with national direction under the RMA </w:t>
      </w:r>
    </w:p>
    <w:p w14:paraId="487E1836" w14:textId="290E1D3F" w:rsidR="00573C4B" w:rsidRDefault="00573C4B" w:rsidP="00573C4B">
      <w:pPr>
        <w:pStyle w:val="Bullet"/>
      </w:pPr>
      <w:r>
        <w:t xml:space="preserve">all actions must comply with the purpose and principles in Part 2 of the RMA. </w:t>
      </w:r>
    </w:p>
    <w:p w14:paraId="2873A9C2" w14:textId="77777777" w:rsidR="00573C4B" w:rsidRDefault="00573C4B" w:rsidP="00573C4B">
      <w:pPr>
        <w:jc w:val="left"/>
      </w:pPr>
      <w:r>
        <w:t xml:space="preserve">The guidance outlines that this approach ensures the minister has sufficient discretion to make an informed judgement about whether the scale and significance of the impact on economic growth, development capacity or employment justifies intervention. </w:t>
      </w:r>
    </w:p>
    <w:p w14:paraId="78443EA8" w14:textId="77777777" w:rsidR="00573C4B" w:rsidRDefault="00573C4B" w:rsidP="00573C4B">
      <w:pPr>
        <w:jc w:val="left"/>
      </w:pPr>
      <w:r>
        <w:t xml:space="preserve">There are statutory process steps that must be followed to make these regulations under the RMA: </w:t>
      </w:r>
    </w:p>
    <w:p w14:paraId="6D24A24C" w14:textId="77777777" w:rsidR="00573C4B" w:rsidRDefault="00573C4B" w:rsidP="00F01CE0">
      <w:pPr>
        <w:pStyle w:val="Bullet"/>
      </w:pPr>
      <w:r>
        <w:t xml:space="preserve">The minister must investigate to determine if the plan or policy statement provisions are having a negative impact on economic growth, development capacity or employment, and that other statutory criteria are met. The minister must produce a report detailing the investigation and making recommendations on whether provisions should be removed or modified by regulations. </w:t>
      </w:r>
    </w:p>
    <w:p w14:paraId="317333C6" w14:textId="77777777" w:rsidR="00573C4B" w:rsidRDefault="00573C4B" w:rsidP="00F01CE0">
      <w:pPr>
        <w:pStyle w:val="Bullet"/>
      </w:pPr>
      <w:r>
        <w:t xml:space="preserve">This report must be provided to the council for response and made publicly available. </w:t>
      </w:r>
    </w:p>
    <w:p w14:paraId="2B95F7A4" w14:textId="77777777" w:rsidR="00573C4B" w:rsidRDefault="00573C4B" w:rsidP="00F01CE0">
      <w:pPr>
        <w:pStyle w:val="Bullet"/>
      </w:pPr>
      <w:r>
        <w:t xml:space="preserve">A consultation process for affected parties follows. </w:t>
      </w:r>
    </w:p>
    <w:p w14:paraId="334A17B6" w14:textId="77777777" w:rsidR="00573C4B" w:rsidRDefault="00573C4B" w:rsidP="00F01CE0">
      <w:pPr>
        <w:pStyle w:val="Bullet"/>
      </w:pPr>
      <w:r>
        <w:lastRenderedPageBreak/>
        <w:t xml:space="preserve">As a final step, the minister considers the feedback from consultation and the council’s response, and decides whether to make regulations to remove or modify the provisions in the plan or policy statement. </w:t>
      </w:r>
    </w:p>
    <w:p w14:paraId="4D37ACB2" w14:textId="77777777" w:rsidR="007E37D7" w:rsidRDefault="007E37D7">
      <w:pPr>
        <w:spacing w:before="0" w:after="200" w:line="276" w:lineRule="auto"/>
        <w:jc w:val="left"/>
      </w:pPr>
      <w:r>
        <w:br w:type="page"/>
      </w:r>
    </w:p>
    <w:p w14:paraId="3C7C5F62" w14:textId="02608E17" w:rsidR="00573C4B" w:rsidRDefault="00573C4B" w:rsidP="00573C4B">
      <w:pPr>
        <w:jc w:val="left"/>
      </w:pPr>
      <w:r>
        <w:lastRenderedPageBreak/>
        <w:t xml:space="preserve">To carry out an investigation into the Wellington District Plan heritage provisions and prepare a report for wider consultation, we have taken the following approach: </w:t>
      </w:r>
    </w:p>
    <w:p w14:paraId="0A640A45" w14:textId="77777777" w:rsidR="00573C4B" w:rsidRDefault="00573C4B" w:rsidP="00F01CE0">
      <w:pPr>
        <w:pStyle w:val="Bullet"/>
      </w:pPr>
      <w:r>
        <w:t xml:space="preserve">Assemble the relevant background material and evidence. This includes: </w:t>
      </w:r>
    </w:p>
    <w:p w14:paraId="3AEAC079" w14:textId="77777777" w:rsidR="00573C4B" w:rsidRDefault="00573C4B">
      <w:pPr>
        <w:pStyle w:val="Bullet"/>
        <w:numPr>
          <w:ilvl w:val="1"/>
          <w:numId w:val="10"/>
        </w:numPr>
      </w:pPr>
      <w:r>
        <w:t>the provisions of the Wellington District Plan as they relate to the heritage sites within scope of this investigation</w:t>
      </w:r>
    </w:p>
    <w:p w14:paraId="5AE6BFC4" w14:textId="77777777" w:rsidR="00573C4B" w:rsidRDefault="00573C4B">
      <w:pPr>
        <w:pStyle w:val="Bullet"/>
        <w:numPr>
          <w:ilvl w:val="1"/>
          <w:numId w:val="10"/>
        </w:numPr>
      </w:pPr>
      <w:r>
        <w:t xml:space="preserve">the heritage listing documents </w:t>
      </w:r>
    </w:p>
    <w:p w14:paraId="6157ABED" w14:textId="77777777" w:rsidR="00573C4B" w:rsidRDefault="00573C4B">
      <w:pPr>
        <w:pStyle w:val="Bullet"/>
        <w:numPr>
          <w:ilvl w:val="1"/>
          <w:numId w:val="10"/>
        </w:numPr>
      </w:pPr>
      <w:r>
        <w:t>the Future Development Strategy</w:t>
      </w:r>
    </w:p>
    <w:p w14:paraId="7B6B883F" w14:textId="77777777" w:rsidR="00573C4B" w:rsidRDefault="00573C4B">
      <w:pPr>
        <w:pStyle w:val="Bullet"/>
        <w:numPr>
          <w:ilvl w:val="1"/>
          <w:numId w:val="10"/>
        </w:numPr>
      </w:pPr>
      <w:r>
        <w:t>the Housing and Business Capacity Assessment</w:t>
      </w:r>
    </w:p>
    <w:p w14:paraId="6756E154" w14:textId="77777777" w:rsidR="00573C4B" w:rsidRDefault="00573C4B">
      <w:pPr>
        <w:pStyle w:val="Bullet"/>
        <w:numPr>
          <w:ilvl w:val="1"/>
          <w:numId w:val="10"/>
        </w:numPr>
      </w:pPr>
      <w:r>
        <w:t>documents relating to the consent decisions for 260 Wakefield St, 1–23 Tasman St, and 138A–148 Park Rd</w:t>
      </w:r>
    </w:p>
    <w:p w14:paraId="0B0F4AE1" w14:textId="77777777" w:rsidR="00573C4B" w:rsidRDefault="00573C4B">
      <w:pPr>
        <w:pStyle w:val="Bullet"/>
        <w:numPr>
          <w:ilvl w:val="1"/>
          <w:numId w:val="10"/>
        </w:numPr>
      </w:pPr>
      <w:r>
        <w:t xml:space="preserve">Wellington City Council Kelburn Viaduct anti-suicide screens options report revision 4 prepared by WSP, dated 21 August 2025 </w:t>
      </w:r>
    </w:p>
    <w:p w14:paraId="64B85AC6" w14:textId="77777777" w:rsidR="00573C4B" w:rsidRDefault="00573C4B">
      <w:pPr>
        <w:pStyle w:val="Bullet"/>
        <w:numPr>
          <w:ilvl w:val="1"/>
          <w:numId w:val="10"/>
        </w:numPr>
      </w:pPr>
      <w:r>
        <w:t>Wellington City Council memo on the present situation of the Karori Tunnel dated 7 July 2025</w:t>
      </w:r>
    </w:p>
    <w:p w14:paraId="0F7F513F" w14:textId="77777777" w:rsidR="00573C4B" w:rsidRDefault="00573C4B">
      <w:pPr>
        <w:pStyle w:val="Bullet"/>
        <w:numPr>
          <w:ilvl w:val="1"/>
          <w:numId w:val="10"/>
        </w:numPr>
      </w:pPr>
      <w:r>
        <w:t xml:space="preserve">the economic report dated 23 July 2026 from Formative Ltd. </w:t>
      </w:r>
    </w:p>
    <w:p w14:paraId="225CA645" w14:textId="77777777" w:rsidR="00573C4B" w:rsidRDefault="00573C4B" w:rsidP="00F01CE0">
      <w:pPr>
        <w:pStyle w:val="Bullet"/>
      </w:pPr>
      <w:r>
        <w:t xml:space="preserve">Carry out targeted meetings with Wellington District Council staff. We also reached out to Weta FX and to the New Zealand Defence Force seeking information about the sites at 139 Park Rd and 213 Taranaki St respectively. We received no response from Weta FX, and received a high-level email response from the New Zealand Defence Force. </w:t>
      </w:r>
    </w:p>
    <w:p w14:paraId="57636A60" w14:textId="77777777" w:rsidR="00573C4B" w:rsidRDefault="00573C4B" w:rsidP="00F01CE0">
      <w:pPr>
        <w:pStyle w:val="Bullet"/>
      </w:pPr>
      <w:r>
        <w:t xml:space="preserve">The views of other parties likely to be affected by changes to the provisions will be sought as part of the section 360L consultation process. This will take place after the investigation has been conducted, and the report is released to the public. </w:t>
      </w:r>
    </w:p>
    <w:p w14:paraId="1BF4BF64" w14:textId="77777777" w:rsidR="00573C4B" w:rsidRDefault="00573C4B" w:rsidP="00F01CE0">
      <w:pPr>
        <w:pStyle w:val="Bullet"/>
      </w:pPr>
      <w:r>
        <w:t xml:space="preserve">Consider options for amendments to the Wellington District Plan based on the above information and the minister’s direction to consider provisions that are negatively impacting economic growth, development capacity or employment. </w:t>
      </w:r>
    </w:p>
    <w:p w14:paraId="37CE1E93" w14:textId="61046D05" w:rsidR="00573C4B" w:rsidRDefault="00573C4B" w:rsidP="00573C4B">
      <w:pPr>
        <w:pStyle w:val="Bullet"/>
      </w:pPr>
      <w:r>
        <w:t xml:space="preserve">Prepare this report as the basis for consultation. </w:t>
      </w:r>
    </w:p>
    <w:p w14:paraId="7977BEFF" w14:textId="77777777" w:rsidR="00573C4B" w:rsidRDefault="00573C4B" w:rsidP="00A376AD">
      <w:pPr>
        <w:pStyle w:val="Heading3"/>
        <w:spacing w:after="240"/>
      </w:pPr>
      <w:r>
        <w:t>Assumptions and exclusions</w:t>
      </w:r>
    </w:p>
    <w:p w14:paraId="01E7356D" w14:textId="77777777" w:rsidR="00573C4B" w:rsidRDefault="00573C4B" w:rsidP="00A376AD">
      <w:pPr>
        <w:pStyle w:val="Bullet"/>
      </w:pPr>
      <w:r w:rsidRPr="00A376AD">
        <w:rPr>
          <w:i/>
          <w:iCs/>
        </w:rPr>
        <w:t>Data quality</w:t>
      </w:r>
      <w:r>
        <w:t xml:space="preserve">: This report relies on the accuracy of the reports provided by Wellington City Council. No additional heritage evidence has been sought to support this investigation. Officials have relied on publicly available materials and past reports rather than preparing new evidence, with the exception of the economic advice provided by Formative Ltd. </w:t>
      </w:r>
    </w:p>
    <w:p w14:paraId="1DF94295" w14:textId="77777777" w:rsidR="00573C4B" w:rsidRDefault="00573C4B" w:rsidP="00A376AD">
      <w:pPr>
        <w:pStyle w:val="Bullet"/>
      </w:pPr>
      <w:r w:rsidRPr="00A376AD">
        <w:rPr>
          <w:i/>
          <w:iCs/>
        </w:rPr>
        <w:t>Limited consultation</w:t>
      </w:r>
      <w:r>
        <w:t xml:space="preserve">: Due to tight policy timeframes, officials have not reached out to any parties beyond the Wellington City Council, Weta FX, and the New Zealand Defence Force to provide evidence to inform the investigation beyond what is in publicly available materials, or commissioned new evidence. We acknowledge that the minister is required under s360K and s360L of the RMA to undertake consultation on the recommendations in this report. </w:t>
      </w:r>
    </w:p>
    <w:p w14:paraId="7E136C10" w14:textId="69F89BC7" w:rsidR="00A376AD" w:rsidRDefault="00573C4B" w:rsidP="007E37D7">
      <w:pPr>
        <w:pStyle w:val="Bullet"/>
      </w:pPr>
      <w:r w:rsidRPr="007E37D7">
        <w:rPr>
          <w:i/>
          <w:iCs/>
        </w:rPr>
        <w:t>Heritage values</w:t>
      </w:r>
      <w:r>
        <w:t xml:space="preserve">: The economic report does note that the scale of any net economic benefit from modifying these provisions will </w:t>
      </w:r>
      <w:r w:rsidRPr="007E37D7">
        <w:t>depend</w:t>
      </w:r>
      <w:r>
        <w:t xml:space="preserve"> on the balance between the additional economic activity enabled and the heritage values potentially foregone, which was not assessed in the report (p 20).</w:t>
      </w:r>
      <w:r w:rsidR="00A376AD">
        <w:br w:type="page"/>
      </w:r>
    </w:p>
    <w:p w14:paraId="212448D2" w14:textId="5AD37A9B" w:rsidR="00573C4B" w:rsidRDefault="00573C4B" w:rsidP="00A376AD">
      <w:pPr>
        <w:pStyle w:val="Heading1"/>
      </w:pPr>
      <w:bookmarkStart w:id="5" w:name="_Toc236216352"/>
      <w:r>
        <w:lastRenderedPageBreak/>
        <w:t>Wellington District Plan – Existing context</w:t>
      </w:r>
      <w:bookmarkEnd w:id="5"/>
      <w:r>
        <w:t xml:space="preserve"> </w:t>
      </w:r>
    </w:p>
    <w:p w14:paraId="080A6813" w14:textId="77777777" w:rsidR="00573C4B" w:rsidRDefault="00573C4B" w:rsidP="00A376AD">
      <w:pPr>
        <w:pStyle w:val="Heading2"/>
      </w:pPr>
      <w:bookmarkStart w:id="6" w:name="_Toc236216353"/>
      <w:r>
        <w:t>Structure of the Wellington District Plan heritage provisions</w:t>
      </w:r>
      <w:bookmarkEnd w:id="6"/>
    </w:p>
    <w:p w14:paraId="124754D5" w14:textId="77777777" w:rsidR="00573C4B" w:rsidRDefault="00573C4B" w:rsidP="00573C4B">
      <w:pPr>
        <w:jc w:val="left"/>
      </w:pPr>
    </w:p>
    <w:p w14:paraId="558E1E22" w14:textId="68D9A708" w:rsidR="00573C4B" w:rsidRDefault="00573C4B" w:rsidP="00573C4B">
      <w:pPr>
        <w:jc w:val="left"/>
      </w:pPr>
      <w:r>
        <w:t xml:space="preserve">Historic heritage is identified in schedules of the Wellington District Plan. </w:t>
      </w:r>
    </w:p>
    <w:p w14:paraId="4826E561" w14:textId="77777777" w:rsidR="00573C4B" w:rsidRDefault="00573C4B" w:rsidP="00472522">
      <w:pPr>
        <w:pStyle w:val="Bullet"/>
      </w:pPr>
      <w:r>
        <w:t>Schedule 1 identifies heritage buildings, including:</w:t>
      </w:r>
    </w:p>
    <w:p w14:paraId="173A8AB7" w14:textId="77777777" w:rsidR="00573C4B" w:rsidRDefault="00573C4B">
      <w:pPr>
        <w:pStyle w:val="Bullet"/>
        <w:numPr>
          <w:ilvl w:val="1"/>
          <w:numId w:val="10"/>
        </w:numPr>
      </w:pPr>
      <w:r>
        <w:t>Miramar Installation Bulk Storage Tank (former)</w:t>
      </w:r>
    </w:p>
    <w:p w14:paraId="3BE8451B" w14:textId="77777777" w:rsidR="00573C4B" w:rsidRDefault="00573C4B">
      <w:pPr>
        <w:pStyle w:val="Bullet"/>
        <w:numPr>
          <w:ilvl w:val="1"/>
          <w:numId w:val="10"/>
        </w:numPr>
      </w:pPr>
      <w:r>
        <w:t xml:space="preserve">Army headquarters (former) </w:t>
      </w:r>
    </w:p>
    <w:p w14:paraId="58AFE03E" w14:textId="77777777" w:rsidR="00573C4B" w:rsidRDefault="00573C4B">
      <w:pPr>
        <w:pStyle w:val="Bullet"/>
        <w:numPr>
          <w:ilvl w:val="1"/>
          <w:numId w:val="10"/>
        </w:numPr>
      </w:pPr>
      <w:r>
        <w:t xml:space="preserve">44 items within the Courtenay Place Heritage Area. </w:t>
      </w:r>
    </w:p>
    <w:p w14:paraId="6E3A96A4" w14:textId="77777777" w:rsidR="00573C4B" w:rsidRDefault="00573C4B" w:rsidP="00472522">
      <w:pPr>
        <w:pStyle w:val="Bullet"/>
      </w:pPr>
      <w:r>
        <w:t>Schedule 2 identifies heritage structures, including:</w:t>
      </w:r>
    </w:p>
    <w:p w14:paraId="58B215E6" w14:textId="77777777" w:rsidR="00573C4B" w:rsidRDefault="00573C4B">
      <w:pPr>
        <w:pStyle w:val="Bullet"/>
        <w:numPr>
          <w:ilvl w:val="1"/>
          <w:numId w:val="10"/>
        </w:numPr>
      </w:pPr>
      <w:r>
        <w:t>Karori Tunnel</w:t>
      </w:r>
    </w:p>
    <w:p w14:paraId="42FF105D" w14:textId="77777777" w:rsidR="00573C4B" w:rsidRDefault="00573C4B">
      <w:pPr>
        <w:pStyle w:val="Bullet"/>
        <w:numPr>
          <w:ilvl w:val="1"/>
          <w:numId w:val="10"/>
        </w:numPr>
      </w:pPr>
      <w:r>
        <w:t xml:space="preserve">Kelburn Viaduct. </w:t>
      </w:r>
    </w:p>
    <w:p w14:paraId="4E23AAA2" w14:textId="77777777" w:rsidR="00573C4B" w:rsidRDefault="00573C4B" w:rsidP="00472522">
      <w:pPr>
        <w:pStyle w:val="Bullet"/>
      </w:pPr>
      <w:r>
        <w:t>Schedule 3 identifies heritage areas, including:</w:t>
      </w:r>
    </w:p>
    <w:p w14:paraId="4955E371" w14:textId="77777777" w:rsidR="00573C4B" w:rsidRDefault="00573C4B">
      <w:pPr>
        <w:pStyle w:val="Bullet"/>
        <w:numPr>
          <w:ilvl w:val="1"/>
          <w:numId w:val="10"/>
        </w:numPr>
      </w:pPr>
      <w:r>
        <w:t xml:space="preserve">Courtenay Place Heritage Area </w:t>
      </w:r>
    </w:p>
    <w:p w14:paraId="7F0330AD" w14:textId="77777777" w:rsidR="00573C4B" w:rsidRDefault="00573C4B">
      <w:pPr>
        <w:pStyle w:val="Bullet"/>
        <w:numPr>
          <w:ilvl w:val="1"/>
          <w:numId w:val="10"/>
        </w:numPr>
      </w:pPr>
      <w:r>
        <w:t xml:space="preserve">3 contributing buildings </w:t>
      </w:r>
    </w:p>
    <w:p w14:paraId="386F59C1" w14:textId="77777777" w:rsidR="00573C4B" w:rsidRDefault="00573C4B">
      <w:pPr>
        <w:pStyle w:val="Bullet"/>
        <w:numPr>
          <w:ilvl w:val="1"/>
          <w:numId w:val="10"/>
        </w:numPr>
      </w:pPr>
      <w:r>
        <w:t>10 non-heritage buildings.</w:t>
      </w:r>
    </w:p>
    <w:p w14:paraId="22D31329" w14:textId="77777777" w:rsidR="00573C4B" w:rsidRDefault="00573C4B" w:rsidP="00472522">
      <w:pPr>
        <w:pStyle w:val="Heading2"/>
      </w:pPr>
      <w:bookmarkStart w:id="7" w:name="_Toc236216354"/>
      <w:r>
        <w:t>Listing methodology</w:t>
      </w:r>
      <w:bookmarkEnd w:id="7"/>
    </w:p>
    <w:p w14:paraId="1692E1C4" w14:textId="77777777" w:rsidR="00573C4B" w:rsidRDefault="00573C4B" w:rsidP="00573C4B">
      <w:pPr>
        <w:jc w:val="left"/>
      </w:pPr>
      <w:r>
        <w:t>Heritage buildings (schedule 1) and heritage structures (schedule 2) have been assessed as having significant heritage values based on the Regional Policy Statement Policy 21 methodology. The district plan generally protects the entire exterior envelope of heritage buildings (all four external walls and roof), unless exclusions are specified in the schedule (for example, if only the street façade of a building is protected). A smaller number have their interiors or interior features protected, when they have been assessed as such.</w:t>
      </w:r>
    </w:p>
    <w:p w14:paraId="1BEBD5D3" w14:textId="77777777" w:rsidR="00573C4B" w:rsidRDefault="00573C4B" w:rsidP="00573C4B">
      <w:pPr>
        <w:jc w:val="left"/>
      </w:pPr>
      <w:r>
        <w:t xml:space="preserve">Heritage areas (schedule 3) contain a concentration of buildings and structures that have been assessed as having significant heritage values as a group or collection, but not necessarily as individual buildings or structures. As a group they meet the thresholds set out in the Regional Policy Statement Policy 21 methodology. </w:t>
      </w:r>
    </w:p>
    <w:p w14:paraId="494B8B21" w14:textId="77777777" w:rsidR="007E37D7" w:rsidRDefault="007E37D7">
      <w:pPr>
        <w:spacing w:before="0" w:after="200" w:line="276" w:lineRule="auto"/>
        <w:jc w:val="left"/>
      </w:pPr>
      <w:r>
        <w:br w:type="page"/>
      </w:r>
    </w:p>
    <w:p w14:paraId="4176CD47" w14:textId="218A14C5" w:rsidR="00573C4B" w:rsidRDefault="00573C4B" w:rsidP="00573C4B">
      <w:pPr>
        <w:jc w:val="left"/>
      </w:pPr>
      <w:r>
        <w:lastRenderedPageBreak/>
        <w:t>Heritage areas can comprise:</w:t>
      </w:r>
    </w:p>
    <w:p w14:paraId="05ADFD87" w14:textId="77777777" w:rsidR="00573C4B" w:rsidRDefault="00573C4B" w:rsidP="008C2901">
      <w:pPr>
        <w:pStyle w:val="Bullet"/>
      </w:pPr>
      <w:r>
        <w:t>heritage buildings listed in Schedule 1;</w:t>
      </w:r>
    </w:p>
    <w:p w14:paraId="7EE3EA9F" w14:textId="77777777" w:rsidR="00573C4B" w:rsidRDefault="00573C4B" w:rsidP="008C2901">
      <w:pPr>
        <w:pStyle w:val="Bullet"/>
      </w:pPr>
      <w:r>
        <w:t>heritage structures listed in Schedule 2;</w:t>
      </w:r>
    </w:p>
    <w:p w14:paraId="08ACDA04" w14:textId="77777777" w:rsidR="00573C4B" w:rsidRDefault="00573C4B" w:rsidP="008C2901">
      <w:pPr>
        <w:pStyle w:val="Bullet"/>
      </w:pPr>
      <w:r>
        <w:t>contributing buildings (having heritage values but not meeting the threshold for inclusion in schedule 1); and</w:t>
      </w:r>
    </w:p>
    <w:p w14:paraId="6A346F7E" w14:textId="77777777" w:rsidR="00573C4B" w:rsidRDefault="00573C4B" w:rsidP="008C2901">
      <w:pPr>
        <w:pStyle w:val="Bullet"/>
      </w:pPr>
      <w:r>
        <w:t>non-heritage buildings (buildings that can be demolished as a permitted activity in the Wellington District Plan).</w:t>
      </w:r>
    </w:p>
    <w:p w14:paraId="17AAB644" w14:textId="77777777" w:rsidR="00573C4B" w:rsidRDefault="00573C4B" w:rsidP="00D04E82">
      <w:pPr>
        <w:pStyle w:val="Heading1"/>
      </w:pPr>
      <w:bookmarkStart w:id="8" w:name="_Toc236216355"/>
      <w:r>
        <w:t>Section 360J investigation</w:t>
      </w:r>
      <w:bookmarkEnd w:id="8"/>
    </w:p>
    <w:p w14:paraId="0B1F1C8F" w14:textId="77777777" w:rsidR="00573C4B" w:rsidRDefault="00573C4B" w:rsidP="00573C4B">
      <w:pPr>
        <w:jc w:val="left"/>
      </w:pPr>
      <w:r>
        <w:t xml:space="preserve">Section 360J(1) of the RMA requires the minister to carry out an investigation to gather evidence: </w:t>
      </w:r>
    </w:p>
    <w:p w14:paraId="439742DC" w14:textId="77777777" w:rsidR="00573C4B" w:rsidRDefault="00573C4B">
      <w:pPr>
        <w:pStyle w:val="Numberedparagraph"/>
        <w:numPr>
          <w:ilvl w:val="0"/>
          <w:numId w:val="13"/>
        </w:numPr>
      </w:pPr>
      <w:r>
        <w:t xml:space="preserve">about the effects of the provision on economic growth, development capacity, or employment; and </w:t>
      </w:r>
    </w:p>
    <w:p w14:paraId="1CECD282" w14:textId="77777777" w:rsidR="00573C4B" w:rsidRDefault="00573C4B">
      <w:pPr>
        <w:pStyle w:val="Numberedparagraph"/>
        <w:numPr>
          <w:ilvl w:val="0"/>
          <w:numId w:val="13"/>
        </w:numPr>
      </w:pPr>
      <w:r>
        <w:t xml:space="preserve">to assist in determining whether the criteria in section 360I(2)(b) and (c) are met. </w:t>
      </w:r>
    </w:p>
    <w:p w14:paraId="44547DDF" w14:textId="77777777" w:rsidR="00573C4B" w:rsidRDefault="00573C4B" w:rsidP="00573C4B">
      <w:pPr>
        <w:jc w:val="left"/>
      </w:pPr>
      <w:r>
        <w:t xml:space="preserve">The following sections present the findings of the investigation and an assessment of whether the criteria in sections 360I(2)(b) and (c) would be met for the requested amendments (Courtney Place Heritage Area, Karori Tunnel, Kelburn Viaduct, Former GHQ Building, the Miramar Installation Bulk Storage Tank site). </w:t>
      </w:r>
    </w:p>
    <w:p w14:paraId="786DBA23" w14:textId="77777777" w:rsidR="00573C4B" w:rsidRDefault="00573C4B" w:rsidP="00D04E82">
      <w:pPr>
        <w:pStyle w:val="Heading2"/>
      </w:pPr>
      <w:bookmarkStart w:id="9" w:name="_Toc236216356"/>
      <w:r>
        <w:t>Effects of economic growth, development capacity or employment</w:t>
      </w:r>
      <w:bookmarkEnd w:id="9"/>
    </w:p>
    <w:p w14:paraId="248AC0A9" w14:textId="5FCF59C6" w:rsidR="00573C4B" w:rsidRDefault="00573C4B" w:rsidP="00573C4B">
      <w:pPr>
        <w:jc w:val="left"/>
      </w:pPr>
      <w:r>
        <w:t>For each provision, the investigation examined the likely effect on development, economic activity and employment, the national direction engaged, and the Treaty and Māori-interest position. It drew on the council’s request and supporting material identified in the approach to the investigation above. The economic report from Formative Ltd dated 23 July 2026 concluded that the feasible and realisable capacity from the removal of the heritage listing for the CPHA, GHQ site, and the Miramar development provided 74,700</w:t>
      </w:r>
      <w:r w:rsidR="0013679B">
        <w:t>m</w:t>
      </w:r>
      <w:r w:rsidR="0013679B" w:rsidRPr="0013679B">
        <w:rPr>
          <w:vertAlign w:val="superscript"/>
        </w:rPr>
        <w:t>2</w:t>
      </w:r>
      <w:r>
        <w:t xml:space="preserve"> additional floorspace (figure 3-2 p 12). </w:t>
      </w:r>
    </w:p>
    <w:p w14:paraId="7A0DD541" w14:textId="77777777" w:rsidR="00573C4B" w:rsidRDefault="00573C4B" w:rsidP="00573C4B">
      <w:pPr>
        <w:jc w:val="left"/>
      </w:pPr>
      <w:r>
        <w:t>The economic advice modelled the impact of modifying or removing the five heritage provisions from the Wellington District Plan to assess the commercially feasible and realisable floorspace that would result from the change. They identified that:</w:t>
      </w:r>
    </w:p>
    <w:p w14:paraId="7FBB11D9" w14:textId="77777777" w:rsidR="00573C4B" w:rsidRDefault="00573C4B" w:rsidP="001C75DD">
      <w:pPr>
        <w:pStyle w:val="Bullet"/>
      </w:pPr>
      <w:r>
        <w:t>removing the relevant controls from the CPHA non-heritage buildings could enable a material increase in development capacity from what is currently plan-enabled, with an estimated 550 apartments</w:t>
      </w:r>
    </w:p>
    <w:p w14:paraId="46A8C01F" w14:textId="77777777" w:rsidR="00573C4B" w:rsidRDefault="00573C4B" w:rsidP="001C75DD">
      <w:pPr>
        <w:pStyle w:val="Bullet"/>
      </w:pPr>
      <w:r>
        <w:t>removing the relevant controls from the GHQ building could enable a material increase in development capacity from what is currently plan-enabled, with an estimated 220 apartments</w:t>
      </w:r>
    </w:p>
    <w:p w14:paraId="52DF3CB4" w14:textId="77777777" w:rsidR="00573C4B" w:rsidRDefault="00573C4B" w:rsidP="001C75DD">
      <w:pPr>
        <w:pStyle w:val="Bullet"/>
      </w:pPr>
      <w:r>
        <w:t xml:space="preserve">removing the relevant controls from the Miramar site is anticipated to allow use for commercial activities (film studio facilities), estimated in the economic report to accommodate around 300 jobs. </w:t>
      </w:r>
    </w:p>
    <w:p w14:paraId="59289E41" w14:textId="77777777" w:rsidR="00573C4B" w:rsidRDefault="00573C4B" w:rsidP="00573C4B">
      <w:pPr>
        <w:jc w:val="left"/>
      </w:pPr>
      <w:r>
        <w:lastRenderedPageBreak/>
        <w:t xml:space="preserve">The economic advice considers the WCC data that the annual maintenance costs for the Karori Tunnel and the Kelburn Viaduct have increased from approximately $350,000 to around $2.5m. This is an increase of more than 600%, which equates to around $30 per rateable property per year. </w:t>
      </w:r>
    </w:p>
    <w:p w14:paraId="064C0DCA" w14:textId="77777777" w:rsidR="00573C4B" w:rsidRDefault="00573C4B" w:rsidP="00573C4B">
      <w:pPr>
        <w:jc w:val="left"/>
      </w:pPr>
      <w:r>
        <w:t xml:space="preserve">The economic report concludes that the identified heritage provisions have the potential to constrain economic growth and development capacity by limiting the use and redevelopment of some sites (p 20). </w:t>
      </w:r>
    </w:p>
    <w:p w14:paraId="2EB9C09F" w14:textId="77777777" w:rsidR="00573C4B" w:rsidRDefault="00573C4B" w:rsidP="00D04E82">
      <w:pPr>
        <w:pStyle w:val="Heading2"/>
      </w:pPr>
      <w:bookmarkStart w:id="10" w:name="_Toc236216357"/>
      <w:r>
        <w:t>Purpose and principles in Part 2 of the RMA</w:t>
      </w:r>
      <w:bookmarkEnd w:id="10"/>
    </w:p>
    <w:p w14:paraId="271F5D1E" w14:textId="77777777" w:rsidR="00573C4B" w:rsidRDefault="00573C4B" w:rsidP="00573C4B">
      <w:pPr>
        <w:jc w:val="left"/>
      </w:pPr>
      <w:r>
        <w:t xml:space="preserve">Part 2 of the RMA sets the overarching purpose and principles for all functions exercised under the RMA, including regulations made under s360I. Part 2 includes sections 5 to 8, which are each discussed below. </w:t>
      </w:r>
    </w:p>
    <w:p w14:paraId="79441B11" w14:textId="77777777" w:rsidR="00573C4B" w:rsidRDefault="00573C4B" w:rsidP="00573C4B">
      <w:pPr>
        <w:jc w:val="left"/>
      </w:pPr>
      <w:r>
        <w:t xml:space="preserve">Section 5 sets out the purpose of the RMA, which is to promote sustainable management of natural and physical resources. The recommended amendments are considered to be consistent with section 5. </w:t>
      </w:r>
    </w:p>
    <w:p w14:paraId="44CF4CD8" w14:textId="77777777" w:rsidR="00573C4B" w:rsidRDefault="00573C4B" w:rsidP="00573C4B">
      <w:pPr>
        <w:jc w:val="left"/>
      </w:pPr>
      <w:r>
        <w:t>Section 6 sets out matters of national importance and other matters that must be recognised and provided for in achieving the purpose of the RMA. Section 6(f) provides for the protection of historic heritage from inappropriate subdivision, use and development. We note that protection must be balanced with other matters, including (but not limited to) the sustainable management purpose in section 5.</w:t>
      </w:r>
    </w:p>
    <w:p w14:paraId="5FC3C313" w14:textId="77777777" w:rsidR="00573C4B" w:rsidRDefault="00573C4B" w:rsidP="00573C4B">
      <w:pPr>
        <w:jc w:val="left"/>
      </w:pPr>
      <w:r>
        <w:t xml:space="preserve">Section 7 identifies other matters which all persons shall have particular regard to. Those matters which are relevant to the topics considered in this investigation are: </w:t>
      </w:r>
    </w:p>
    <w:p w14:paraId="741F8A1D" w14:textId="77777777" w:rsidR="00573C4B" w:rsidRDefault="00573C4B" w:rsidP="00112835">
      <w:pPr>
        <w:ind w:left="397"/>
        <w:jc w:val="left"/>
      </w:pPr>
      <w:r>
        <w:t xml:space="preserve">(b) the efficient use and development of natural and physical resources: </w:t>
      </w:r>
    </w:p>
    <w:p w14:paraId="79026F0C" w14:textId="77777777" w:rsidR="00573C4B" w:rsidRDefault="00573C4B" w:rsidP="00112835">
      <w:pPr>
        <w:ind w:left="397"/>
        <w:jc w:val="left"/>
      </w:pPr>
      <w:r>
        <w:t xml:space="preserve">(c) the maintenance and enhancement of amenity values: … </w:t>
      </w:r>
    </w:p>
    <w:p w14:paraId="6D6B0A94" w14:textId="77777777" w:rsidR="00573C4B" w:rsidRDefault="00573C4B" w:rsidP="00112835">
      <w:pPr>
        <w:ind w:left="397"/>
        <w:jc w:val="left"/>
      </w:pPr>
      <w:r>
        <w:t xml:space="preserve">(f) maintenance and enhancement of the quality of the environment. </w:t>
      </w:r>
    </w:p>
    <w:p w14:paraId="3E81CD45" w14:textId="77777777" w:rsidR="00573C4B" w:rsidRDefault="00573C4B" w:rsidP="00573C4B">
      <w:pPr>
        <w:jc w:val="left"/>
      </w:pPr>
      <w:r>
        <w:t xml:space="preserve">We consider that the recommended amendments are consistent with section 7. </w:t>
      </w:r>
    </w:p>
    <w:p w14:paraId="14ACB380" w14:textId="77777777" w:rsidR="00573C4B" w:rsidRDefault="00573C4B" w:rsidP="00573C4B">
      <w:pPr>
        <w:jc w:val="left"/>
      </w:pPr>
      <w:r>
        <w:t>Section 8 requires all persons exercising functions and powers of the RMA to take into account the principles of the Treaty of Waitangi (</w:t>
      </w:r>
      <w:proofErr w:type="spellStart"/>
      <w:r>
        <w:t>Te</w:t>
      </w:r>
      <w:proofErr w:type="spellEnd"/>
      <w:r>
        <w:t xml:space="preserve"> Tiriti o Waitangi). This report has been developed having taken into account the principles of the Treaty of Waitangi. Mana whenua will have the opportunity to comment on the amendments as part of the section 360L consultation process. </w:t>
      </w:r>
    </w:p>
    <w:p w14:paraId="406EEA66" w14:textId="77777777" w:rsidR="00573C4B" w:rsidRDefault="00573C4B" w:rsidP="00D04E82">
      <w:pPr>
        <w:pStyle w:val="Heading2"/>
      </w:pPr>
      <w:bookmarkStart w:id="11" w:name="_Toc236216358"/>
      <w:r>
        <w:t>Māori rights and interests</w:t>
      </w:r>
      <w:bookmarkEnd w:id="11"/>
    </w:p>
    <w:p w14:paraId="7A232E08" w14:textId="77777777" w:rsidR="00573C4B" w:rsidRDefault="00573C4B" w:rsidP="00573C4B">
      <w:pPr>
        <w:jc w:val="left"/>
      </w:pPr>
      <w:r>
        <w:t>Each provision is built, engineering or industrial heritage. On the evidence available, none were included to recognise an obligation or right under a Treaty settlement, the Marine and Coastal Area (</w:t>
      </w:r>
      <w:proofErr w:type="spellStart"/>
      <w:r>
        <w:t>Takutai</w:t>
      </w:r>
      <w:proofErr w:type="spellEnd"/>
      <w:r>
        <w:t xml:space="preserve"> Moana) Act 2011, the </w:t>
      </w:r>
      <w:proofErr w:type="spellStart"/>
      <w:r>
        <w:t>Ngā</w:t>
      </w:r>
      <w:proofErr w:type="spellEnd"/>
      <w:r>
        <w:t xml:space="preserve"> Rohe Moana o </w:t>
      </w:r>
      <w:proofErr w:type="spellStart"/>
      <w:r>
        <w:t>Ngā</w:t>
      </w:r>
      <w:proofErr w:type="spellEnd"/>
      <w:r>
        <w:t xml:space="preserve"> Hapū o Ngāti Porou Act 2019, or a Mana </w:t>
      </w:r>
      <w:proofErr w:type="spellStart"/>
      <w:r>
        <w:t>Whakahono</w:t>
      </w:r>
      <w:proofErr w:type="spellEnd"/>
      <w:r>
        <w:t xml:space="preserve"> ā Rohe or joint management agreement. </w:t>
      </w:r>
    </w:p>
    <w:p w14:paraId="32A9E716" w14:textId="77777777" w:rsidR="00573C4B" w:rsidRDefault="00573C4B" w:rsidP="00573C4B">
      <w:pPr>
        <w:jc w:val="left"/>
      </w:pPr>
      <w:r>
        <w:t xml:space="preserve">Confirmation will be sought during consultation. </w:t>
      </w:r>
    </w:p>
    <w:p w14:paraId="3B130C56" w14:textId="77777777" w:rsidR="00573C4B" w:rsidRDefault="00573C4B" w:rsidP="00D04E82">
      <w:pPr>
        <w:pStyle w:val="Heading2"/>
      </w:pPr>
      <w:bookmarkStart w:id="12" w:name="_Toc236216359"/>
      <w:r>
        <w:lastRenderedPageBreak/>
        <w:t>National policy statements</w:t>
      </w:r>
      <w:bookmarkEnd w:id="12"/>
    </w:p>
    <w:p w14:paraId="64CD14CF" w14:textId="77777777" w:rsidR="00573C4B" w:rsidRDefault="00573C4B" w:rsidP="00573C4B">
      <w:pPr>
        <w:jc w:val="left"/>
      </w:pPr>
      <w:r>
        <w:t>Removal of the provisions does not prevent the plan giving effect to the National Policy Statement on Urban Development; Wellington is a tier 1 urban environment, and the Courtenay Place height control is a qualifying matter that the national policy statement permits rather than requires. The proposal does not relate to any of the other nine national policy statements including the New Zealand Coastal Policy Statement.</w:t>
      </w:r>
    </w:p>
    <w:p w14:paraId="2AA433AD" w14:textId="77777777" w:rsidR="00573C4B" w:rsidRDefault="00573C4B" w:rsidP="00D04E82">
      <w:pPr>
        <w:pStyle w:val="Heading2"/>
      </w:pPr>
      <w:bookmarkStart w:id="13" w:name="_Toc236216360"/>
      <w:r>
        <w:t>National environmental standards</w:t>
      </w:r>
      <w:bookmarkEnd w:id="13"/>
    </w:p>
    <w:p w14:paraId="76184573" w14:textId="7A8782E9" w:rsidR="00573C4B" w:rsidRDefault="00573C4B" w:rsidP="00573C4B">
      <w:pPr>
        <w:jc w:val="left"/>
      </w:pPr>
      <w:r>
        <w:t>No national environmental standard regulates heritage height controls or heritage-listing consent requirements. Removal of the provisions does not make the plan inconsistent with a national environmental standard.</w:t>
      </w:r>
    </w:p>
    <w:p w14:paraId="1C2D47E3" w14:textId="77777777" w:rsidR="00573C4B" w:rsidRDefault="00573C4B" w:rsidP="00D04E82">
      <w:pPr>
        <w:pStyle w:val="Heading2"/>
      </w:pPr>
      <w:bookmarkStart w:id="14" w:name="_Toc236216361"/>
      <w:r>
        <w:t>Other relevant matters</w:t>
      </w:r>
      <w:bookmarkEnd w:id="14"/>
    </w:p>
    <w:p w14:paraId="102B93BA" w14:textId="77777777" w:rsidR="00573C4B" w:rsidRDefault="00573C4B" w:rsidP="00573C4B">
      <w:pPr>
        <w:jc w:val="left"/>
      </w:pPr>
      <w:r>
        <w:t xml:space="preserve">Regulations under s 360I would amend district plan provisions only. </w:t>
      </w:r>
    </w:p>
    <w:p w14:paraId="72CF0C40" w14:textId="77777777" w:rsidR="00573C4B" w:rsidRDefault="00573C4B" w:rsidP="00573C4B">
      <w:pPr>
        <w:jc w:val="left"/>
      </w:pPr>
      <w:r>
        <w:t>They would not affect:</w:t>
      </w:r>
    </w:p>
    <w:p w14:paraId="0C15F09C" w14:textId="77777777" w:rsidR="00573C4B" w:rsidRDefault="00573C4B" w:rsidP="009D0C8C">
      <w:pPr>
        <w:pStyle w:val="Bullet"/>
      </w:pPr>
      <w:r>
        <w:t xml:space="preserve">Heritage New Zealand List / </w:t>
      </w:r>
      <w:proofErr w:type="spellStart"/>
      <w:r>
        <w:t>Rārangi</w:t>
      </w:r>
      <w:proofErr w:type="spellEnd"/>
      <w:r>
        <w:t xml:space="preserve"> Kōrero entries</w:t>
      </w:r>
    </w:p>
    <w:p w14:paraId="40BC3FCD" w14:textId="77777777" w:rsidR="00573C4B" w:rsidRDefault="00573C4B" w:rsidP="009D0C8C">
      <w:pPr>
        <w:pStyle w:val="Bullet"/>
      </w:pPr>
      <w:r>
        <w:t xml:space="preserve">archaeological authorities under the Heritage New Zealand </w:t>
      </w:r>
      <w:proofErr w:type="spellStart"/>
      <w:r>
        <w:t>Pouhere</w:t>
      </w:r>
      <w:proofErr w:type="spellEnd"/>
      <w:r>
        <w:t xml:space="preserve"> Taonga Act 2014 (including the Karori Tunnel’s recorded archaeological status, NZAA R27/412)</w:t>
      </w:r>
    </w:p>
    <w:p w14:paraId="10E87EFB" w14:textId="77777777" w:rsidR="00573C4B" w:rsidRDefault="00573C4B" w:rsidP="009D0C8C">
      <w:pPr>
        <w:pStyle w:val="Bullet"/>
      </w:pPr>
      <w:r>
        <w:t>sites and areas of significance to Māori</w:t>
      </w:r>
    </w:p>
    <w:p w14:paraId="425C1F0D" w14:textId="77777777" w:rsidR="00573C4B" w:rsidRDefault="00573C4B" w:rsidP="009D0C8C">
      <w:pPr>
        <w:pStyle w:val="Bullet"/>
      </w:pPr>
      <w:r>
        <w:t>statutory acknowledgements</w:t>
      </w:r>
    </w:p>
    <w:p w14:paraId="63201494" w14:textId="77777777" w:rsidR="00573C4B" w:rsidRDefault="00573C4B" w:rsidP="009D0C8C">
      <w:pPr>
        <w:pStyle w:val="Bullet"/>
      </w:pPr>
      <w:r>
        <w:t xml:space="preserve">the defence designation over the GHQ site. </w:t>
      </w:r>
    </w:p>
    <w:p w14:paraId="7E93629E" w14:textId="77777777" w:rsidR="00D04E82" w:rsidRDefault="00D04E82">
      <w:pPr>
        <w:spacing w:before="0" w:after="200" w:line="276" w:lineRule="auto"/>
        <w:jc w:val="left"/>
        <w:rPr>
          <w:rFonts w:ascii="Georgia" w:eastAsiaTheme="majorEastAsia" w:hAnsi="Georgia" w:cstheme="majorBidi"/>
          <w:b/>
          <w:bCs/>
          <w:color w:val="005B73"/>
          <w:sz w:val="48"/>
          <w:szCs w:val="28"/>
        </w:rPr>
      </w:pPr>
      <w:r>
        <w:br w:type="page"/>
      </w:r>
    </w:p>
    <w:p w14:paraId="429F0700" w14:textId="3553F201" w:rsidR="00573C4B" w:rsidRDefault="00573C4B" w:rsidP="00D04E82">
      <w:pPr>
        <w:pStyle w:val="Heading1"/>
      </w:pPr>
      <w:bookmarkStart w:id="15" w:name="_Toc236216362"/>
      <w:r>
        <w:lastRenderedPageBreak/>
        <w:t xml:space="preserve">Conclusions and </w:t>
      </w:r>
      <w:r w:rsidR="00D04E82">
        <w:t>r</w:t>
      </w:r>
      <w:r>
        <w:t>ecommendations</w:t>
      </w:r>
      <w:bookmarkEnd w:id="15"/>
    </w:p>
    <w:p w14:paraId="69DC50FB" w14:textId="77777777" w:rsidR="00573C4B" w:rsidRDefault="00573C4B" w:rsidP="00573C4B">
      <w:pPr>
        <w:jc w:val="left"/>
      </w:pPr>
      <w:r>
        <w:t>We recommend that the relevant heritage provisions of the Wellington District Plan can be modified to lessen negative impacts on economic growth, development capacity or employment while ensuring the requirements of section 360I(2)(c) are met, and that any amendments are likely to be consistent with Part 2 of the RMA. A draft set of recommended amendments to the provisions is attached as Appendix A.</w:t>
      </w:r>
    </w:p>
    <w:p w14:paraId="441BA00C" w14:textId="77777777" w:rsidR="00573C4B" w:rsidRDefault="00573C4B" w:rsidP="00573C4B">
      <w:pPr>
        <w:jc w:val="left"/>
      </w:pPr>
      <w:r>
        <w:t>The draft set of recommendations includes a step down in height for the properties on the east side of Kent Terrace, to reflect the step down in height considered appropriate through the district plan review. This will provide appropriate height transition from the City Centre Zone to the adjoining High and Medium Density Residential Zones. This transition was considered by the Independent Hearings Panel when determining the appropriate height for the Kent Terrace interface (Report and Recommendations of Independent Commissioners Hearing Stream 4 Report 4B, p 76). We consider it appropriate to retain this policy intent for a step down in heights when applying the modification to the CPHA non-heritage building heights.</w:t>
      </w:r>
    </w:p>
    <w:p w14:paraId="72D7D7A7" w14:textId="77777777" w:rsidR="00573C4B" w:rsidRDefault="00573C4B" w:rsidP="00573C4B">
      <w:pPr>
        <w:jc w:val="left"/>
      </w:pPr>
      <w:r>
        <w:t>We recommend that the minister carry out a consultation process based on this investigation and report in accordance with sections 360K and 360L of the RMA.</w:t>
      </w:r>
    </w:p>
    <w:p w14:paraId="31EFB715" w14:textId="77C79585" w:rsidR="00573C4B" w:rsidRDefault="00573C4B">
      <w:pPr>
        <w:spacing w:before="0" w:after="200" w:line="276" w:lineRule="auto"/>
        <w:jc w:val="left"/>
      </w:pPr>
      <w:r>
        <w:br w:type="page"/>
      </w:r>
    </w:p>
    <w:p w14:paraId="3EC003AE" w14:textId="3970D638" w:rsidR="00D009D8" w:rsidRDefault="00FE4BC5" w:rsidP="00FE4BC5">
      <w:pPr>
        <w:pStyle w:val="Heading1"/>
      </w:pPr>
      <w:bookmarkStart w:id="16" w:name="_Toc236216363"/>
      <w:r w:rsidRPr="00FE4BC5">
        <w:lastRenderedPageBreak/>
        <w:t>Appendix A: Draft amendments to the Wellington District Plan</w:t>
      </w:r>
      <w:bookmarkEnd w:id="16"/>
    </w:p>
    <w:tbl>
      <w:tblPr>
        <w:tblStyle w:val="table"/>
        <w:tblW w:w="5000" w:type="pct"/>
        <w:tblInd w:w="5" w:type="dxa"/>
        <w:tblCellMar>
          <w:left w:w="0" w:type="dxa"/>
          <w:right w:w="0" w:type="dxa"/>
        </w:tblCellMar>
        <w:tblLook w:val="05E0" w:firstRow="1" w:lastRow="1" w:firstColumn="1" w:lastColumn="1" w:noHBand="0" w:noVBand="1"/>
      </w:tblPr>
      <w:tblGrid>
        <w:gridCol w:w="9026"/>
      </w:tblGrid>
      <w:tr w:rsidR="00FA6DB8" w:rsidRPr="007C0394" w14:paraId="5E50337C"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9000"/>
            </w:tblGrid>
            <w:tr w:rsidR="00FA6DB8" w:rsidRPr="007C0394" w14:paraId="5DEE83F2" w14:textId="77777777" w:rsidTr="00F8107E">
              <w:tc>
                <w:tcPr>
                  <w:tcW w:w="500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A0E9ECA" w14:textId="77777777" w:rsidR="00FA6DB8" w:rsidRPr="007C0394" w:rsidRDefault="00FA6DB8" w:rsidP="00F8107E">
                  <w:pPr>
                    <w:widowControl w:val="0"/>
                    <w:autoSpaceDE w:val="0"/>
                    <w:autoSpaceDN w:val="0"/>
                    <w:rPr>
                      <w:rFonts w:ascii="Arial" w:hAnsi="Arial" w:cs="Arial"/>
                    </w:rPr>
                  </w:pPr>
                  <w:r w:rsidRPr="007C0394">
                    <w:rPr>
                      <w:rFonts w:ascii="Arial" w:hAnsi="Arial" w:cs="Arial"/>
                    </w:rPr>
                    <w:t>This</w:t>
                  </w:r>
                  <w:r>
                    <w:rPr>
                      <w:rFonts w:ascii="Arial" w:hAnsi="Arial" w:cs="Arial"/>
                    </w:rPr>
                    <w:t xml:space="preserve"> </w:t>
                  </w:r>
                  <w:r w:rsidRPr="007C0394">
                    <w:rPr>
                      <w:rFonts w:ascii="Arial" w:hAnsi="Arial" w:cs="Arial"/>
                    </w:rPr>
                    <w:t>chapter</w:t>
                  </w:r>
                  <w:r>
                    <w:rPr>
                      <w:rFonts w:ascii="Arial" w:hAnsi="Arial" w:cs="Arial"/>
                    </w:rPr>
                    <w:t xml:space="preserve"> </w:t>
                  </w:r>
                  <w:r w:rsidRPr="007C0394">
                    <w:rPr>
                      <w:rFonts w:ascii="Arial" w:hAnsi="Arial" w:cs="Arial"/>
                    </w:rPr>
                    <w:t>is</w:t>
                  </w:r>
                  <w:r>
                    <w:rPr>
                      <w:rFonts w:ascii="Arial" w:hAnsi="Arial" w:cs="Arial"/>
                    </w:rPr>
                    <w:t xml:space="preserve"> </w:t>
                  </w:r>
                  <w:r w:rsidRPr="007C0394">
                    <w:rPr>
                      <w:rFonts w:ascii="Arial" w:hAnsi="Arial" w:cs="Arial"/>
                    </w:rPr>
                    <w:t>operative.</w:t>
                  </w:r>
                  <w:r>
                    <w:rPr>
                      <w:rFonts w:ascii="Arial" w:hAnsi="Arial" w:cs="Arial"/>
                    </w:rPr>
                    <w:t xml:space="preserve"> </w:t>
                  </w:r>
                </w:p>
              </w:tc>
            </w:tr>
          </w:tbl>
          <w:p w14:paraId="2248CF94" w14:textId="77777777" w:rsidR="00FA6DB8" w:rsidRPr="007C0394" w:rsidRDefault="00FA6DB8" w:rsidP="00F8107E">
            <w:pPr>
              <w:widowControl w:val="0"/>
              <w:autoSpaceDE w:val="0"/>
              <w:autoSpaceDN w:val="0"/>
              <w:rPr>
                <w:rFonts w:ascii="Arial" w:hAnsi="Arial" w:cs="Arial"/>
              </w:rPr>
            </w:pPr>
          </w:p>
        </w:tc>
      </w:tr>
      <w:tr w:rsidR="00FA6DB8" w:rsidRPr="007C0394" w14:paraId="729AB3F5" w14:textId="77777777" w:rsidTr="00F8107E">
        <w:tc>
          <w:tcPr>
            <w:tcW w:w="5000" w:type="pct"/>
            <w:tcMar>
              <w:top w:w="5" w:type="dxa"/>
              <w:left w:w="5" w:type="dxa"/>
              <w:bottom w:w="5" w:type="dxa"/>
              <w:right w:w="5" w:type="dxa"/>
            </w:tcMar>
            <w:hideMark/>
          </w:tcPr>
          <w:p w14:paraId="45D40A44" w14:textId="77777777" w:rsidR="00FA6DB8" w:rsidRPr="00D06536" w:rsidRDefault="00FA6DB8" w:rsidP="00692531">
            <w:pPr>
              <w:pStyle w:val="p"/>
              <w:spacing w:before="225" w:line="720" w:lineRule="atLeast"/>
              <w:ind w:right="300"/>
              <w:rPr>
                <w:rFonts w:ascii="Arial" w:eastAsia="Arial" w:hAnsi="Arial" w:cs="Arial"/>
                <w:b/>
                <w:bCs/>
                <w:color w:val="139CDD"/>
                <w:sz w:val="48"/>
                <w:szCs w:val="48"/>
              </w:rPr>
            </w:pPr>
            <w:proofErr w:type="spellStart"/>
            <w:r w:rsidRPr="00D06536">
              <w:rPr>
                <w:rFonts w:ascii="Arial" w:eastAsia="Arial" w:hAnsi="Arial" w:cs="Arial"/>
                <w:b/>
                <w:bCs/>
                <w:color w:val="139CDD"/>
                <w:sz w:val="48"/>
                <w:szCs w:val="48"/>
              </w:rPr>
              <w:t>Te</w:t>
            </w:r>
            <w:proofErr w:type="spellEnd"/>
            <w:r>
              <w:rPr>
                <w:rFonts w:ascii="Arial" w:eastAsia="Arial" w:hAnsi="Arial" w:cs="Arial"/>
                <w:b/>
                <w:bCs/>
                <w:color w:val="139CDD"/>
                <w:sz w:val="48"/>
                <w:szCs w:val="48"/>
              </w:rPr>
              <w:t xml:space="preserve"> </w:t>
            </w:r>
            <w:proofErr w:type="spellStart"/>
            <w:r w:rsidRPr="00D06536">
              <w:rPr>
                <w:rFonts w:ascii="Arial" w:eastAsia="Arial" w:hAnsi="Arial" w:cs="Arial"/>
                <w:b/>
                <w:bCs/>
                <w:color w:val="139CDD"/>
                <w:sz w:val="48"/>
                <w:szCs w:val="48"/>
              </w:rPr>
              <w:t>Takenga</w:t>
            </w:r>
            <w:proofErr w:type="spellEnd"/>
            <w:r>
              <w:rPr>
                <w:rFonts w:ascii="Arial" w:eastAsia="Arial" w:hAnsi="Arial" w:cs="Arial"/>
                <w:b/>
                <w:bCs/>
                <w:color w:val="139CDD"/>
                <w:sz w:val="48"/>
                <w:szCs w:val="48"/>
              </w:rPr>
              <w:t xml:space="preserve"> </w:t>
            </w:r>
            <w:r w:rsidRPr="00D06536">
              <w:rPr>
                <w:rFonts w:ascii="Arial" w:eastAsia="Arial" w:hAnsi="Arial" w:cs="Arial"/>
                <w:b/>
                <w:bCs/>
                <w:color w:val="139CDD"/>
                <w:sz w:val="48"/>
                <w:szCs w:val="48"/>
              </w:rPr>
              <w:t>ā-</w:t>
            </w:r>
            <w:proofErr w:type="spellStart"/>
            <w:r w:rsidRPr="00D06536">
              <w:rPr>
                <w:rFonts w:ascii="Arial" w:eastAsia="Arial" w:hAnsi="Arial" w:cs="Arial"/>
                <w:b/>
                <w:bCs/>
                <w:color w:val="139CDD"/>
                <w:sz w:val="48"/>
                <w:szCs w:val="48"/>
              </w:rPr>
              <w:t>Hītori</w:t>
            </w:r>
            <w:proofErr w:type="spellEnd"/>
          </w:p>
        </w:tc>
      </w:tr>
      <w:tr w:rsidR="00FA6DB8" w:rsidRPr="007C0394" w14:paraId="1A989844" w14:textId="77777777" w:rsidTr="00F8107E">
        <w:tc>
          <w:tcPr>
            <w:tcW w:w="5000" w:type="pct"/>
            <w:tcMar>
              <w:top w:w="5" w:type="dxa"/>
              <w:left w:w="5" w:type="dxa"/>
              <w:bottom w:w="5" w:type="dxa"/>
              <w:right w:w="5" w:type="dxa"/>
            </w:tcMar>
            <w:hideMark/>
          </w:tcPr>
          <w:p w14:paraId="33F6B55E" w14:textId="77777777" w:rsidR="00FA6DB8" w:rsidRPr="00D06536" w:rsidRDefault="00FA6DB8" w:rsidP="00692531">
            <w:pPr>
              <w:pStyle w:val="p"/>
              <w:spacing w:after="75" w:line="720" w:lineRule="atLeast"/>
              <w:ind w:right="300"/>
              <w:rPr>
                <w:rFonts w:ascii="Arial" w:eastAsia="Arial" w:hAnsi="Arial" w:cs="Arial"/>
                <w:b/>
                <w:bCs/>
                <w:color w:val="139CDD"/>
                <w:sz w:val="48"/>
                <w:szCs w:val="48"/>
              </w:rPr>
            </w:pPr>
            <w:r w:rsidRPr="00D06536">
              <w:rPr>
                <w:rFonts w:ascii="Arial" w:eastAsia="Arial" w:hAnsi="Arial" w:cs="Arial"/>
                <w:b/>
                <w:bCs/>
                <w:color w:val="139CDD"/>
                <w:sz w:val="48"/>
                <w:szCs w:val="48"/>
              </w:rPr>
              <w:t>Historic</w:t>
            </w:r>
            <w:r>
              <w:rPr>
                <w:rFonts w:ascii="Arial" w:eastAsia="Arial" w:hAnsi="Arial" w:cs="Arial"/>
                <w:b/>
                <w:bCs/>
                <w:color w:val="139CDD"/>
                <w:sz w:val="48"/>
                <w:szCs w:val="48"/>
              </w:rPr>
              <w:t xml:space="preserve"> </w:t>
            </w:r>
            <w:r w:rsidRPr="00D06536">
              <w:rPr>
                <w:rFonts w:ascii="Arial" w:eastAsia="Arial" w:hAnsi="Arial" w:cs="Arial"/>
                <w:b/>
                <w:bCs/>
                <w:color w:val="139CDD"/>
                <w:sz w:val="48"/>
                <w:szCs w:val="48"/>
              </w:rPr>
              <w:t>Heritage</w:t>
            </w:r>
          </w:p>
        </w:tc>
      </w:tr>
      <w:tr w:rsidR="00FA6DB8" w:rsidRPr="007C0394" w14:paraId="421BC5FE"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1350"/>
              <w:gridCol w:w="7650"/>
            </w:tblGrid>
            <w:tr w:rsidR="00FA6DB8" w:rsidRPr="007C0394" w14:paraId="2195F5B5" w14:textId="77777777" w:rsidTr="00F8107E">
              <w:tc>
                <w:tcPr>
                  <w:tcW w:w="750"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6B161642" w14:textId="77777777" w:rsidR="00FA6DB8" w:rsidRPr="00CB4331" w:rsidRDefault="00FA6DB8" w:rsidP="00F8107E">
                  <w:pPr>
                    <w:pStyle w:val="p"/>
                    <w:rPr>
                      <w:rFonts w:ascii="Arial" w:eastAsia="Arial" w:hAnsi="Arial" w:cs="Arial"/>
                      <w:b/>
                      <w:bCs/>
                      <w:color w:val="000000"/>
                    </w:rPr>
                  </w:pPr>
                  <w:r w:rsidRPr="00CB4331">
                    <w:rPr>
                      <w:rFonts w:ascii="Arial" w:eastAsia="Arial" w:hAnsi="Arial" w:cs="Arial"/>
                      <w:b/>
                      <w:bCs/>
                      <w:color w:val="000000"/>
                    </w:rPr>
                    <w:t>HH</w:t>
                  </w:r>
                </w:p>
              </w:tc>
              <w:tc>
                <w:tcPr>
                  <w:tcW w:w="4250"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4960CC99" w14:textId="77777777" w:rsidR="00FA6DB8" w:rsidRPr="00CB4331" w:rsidRDefault="00FA6DB8" w:rsidP="00F8107E">
                  <w:pPr>
                    <w:pStyle w:val="p"/>
                    <w:rPr>
                      <w:rFonts w:ascii="Arial" w:eastAsia="Arial" w:hAnsi="Arial" w:cs="Arial"/>
                      <w:b/>
                      <w:bCs/>
                      <w:color w:val="000000"/>
                    </w:rPr>
                  </w:pPr>
                  <w:r w:rsidRPr="00CB4331">
                    <w:rPr>
                      <w:rFonts w:ascii="Arial" w:eastAsia="Arial" w:hAnsi="Arial" w:cs="Arial"/>
                      <w:b/>
                      <w:bCs/>
                      <w:color w:val="000000"/>
                    </w:rPr>
                    <w:t>Historic</w:t>
                  </w:r>
                  <w:r>
                    <w:rPr>
                      <w:rFonts w:ascii="Arial" w:eastAsia="Arial" w:hAnsi="Arial" w:cs="Arial"/>
                      <w:b/>
                      <w:bCs/>
                      <w:color w:val="000000"/>
                    </w:rPr>
                    <w:t xml:space="preserve"> </w:t>
                  </w:r>
                  <w:r w:rsidRPr="00CB4331">
                    <w:rPr>
                      <w:rFonts w:ascii="Arial" w:eastAsia="Arial" w:hAnsi="Arial" w:cs="Arial"/>
                      <w:b/>
                      <w:bCs/>
                      <w:color w:val="000000"/>
                    </w:rPr>
                    <w:t>Heritage</w:t>
                  </w:r>
                </w:p>
              </w:tc>
            </w:tr>
          </w:tbl>
          <w:p w14:paraId="10FFD85B" w14:textId="77777777" w:rsidR="00FA6DB8" w:rsidRPr="007C0394" w:rsidRDefault="00FA6DB8" w:rsidP="00F8107E">
            <w:pPr>
              <w:widowControl w:val="0"/>
              <w:autoSpaceDE w:val="0"/>
              <w:autoSpaceDN w:val="0"/>
              <w:rPr>
                <w:rFonts w:ascii="Arial" w:hAnsi="Arial" w:cs="Arial"/>
              </w:rPr>
            </w:pPr>
          </w:p>
        </w:tc>
      </w:tr>
      <w:tr w:rsidR="00FA6DB8" w:rsidRPr="007C0394" w14:paraId="432123A1"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9000"/>
            </w:tblGrid>
            <w:tr w:rsidR="00FA6DB8" w:rsidRPr="007C0394" w14:paraId="6F00B3E7" w14:textId="77777777" w:rsidTr="00F8107E">
              <w:tc>
                <w:tcPr>
                  <w:tcW w:w="5000"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3E877E2F" w14:textId="77777777" w:rsidR="00FA6DB8" w:rsidRPr="007C0394" w:rsidRDefault="00FA6DB8" w:rsidP="00F8107E">
                  <w:pPr>
                    <w:widowControl w:val="0"/>
                    <w:autoSpaceDE w:val="0"/>
                    <w:autoSpaceDN w:val="0"/>
                    <w:rPr>
                      <w:rFonts w:ascii="Arial" w:hAnsi="Arial" w:cs="Arial"/>
                      <w:b/>
                      <w:bCs/>
                    </w:rPr>
                  </w:pPr>
                  <w:r w:rsidRPr="007C0394">
                    <w:rPr>
                      <w:rFonts w:ascii="Arial" w:hAnsi="Arial" w:cs="Arial"/>
                      <w:b/>
                      <w:bCs/>
                    </w:rPr>
                    <w:t>Standards</w:t>
                  </w:r>
                </w:p>
              </w:tc>
            </w:tr>
          </w:tbl>
          <w:p w14:paraId="0902952A" w14:textId="77777777" w:rsidR="00FA6DB8" w:rsidRPr="007C0394" w:rsidRDefault="00FA6DB8" w:rsidP="00F8107E">
            <w:pPr>
              <w:widowControl w:val="0"/>
              <w:autoSpaceDE w:val="0"/>
              <w:autoSpaceDN w:val="0"/>
              <w:rPr>
                <w:rFonts w:ascii="Arial" w:hAnsi="Arial" w:cs="Arial"/>
              </w:rPr>
            </w:pPr>
          </w:p>
        </w:tc>
      </w:tr>
      <w:tr w:rsidR="00FA6DB8" w:rsidRPr="007C0394" w14:paraId="57E10725"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1352"/>
              <w:gridCol w:w="7664"/>
            </w:tblGrid>
            <w:tr w:rsidR="00FA6DB8" w:rsidRPr="007C0394" w14:paraId="2A1204D1" w14:textId="77777777" w:rsidTr="00F8107E">
              <w:trPr>
                <w:trHeight w:hRule="exact" w:val="2"/>
              </w:trPr>
              <w:tc>
                <w:tcPr>
                  <w:tcW w:w="750" w:type="pct"/>
                  <w:hideMark/>
                </w:tcPr>
                <w:p w14:paraId="6960BA3E"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4250" w:type="pct"/>
                  <w:hideMark/>
                </w:tcPr>
                <w:p w14:paraId="3ED5C5CC"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70BAE9A2" w14:textId="77777777" w:rsidTr="00F8107E">
              <w:tc>
                <w:tcPr>
                  <w:tcW w:w="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04F9A60" w14:textId="77777777" w:rsidR="00FA6DB8" w:rsidRPr="007C0394" w:rsidRDefault="00FA6DB8" w:rsidP="00C85A62">
                  <w:pPr>
                    <w:widowControl w:val="0"/>
                    <w:autoSpaceDE w:val="0"/>
                    <w:autoSpaceDN w:val="0"/>
                    <w:jc w:val="left"/>
                    <w:rPr>
                      <w:rFonts w:ascii="Arial" w:hAnsi="Arial" w:cs="Arial"/>
                      <w:b/>
                      <w:bCs/>
                    </w:rPr>
                  </w:pPr>
                  <w:r w:rsidRPr="007C0394">
                    <w:rPr>
                      <w:rFonts w:ascii="Arial" w:hAnsi="Arial" w:cs="Arial"/>
                      <w:b/>
                      <w:bCs/>
                    </w:rPr>
                    <w:t>HH-S1</w:t>
                  </w:r>
                </w:p>
              </w:tc>
              <w:tc>
                <w:tcPr>
                  <w:tcW w:w="42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8E1FD2F" w14:textId="77777777" w:rsidR="00FA6DB8" w:rsidRPr="007C0394" w:rsidRDefault="00FA6DB8" w:rsidP="00C85A62">
                  <w:pPr>
                    <w:widowControl w:val="0"/>
                    <w:autoSpaceDE w:val="0"/>
                    <w:autoSpaceDN w:val="0"/>
                    <w:jc w:val="left"/>
                    <w:rPr>
                      <w:rFonts w:ascii="Arial" w:hAnsi="Arial" w:cs="Arial"/>
                      <w:b/>
                      <w:bCs/>
                    </w:rPr>
                  </w:pPr>
                  <w:r w:rsidRPr="007C0394">
                    <w:rPr>
                      <w:rFonts w:ascii="Arial" w:hAnsi="Arial" w:cs="Arial"/>
                      <w:b/>
                      <w:bCs/>
                    </w:rPr>
                    <w:t>Minimum</w:t>
                  </w:r>
                  <w:r>
                    <w:rPr>
                      <w:rFonts w:ascii="Arial" w:hAnsi="Arial" w:cs="Arial"/>
                      <w:b/>
                      <w:bCs/>
                    </w:rPr>
                    <w:t xml:space="preserve"> </w:t>
                  </w:r>
                  <w:r w:rsidRPr="007C0394">
                    <w:rPr>
                      <w:rFonts w:ascii="Arial" w:hAnsi="Arial" w:cs="Arial"/>
                      <w:b/>
                      <w:bCs/>
                    </w:rPr>
                    <w:t>and</w:t>
                  </w:r>
                  <w:r>
                    <w:rPr>
                      <w:rFonts w:ascii="Arial" w:hAnsi="Arial" w:cs="Arial"/>
                      <w:b/>
                      <w:bCs/>
                    </w:rPr>
                    <w:t xml:space="preserve"> </w:t>
                  </w:r>
                  <w:r w:rsidRPr="007C0394">
                    <w:rPr>
                      <w:rFonts w:ascii="Arial" w:hAnsi="Arial" w:cs="Arial"/>
                      <w:b/>
                      <w:bCs/>
                    </w:rPr>
                    <w:t>maximum</w:t>
                  </w:r>
                  <w:r>
                    <w:rPr>
                      <w:rFonts w:ascii="Arial" w:hAnsi="Arial" w:cs="Arial"/>
                      <w:b/>
                      <w:bCs/>
                    </w:rPr>
                    <w:t xml:space="preserve"> </w:t>
                  </w:r>
                  <w:r w:rsidRPr="007C0394">
                    <w:rPr>
                      <w:rFonts w:ascii="Arial" w:hAnsi="Arial" w:cs="Arial"/>
                      <w:b/>
                      <w:bCs/>
                    </w:rPr>
                    <w:t>heights</w:t>
                  </w:r>
                  <w:r>
                    <w:rPr>
                      <w:rFonts w:ascii="Arial" w:hAnsi="Arial" w:cs="Arial"/>
                      <w:b/>
                      <w:bCs/>
                    </w:rPr>
                    <w:t xml:space="preserve"> </w:t>
                  </w:r>
                  <w:r w:rsidRPr="007C0394">
                    <w:rPr>
                      <w:rFonts w:ascii="Arial" w:hAnsi="Arial" w:cs="Arial"/>
                      <w:b/>
                      <w:bCs/>
                    </w:rPr>
                    <w:t>for</w:t>
                  </w:r>
                  <w:r>
                    <w:rPr>
                      <w:rFonts w:ascii="Arial" w:hAnsi="Arial" w:cs="Arial"/>
                      <w:b/>
                      <w:bCs/>
                    </w:rPr>
                    <w:t xml:space="preserve"> </w:t>
                  </w:r>
                  <w:r w:rsidRPr="007C0394">
                    <w:rPr>
                      <w:rFonts w:ascii="Arial" w:hAnsi="Arial" w:cs="Arial"/>
                      <w:b/>
                      <w:bCs/>
                    </w:rPr>
                    <w:t>heritage</w:t>
                  </w:r>
                  <w:r>
                    <w:rPr>
                      <w:rFonts w:ascii="Arial" w:hAnsi="Arial" w:cs="Arial"/>
                      <w:b/>
                      <w:bCs/>
                    </w:rPr>
                    <w:t xml:space="preserve"> </w:t>
                  </w:r>
                  <w:r w:rsidRPr="007C0394">
                    <w:rPr>
                      <w:rFonts w:ascii="Arial" w:hAnsi="Arial" w:cs="Arial"/>
                      <w:b/>
                      <w:bCs/>
                    </w:rPr>
                    <w:t>areas</w:t>
                  </w:r>
                  <w:r>
                    <w:rPr>
                      <w:rFonts w:ascii="Arial" w:hAnsi="Arial" w:cs="Arial"/>
                      <w:b/>
                      <w:bCs/>
                    </w:rPr>
                    <w:t xml:space="preserve"> </w:t>
                  </w:r>
                  <w:r w:rsidRPr="007C0394">
                    <w:rPr>
                      <w:rFonts w:ascii="Arial" w:hAnsi="Arial" w:cs="Arial"/>
                      <w:b/>
                      <w:bCs/>
                    </w:rPr>
                    <w:t>in</w:t>
                  </w:r>
                  <w:r>
                    <w:rPr>
                      <w:rFonts w:ascii="Arial" w:hAnsi="Arial" w:cs="Arial"/>
                      <w:b/>
                      <w:bCs/>
                    </w:rPr>
                    <w:t xml:space="preserve"> </w:t>
                  </w:r>
                  <w:r w:rsidRPr="007C0394">
                    <w:rPr>
                      <w:rFonts w:ascii="Arial" w:hAnsi="Arial" w:cs="Arial"/>
                      <w:b/>
                      <w:bCs/>
                    </w:rPr>
                    <w:t>the</w:t>
                  </w:r>
                  <w:r>
                    <w:rPr>
                      <w:rFonts w:ascii="Arial" w:hAnsi="Arial" w:cs="Arial"/>
                      <w:b/>
                      <w:bCs/>
                    </w:rPr>
                    <w:t xml:space="preserve"> </w:t>
                  </w:r>
                  <w:r w:rsidRPr="007C0394">
                    <w:rPr>
                      <w:rFonts w:ascii="Arial" w:hAnsi="Arial" w:cs="Arial"/>
                      <w:b/>
                      <w:bCs/>
                    </w:rPr>
                    <w:t>City</w:t>
                  </w:r>
                  <w:r>
                    <w:rPr>
                      <w:rFonts w:ascii="Arial" w:hAnsi="Arial" w:cs="Arial"/>
                      <w:b/>
                      <w:bCs/>
                    </w:rPr>
                    <w:t xml:space="preserve"> </w:t>
                  </w:r>
                  <w:r w:rsidRPr="007C0394">
                    <w:rPr>
                      <w:rFonts w:ascii="Arial" w:hAnsi="Arial" w:cs="Arial"/>
                      <w:b/>
                      <w:bCs/>
                    </w:rPr>
                    <w:t>Centre</w:t>
                  </w:r>
                  <w:r>
                    <w:rPr>
                      <w:rFonts w:ascii="Arial" w:hAnsi="Arial" w:cs="Arial"/>
                      <w:b/>
                      <w:bCs/>
                    </w:rPr>
                    <w:t xml:space="preserve"> </w:t>
                  </w:r>
                  <w:r w:rsidRPr="007C0394">
                    <w:rPr>
                      <w:rFonts w:ascii="Arial" w:hAnsi="Arial" w:cs="Arial"/>
                      <w:b/>
                      <w:bCs/>
                    </w:rPr>
                    <w:t>Zone,</w:t>
                  </w:r>
                  <w:r>
                    <w:rPr>
                      <w:rFonts w:ascii="Arial" w:hAnsi="Arial" w:cs="Arial"/>
                      <w:b/>
                      <w:bCs/>
                    </w:rPr>
                    <w:t xml:space="preserve"> </w:t>
                  </w:r>
                  <w:r w:rsidRPr="007C0394">
                    <w:rPr>
                      <w:rFonts w:ascii="Arial" w:hAnsi="Arial" w:cs="Arial"/>
                      <w:b/>
                      <w:bCs/>
                    </w:rPr>
                    <w:t>Centre</w:t>
                  </w:r>
                  <w:r>
                    <w:rPr>
                      <w:rFonts w:ascii="Arial" w:hAnsi="Arial" w:cs="Arial"/>
                      <w:b/>
                      <w:bCs/>
                    </w:rPr>
                    <w:t xml:space="preserve"> </w:t>
                  </w:r>
                  <w:r w:rsidRPr="007C0394">
                    <w:rPr>
                      <w:rFonts w:ascii="Arial" w:hAnsi="Arial" w:cs="Arial"/>
                      <w:b/>
                      <w:bCs/>
                    </w:rPr>
                    <w:t>Zones</w:t>
                  </w:r>
                  <w:r>
                    <w:rPr>
                      <w:rFonts w:ascii="Arial" w:hAnsi="Arial" w:cs="Arial"/>
                      <w:b/>
                      <w:bCs/>
                    </w:rPr>
                    <w:t xml:space="preserve"> </w:t>
                  </w:r>
                  <w:r w:rsidRPr="007C0394">
                    <w:rPr>
                      <w:rFonts w:ascii="Arial" w:hAnsi="Arial" w:cs="Arial"/>
                      <w:b/>
                      <w:bCs/>
                    </w:rPr>
                    <w:t>and</w:t>
                  </w:r>
                  <w:r>
                    <w:rPr>
                      <w:rFonts w:ascii="Arial" w:hAnsi="Arial" w:cs="Arial"/>
                      <w:b/>
                      <w:bCs/>
                    </w:rPr>
                    <w:t xml:space="preserve"> </w:t>
                  </w:r>
                  <w:r w:rsidRPr="007C0394">
                    <w:rPr>
                      <w:rFonts w:ascii="Arial" w:hAnsi="Arial" w:cs="Arial"/>
                      <w:b/>
                      <w:bCs/>
                    </w:rPr>
                    <w:t>Waterfront</w:t>
                  </w:r>
                  <w:r>
                    <w:rPr>
                      <w:rFonts w:ascii="Arial" w:hAnsi="Arial" w:cs="Arial"/>
                      <w:b/>
                      <w:bCs/>
                    </w:rPr>
                    <w:t xml:space="preserve"> </w:t>
                  </w:r>
                  <w:r w:rsidRPr="007C0394">
                    <w:rPr>
                      <w:rFonts w:ascii="Arial" w:hAnsi="Arial" w:cs="Arial"/>
                      <w:b/>
                      <w:bCs/>
                    </w:rPr>
                    <w:t>Zone</w:t>
                  </w:r>
                  <w:r>
                    <w:rPr>
                      <w:rFonts w:ascii="Arial" w:hAnsi="Arial" w:cs="Arial"/>
                      <w:b/>
                      <w:bCs/>
                    </w:rPr>
                    <w:t xml:space="preserve"> </w:t>
                  </w:r>
                </w:p>
              </w:tc>
            </w:tr>
          </w:tbl>
          <w:p w14:paraId="4DA1EBD4" w14:textId="77777777" w:rsidR="00FA6DB8" w:rsidRPr="007C0394" w:rsidRDefault="00FA6DB8" w:rsidP="00C85A62">
            <w:pPr>
              <w:widowControl w:val="0"/>
              <w:autoSpaceDE w:val="0"/>
              <w:autoSpaceDN w:val="0"/>
              <w:jc w:val="left"/>
              <w:rPr>
                <w:rFonts w:ascii="Arial" w:hAnsi="Arial" w:cs="Arial"/>
              </w:rPr>
            </w:pPr>
          </w:p>
        </w:tc>
      </w:tr>
      <w:tr w:rsidR="00FA6DB8" w:rsidRPr="007C0394" w14:paraId="55C8A391" w14:textId="77777777" w:rsidTr="00006D68">
        <w:tc>
          <w:tcPr>
            <w:tcW w:w="5000" w:type="pct"/>
            <w:tcBorders>
              <w:bottom w:val="single" w:sz="4" w:space="0" w:color="auto"/>
            </w:tcBorders>
            <w:tcMar>
              <w:top w:w="5" w:type="dxa"/>
              <w:left w:w="5" w:type="dxa"/>
              <w:bottom w:w="5" w:type="dxa"/>
              <w:right w:w="5" w:type="dxa"/>
            </w:tcMar>
            <w:hideMark/>
          </w:tcPr>
          <w:tbl>
            <w:tblPr>
              <w:tblStyle w:val="divRuleBackgroundtable"/>
              <w:tblW w:w="5000" w:type="pct"/>
              <w:tblInd w:w="0" w:type="dxa"/>
              <w:shd w:val="clear" w:color="auto" w:fill="D9D9D9"/>
              <w:tblCellMar>
                <w:left w:w="0" w:type="dxa"/>
                <w:right w:w="0" w:type="dxa"/>
              </w:tblCellMar>
              <w:tblLook w:val="05E0" w:firstRow="1" w:lastRow="1" w:firstColumn="1" w:lastColumn="1" w:noHBand="0" w:noVBand="1"/>
            </w:tblPr>
            <w:tblGrid>
              <w:gridCol w:w="1532"/>
              <w:gridCol w:w="3156"/>
              <w:gridCol w:w="2106"/>
              <w:gridCol w:w="2222"/>
            </w:tblGrid>
            <w:tr w:rsidR="00FA6DB8" w:rsidRPr="007C0394" w14:paraId="18BC9F0B" w14:textId="77777777" w:rsidTr="007224AB">
              <w:trPr>
                <w:trHeight w:hRule="exact" w:val="2"/>
              </w:trPr>
              <w:tc>
                <w:tcPr>
                  <w:tcW w:w="850" w:type="pct"/>
                  <w:hideMark/>
                </w:tcPr>
                <w:p w14:paraId="6EDBFC31"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750" w:type="pct"/>
                  <w:hideMark/>
                </w:tcPr>
                <w:p w14:paraId="0866D745"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168" w:type="pct"/>
                  <w:hideMark/>
                </w:tcPr>
                <w:p w14:paraId="6C5D2218"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232" w:type="pct"/>
                  <w:hideMark/>
                </w:tcPr>
                <w:p w14:paraId="4BF1DD1E"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2DEE5E25" w14:textId="77777777" w:rsidTr="007224AB">
              <w:tc>
                <w:tcPr>
                  <w:tcW w:w="850"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172E25FE"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b/>
                      <w:bCs/>
                    </w:rPr>
                    <w:t>City</w:t>
                  </w:r>
                  <w:r>
                    <w:rPr>
                      <w:rFonts w:ascii="Arial" w:hAnsi="Arial" w:cs="Arial"/>
                      <w:b/>
                      <w:bCs/>
                    </w:rPr>
                    <w:t xml:space="preserve"> </w:t>
                  </w:r>
                  <w:r w:rsidRPr="007C0394">
                    <w:rPr>
                      <w:rFonts w:ascii="Arial" w:hAnsi="Arial" w:cs="Arial"/>
                      <w:b/>
                      <w:bCs/>
                    </w:rPr>
                    <w:t>Centre</w:t>
                  </w:r>
                  <w:r>
                    <w:rPr>
                      <w:rFonts w:ascii="Arial" w:hAnsi="Arial" w:cs="Arial"/>
                      <w:b/>
                      <w:bCs/>
                    </w:rPr>
                    <w:t xml:space="preserve"> </w:t>
                  </w:r>
                  <w:r w:rsidRPr="007C0394">
                    <w:rPr>
                      <w:rFonts w:ascii="Arial" w:hAnsi="Arial" w:cs="Arial"/>
                      <w:b/>
                      <w:bCs/>
                    </w:rPr>
                    <w:t>Zone</w:t>
                  </w:r>
                  <w:r>
                    <w:rPr>
                      <w:rFonts w:ascii="Arial" w:hAnsi="Arial" w:cs="Arial"/>
                      <w:b/>
                      <w:bCs/>
                    </w:rPr>
                    <w:t xml:space="preserve"> </w:t>
                  </w:r>
                  <w:r w:rsidRPr="007C0394">
                    <w:rPr>
                      <w:rFonts w:ascii="Arial" w:hAnsi="Arial" w:cs="Arial"/>
                      <w:b/>
                      <w:bCs/>
                    </w:rPr>
                    <w:t>and</w:t>
                  </w:r>
                  <w:r>
                    <w:rPr>
                      <w:rFonts w:ascii="Arial" w:hAnsi="Arial" w:cs="Arial"/>
                      <w:b/>
                      <w:bCs/>
                    </w:rPr>
                    <w:t xml:space="preserve"> </w:t>
                  </w:r>
                  <w:r w:rsidRPr="007C0394">
                    <w:rPr>
                      <w:rFonts w:ascii="Arial" w:hAnsi="Arial" w:cs="Arial"/>
                      <w:b/>
                      <w:bCs/>
                    </w:rPr>
                    <w:t>Waterfront</w:t>
                  </w:r>
                  <w:r>
                    <w:rPr>
                      <w:rFonts w:ascii="Arial" w:hAnsi="Arial" w:cs="Arial"/>
                      <w:b/>
                      <w:bCs/>
                    </w:rPr>
                    <w:t xml:space="preserve"> </w:t>
                  </w:r>
                  <w:r w:rsidRPr="007C0394">
                    <w:rPr>
                      <w:rFonts w:ascii="Arial" w:hAnsi="Arial" w:cs="Arial"/>
                      <w:b/>
                      <w:bCs/>
                    </w:rPr>
                    <w:t>Zone</w:t>
                  </w:r>
                  <w:r>
                    <w:rPr>
                      <w:rFonts w:ascii="Arial" w:hAnsi="Arial" w:cs="Arial"/>
                      <w:b/>
                      <w:bCs/>
                    </w:rPr>
                    <w:t xml:space="preserve"> </w:t>
                  </w:r>
                  <w:r w:rsidRPr="007C0394">
                    <w:rPr>
                      <w:rFonts w:ascii="Arial" w:hAnsi="Arial" w:cs="Arial"/>
                      <w:b/>
                      <w:bCs/>
                    </w:rPr>
                    <w:t>Heritage</w:t>
                  </w:r>
                  <w:r>
                    <w:rPr>
                      <w:rFonts w:ascii="Arial" w:hAnsi="Arial" w:cs="Arial"/>
                      <w:b/>
                      <w:bCs/>
                    </w:rPr>
                    <w:t xml:space="preserve"> </w:t>
                  </w:r>
                  <w:r w:rsidRPr="007C0394">
                    <w:rPr>
                      <w:rFonts w:ascii="Arial" w:hAnsi="Arial" w:cs="Arial"/>
                      <w:b/>
                      <w:bCs/>
                    </w:rPr>
                    <w:t>Areas</w:t>
                  </w:r>
                  <w:r>
                    <w:rPr>
                      <w:rFonts w:ascii="Arial" w:hAnsi="Arial" w:cs="Arial"/>
                      <w:b/>
                      <w:bCs/>
                    </w:rPr>
                    <w:t xml:space="preserve"> </w:t>
                  </w:r>
                </w:p>
              </w:tc>
              <w:tc>
                <w:tcPr>
                  <w:tcW w:w="1750"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60742F34"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b/>
                      <w:bCs/>
                    </w:rPr>
                    <w:t>Location</w:t>
                  </w:r>
                </w:p>
              </w:tc>
              <w:tc>
                <w:tcPr>
                  <w:tcW w:w="1168"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6443C4FD"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b/>
                      <w:bCs/>
                    </w:rPr>
                    <w:t>Minimum</w:t>
                  </w:r>
                  <w:r>
                    <w:rPr>
                      <w:rFonts w:ascii="Arial" w:hAnsi="Arial" w:cs="Arial"/>
                      <w:b/>
                      <w:bCs/>
                    </w:rPr>
                    <w:t xml:space="preserve"> </w:t>
                  </w:r>
                  <w:r w:rsidRPr="007C0394">
                    <w:rPr>
                      <w:rFonts w:ascii="Arial" w:hAnsi="Arial" w:cs="Arial"/>
                      <w:b/>
                      <w:bCs/>
                    </w:rPr>
                    <w:t>height</w:t>
                  </w:r>
                  <w:r>
                    <w:rPr>
                      <w:rFonts w:ascii="Arial" w:hAnsi="Arial" w:cs="Arial"/>
                      <w:b/>
                      <w:bCs/>
                    </w:rPr>
                    <w:t xml:space="preserve"> </w:t>
                  </w:r>
                  <w:r w:rsidRPr="007C0394">
                    <w:rPr>
                      <w:rFonts w:ascii="Arial" w:hAnsi="Arial" w:cs="Arial"/>
                      <w:b/>
                      <w:bCs/>
                    </w:rPr>
                    <w:t>above</w:t>
                  </w:r>
                  <w:r>
                    <w:rPr>
                      <w:rFonts w:ascii="Arial" w:hAnsi="Arial" w:cs="Arial"/>
                      <w:b/>
                      <w:bCs/>
                    </w:rPr>
                    <w:t xml:space="preserve"> </w:t>
                  </w:r>
                  <w:r w:rsidRPr="007C0394">
                    <w:rPr>
                      <w:rFonts w:ascii="Arial" w:hAnsi="Arial" w:cs="Arial"/>
                      <w:b/>
                      <w:bCs/>
                    </w:rPr>
                    <w:t>ground</w:t>
                  </w:r>
                  <w:r>
                    <w:rPr>
                      <w:rFonts w:ascii="Arial" w:hAnsi="Arial" w:cs="Arial"/>
                      <w:b/>
                      <w:bCs/>
                    </w:rPr>
                    <w:t xml:space="preserve"> </w:t>
                  </w:r>
                  <w:r w:rsidRPr="007C0394">
                    <w:rPr>
                      <w:rFonts w:ascii="Arial" w:hAnsi="Arial" w:cs="Arial"/>
                      <w:b/>
                      <w:bCs/>
                    </w:rPr>
                    <w:t>level</w:t>
                  </w:r>
                  <w:r>
                    <w:rPr>
                      <w:rFonts w:ascii="Arial" w:hAnsi="Arial" w:cs="Arial"/>
                      <w:b/>
                      <w:bCs/>
                    </w:rPr>
                    <w:t xml:space="preserve"> </w:t>
                  </w:r>
                </w:p>
                <w:p w14:paraId="16E91BB8" w14:textId="77777777" w:rsidR="00FA6DB8" w:rsidRPr="007C0394" w:rsidRDefault="00FA6DB8" w:rsidP="00A55D7C">
                  <w:pPr>
                    <w:widowControl w:val="0"/>
                    <w:autoSpaceDE w:val="0"/>
                    <w:autoSpaceDN w:val="0"/>
                    <w:jc w:val="left"/>
                    <w:rPr>
                      <w:rFonts w:ascii="Arial" w:hAnsi="Arial" w:cs="Arial"/>
                    </w:rPr>
                  </w:pPr>
                  <w:r>
                    <w:rPr>
                      <w:rFonts w:ascii="Arial" w:hAnsi="Arial" w:cs="Arial"/>
                      <w:b/>
                      <w:bCs/>
                    </w:rPr>
                    <w:t xml:space="preserve"> </w:t>
                  </w:r>
                </w:p>
              </w:tc>
              <w:tc>
                <w:tcPr>
                  <w:tcW w:w="1232"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07D91459"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b/>
                      <w:bCs/>
                    </w:rPr>
                    <w:t>Maximum</w:t>
                  </w:r>
                  <w:r>
                    <w:rPr>
                      <w:rFonts w:ascii="Arial" w:hAnsi="Arial" w:cs="Arial"/>
                      <w:b/>
                      <w:bCs/>
                    </w:rPr>
                    <w:t xml:space="preserve"> </w:t>
                  </w:r>
                  <w:r w:rsidRPr="007C0394">
                    <w:rPr>
                      <w:rFonts w:ascii="Arial" w:hAnsi="Arial" w:cs="Arial"/>
                      <w:b/>
                      <w:bCs/>
                    </w:rPr>
                    <w:t>height</w:t>
                  </w:r>
                  <w:r>
                    <w:rPr>
                      <w:rFonts w:ascii="Arial" w:hAnsi="Arial" w:cs="Arial"/>
                      <w:b/>
                      <w:bCs/>
                    </w:rPr>
                    <w:t xml:space="preserve"> </w:t>
                  </w:r>
                  <w:r w:rsidRPr="007C0394">
                    <w:rPr>
                      <w:rFonts w:ascii="Arial" w:hAnsi="Arial" w:cs="Arial"/>
                      <w:b/>
                      <w:bCs/>
                    </w:rPr>
                    <w:t>above</w:t>
                  </w:r>
                  <w:r>
                    <w:rPr>
                      <w:rFonts w:ascii="Arial" w:hAnsi="Arial" w:cs="Arial"/>
                      <w:b/>
                      <w:bCs/>
                    </w:rPr>
                    <w:t xml:space="preserve"> </w:t>
                  </w:r>
                  <w:r w:rsidRPr="007C0394">
                    <w:rPr>
                      <w:rFonts w:ascii="Arial" w:hAnsi="Arial" w:cs="Arial"/>
                      <w:b/>
                      <w:bCs/>
                    </w:rPr>
                    <w:t>ground</w:t>
                  </w:r>
                  <w:r>
                    <w:rPr>
                      <w:rFonts w:ascii="Arial" w:hAnsi="Arial" w:cs="Arial"/>
                      <w:b/>
                      <w:bCs/>
                    </w:rPr>
                    <w:t xml:space="preserve"> </w:t>
                  </w:r>
                  <w:r w:rsidRPr="007C0394">
                    <w:rPr>
                      <w:rFonts w:ascii="Arial" w:hAnsi="Arial" w:cs="Arial"/>
                      <w:b/>
                      <w:bCs/>
                    </w:rPr>
                    <w:t>level</w:t>
                  </w:r>
                </w:p>
              </w:tc>
            </w:tr>
          </w:tbl>
          <w:p w14:paraId="2C9E73AE" w14:textId="77777777" w:rsidR="00FA6DB8" w:rsidRPr="007C0394" w:rsidRDefault="00FA6DB8" w:rsidP="00A55D7C">
            <w:pPr>
              <w:widowControl w:val="0"/>
              <w:autoSpaceDE w:val="0"/>
              <w:autoSpaceDN w:val="0"/>
              <w:jc w:val="left"/>
              <w:rPr>
                <w:rFonts w:ascii="Arial" w:hAnsi="Arial" w:cs="Arial"/>
              </w:rPr>
            </w:pPr>
          </w:p>
        </w:tc>
      </w:tr>
      <w:tr w:rsidR="00FA6DB8" w:rsidRPr="007C0394" w14:paraId="3368A79D" w14:textId="77777777" w:rsidTr="0066570A">
        <w:tc>
          <w:tcPr>
            <w:tcW w:w="5000" w:type="pct"/>
            <w:tcBorders>
              <w:top w:val="single" w:sz="4" w:space="0" w:color="auto"/>
              <w:left w:val="single" w:sz="4" w:space="0" w:color="auto"/>
              <w:bottom w:val="single" w:sz="6" w:space="0" w:color="auto"/>
              <w:right w:val="single" w:sz="4" w:space="0" w:color="auto"/>
            </w:tcBorders>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1532"/>
              <w:gridCol w:w="3156"/>
              <w:gridCol w:w="2106"/>
              <w:gridCol w:w="2222"/>
            </w:tblGrid>
            <w:tr w:rsidR="00FA6DB8" w:rsidRPr="007C0394" w14:paraId="2258B1B3" w14:textId="77777777" w:rsidTr="007224AB">
              <w:trPr>
                <w:trHeight w:hRule="exact" w:val="2"/>
              </w:trPr>
              <w:tc>
                <w:tcPr>
                  <w:tcW w:w="850" w:type="pct"/>
                  <w:hideMark/>
                </w:tcPr>
                <w:p w14:paraId="0D37C4DA"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750" w:type="pct"/>
                  <w:hideMark/>
                </w:tcPr>
                <w:p w14:paraId="2F878423"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168" w:type="pct"/>
                  <w:hideMark/>
                </w:tcPr>
                <w:p w14:paraId="7CE4FB3E"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232" w:type="pct"/>
                  <w:hideMark/>
                </w:tcPr>
                <w:p w14:paraId="77877321"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607C1817" w14:textId="77777777" w:rsidTr="007224AB">
              <w:tc>
                <w:tcPr>
                  <w:tcW w:w="850" w:type="pct"/>
                  <w:vMerge w:val="restar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FA5EB7B"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BNZ</w:t>
                  </w:r>
                  <w:r>
                    <w:rPr>
                      <w:rFonts w:ascii="Arial" w:hAnsi="Arial" w:cs="Arial"/>
                    </w:rPr>
                    <w:t xml:space="preserve"> </w:t>
                  </w:r>
                  <w:r w:rsidRPr="007C0394">
                    <w:rPr>
                      <w:rFonts w:ascii="Arial" w:hAnsi="Arial" w:cs="Arial"/>
                    </w:rPr>
                    <w:t>Head</w:t>
                  </w:r>
                  <w:r>
                    <w:rPr>
                      <w:rFonts w:ascii="Arial" w:hAnsi="Arial" w:cs="Arial"/>
                    </w:rPr>
                    <w:t xml:space="preserve"> </w:t>
                  </w:r>
                  <w:r w:rsidRPr="007C0394">
                    <w:rPr>
                      <w:rFonts w:ascii="Arial" w:hAnsi="Arial" w:cs="Arial"/>
                    </w:rPr>
                    <w:t>Offices</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r>
                    <w:rPr>
                      <w:rFonts w:ascii="Arial" w:hAnsi="Arial" w:cs="Arial"/>
                    </w:rPr>
                    <w:t xml:space="preserve"> </w:t>
                  </w: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B47A426"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in</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block</w:t>
                  </w:r>
                  <w:r>
                    <w:rPr>
                      <w:rFonts w:ascii="Arial" w:hAnsi="Arial" w:cs="Arial"/>
                    </w:rPr>
                    <w:t xml:space="preserve"> </w:t>
                  </w:r>
                  <w:r w:rsidRPr="007C0394">
                    <w:rPr>
                      <w:rFonts w:ascii="Arial" w:hAnsi="Arial" w:cs="Arial"/>
                    </w:rPr>
                    <w:t>bounded</w:t>
                  </w:r>
                  <w:r>
                    <w:rPr>
                      <w:rFonts w:ascii="Arial" w:hAnsi="Arial" w:cs="Arial"/>
                    </w:rPr>
                    <w:t xml:space="preserve"> </w:t>
                  </w:r>
                  <w:r w:rsidRPr="007C0394">
                    <w:rPr>
                      <w:rFonts w:ascii="Arial" w:hAnsi="Arial" w:cs="Arial"/>
                    </w:rPr>
                    <w:t>by</w:t>
                  </w:r>
                  <w:r>
                    <w:rPr>
                      <w:rFonts w:ascii="Arial" w:hAnsi="Arial" w:cs="Arial"/>
                    </w:rPr>
                    <w:t xml:space="preserve"> </w:t>
                  </w:r>
                  <w:r w:rsidRPr="007C0394">
                    <w:rPr>
                      <w:rFonts w:ascii="Arial" w:hAnsi="Arial" w:cs="Arial"/>
                    </w:rPr>
                    <w:t>Lambton</w:t>
                  </w:r>
                  <w:r>
                    <w:rPr>
                      <w:rFonts w:ascii="Arial" w:hAnsi="Arial" w:cs="Arial"/>
                    </w:rPr>
                    <w:t xml:space="preserve"> </w:t>
                  </w:r>
                  <w:r w:rsidRPr="007C0394">
                    <w:rPr>
                      <w:rFonts w:ascii="Arial" w:hAnsi="Arial" w:cs="Arial"/>
                    </w:rPr>
                    <w:t>Quay,</w:t>
                  </w:r>
                  <w:r>
                    <w:rPr>
                      <w:rFonts w:ascii="Arial" w:hAnsi="Arial" w:cs="Arial"/>
                    </w:rPr>
                    <w:t xml:space="preserve"> </w:t>
                  </w:r>
                  <w:r w:rsidRPr="007C0394">
                    <w:rPr>
                      <w:rFonts w:ascii="Arial" w:hAnsi="Arial" w:cs="Arial"/>
                    </w:rPr>
                    <w:t>Willis</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Pr>
                      <w:rFonts w:ascii="Arial" w:hAnsi="Arial" w:cs="Arial"/>
                    </w:rPr>
                    <w:t xml:space="preserve"> </w:t>
                  </w:r>
                  <w:r w:rsidRPr="007C0394">
                    <w:rPr>
                      <w:rFonts w:ascii="Arial" w:hAnsi="Arial" w:cs="Arial"/>
                    </w:rPr>
                    <w:t>Hunter</w:t>
                  </w:r>
                  <w:r>
                    <w:rPr>
                      <w:rFonts w:ascii="Arial" w:hAnsi="Arial" w:cs="Arial"/>
                    </w:rPr>
                    <w:t xml:space="preserve"> </w:t>
                  </w:r>
                  <w:r w:rsidRPr="007C0394">
                    <w:rPr>
                      <w:rFonts w:ascii="Arial" w:hAnsi="Arial" w:cs="Arial"/>
                    </w:rPr>
                    <w:t>Street</w:t>
                  </w:r>
                </w:p>
              </w:tc>
              <w:tc>
                <w:tcPr>
                  <w:tcW w:w="1168"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6671372B"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15m</w:t>
                  </w:r>
                </w:p>
              </w:tc>
              <w:tc>
                <w:tcPr>
                  <w:tcW w:w="123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05E6602"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25m</w:t>
                  </w:r>
                </w:p>
              </w:tc>
            </w:tr>
            <w:tr w:rsidR="00FA6DB8" w:rsidRPr="007C0394" w14:paraId="7AB5CADE"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13B5217F"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6D2B145"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at</w:t>
                  </w:r>
                  <w:r>
                    <w:rPr>
                      <w:rFonts w:ascii="Arial" w:hAnsi="Arial" w:cs="Arial"/>
                    </w:rPr>
                    <w:t xml:space="preserve"> </w:t>
                  </w:r>
                  <w:r w:rsidRPr="007C0394">
                    <w:rPr>
                      <w:rFonts w:ascii="Arial" w:hAnsi="Arial" w:cs="Arial"/>
                    </w:rPr>
                    <w:t>360-366</w:t>
                  </w:r>
                  <w:r>
                    <w:rPr>
                      <w:rFonts w:ascii="Arial" w:hAnsi="Arial" w:cs="Arial"/>
                    </w:rPr>
                    <w:t xml:space="preserve"> </w:t>
                  </w:r>
                  <w:r w:rsidRPr="007C0394">
                    <w:rPr>
                      <w:rFonts w:ascii="Arial" w:hAnsi="Arial" w:cs="Arial"/>
                    </w:rPr>
                    <w:t>Lambton</w:t>
                  </w:r>
                  <w:r>
                    <w:rPr>
                      <w:rFonts w:ascii="Arial" w:hAnsi="Arial" w:cs="Arial"/>
                    </w:rPr>
                    <w:t xml:space="preserve"> </w:t>
                  </w:r>
                  <w:r w:rsidRPr="007C0394">
                    <w:rPr>
                      <w:rFonts w:ascii="Arial" w:hAnsi="Arial" w:cs="Arial"/>
                    </w:rPr>
                    <w:t>Quay</w:t>
                  </w:r>
                  <w:r>
                    <w:rPr>
                      <w:rFonts w:ascii="Arial" w:hAnsi="Arial" w:cs="Arial"/>
                    </w:rPr>
                    <w:t xml:space="preserve"> </w:t>
                  </w:r>
                  <w:r w:rsidRPr="007C0394">
                    <w:rPr>
                      <w:rFonts w:ascii="Arial" w:hAnsi="Arial" w:cs="Arial"/>
                    </w:rPr>
                    <w:t>(Stewart</w:t>
                  </w:r>
                  <w:r>
                    <w:rPr>
                      <w:rFonts w:ascii="Arial" w:hAnsi="Arial" w:cs="Arial"/>
                    </w:rPr>
                    <w:t xml:space="preserve"> </w:t>
                  </w:r>
                  <w:r w:rsidRPr="007C0394">
                    <w:rPr>
                      <w:rFonts w:ascii="Arial" w:hAnsi="Arial" w:cs="Arial"/>
                    </w:rPr>
                    <w:t>Dawsons</w:t>
                  </w:r>
                  <w:r>
                    <w:rPr>
                      <w:rFonts w:ascii="Arial" w:hAnsi="Arial" w:cs="Arial"/>
                    </w:rPr>
                    <w:t xml:space="preserve"> </w:t>
                  </w:r>
                  <w:r w:rsidRPr="007C0394">
                    <w:rPr>
                      <w:rFonts w:ascii="Arial" w:hAnsi="Arial" w:cs="Arial"/>
                    </w:rPr>
                    <w:t>Corner)</w:t>
                  </w:r>
                </w:p>
              </w:tc>
              <w:tc>
                <w:tcPr>
                  <w:tcW w:w="1168"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BE77D61"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15.5m</w:t>
                  </w:r>
                </w:p>
              </w:tc>
              <w:tc>
                <w:tcPr>
                  <w:tcW w:w="123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AC1DFDB"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95m</w:t>
                  </w:r>
                  <w:r>
                    <w:rPr>
                      <w:rFonts w:ascii="Arial" w:hAnsi="Arial" w:cs="Arial"/>
                    </w:rPr>
                    <w:t xml:space="preserve"> </w:t>
                  </w:r>
                  <w:r w:rsidRPr="007C0394">
                    <w:rPr>
                      <w:rFonts w:ascii="Arial" w:hAnsi="Arial" w:cs="Arial"/>
                    </w:rPr>
                    <w:t>in</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airspace</w:t>
                  </w:r>
                  <w:r>
                    <w:rPr>
                      <w:rFonts w:ascii="Arial" w:hAnsi="Arial" w:cs="Arial"/>
                    </w:rPr>
                    <w:t xml:space="preserve"> </w:t>
                  </w:r>
                  <w:r w:rsidRPr="007C0394">
                    <w:rPr>
                      <w:rFonts w:ascii="Arial" w:hAnsi="Arial" w:cs="Arial"/>
                    </w:rPr>
                    <w:t>above</w:t>
                  </w:r>
                  <w:r>
                    <w:rPr>
                      <w:rFonts w:ascii="Arial" w:hAnsi="Arial" w:cs="Arial"/>
                    </w:rPr>
                    <w:t xml:space="preserve"> </w:t>
                  </w:r>
                  <w:r w:rsidRPr="007C0394">
                    <w:rPr>
                      <w:rFonts w:ascii="Arial" w:hAnsi="Arial" w:cs="Arial"/>
                    </w:rPr>
                    <w:t>360-366</w:t>
                  </w:r>
                  <w:r>
                    <w:rPr>
                      <w:rFonts w:ascii="Arial" w:hAnsi="Arial" w:cs="Arial"/>
                    </w:rPr>
                    <w:t xml:space="preserve"> </w:t>
                  </w:r>
                  <w:r w:rsidRPr="007C0394">
                    <w:rPr>
                      <w:rFonts w:ascii="Arial" w:hAnsi="Arial" w:cs="Arial"/>
                    </w:rPr>
                    <w:t>Lambton</w:t>
                  </w:r>
                  <w:r>
                    <w:rPr>
                      <w:rFonts w:ascii="Arial" w:hAnsi="Arial" w:cs="Arial"/>
                    </w:rPr>
                    <w:t xml:space="preserve"> </w:t>
                  </w:r>
                  <w:r w:rsidRPr="007C0394">
                    <w:rPr>
                      <w:rFonts w:ascii="Arial" w:hAnsi="Arial" w:cs="Arial"/>
                    </w:rPr>
                    <w:t>Quay</w:t>
                  </w:r>
                  <w:r>
                    <w:rPr>
                      <w:rFonts w:ascii="Arial" w:hAnsi="Arial" w:cs="Arial"/>
                    </w:rPr>
                    <w:t xml:space="preserve"> </w:t>
                  </w:r>
                  <w:r w:rsidRPr="007C0394">
                    <w:rPr>
                      <w:rFonts w:ascii="Arial" w:hAnsi="Arial" w:cs="Arial"/>
                    </w:rPr>
                    <w:t>and</w:t>
                  </w:r>
                  <w:r>
                    <w:rPr>
                      <w:rFonts w:ascii="Arial" w:hAnsi="Arial" w:cs="Arial"/>
                    </w:rPr>
                    <w:t xml:space="preserve"> </w:t>
                  </w:r>
                  <w:r w:rsidRPr="007C0394">
                    <w:rPr>
                      <w:rFonts w:ascii="Arial" w:hAnsi="Arial" w:cs="Arial"/>
                    </w:rPr>
                    <w:t>8</w:t>
                  </w:r>
                  <w:r>
                    <w:rPr>
                      <w:rFonts w:ascii="Arial" w:hAnsi="Arial" w:cs="Arial"/>
                    </w:rPr>
                    <w:t xml:space="preserve"> </w:t>
                  </w:r>
                  <w:r w:rsidRPr="007C0394">
                    <w:rPr>
                      <w:rFonts w:ascii="Arial" w:hAnsi="Arial" w:cs="Arial"/>
                    </w:rPr>
                    <w:t>Wills</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w:t>
                  </w:r>
                  <w:r>
                    <w:rPr>
                      <w:rFonts w:ascii="Arial" w:hAnsi="Arial" w:cs="Arial"/>
                    </w:rPr>
                    <w:t xml:space="preserve"> </w:t>
                  </w:r>
                </w:p>
              </w:tc>
            </w:tr>
            <w:tr w:rsidR="00FA6DB8" w:rsidRPr="007C0394" w14:paraId="54ADC974"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2B349FA9"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CDDD75C"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all</w:t>
                  </w:r>
                  <w:r>
                    <w:rPr>
                      <w:rFonts w:ascii="Arial" w:hAnsi="Arial" w:cs="Arial"/>
                    </w:rPr>
                    <w:t xml:space="preserve"> </w:t>
                  </w:r>
                  <w:r w:rsidRPr="007C0394">
                    <w:rPr>
                      <w:rFonts w:ascii="Arial" w:hAnsi="Arial" w:cs="Arial"/>
                    </w:rPr>
                    <w:t>other</w:t>
                  </w:r>
                  <w:r>
                    <w:rPr>
                      <w:rFonts w:ascii="Arial" w:hAnsi="Arial" w:cs="Arial"/>
                    </w:rPr>
                    <w:t xml:space="preserve"> </w:t>
                  </w:r>
                  <w:r w:rsidRPr="007C0394">
                    <w:rPr>
                      <w:rFonts w:ascii="Arial" w:hAnsi="Arial" w:cs="Arial"/>
                    </w:rPr>
                    <w:t>sites</w:t>
                  </w:r>
                </w:p>
              </w:tc>
              <w:tc>
                <w:tcPr>
                  <w:tcW w:w="1168"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59BAA69"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15m</w:t>
                  </w:r>
                </w:p>
              </w:tc>
              <w:tc>
                <w:tcPr>
                  <w:tcW w:w="123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FE52449"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70m</w:t>
                  </w:r>
                </w:p>
              </w:tc>
            </w:tr>
          </w:tbl>
          <w:p w14:paraId="2A16452D" w14:textId="77777777" w:rsidR="00FA6DB8" w:rsidRPr="007C0394" w:rsidRDefault="00FA6DB8" w:rsidP="00A55D7C">
            <w:pPr>
              <w:widowControl w:val="0"/>
              <w:autoSpaceDE w:val="0"/>
              <w:autoSpaceDN w:val="0"/>
              <w:jc w:val="left"/>
              <w:rPr>
                <w:rFonts w:ascii="Arial" w:hAnsi="Arial" w:cs="Arial"/>
              </w:rPr>
            </w:pPr>
          </w:p>
        </w:tc>
      </w:tr>
      <w:tr w:rsidR="00FA6DB8" w:rsidRPr="007C0394" w14:paraId="2D1E7250" w14:textId="77777777" w:rsidTr="0066570A">
        <w:tc>
          <w:tcPr>
            <w:tcW w:w="5000" w:type="pct"/>
            <w:tcBorders>
              <w:top w:val="single" w:sz="6" w:space="0" w:color="auto"/>
              <w:left w:val="single" w:sz="6" w:space="0" w:color="auto"/>
              <w:bottom w:val="single" w:sz="6" w:space="0" w:color="auto"/>
              <w:right w:val="single" w:sz="6" w:space="0" w:color="auto"/>
            </w:tcBorders>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1531"/>
              <w:gridCol w:w="3154"/>
              <w:gridCol w:w="2109"/>
              <w:gridCol w:w="2217"/>
            </w:tblGrid>
            <w:tr w:rsidR="00FA6DB8" w:rsidRPr="007C0394" w14:paraId="0FBC5969" w14:textId="77777777" w:rsidTr="007224AB">
              <w:trPr>
                <w:trHeight w:hRule="exact" w:val="2"/>
              </w:trPr>
              <w:tc>
                <w:tcPr>
                  <w:tcW w:w="850" w:type="pct"/>
                  <w:hideMark/>
                </w:tcPr>
                <w:p w14:paraId="50F30AD3"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750" w:type="pct"/>
                  <w:hideMark/>
                </w:tcPr>
                <w:p w14:paraId="16F323DC"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170" w:type="pct"/>
                  <w:hideMark/>
                </w:tcPr>
                <w:p w14:paraId="08B37549"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230" w:type="pct"/>
                  <w:hideMark/>
                </w:tcPr>
                <w:p w14:paraId="67A71422"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2956BF69" w14:textId="77777777" w:rsidTr="007224AB">
              <w:tc>
                <w:tcPr>
                  <w:tcW w:w="850" w:type="pct"/>
                  <w:vMerge w:val="restar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47BECAB0"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Courtenay</w:t>
                  </w:r>
                  <w:r>
                    <w:rPr>
                      <w:rFonts w:ascii="Arial" w:hAnsi="Arial" w:cs="Arial"/>
                    </w:rPr>
                    <w:t xml:space="preserve"> </w:t>
                  </w:r>
                  <w:r w:rsidRPr="007C0394">
                    <w:rPr>
                      <w:rFonts w:ascii="Arial" w:hAnsi="Arial" w:cs="Arial"/>
                    </w:rPr>
                    <w:t>Place</w:t>
                  </w: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3AED1DC" w14:textId="263A43D0"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270D58">
                    <w:rPr>
                      <w:rFonts w:ascii="Arial" w:hAnsi="Arial" w:cs="Arial"/>
                      <w:color w:val="FF0000"/>
                      <w:u w:val="single"/>
                    </w:rPr>
                    <w:t>contributing</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in</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block</w:t>
                  </w:r>
                  <w:r>
                    <w:rPr>
                      <w:rFonts w:ascii="Arial" w:hAnsi="Arial" w:cs="Arial"/>
                    </w:rPr>
                    <w:t xml:space="preserve"> </w:t>
                  </w:r>
                  <w:r w:rsidRPr="007C0394">
                    <w:rPr>
                      <w:rFonts w:ascii="Arial" w:hAnsi="Arial" w:cs="Arial"/>
                    </w:rPr>
                    <w:t>to</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south</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Courtenay</w:t>
                  </w:r>
                  <w:r>
                    <w:rPr>
                      <w:rFonts w:ascii="Arial" w:hAnsi="Arial" w:cs="Arial"/>
                    </w:rPr>
                    <w:t xml:space="preserve"> </w:t>
                  </w:r>
                  <w:r w:rsidRPr="007C0394">
                    <w:rPr>
                      <w:rFonts w:ascii="Arial" w:hAnsi="Arial" w:cs="Arial"/>
                    </w:rPr>
                    <w:t>Place.</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4B5AB47"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12m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878B223"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24m</w:t>
                  </w:r>
                </w:p>
              </w:tc>
            </w:tr>
            <w:tr w:rsidR="00FA6DB8" w:rsidRPr="007C0394" w14:paraId="3F266DA7"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7FF9D8B0"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ACFD101" w14:textId="78B02979" w:rsidR="00FA6DB8" w:rsidRPr="007C0394" w:rsidRDefault="00FA6DB8" w:rsidP="00AC3202">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270D58">
                    <w:rPr>
                      <w:rFonts w:ascii="Arial" w:hAnsi="Arial" w:cs="Arial"/>
                      <w:color w:val="FF0000"/>
                      <w:u w:val="single"/>
                    </w:rPr>
                    <w:t>contributing</w:t>
                  </w:r>
                  <w:r>
                    <w:rPr>
                      <w:rFonts w:ascii="Arial" w:hAnsi="Arial" w:cs="Arial"/>
                      <w:color w:val="FF0000"/>
                      <w:u w:val="single"/>
                    </w:rPr>
                    <w:t xml:space="preserve"> </w:t>
                  </w:r>
                  <w:r w:rsidRPr="007C0394">
                    <w:rPr>
                      <w:rFonts w:ascii="Arial" w:hAnsi="Arial" w:cs="Arial"/>
                    </w:rPr>
                    <w:t>sites</w:t>
                  </w:r>
                  <w:r>
                    <w:rPr>
                      <w:rFonts w:ascii="Arial" w:hAnsi="Arial" w:cs="Arial"/>
                    </w:rPr>
                    <w:t xml:space="preserve"> </w:t>
                  </w:r>
                  <w:r w:rsidRPr="007C0394">
                    <w:rPr>
                      <w:rFonts w:ascii="Arial" w:hAnsi="Arial" w:cs="Arial"/>
                    </w:rPr>
                    <w:t>in</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blocks</w:t>
                  </w:r>
                  <w:r>
                    <w:rPr>
                      <w:rFonts w:ascii="Arial" w:hAnsi="Arial" w:cs="Arial"/>
                    </w:rPr>
                    <w:t xml:space="preserve"> </w:t>
                  </w:r>
                  <w:r w:rsidRPr="007C0394">
                    <w:rPr>
                      <w:rFonts w:ascii="Arial" w:hAnsi="Arial" w:cs="Arial"/>
                    </w:rPr>
                    <w:t>bounded</w:t>
                  </w:r>
                  <w:r>
                    <w:rPr>
                      <w:rFonts w:ascii="Arial" w:hAnsi="Arial" w:cs="Arial"/>
                    </w:rPr>
                    <w:t xml:space="preserve"> </w:t>
                  </w:r>
                  <w:r w:rsidRPr="007C0394">
                    <w:rPr>
                      <w:rFonts w:ascii="Arial" w:hAnsi="Arial" w:cs="Arial"/>
                    </w:rPr>
                    <w:t>by</w:t>
                  </w:r>
                  <w:r>
                    <w:rPr>
                      <w:rFonts w:ascii="Arial" w:hAnsi="Arial" w:cs="Arial"/>
                    </w:rPr>
                    <w:t xml:space="preserve"> </w:t>
                  </w:r>
                  <w:r w:rsidRPr="007C0394">
                    <w:rPr>
                      <w:rFonts w:ascii="Arial" w:hAnsi="Arial" w:cs="Arial"/>
                    </w:rPr>
                    <w:t>Wakefield</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Tory</w:t>
                  </w:r>
                  <w:r w:rsidR="00AC3202">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Courtenay</w:t>
                  </w:r>
                  <w:r>
                    <w:rPr>
                      <w:rFonts w:ascii="Arial" w:hAnsi="Arial" w:cs="Arial"/>
                    </w:rPr>
                    <w:t xml:space="preserve"> </w:t>
                  </w:r>
                  <w:r w:rsidRPr="007C0394">
                    <w:rPr>
                      <w:rFonts w:ascii="Arial" w:hAnsi="Arial" w:cs="Arial"/>
                    </w:rPr>
                    <w:t>Place</w:t>
                  </w:r>
                  <w:r>
                    <w:rPr>
                      <w:rFonts w:ascii="Arial" w:hAnsi="Arial" w:cs="Arial"/>
                    </w:rPr>
                    <w:t xml:space="preserve"> </w:t>
                  </w:r>
                  <w:r w:rsidRPr="007C0394">
                    <w:rPr>
                      <w:rFonts w:ascii="Arial" w:hAnsi="Arial" w:cs="Arial"/>
                    </w:rPr>
                    <w:t>and</w:t>
                  </w:r>
                  <w:r w:rsidR="00AC3202">
                    <w:rPr>
                      <w:rFonts w:ascii="Arial" w:hAnsi="Arial" w:cs="Arial"/>
                    </w:rPr>
                    <w:t xml:space="preserve"> </w:t>
                  </w:r>
                  <w:r w:rsidRPr="007C0394">
                    <w:rPr>
                      <w:rFonts w:ascii="Arial" w:hAnsi="Arial" w:cs="Arial"/>
                    </w:rPr>
                    <w:t>Cambridge</w:t>
                  </w:r>
                  <w:r>
                    <w:rPr>
                      <w:rFonts w:ascii="Arial" w:hAnsi="Arial" w:cs="Arial"/>
                    </w:rPr>
                    <w:t xml:space="preserve"> </w:t>
                  </w:r>
                  <w:r w:rsidRPr="007C0394">
                    <w:rPr>
                      <w:rFonts w:ascii="Arial" w:hAnsi="Arial" w:cs="Arial"/>
                    </w:rPr>
                    <w:t>Terrace.</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191CA49"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12m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410A31D4"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21m</w:t>
                  </w:r>
                </w:p>
              </w:tc>
            </w:tr>
            <w:tr w:rsidR="00FA6DB8" w:rsidRPr="007C0394" w14:paraId="3E92E881"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40497F20"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E9ED833"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620E73">
                    <w:rPr>
                      <w:rFonts w:ascii="Arial" w:hAnsi="Arial" w:cs="Arial"/>
                      <w:color w:val="FF0000"/>
                      <w:u w:val="single"/>
                    </w:rPr>
                    <w:t>contributing</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east</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Kent</w:t>
                  </w:r>
                  <w:r>
                    <w:rPr>
                      <w:rFonts w:ascii="Arial" w:hAnsi="Arial" w:cs="Arial"/>
                    </w:rPr>
                    <w:t xml:space="preserve"> </w:t>
                  </w:r>
                  <w:r w:rsidRPr="007C0394">
                    <w:rPr>
                      <w:rFonts w:ascii="Arial" w:hAnsi="Arial" w:cs="Arial"/>
                    </w:rPr>
                    <w:t>Terrace.</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ED8F3BF"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12m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40BAA59"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18m</w:t>
                  </w:r>
                </w:p>
              </w:tc>
            </w:tr>
            <w:tr w:rsidR="00FA6DB8" w:rsidRPr="007C0394" w14:paraId="7FA1A0AD"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tcPr>
                <w:p w14:paraId="24EE8457" w14:textId="77777777" w:rsidR="00FA6DB8" w:rsidRPr="007C0394" w:rsidRDefault="00FA6DB8" w:rsidP="00A55D7C">
                  <w:pPr>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tcPr>
                <w:p w14:paraId="6D57D186" w14:textId="77777777" w:rsidR="00FA6DB8" w:rsidRPr="00620E73" w:rsidRDefault="00FA6DB8" w:rsidP="00A55D7C">
                  <w:pPr>
                    <w:jc w:val="left"/>
                    <w:rPr>
                      <w:rFonts w:ascii="Arial" w:hAnsi="Arial" w:cs="Arial"/>
                      <w:u w:val="single"/>
                    </w:rPr>
                  </w:pPr>
                  <w:r w:rsidRPr="00620E73">
                    <w:rPr>
                      <w:rFonts w:ascii="Arial" w:hAnsi="Arial" w:cs="Arial"/>
                      <w:color w:val="FF0000"/>
                      <w:u w:val="single"/>
                    </w:rPr>
                    <w:t>For</w:t>
                  </w:r>
                  <w:r>
                    <w:rPr>
                      <w:rFonts w:ascii="Arial" w:hAnsi="Arial" w:cs="Arial"/>
                      <w:color w:val="FF0000"/>
                      <w:u w:val="single"/>
                    </w:rPr>
                    <w:t xml:space="preserve"> </w:t>
                  </w:r>
                  <w:r w:rsidRPr="00620E73">
                    <w:rPr>
                      <w:rFonts w:ascii="Arial" w:hAnsi="Arial" w:cs="Arial"/>
                      <w:color w:val="FF0000"/>
                      <w:u w:val="single"/>
                    </w:rPr>
                    <w:t>non-heritage</w:t>
                  </w:r>
                  <w:r>
                    <w:rPr>
                      <w:rFonts w:ascii="Arial" w:hAnsi="Arial" w:cs="Arial"/>
                      <w:color w:val="FF0000"/>
                      <w:u w:val="single"/>
                    </w:rPr>
                    <w:t xml:space="preserve"> </w:t>
                  </w:r>
                  <w:r w:rsidRPr="00620E73">
                    <w:rPr>
                      <w:rFonts w:ascii="Arial" w:hAnsi="Arial" w:cs="Arial"/>
                      <w:color w:val="FF0000"/>
                      <w:u w:val="single"/>
                    </w:rPr>
                    <w:t>sites</w:t>
                  </w:r>
                  <w:r>
                    <w:rPr>
                      <w:rFonts w:ascii="Arial" w:hAnsi="Arial" w:cs="Arial"/>
                      <w:color w:val="FF0000"/>
                      <w:u w:val="single"/>
                    </w:rPr>
                    <w:t xml:space="preserve"> </w:t>
                  </w:r>
                  <w:r w:rsidRPr="00620E73">
                    <w:rPr>
                      <w:rFonts w:ascii="Arial" w:hAnsi="Arial" w:cs="Arial"/>
                      <w:color w:val="FF0000"/>
                      <w:u w:val="single"/>
                    </w:rPr>
                    <w:t>east</w:t>
                  </w:r>
                  <w:r>
                    <w:rPr>
                      <w:rFonts w:ascii="Arial" w:hAnsi="Arial" w:cs="Arial"/>
                      <w:color w:val="FF0000"/>
                      <w:u w:val="single"/>
                    </w:rPr>
                    <w:t xml:space="preserve"> </w:t>
                  </w:r>
                  <w:r w:rsidRPr="00620E73">
                    <w:rPr>
                      <w:rFonts w:ascii="Arial" w:hAnsi="Arial" w:cs="Arial"/>
                      <w:color w:val="FF0000"/>
                      <w:u w:val="single"/>
                    </w:rPr>
                    <w:t>of</w:t>
                  </w:r>
                  <w:r>
                    <w:rPr>
                      <w:rFonts w:ascii="Arial" w:hAnsi="Arial" w:cs="Arial"/>
                      <w:color w:val="FF0000"/>
                      <w:u w:val="single"/>
                    </w:rPr>
                    <w:t xml:space="preserve"> </w:t>
                  </w:r>
                  <w:r w:rsidRPr="00620E73">
                    <w:rPr>
                      <w:rFonts w:ascii="Arial" w:hAnsi="Arial" w:cs="Arial"/>
                      <w:color w:val="FF0000"/>
                      <w:u w:val="single"/>
                    </w:rPr>
                    <w:t>Kent</w:t>
                  </w:r>
                  <w:r>
                    <w:rPr>
                      <w:rFonts w:ascii="Arial" w:hAnsi="Arial" w:cs="Arial"/>
                      <w:color w:val="FF0000"/>
                      <w:u w:val="single"/>
                    </w:rPr>
                    <w:t xml:space="preserve"> </w:t>
                  </w:r>
                  <w:r w:rsidRPr="00620E73">
                    <w:rPr>
                      <w:rFonts w:ascii="Arial" w:hAnsi="Arial" w:cs="Arial"/>
                      <w:color w:val="FF0000"/>
                      <w:u w:val="single"/>
                    </w:rPr>
                    <w:t>Terrace.</w:t>
                  </w:r>
                  <w:r>
                    <w:rPr>
                      <w:rFonts w:ascii="Arial" w:hAnsi="Arial" w:cs="Arial"/>
                      <w:color w:val="FF0000"/>
                      <w:u w:val="single"/>
                    </w:rPr>
                    <w:t xml:space="preserve"> </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tcPr>
                <w:p w14:paraId="5D0DEC4D" w14:textId="77777777" w:rsidR="00FA6DB8" w:rsidRPr="0063242C" w:rsidRDefault="00FA6DB8" w:rsidP="00A55D7C">
                  <w:pPr>
                    <w:jc w:val="left"/>
                    <w:rPr>
                      <w:rFonts w:ascii="Arial" w:hAnsi="Arial" w:cs="Arial"/>
                      <w:color w:val="FF0000"/>
                      <w:u w:val="single"/>
                    </w:rPr>
                  </w:pPr>
                  <w:r w:rsidRPr="0063242C">
                    <w:rPr>
                      <w:rFonts w:ascii="Arial" w:hAnsi="Arial" w:cs="Arial"/>
                      <w:color w:val="FF0000"/>
                      <w:u w:val="single"/>
                    </w:rPr>
                    <w:t>12m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tcPr>
                <w:p w14:paraId="7A2F3217" w14:textId="77777777" w:rsidR="00FA6DB8" w:rsidRPr="0063242C" w:rsidRDefault="00FA6DB8" w:rsidP="00A55D7C">
                  <w:pPr>
                    <w:jc w:val="left"/>
                    <w:rPr>
                      <w:rFonts w:ascii="Arial" w:hAnsi="Arial" w:cs="Arial"/>
                      <w:color w:val="FF0000"/>
                      <w:u w:val="single"/>
                    </w:rPr>
                  </w:pPr>
                  <w:r w:rsidRPr="0063242C">
                    <w:rPr>
                      <w:rFonts w:ascii="Arial" w:hAnsi="Arial" w:cs="Arial"/>
                      <w:color w:val="FF0000"/>
                      <w:u w:val="single"/>
                    </w:rPr>
                    <w:t>28.5m</w:t>
                  </w:r>
                </w:p>
              </w:tc>
            </w:tr>
            <w:tr w:rsidR="00FA6DB8" w:rsidRPr="007C0394" w14:paraId="79F1B213"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tcPr>
                <w:p w14:paraId="769E04A8" w14:textId="77777777" w:rsidR="00FA6DB8" w:rsidRPr="007C0394" w:rsidRDefault="00FA6DB8" w:rsidP="00A55D7C">
                  <w:pPr>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tcPr>
                <w:p w14:paraId="27258BF5" w14:textId="77777777" w:rsidR="00FA6DB8" w:rsidRPr="00270D58" w:rsidRDefault="00FA6DB8" w:rsidP="00A55D7C">
                  <w:pPr>
                    <w:jc w:val="left"/>
                    <w:rPr>
                      <w:rFonts w:ascii="Arial" w:hAnsi="Arial" w:cs="Arial"/>
                      <w:u w:val="single"/>
                    </w:rPr>
                  </w:pPr>
                  <w:r w:rsidRPr="00270D58">
                    <w:rPr>
                      <w:rFonts w:ascii="Arial" w:hAnsi="Arial" w:cs="Arial"/>
                      <w:color w:val="FF0000"/>
                      <w:u w:val="single"/>
                    </w:rPr>
                    <w:t>For</w:t>
                  </w:r>
                  <w:r>
                    <w:rPr>
                      <w:rFonts w:ascii="Arial" w:hAnsi="Arial" w:cs="Arial"/>
                      <w:color w:val="FF0000"/>
                      <w:u w:val="single"/>
                    </w:rPr>
                    <w:t xml:space="preserve"> </w:t>
                  </w:r>
                  <w:r w:rsidRPr="00270D58">
                    <w:rPr>
                      <w:rFonts w:ascii="Arial" w:hAnsi="Arial" w:cs="Arial"/>
                      <w:color w:val="FF0000"/>
                      <w:u w:val="single"/>
                    </w:rPr>
                    <w:t>non-heritage</w:t>
                  </w:r>
                  <w:r>
                    <w:rPr>
                      <w:rFonts w:ascii="Arial" w:hAnsi="Arial" w:cs="Arial"/>
                      <w:color w:val="FF0000"/>
                      <w:u w:val="single"/>
                    </w:rPr>
                    <w:t xml:space="preserve"> </w:t>
                  </w:r>
                  <w:r w:rsidRPr="00270D58">
                    <w:rPr>
                      <w:rFonts w:ascii="Arial" w:hAnsi="Arial" w:cs="Arial"/>
                      <w:color w:val="FF0000"/>
                      <w:u w:val="single"/>
                    </w:rPr>
                    <w:t>sites</w:t>
                  </w:r>
                  <w:r>
                    <w:rPr>
                      <w:rFonts w:ascii="Arial" w:hAnsi="Arial" w:cs="Arial"/>
                      <w:color w:val="FF0000"/>
                      <w:u w:val="single"/>
                    </w:rPr>
                    <w:t xml:space="preserve"> </w:t>
                  </w:r>
                  <w:r w:rsidRPr="00270D58">
                    <w:rPr>
                      <w:rFonts w:ascii="Arial" w:hAnsi="Arial" w:cs="Arial"/>
                      <w:color w:val="FF0000"/>
                      <w:u w:val="single"/>
                    </w:rPr>
                    <w:t>west</w:t>
                  </w:r>
                  <w:r>
                    <w:rPr>
                      <w:rFonts w:ascii="Arial" w:hAnsi="Arial" w:cs="Arial"/>
                      <w:color w:val="FF0000"/>
                      <w:u w:val="single"/>
                    </w:rPr>
                    <w:t xml:space="preserve"> </w:t>
                  </w:r>
                  <w:r w:rsidRPr="00270D58">
                    <w:rPr>
                      <w:rFonts w:ascii="Arial" w:hAnsi="Arial" w:cs="Arial"/>
                      <w:color w:val="FF0000"/>
                      <w:u w:val="single"/>
                    </w:rPr>
                    <w:t>of</w:t>
                  </w:r>
                  <w:r>
                    <w:rPr>
                      <w:rFonts w:ascii="Arial" w:hAnsi="Arial" w:cs="Arial"/>
                      <w:color w:val="FF0000"/>
                      <w:u w:val="single"/>
                    </w:rPr>
                    <w:t xml:space="preserve"> </w:t>
                  </w:r>
                  <w:r w:rsidRPr="00270D58">
                    <w:rPr>
                      <w:rFonts w:ascii="Arial" w:hAnsi="Arial" w:cs="Arial"/>
                      <w:color w:val="FF0000"/>
                      <w:u w:val="single"/>
                    </w:rPr>
                    <w:t>Kent</w:t>
                  </w:r>
                  <w:r>
                    <w:rPr>
                      <w:rFonts w:ascii="Arial" w:hAnsi="Arial" w:cs="Arial"/>
                      <w:color w:val="FF0000"/>
                      <w:u w:val="single"/>
                    </w:rPr>
                    <w:t xml:space="preserve"> </w:t>
                  </w:r>
                  <w:r w:rsidRPr="00270D58">
                    <w:rPr>
                      <w:rFonts w:ascii="Arial" w:hAnsi="Arial" w:cs="Arial"/>
                      <w:color w:val="FF0000"/>
                      <w:u w:val="single"/>
                    </w:rPr>
                    <w:t>Terrace.</w:t>
                  </w:r>
                  <w:r>
                    <w:rPr>
                      <w:rFonts w:ascii="Arial" w:hAnsi="Arial" w:cs="Arial"/>
                      <w:color w:val="FF0000"/>
                      <w:u w:val="single"/>
                    </w:rPr>
                    <w:t xml:space="preserve"> </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tcPr>
                <w:p w14:paraId="6676F145" w14:textId="77777777" w:rsidR="00FA6DB8" w:rsidRPr="00270D58" w:rsidRDefault="00FA6DB8" w:rsidP="00A55D7C">
                  <w:pPr>
                    <w:jc w:val="left"/>
                    <w:rPr>
                      <w:rFonts w:ascii="Arial" w:hAnsi="Arial" w:cs="Arial"/>
                      <w:color w:val="FF0000"/>
                      <w:u w:val="single"/>
                    </w:rPr>
                  </w:pPr>
                  <w:r w:rsidRPr="00270D58">
                    <w:rPr>
                      <w:rFonts w:ascii="Arial" w:hAnsi="Arial" w:cs="Arial"/>
                      <w:color w:val="FF0000"/>
                      <w:u w:val="single"/>
                    </w:rPr>
                    <w:t>12m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tcPr>
                <w:p w14:paraId="7C12D7E7" w14:textId="77777777" w:rsidR="00FA6DB8" w:rsidRPr="00270D58" w:rsidRDefault="00FA6DB8" w:rsidP="00A55D7C">
                  <w:pPr>
                    <w:jc w:val="left"/>
                    <w:rPr>
                      <w:rFonts w:ascii="Arial" w:hAnsi="Arial" w:cs="Arial"/>
                      <w:color w:val="FF0000"/>
                      <w:u w:val="single"/>
                    </w:rPr>
                  </w:pPr>
                  <w:r w:rsidRPr="00270D58">
                    <w:rPr>
                      <w:rFonts w:ascii="Arial" w:hAnsi="Arial" w:cs="Arial"/>
                      <w:color w:val="FF0000"/>
                      <w:u w:val="single"/>
                    </w:rPr>
                    <w:t>42.5m</w:t>
                  </w:r>
                </w:p>
              </w:tc>
            </w:tr>
            <w:tr w:rsidR="00FA6DB8" w:rsidRPr="007C0394" w14:paraId="6C89B111"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4849782A"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4593C770"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2</w:t>
                  </w:r>
                  <w:r>
                    <w:rPr>
                      <w:rFonts w:ascii="Arial" w:hAnsi="Arial" w:cs="Arial"/>
                    </w:rPr>
                    <w:t xml:space="preserve"> </w:t>
                  </w:r>
                  <w:r w:rsidRPr="007C0394">
                    <w:rPr>
                      <w:rFonts w:ascii="Arial" w:hAnsi="Arial" w:cs="Arial"/>
                    </w:rPr>
                    <w:t>Courtenay</w:t>
                  </w:r>
                  <w:r>
                    <w:rPr>
                      <w:rFonts w:ascii="Arial" w:hAnsi="Arial" w:cs="Arial"/>
                    </w:rPr>
                    <w:t xml:space="preserve"> </w:t>
                  </w:r>
                  <w:r w:rsidRPr="007C0394">
                    <w:rPr>
                      <w:rFonts w:ascii="Arial" w:hAnsi="Arial" w:cs="Arial"/>
                    </w:rPr>
                    <w:t>Place</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156E7E8"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12m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E0B8F6B"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25m</w:t>
                  </w:r>
                </w:p>
              </w:tc>
            </w:tr>
          </w:tbl>
          <w:p w14:paraId="795AD807" w14:textId="77777777" w:rsidR="00FA6DB8" w:rsidRPr="007C0394" w:rsidRDefault="00FA6DB8" w:rsidP="00A55D7C">
            <w:pPr>
              <w:widowControl w:val="0"/>
              <w:autoSpaceDE w:val="0"/>
              <w:autoSpaceDN w:val="0"/>
              <w:jc w:val="left"/>
              <w:rPr>
                <w:rFonts w:ascii="Arial" w:hAnsi="Arial" w:cs="Arial"/>
              </w:rPr>
            </w:pPr>
          </w:p>
        </w:tc>
      </w:tr>
      <w:tr w:rsidR="00FA6DB8" w:rsidRPr="007C0394" w14:paraId="38A9BFD2" w14:textId="77777777" w:rsidTr="0066570A">
        <w:tc>
          <w:tcPr>
            <w:tcW w:w="5000" w:type="pct"/>
            <w:tcBorders>
              <w:top w:val="single" w:sz="6" w:space="0" w:color="auto"/>
              <w:bottom w:val="single" w:sz="6" w:space="0" w:color="auto"/>
            </w:tcBorders>
            <w:tcMar>
              <w:top w:w="5" w:type="dxa"/>
              <w:left w:w="5" w:type="dxa"/>
              <w:bottom w:w="5" w:type="dxa"/>
              <w:right w:w="5" w:type="dxa"/>
            </w:tcMar>
            <w:hideMark/>
          </w:tcPr>
          <w:tbl>
            <w:tblPr>
              <w:tblStyle w:val="divRuleBackgroundtable"/>
              <w:tblW w:w="5000" w:type="pct"/>
              <w:tblInd w:w="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left w:w="0" w:type="dxa"/>
                <w:right w:w="0" w:type="dxa"/>
              </w:tblCellMar>
              <w:tblLook w:val="05E0" w:firstRow="1" w:lastRow="1" w:firstColumn="1" w:lastColumn="1" w:noHBand="0" w:noVBand="1"/>
            </w:tblPr>
            <w:tblGrid>
              <w:gridCol w:w="1530"/>
              <w:gridCol w:w="3150"/>
              <w:gridCol w:w="2106"/>
              <w:gridCol w:w="2214"/>
            </w:tblGrid>
            <w:tr w:rsidR="00FA6DB8" w:rsidRPr="007C0394" w14:paraId="3947AA37" w14:textId="77777777" w:rsidTr="007224AB">
              <w:trPr>
                <w:trHeight w:hRule="exact" w:val="2"/>
              </w:trPr>
              <w:tc>
                <w:tcPr>
                  <w:tcW w:w="850" w:type="pct"/>
                  <w:hideMark/>
                </w:tcPr>
                <w:p w14:paraId="041444F4"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lastRenderedPageBreak/>
                    <w:t xml:space="preserve"> </w:t>
                  </w:r>
                </w:p>
              </w:tc>
              <w:tc>
                <w:tcPr>
                  <w:tcW w:w="1750" w:type="pct"/>
                  <w:hideMark/>
                </w:tcPr>
                <w:p w14:paraId="18A5E89C"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170" w:type="pct"/>
                  <w:hideMark/>
                </w:tcPr>
                <w:p w14:paraId="2FD96358"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230" w:type="pct"/>
                  <w:hideMark/>
                </w:tcPr>
                <w:p w14:paraId="41C4E310"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3189F4EA" w14:textId="77777777" w:rsidTr="007224AB">
              <w:tc>
                <w:tcPr>
                  <w:tcW w:w="850" w:type="pct"/>
                  <w:vMerge w:val="restart"/>
                  <w:tcMar>
                    <w:top w:w="68" w:type="dxa"/>
                    <w:left w:w="68" w:type="dxa"/>
                    <w:bottom w:w="68" w:type="dxa"/>
                    <w:right w:w="68" w:type="dxa"/>
                  </w:tcMar>
                  <w:hideMark/>
                </w:tcPr>
                <w:p w14:paraId="0D59CBD0"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Cuba</w:t>
                  </w:r>
                  <w:r>
                    <w:rPr>
                      <w:rFonts w:ascii="Arial" w:hAnsi="Arial" w:cs="Arial"/>
                    </w:rPr>
                    <w:t xml:space="preserve"> </w:t>
                  </w:r>
                  <w:r w:rsidRPr="007C0394">
                    <w:rPr>
                      <w:rFonts w:ascii="Arial" w:hAnsi="Arial" w:cs="Arial"/>
                    </w:rPr>
                    <w:t>Street</w:t>
                  </w:r>
                </w:p>
              </w:tc>
              <w:tc>
                <w:tcPr>
                  <w:tcW w:w="1750" w:type="pct"/>
                  <w:tcMar>
                    <w:top w:w="68" w:type="dxa"/>
                    <w:left w:w="68" w:type="dxa"/>
                    <w:bottom w:w="68" w:type="dxa"/>
                    <w:right w:w="68" w:type="dxa"/>
                  </w:tcMar>
                  <w:hideMark/>
                </w:tcPr>
                <w:p w14:paraId="376F4334" w14:textId="16D58441"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north</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Manners</w:t>
                  </w:r>
                  <w:r w:rsidR="00A55D7C">
                    <w:rPr>
                      <w:rFonts w:ascii="Arial" w:hAnsi="Arial" w:cs="Arial"/>
                    </w:rPr>
                    <w:t xml:space="preserve"> </w:t>
                  </w:r>
                  <w:r w:rsidRPr="007C0394">
                    <w:rPr>
                      <w:rFonts w:ascii="Arial" w:hAnsi="Arial" w:cs="Arial"/>
                    </w:rPr>
                    <w:t>Street</w:t>
                  </w:r>
                </w:p>
              </w:tc>
              <w:tc>
                <w:tcPr>
                  <w:tcW w:w="1170" w:type="pct"/>
                  <w:tcMar>
                    <w:top w:w="68" w:type="dxa"/>
                    <w:left w:w="68" w:type="dxa"/>
                    <w:bottom w:w="68" w:type="dxa"/>
                    <w:right w:w="68" w:type="dxa"/>
                  </w:tcMar>
                  <w:hideMark/>
                </w:tcPr>
                <w:p w14:paraId="4271F6C9"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15m</w:t>
                  </w:r>
                </w:p>
              </w:tc>
              <w:tc>
                <w:tcPr>
                  <w:tcW w:w="1230" w:type="pct"/>
                  <w:tcMar>
                    <w:top w:w="68" w:type="dxa"/>
                    <w:left w:w="68" w:type="dxa"/>
                    <w:bottom w:w="68" w:type="dxa"/>
                    <w:right w:w="68" w:type="dxa"/>
                  </w:tcMar>
                  <w:hideMark/>
                </w:tcPr>
                <w:p w14:paraId="29154F25"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40m</w:t>
                  </w:r>
                </w:p>
              </w:tc>
            </w:tr>
            <w:tr w:rsidR="00FA6DB8" w:rsidRPr="007C0394" w14:paraId="45327E3E" w14:textId="77777777" w:rsidTr="007224AB">
              <w:tc>
                <w:tcPr>
                  <w:tcW w:w="0" w:type="auto"/>
                  <w:vMerge/>
                  <w:vAlign w:val="center"/>
                  <w:hideMark/>
                </w:tcPr>
                <w:p w14:paraId="148590DF" w14:textId="77777777" w:rsidR="00FA6DB8" w:rsidRPr="007C0394" w:rsidRDefault="00FA6DB8" w:rsidP="00A55D7C">
                  <w:pPr>
                    <w:widowControl w:val="0"/>
                    <w:autoSpaceDE w:val="0"/>
                    <w:autoSpaceDN w:val="0"/>
                    <w:jc w:val="left"/>
                    <w:rPr>
                      <w:rFonts w:ascii="Arial" w:hAnsi="Arial" w:cs="Arial"/>
                    </w:rPr>
                  </w:pPr>
                </w:p>
              </w:tc>
              <w:tc>
                <w:tcPr>
                  <w:tcW w:w="1750" w:type="pct"/>
                  <w:tcMar>
                    <w:top w:w="68" w:type="dxa"/>
                    <w:left w:w="68" w:type="dxa"/>
                    <w:bottom w:w="68" w:type="dxa"/>
                    <w:right w:w="68" w:type="dxa"/>
                  </w:tcMar>
                  <w:hideMark/>
                </w:tcPr>
                <w:p w14:paraId="7F7C154C" w14:textId="017088A6"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between</w:t>
                  </w:r>
                  <w:r>
                    <w:rPr>
                      <w:rFonts w:ascii="Arial" w:hAnsi="Arial" w:cs="Arial"/>
                    </w:rPr>
                    <w:t xml:space="preserve"> </w:t>
                  </w:r>
                  <w:r w:rsidRPr="007C0394">
                    <w:rPr>
                      <w:rFonts w:ascii="Arial" w:hAnsi="Arial" w:cs="Arial"/>
                    </w:rPr>
                    <w:t>Manners</w:t>
                  </w:r>
                  <w:r w:rsidR="00A55D7C">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Pr>
                      <w:rFonts w:ascii="Arial" w:hAnsi="Arial" w:cs="Arial"/>
                    </w:rPr>
                    <w:t xml:space="preserve"> </w:t>
                  </w:r>
                  <w:r w:rsidRPr="007C0394">
                    <w:rPr>
                      <w:rFonts w:ascii="Arial" w:hAnsi="Arial" w:cs="Arial"/>
                    </w:rPr>
                    <w:t>Dixon</w:t>
                  </w:r>
                  <w:r>
                    <w:rPr>
                      <w:rFonts w:ascii="Arial" w:hAnsi="Arial" w:cs="Arial"/>
                    </w:rPr>
                    <w:t xml:space="preserve"> </w:t>
                  </w:r>
                  <w:r w:rsidRPr="007C0394">
                    <w:rPr>
                      <w:rFonts w:ascii="Arial" w:hAnsi="Arial" w:cs="Arial"/>
                    </w:rPr>
                    <w:t>Street</w:t>
                  </w:r>
                </w:p>
              </w:tc>
              <w:tc>
                <w:tcPr>
                  <w:tcW w:w="1170" w:type="pct"/>
                  <w:tcMar>
                    <w:top w:w="68" w:type="dxa"/>
                    <w:left w:w="68" w:type="dxa"/>
                    <w:bottom w:w="68" w:type="dxa"/>
                    <w:right w:w="68" w:type="dxa"/>
                  </w:tcMar>
                  <w:hideMark/>
                </w:tcPr>
                <w:p w14:paraId="564A0350"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15m</w:t>
                  </w:r>
                </w:p>
              </w:tc>
              <w:tc>
                <w:tcPr>
                  <w:tcW w:w="1230" w:type="pct"/>
                  <w:tcMar>
                    <w:top w:w="68" w:type="dxa"/>
                    <w:left w:w="68" w:type="dxa"/>
                    <w:bottom w:w="68" w:type="dxa"/>
                    <w:right w:w="68" w:type="dxa"/>
                  </w:tcMar>
                  <w:hideMark/>
                </w:tcPr>
                <w:p w14:paraId="706DF3E5"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30m</w:t>
                  </w:r>
                </w:p>
              </w:tc>
            </w:tr>
            <w:tr w:rsidR="00FA6DB8" w:rsidRPr="007C0394" w14:paraId="77918A03" w14:textId="77777777" w:rsidTr="007224AB">
              <w:tc>
                <w:tcPr>
                  <w:tcW w:w="0" w:type="auto"/>
                  <w:vMerge/>
                  <w:vAlign w:val="center"/>
                  <w:hideMark/>
                </w:tcPr>
                <w:p w14:paraId="3D21F9A6" w14:textId="77777777" w:rsidR="00FA6DB8" w:rsidRPr="007C0394" w:rsidRDefault="00FA6DB8" w:rsidP="00A55D7C">
                  <w:pPr>
                    <w:widowControl w:val="0"/>
                    <w:autoSpaceDE w:val="0"/>
                    <w:autoSpaceDN w:val="0"/>
                    <w:jc w:val="left"/>
                    <w:rPr>
                      <w:rFonts w:ascii="Arial" w:hAnsi="Arial" w:cs="Arial"/>
                    </w:rPr>
                  </w:pPr>
                </w:p>
              </w:tc>
              <w:tc>
                <w:tcPr>
                  <w:tcW w:w="1750" w:type="pct"/>
                  <w:tcMar>
                    <w:top w:w="68" w:type="dxa"/>
                    <w:left w:w="68" w:type="dxa"/>
                    <w:bottom w:w="68" w:type="dxa"/>
                    <w:right w:w="68" w:type="dxa"/>
                  </w:tcMar>
                  <w:hideMark/>
                </w:tcPr>
                <w:p w14:paraId="6BFB9A96" w14:textId="2DB797F9"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between</w:t>
                  </w:r>
                  <w:r>
                    <w:rPr>
                      <w:rFonts w:ascii="Arial" w:hAnsi="Arial" w:cs="Arial"/>
                    </w:rPr>
                    <w:t xml:space="preserve"> </w:t>
                  </w:r>
                  <w:r w:rsidRPr="007C0394">
                    <w:rPr>
                      <w:rFonts w:ascii="Arial" w:hAnsi="Arial" w:cs="Arial"/>
                    </w:rPr>
                    <w:t>Dixon</w:t>
                  </w:r>
                  <w:r>
                    <w:rPr>
                      <w:rFonts w:ascii="Arial" w:hAnsi="Arial" w:cs="Arial"/>
                    </w:rPr>
                    <w:t xml:space="preserve"> </w:t>
                  </w:r>
                  <w:r w:rsidRPr="007C0394">
                    <w:rPr>
                      <w:rFonts w:ascii="Arial" w:hAnsi="Arial" w:cs="Arial"/>
                    </w:rPr>
                    <w:t>Street</w:t>
                  </w:r>
                  <w:r w:rsidR="00A55D7C">
                    <w:rPr>
                      <w:rFonts w:ascii="Arial" w:hAnsi="Arial" w:cs="Arial"/>
                    </w:rPr>
                    <w:t xml:space="preserve"> </w:t>
                  </w:r>
                  <w:r w:rsidRPr="007C0394">
                    <w:rPr>
                      <w:rFonts w:ascii="Arial" w:hAnsi="Arial" w:cs="Arial"/>
                    </w:rPr>
                    <w:t>&amp;</w:t>
                  </w:r>
                  <w:r>
                    <w:rPr>
                      <w:rFonts w:ascii="Arial" w:hAnsi="Arial" w:cs="Arial"/>
                    </w:rPr>
                    <w:t xml:space="preserve"> </w:t>
                  </w:r>
                  <w:proofErr w:type="spellStart"/>
                  <w:r w:rsidRPr="007C0394">
                    <w:rPr>
                      <w:rFonts w:ascii="Arial" w:hAnsi="Arial" w:cs="Arial"/>
                    </w:rPr>
                    <w:t>Ghuznee</w:t>
                  </w:r>
                  <w:proofErr w:type="spellEnd"/>
                  <w:r>
                    <w:rPr>
                      <w:rFonts w:ascii="Arial" w:hAnsi="Arial" w:cs="Arial"/>
                    </w:rPr>
                    <w:t xml:space="preserve"> </w:t>
                  </w:r>
                  <w:r w:rsidRPr="007C0394">
                    <w:rPr>
                      <w:rFonts w:ascii="Arial" w:hAnsi="Arial" w:cs="Arial"/>
                    </w:rPr>
                    <w:t>Street</w:t>
                  </w:r>
                </w:p>
              </w:tc>
              <w:tc>
                <w:tcPr>
                  <w:tcW w:w="1170" w:type="pct"/>
                  <w:tcMar>
                    <w:top w:w="68" w:type="dxa"/>
                    <w:left w:w="68" w:type="dxa"/>
                    <w:bottom w:w="68" w:type="dxa"/>
                    <w:right w:w="68" w:type="dxa"/>
                  </w:tcMar>
                  <w:hideMark/>
                </w:tcPr>
                <w:p w14:paraId="2E6660C8"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12m</w:t>
                  </w:r>
                </w:p>
              </w:tc>
              <w:tc>
                <w:tcPr>
                  <w:tcW w:w="1230" w:type="pct"/>
                  <w:tcMar>
                    <w:top w:w="68" w:type="dxa"/>
                    <w:left w:w="68" w:type="dxa"/>
                    <w:bottom w:w="68" w:type="dxa"/>
                    <w:right w:w="68" w:type="dxa"/>
                  </w:tcMar>
                  <w:hideMark/>
                </w:tcPr>
                <w:p w14:paraId="289BAEE7"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27m</w:t>
                  </w:r>
                </w:p>
              </w:tc>
            </w:tr>
            <w:tr w:rsidR="00FA6DB8" w:rsidRPr="007C0394" w14:paraId="44FB6DE2" w14:textId="77777777" w:rsidTr="007224AB">
              <w:tc>
                <w:tcPr>
                  <w:tcW w:w="0" w:type="auto"/>
                  <w:vMerge/>
                  <w:vAlign w:val="center"/>
                  <w:hideMark/>
                </w:tcPr>
                <w:p w14:paraId="25689AD7" w14:textId="77777777" w:rsidR="00FA6DB8" w:rsidRPr="007C0394" w:rsidRDefault="00FA6DB8" w:rsidP="00A55D7C">
                  <w:pPr>
                    <w:widowControl w:val="0"/>
                    <w:autoSpaceDE w:val="0"/>
                    <w:autoSpaceDN w:val="0"/>
                    <w:jc w:val="left"/>
                    <w:rPr>
                      <w:rFonts w:ascii="Arial" w:hAnsi="Arial" w:cs="Arial"/>
                    </w:rPr>
                  </w:pPr>
                </w:p>
              </w:tc>
              <w:tc>
                <w:tcPr>
                  <w:tcW w:w="1750" w:type="pct"/>
                  <w:tcMar>
                    <w:top w:w="68" w:type="dxa"/>
                    <w:left w:w="68" w:type="dxa"/>
                    <w:bottom w:w="68" w:type="dxa"/>
                    <w:right w:w="68" w:type="dxa"/>
                  </w:tcMar>
                  <w:hideMark/>
                </w:tcPr>
                <w:p w14:paraId="257C9F8B" w14:textId="760A7C50"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between</w:t>
                  </w:r>
                  <w:r>
                    <w:rPr>
                      <w:rFonts w:ascii="Arial" w:hAnsi="Arial" w:cs="Arial"/>
                    </w:rPr>
                    <w:t xml:space="preserve"> </w:t>
                  </w:r>
                  <w:proofErr w:type="spellStart"/>
                  <w:r w:rsidRPr="007C0394">
                    <w:rPr>
                      <w:rFonts w:ascii="Arial" w:hAnsi="Arial" w:cs="Arial"/>
                    </w:rPr>
                    <w:t>Ghuznee</w:t>
                  </w:r>
                  <w:proofErr w:type="spellEnd"/>
                  <w:r w:rsidR="00A55D7C">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Pr>
                      <w:rFonts w:ascii="Arial" w:hAnsi="Arial" w:cs="Arial"/>
                    </w:rPr>
                    <w:t xml:space="preserve"> </w:t>
                  </w:r>
                  <w:r w:rsidRPr="007C0394">
                    <w:rPr>
                      <w:rFonts w:ascii="Arial" w:hAnsi="Arial" w:cs="Arial"/>
                    </w:rPr>
                    <w:t>Abel</w:t>
                  </w:r>
                  <w:r>
                    <w:rPr>
                      <w:rFonts w:ascii="Arial" w:hAnsi="Arial" w:cs="Arial"/>
                    </w:rPr>
                    <w:t xml:space="preserve"> </w:t>
                  </w:r>
                  <w:r w:rsidRPr="007C0394">
                    <w:rPr>
                      <w:rFonts w:ascii="Arial" w:hAnsi="Arial" w:cs="Arial"/>
                    </w:rPr>
                    <w:t>Smith</w:t>
                  </w:r>
                  <w:r>
                    <w:rPr>
                      <w:rFonts w:ascii="Arial" w:hAnsi="Arial" w:cs="Arial"/>
                    </w:rPr>
                    <w:t xml:space="preserve"> </w:t>
                  </w:r>
                  <w:r w:rsidRPr="007C0394">
                    <w:rPr>
                      <w:rFonts w:ascii="Arial" w:hAnsi="Arial" w:cs="Arial"/>
                    </w:rPr>
                    <w:t>Street</w:t>
                  </w:r>
                </w:p>
              </w:tc>
              <w:tc>
                <w:tcPr>
                  <w:tcW w:w="1170" w:type="pct"/>
                  <w:tcMar>
                    <w:top w:w="68" w:type="dxa"/>
                    <w:left w:w="68" w:type="dxa"/>
                    <w:bottom w:w="68" w:type="dxa"/>
                    <w:right w:w="68" w:type="dxa"/>
                  </w:tcMar>
                  <w:hideMark/>
                </w:tcPr>
                <w:p w14:paraId="390156F6"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9m</w:t>
                  </w:r>
                </w:p>
              </w:tc>
              <w:tc>
                <w:tcPr>
                  <w:tcW w:w="1230" w:type="pct"/>
                  <w:tcMar>
                    <w:top w:w="68" w:type="dxa"/>
                    <w:left w:w="68" w:type="dxa"/>
                    <w:bottom w:w="68" w:type="dxa"/>
                    <w:right w:w="68" w:type="dxa"/>
                  </w:tcMar>
                  <w:hideMark/>
                </w:tcPr>
                <w:p w14:paraId="0371EF71"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24m</w:t>
                  </w:r>
                </w:p>
              </w:tc>
            </w:tr>
            <w:tr w:rsidR="00FA6DB8" w:rsidRPr="007C0394" w14:paraId="4E17DA81" w14:textId="77777777" w:rsidTr="007224AB">
              <w:tc>
                <w:tcPr>
                  <w:tcW w:w="0" w:type="auto"/>
                  <w:vMerge/>
                  <w:vAlign w:val="center"/>
                  <w:hideMark/>
                </w:tcPr>
                <w:p w14:paraId="7CB35AE7" w14:textId="77777777" w:rsidR="00FA6DB8" w:rsidRPr="007C0394" w:rsidRDefault="00FA6DB8" w:rsidP="00A55D7C">
                  <w:pPr>
                    <w:widowControl w:val="0"/>
                    <w:autoSpaceDE w:val="0"/>
                    <w:autoSpaceDN w:val="0"/>
                    <w:jc w:val="left"/>
                    <w:rPr>
                      <w:rFonts w:ascii="Arial" w:hAnsi="Arial" w:cs="Arial"/>
                    </w:rPr>
                  </w:pPr>
                </w:p>
              </w:tc>
              <w:tc>
                <w:tcPr>
                  <w:tcW w:w="1750" w:type="pct"/>
                  <w:tcMar>
                    <w:top w:w="68" w:type="dxa"/>
                    <w:left w:w="68" w:type="dxa"/>
                    <w:bottom w:w="68" w:type="dxa"/>
                    <w:right w:w="68" w:type="dxa"/>
                  </w:tcMar>
                  <w:hideMark/>
                </w:tcPr>
                <w:p w14:paraId="1CB76BB2" w14:textId="35D5A7F3" w:rsidR="00FA6DB8" w:rsidRPr="007C0394" w:rsidRDefault="00FA6DB8" w:rsidP="00A55D7C">
                  <w:pPr>
                    <w:widowControl w:val="0"/>
                    <w:autoSpaceDE w:val="0"/>
                    <w:autoSpaceDN w:val="0"/>
                    <w:jc w:val="left"/>
                    <w:rPr>
                      <w:rFonts w:ascii="Arial" w:hAnsi="Arial" w:cs="Arial"/>
                    </w:rPr>
                  </w:pPr>
                  <w:r w:rsidRPr="007C0394">
                    <w:rPr>
                      <w:rFonts w:ascii="Arial" w:hAnsi="Arial" w:cs="Arial"/>
                    </w:rPr>
                    <w:t>Properties</w:t>
                  </w:r>
                  <w:r>
                    <w:rPr>
                      <w:rFonts w:ascii="Arial" w:hAnsi="Arial" w:cs="Arial"/>
                    </w:rPr>
                    <w:t xml:space="preserve"> </w:t>
                  </w:r>
                  <w:r w:rsidRPr="007C0394">
                    <w:rPr>
                      <w:rFonts w:ascii="Arial" w:hAnsi="Arial" w:cs="Arial"/>
                    </w:rPr>
                    <w:t>fronting</w:t>
                  </w:r>
                  <w:r>
                    <w:rPr>
                      <w:rFonts w:ascii="Arial" w:hAnsi="Arial" w:cs="Arial"/>
                    </w:rPr>
                    <w:t xml:space="preserve"> </w:t>
                  </w:r>
                  <w:r w:rsidRPr="007C0394">
                    <w:rPr>
                      <w:rFonts w:ascii="Arial" w:hAnsi="Arial" w:cs="Arial"/>
                    </w:rPr>
                    <w:t>Cuba</w:t>
                  </w:r>
                  <w:r>
                    <w:rPr>
                      <w:rFonts w:ascii="Arial" w:hAnsi="Arial" w:cs="Arial"/>
                    </w:rPr>
                    <w:t xml:space="preserve"> </w:t>
                  </w:r>
                  <w:r w:rsidRPr="007C0394">
                    <w:rPr>
                      <w:rFonts w:ascii="Arial" w:hAnsi="Arial" w:cs="Arial"/>
                    </w:rPr>
                    <w:t>Street</w:t>
                  </w:r>
                  <w:r w:rsidR="00A55D7C">
                    <w:rPr>
                      <w:rFonts w:ascii="Arial" w:hAnsi="Arial" w:cs="Arial"/>
                    </w:rPr>
                    <w:t xml:space="preserve"> </w:t>
                  </w:r>
                  <w:r w:rsidRPr="007C0394">
                    <w:rPr>
                      <w:rFonts w:ascii="Arial" w:hAnsi="Arial" w:cs="Arial"/>
                    </w:rPr>
                    <w:t>between</w:t>
                  </w:r>
                  <w:r>
                    <w:rPr>
                      <w:rFonts w:ascii="Arial" w:hAnsi="Arial" w:cs="Arial"/>
                    </w:rPr>
                    <w:t xml:space="preserve"> </w:t>
                  </w:r>
                  <w:r w:rsidRPr="007C0394">
                    <w:rPr>
                      <w:rFonts w:ascii="Arial" w:hAnsi="Arial" w:cs="Arial"/>
                    </w:rPr>
                    <w:t>Abel</w:t>
                  </w:r>
                  <w:r>
                    <w:rPr>
                      <w:rFonts w:ascii="Arial" w:hAnsi="Arial" w:cs="Arial"/>
                    </w:rPr>
                    <w:t xml:space="preserve"> </w:t>
                  </w:r>
                  <w:r w:rsidRPr="007C0394">
                    <w:rPr>
                      <w:rFonts w:ascii="Arial" w:hAnsi="Arial" w:cs="Arial"/>
                    </w:rPr>
                    <w:t>Smith</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sidR="00A55D7C">
                    <w:rPr>
                      <w:rFonts w:ascii="Arial" w:hAnsi="Arial" w:cs="Arial"/>
                    </w:rPr>
                    <w:t xml:space="preserve"> </w:t>
                  </w:r>
                  <w:r w:rsidRPr="007C0394">
                    <w:rPr>
                      <w:rFonts w:ascii="Arial" w:hAnsi="Arial" w:cs="Arial"/>
                    </w:rPr>
                    <w:t>Tonks</w:t>
                  </w:r>
                  <w:r>
                    <w:rPr>
                      <w:rFonts w:ascii="Arial" w:hAnsi="Arial" w:cs="Arial"/>
                    </w:rPr>
                    <w:t xml:space="preserve"> </w:t>
                  </w:r>
                  <w:r w:rsidRPr="007C0394">
                    <w:rPr>
                      <w:rFonts w:ascii="Arial" w:hAnsi="Arial" w:cs="Arial"/>
                    </w:rPr>
                    <w:t>Grove</w:t>
                  </w:r>
                  <w:r>
                    <w:rPr>
                      <w:rFonts w:ascii="Arial" w:hAnsi="Arial" w:cs="Arial"/>
                    </w:rPr>
                    <w:t xml:space="preserve"> </w:t>
                  </w:r>
                  <w:r w:rsidRPr="007C0394">
                    <w:rPr>
                      <w:rFonts w:ascii="Arial" w:hAnsi="Arial" w:cs="Arial"/>
                    </w:rPr>
                    <w:t>(comprising</w:t>
                  </w:r>
                  <w:r>
                    <w:rPr>
                      <w:rFonts w:ascii="Arial" w:hAnsi="Arial" w:cs="Arial"/>
                    </w:rPr>
                    <w:t xml:space="preserve"> </w:t>
                  </w:r>
                  <w:r w:rsidRPr="007C0394">
                    <w:rPr>
                      <w:rFonts w:ascii="Arial" w:hAnsi="Arial" w:cs="Arial"/>
                    </w:rPr>
                    <w:t>244-</w:t>
                  </w:r>
                  <w:r w:rsidR="00A55D7C">
                    <w:rPr>
                      <w:rFonts w:ascii="Arial" w:hAnsi="Arial" w:cs="Arial"/>
                    </w:rPr>
                    <w:t xml:space="preserve"> </w:t>
                  </w:r>
                  <w:r w:rsidRPr="007C0394">
                    <w:rPr>
                      <w:rFonts w:ascii="Arial" w:hAnsi="Arial" w:cs="Arial"/>
                    </w:rPr>
                    <w:t>266</w:t>
                  </w:r>
                  <w:r>
                    <w:rPr>
                      <w:rFonts w:ascii="Arial" w:hAnsi="Arial" w:cs="Arial"/>
                    </w:rPr>
                    <w:t xml:space="preserve"> </w:t>
                  </w:r>
                  <w:r w:rsidRPr="007C0394">
                    <w:rPr>
                      <w:rFonts w:ascii="Arial" w:hAnsi="Arial" w:cs="Arial"/>
                    </w:rPr>
                    <w:t>Cuba</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267-283</w:t>
                  </w:r>
                  <w:r w:rsidR="00A55D7C">
                    <w:rPr>
                      <w:rFonts w:ascii="Arial" w:hAnsi="Arial" w:cs="Arial"/>
                    </w:rPr>
                    <w:t xml:space="preserve"> </w:t>
                  </w:r>
                  <w:r w:rsidRPr="007C0394">
                    <w:rPr>
                      <w:rFonts w:ascii="Arial" w:hAnsi="Arial" w:cs="Arial"/>
                    </w:rPr>
                    <w:t>Cuba</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Pr>
                      <w:rFonts w:ascii="Arial" w:hAnsi="Arial" w:cs="Arial"/>
                    </w:rPr>
                    <w:t xml:space="preserve"> </w:t>
                  </w:r>
                  <w:r w:rsidRPr="007C0394">
                    <w:rPr>
                      <w:rFonts w:ascii="Arial" w:hAnsi="Arial" w:cs="Arial"/>
                    </w:rPr>
                    <w:t>45</w:t>
                  </w:r>
                  <w:r>
                    <w:rPr>
                      <w:rFonts w:ascii="Arial" w:hAnsi="Arial" w:cs="Arial"/>
                    </w:rPr>
                    <w:t xml:space="preserve"> </w:t>
                  </w:r>
                  <w:r w:rsidRPr="007C0394">
                    <w:rPr>
                      <w:rFonts w:ascii="Arial" w:hAnsi="Arial" w:cs="Arial"/>
                    </w:rPr>
                    <w:t>Abel</w:t>
                  </w:r>
                  <w:r>
                    <w:rPr>
                      <w:rFonts w:ascii="Arial" w:hAnsi="Arial" w:cs="Arial"/>
                    </w:rPr>
                    <w:t xml:space="preserve"> </w:t>
                  </w:r>
                  <w:r w:rsidRPr="007C0394">
                    <w:rPr>
                      <w:rFonts w:ascii="Arial" w:hAnsi="Arial" w:cs="Arial"/>
                    </w:rPr>
                    <w:t>Smith</w:t>
                  </w:r>
                  <w:r w:rsidR="00A55D7C">
                    <w:rPr>
                      <w:rFonts w:ascii="Arial" w:hAnsi="Arial" w:cs="Arial"/>
                    </w:rPr>
                    <w:t xml:space="preserve"> </w:t>
                  </w:r>
                  <w:r w:rsidRPr="007C0394">
                    <w:rPr>
                      <w:rFonts w:ascii="Arial" w:hAnsi="Arial" w:cs="Arial"/>
                    </w:rPr>
                    <w:t>Street)</w:t>
                  </w:r>
                </w:p>
              </w:tc>
              <w:tc>
                <w:tcPr>
                  <w:tcW w:w="1170" w:type="pct"/>
                  <w:tcMar>
                    <w:top w:w="68" w:type="dxa"/>
                    <w:left w:w="68" w:type="dxa"/>
                    <w:bottom w:w="68" w:type="dxa"/>
                    <w:right w:w="68" w:type="dxa"/>
                  </w:tcMar>
                  <w:hideMark/>
                </w:tcPr>
                <w:p w14:paraId="43AB49DB"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6m</w:t>
                  </w:r>
                </w:p>
              </w:tc>
              <w:tc>
                <w:tcPr>
                  <w:tcW w:w="1230" w:type="pct"/>
                  <w:tcMar>
                    <w:top w:w="68" w:type="dxa"/>
                    <w:left w:w="68" w:type="dxa"/>
                    <w:bottom w:w="68" w:type="dxa"/>
                    <w:right w:w="68" w:type="dxa"/>
                  </w:tcMar>
                  <w:hideMark/>
                </w:tcPr>
                <w:p w14:paraId="1D3D2742"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18m</w:t>
                  </w:r>
                </w:p>
              </w:tc>
            </w:tr>
            <w:tr w:rsidR="00FA6DB8" w:rsidRPr="007C0394" w14:paraId="49DE2B7C" w14:textId="77777777" w:rsidTr="007224AB">
              <w:tc>
                <w:tcPr>
                  <w:tcW w:w="0" w:type="auto"/>
                  <w:vMerge/>
                  <w:vAlign w:val="center"/>
                  <w:hideMark/>
                </w:tcPr>
                <w:p w14:paraId="0426644E" w14:textId="77777777" w:rsidR="00FA6DB8" w:rsidRPr="007C0394" w:rsidRDefault="00FA6DB8" w:rsidP="00A55D7C">
                  <w:pPr>
                    <w:widowControl w:val="0"/>
                    <w:autoSpaceDE w:val="0"/>
                    <w:autoSpaceDN w:val="0"/>
                    <w:jc w:val="left"/>
                    <w:rPr>
                      <w:rFonts w:ascii="Arial" w:hAnsi="Arial" w:cs="Arial"/>
                    </w:rPr>
                  </w:pPr>
                </w:p>
              </w:tc>
              <w:tc>
                <w:tcPr>
                  <w:tcW w:w="1750" w:type="pct"/>
                  <w:tcMar>
                    <w:top w:w="68" w:type="dxa"/>
                    <w:left w:w="68" w:type="dxa"/>
                    <w:bottom w:w="68" w:type="dxa"/>
                    <w:right w:w="68" w:type="dxa"/>
                  </w:tcMar>
                  <w:hideMark/>
                </w:tcPr>
                <w:p w14:paraId="033A0F5E" w14:textId="0BB1FAC7" w:rsidR="00FA6DB8" w:rsidRPr="007C0394" w:rsidRDefault="00FA6DB8" w:rsidP="00A55D7C">
                  <w:pPr>
                    <w:widowControl w:val="0"/>
                    <w:autoSpaceDE w:val="0"/>
                    <w:autoSpaceDN w:val="0"/>
                    <w:jc w:val="left"/>
                    <w:rPr>
                      <w:rFonts w:ascii="Arial" w:hAnsi="Arial" w:cs="Arial"/>
                    </w:rPr>
                  </w:pPr>
                  <w:r w:rsidRPr="007C0394">
                    <w:rPr>
                      <w:rFonts w:ascii="Arial" w:hAnsi="Arial" w:cs="Arial"/>
                    </w:rPr>
                    <w:t>Properties</w:t>
                  </w:r>
                  <w:r>
                    <w:rPr>
                      <w:rFonts w:ascii="Arial" w:hAnsi="Arial" w:cs="Arial"/>
                    </w:rPr>
                    <w:t xml:space="preserve"> </w:t>
                  </w:r>
                  <w:r w:rsidRPr="007C0394">
                    <w:rPr>
                      <w:rFonts w:ascii="Arial" w:hAnsi="Arial" w:cs="Arial"/>
                    </w:rPr>
                    <w:t>to</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south</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266</w:t>
                  </w:r>
                  <w:r w:rsidR="00A55D7C">
                    <w:rPr>
                      <w:rFonts w:ascii="Arial" w:hAnsi="Arial" w:cs="Arial"/>
                    </w:rPr>
                    <w:t xml:space="preserve"> </w:t>
                  </w:r>
                  <w:r w:rsidRPr="007C0394">
                    <w:rPr>
                      <w:rFonts w:ascii="Arial" w:hAnsi="Arial" w:cs="Arial"/>
                    </w:rPr>
                    <w:t>Cuba</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Pr>
                      <w:rFonts w:ascii="Arial" w:hAnsi="Arial" w:cs="Arial"/>
                    </w:rPr>
                    <w:t xml:space="preserve"> </w:t>
                  </w:r>
                  <w:r w:rsidRPr="007C0394">
                    <w:rPr>
                      <w:rFonts w:ascii="Arial" w:hAnsi="Arial" w:cs="Arial"/>
                    </w:rPr>
                    <w:t>283</w:t>
                  </w:r>
                  <w:r>
                    <w:rPr>
                      <w:rFonts w:ascii="Arial" w:hAnsi="Arial" w:cs="Arial"/>
                    </w:rPr>
                    <w:t xml:space="preserve"> </w:t>
                  </w:r>
                  <w:r w:rsidRPr="007C0394">
                    <w:rPr>
                      <w:rFonts w:ascii="Arial" w:hAnsi="Arial" w:cs="Arial"/>
                    </w:rPr>
                    <w:t>Cuba</w:t>
                  </w:r>
                  <w:r w:rsidR="00A55D7C">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Pr>
                      <w:rFonts w:ascii="Arial" w:hAnsi="Arial" w:cs="Arial"/>
                    </w:rPr>
                    <w:t xml:space="preserve"> </w:t>
                  </w:r>
                  <w:r w:rsidRPr="007C0394">
                    <w:rPr>
                      <w:rFonts w:ascii="Arial" w:hAnsi="Arial" w:cs="Arial"/>
                    </w:rPr>
                    <w:t>west</w:t>
                  </w:r>
                  <w:r>
                    <w:rPr>
                      <w:rFonts w:ascii="Arial" w:hAnsi="Arial" w:cs="Arial"/>
                    </w:rPr>
                    <w:t xml:space="preserve"> </w:t>
                  </w:r>
                  <w:r w:rsidRPr="007C0394">
                    <w:rPr>
                      <w:rFonts w:ascii="Arial" w:hAnsi="Arial" w:cs="Arial"/>
                    </w:rPr>
                    <w:t>of</w:t>
                  </w:r>
                  <w:r>
                    <w:rPr>
                      <w:rFonts w:ascii="Arial" w:hAnsi="Arial" w:cs="Arial"/>
                    </w:rPr>
                    <w:t xml:space="preserve"> </w:t>
                  </w:r>
                  <w:proofErr w:type="spellStart"/>
                  <w:r w:rsidRPr="007C0394">
                    <w:rPr>
                      <w:rFonts w:ascii="Arial" w:hAnsi="Arial" w:cs="Arial"/>
                    </w:rPr>
                    <w:t>FootscrayAvenue</w:t>
                  </w:r>
                  <w:proofErr w:type="spellEnd"/>
                </w:p>
              </w:tc>
              <w:tc>
                <w:tcPr>
                  <w:tcW w:w="1170" w:type="pct"/>
                  <w:tcMar>
                    <w:top w:w="68" w:type="dxa"/>
                    <w:left w:w="68" w:type="dxa"/>
                    <w:bottom w:w="68" w:type="dxa"/>
                    <w:right w:w="68" w:type="dxa"/>
                  </w:tcMar>
                  <w:hideMark/>
                </w:tcPr>
                <w:p w14:paraId="656C3727"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6m</w:t>
                  </w:r>
                </w:p>
              </w:tc>
              <w:tc>
                <w:tcPr>
                  <w:tcW w:w="1230" w:type="pct"/>
                  <w:tcMar>
                    <w:top w:w="68" w:type="dxa"/>
                    <w:left w:w="68" w:type="dxa"/>
                    <w:bottom w:w="68" w:type="dxa"/>
                    <w:right w:w="68" w:type="dxa"/>
                  </w:tcMar>
                  <w:hideMark/>
                </w:tcPr>
                <w:p w14:paraId="038CC13E"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12m</w:t>
                  </w:r>
                </w:p>
              </w:tc>
            </w:tr>
          </w:tbl>
          <w:p w14:paraId="6B370438" w14:textId="77777777" w:rsidR="00FA6DB8" w:rsidRPr="007C0394" w:rsidRDefault="00FA6DB8" w:rsidP="00A55D7C">
            <w:pPr>
              <w:widowControl w:val="0"/>
              <w:autoSpaceDE w:val="0"/>
              <w:autoSpaceDN w:val="0"/>
              <w:jc w:val="left"/>
              <w:rPr>
                <w:rFonts w:ascii="Arial" w:hAnsi="Arial" w:cs="Arial"/>
              </w:rPr>
            </w:pPr>
          </w:p>
        </w:tc>
      </w:tr>
      <w:tr w:rsidR="00FA6DB8" w:rsidRPr="007C0394" w14:paraId="77A7D827" w14:textId="77777777" w:rsidTr="0066570A">
        <w:tc>
          <w:tcPr>
            <w:tcW w:w="5000" w:type="pct"/>
            <w:tcBorders>
              <w:top w:val="single" w:sz="6" w:space="0" w:color="auto"/>
              <w:left w:val="single" w:sz="6" w:space="0" w:color="auto"/>
              <w:bottom w:val="single" w:sz="6" w:space="0" w:color="auto"/>
              <w:right w:val="single" w:sz="6" w:space="0" w:color="auto"/>
            </w:tcBorders>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1531"/>
              <w:gridCol w:w="3154"/>
              <w:gridCol w:w="2109"/>
              <w:gridCol w:w="2217"/>
            </w:tblGrid>
            <w:tr w:rsidR="00FA6DB8" w:rsidRPr="007C0394" w14:paraId="7B96D6DB" w14:textId="77777777" w:rsidTr="007224AB">
              <w:trPr>
                <w:trHeight w:hRule="exact" w:val="2"/>
              </w:trPr>
              <w:tc>
                <w:tcPr>
                  <w:tcW w:w="850" w:type="pct"/>
                  <w:hideMark/>
                </w:tcPr>
                <w:p w14:paraId="6330AF48"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750" w:type="pct"/>
                  <w:hideMark/>
                </w:tcPr>
                <w:p w14:paraId="5DC14EBF"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170" w:type="pct"/>
                  <w:hideMark/>
                </w:tcPr>
                <w:p w14:paraId="5BF6DD50"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230" w:type="pct"/>
                  <w:hideMark/>
                </w:tcPr>
                <w:p w14:paraId="28951D6E"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174A6EE0" w14:textId="77777777" w:rsidTr="007224AB">
              <w:tc>
                <w:tcPr>
                  <w:tcW w:w="850" w:type="pct"/>
                  <w:vMerge w:val="restar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64BD7DDA"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Parliamentary</w:t>
                  </w:r>
                  <w:r>
                    <w:rPr>
                      <w:rFonts w:ascii="Arial" w:hAnsi="Arial" w:cs="Arial"/>
                    </w:rPr>
                    <w:t xml:space="preserve"> </w:t>
                  </w:r>
                  <w:r w:rsidRPr="007C0394">
                    <w:rPr>
                      <w:rFonts w:ascii="Arial" w:hAnsi="Arial" w:cs="Arial"/>
                    </w:rPr>
                    <w:t>Precinct</w:t>
                  </w: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5A510C9" w14:textId="59F93C67" w:rsidR="00FA6DB8" w:rsidRPr="007C0394" w:rsidRDefault="00FA6DB8" w:rsidP="00A55D7C">
                  <w:pPr>
                    <w:widowControl w:val="0"/>
                    <w:autoSpaceDE w:val="0"/>
                    <w:autoSpaceDN w:val="0"/>
                    <w:jc w:val="left"/>
                    <w:rPr>
                      <w:rFonts w:ascii="Arial" w:hAnsi="Arial" w:cs="Arial"/>
                    </w:rPr>
                  </w:pPr>
                  <w:r w:rsidRPr="007C0394">
                    <w:rPr>
                      <w:rFonts w:ascii="Arial" w:hAnsi="Arial" w:cs="Arial"/>
                    </w:rPr>
                    <w:t>In</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block</w:t>
                  </w:r>
                  <w:r>
                    <w:rPr>
                      <w:rFonts w:ascii="Arial" w:hAnsi="Arial" w:cs="Arial"/>
                    </w:rPr>
                    <w:t xml:space="preserve"> </w:t>
                  </w:r>
                  <w:r w:rsidRPr="007C0394">
                    <w:rPr>
                      <w:rFonts w:ascii="Arial" w:hAnsi="Arial" w:cs="Arial"/>
                    </w:rPr>
                    <w:t>bounded</w:t>
                  </w:r>
                  <w:r>
                    <w:rPr>
                      <w:rFonts w:ascii="Arial" w:hAnsi="Arial" w:cs="Arial"/>
                    </w:rPr>
                    <w:t xml:space="preserve"> </w:t>
                  </w:r>
                  <w:r w:rsidRPr="007C0394">
                    <w:rPr>
                      <w:rFonts w:ascii="Arial" w:hAnsi="Arial" w:cs="Arial"/>
                    </w:rPr>
                    <w:t>by</w:t>
                  </w:r>
                  <w:r w:rsidR="00A55D7C">
                    <w:rPr>
                      <w:rFonts w:ascii="Arial" w:hAnsi="Arial" w:cs="Arial"/>
                    </w:rPr>
                    <w:t xml:space="preserve"> </w:t>
                  </w:r>
                  <w:r w:rsidRPr="007C0394">
                    <w:rPr>
                      <w:rFonts w:ascii="Arial" w:hAnsi="Arial" w:cs="Arial"/>
                    </w:rPr>
                    <w:t>Lambton</w:t>
                  </w:r>
                  <w:r>
                    <w:rPr>
                      <w:rFonts w:ascii="Arial" w:hAnsi="Arial" w:cs="Arial"/>
                    </w:rPr>
                    <w:t xml:space="preserve"> </w:t>
                  </w:r>
                  <w:r w:rsidRPr="007C0394">
                    <w:rPr>
                      <w:rFonts w:ascii="Arial" w:hAnsi="Arial" w:cs="Arial"/>
                    </w:rPr>
                    <w:t>Quay,</w:t>
                  </w:r>
                  <w:r>
                    <w:rPr>
                      <w:rFonts w:ascii="Arial" w:hAnsi="Arial" w:cs="Arial"/>
                    </w:rPr>
                    <w:t xml:space="preserve"> </w:t>
                  </w:r>
                  <w:r w:rsidRPr="007C0394">
                    <w:rPr>
                      <w:rFonts w:ascii="Arial" w:hAnsi="Arial" w:cs="Arial"/>
                    </w:rPr>
                    <w:t>Bunny</w:t>
                  </w:r>
                  <w:r>
                    <w:rPr>
                      <w:rFonts w:ascii="Arial" w:hAnsi="Arial" w:cs="Arial"/>
                    </w:rPr>
                    <w:t xml:space="preserve"> </w:t>
                  </w:r>
                  <w:r w:rsidRPr="007C0394">
                    <w:rPr>
                      <w:rFonts w:ascii="Arial" w:hAnsi="Arial" w:cs="Arial"/>
                    </w:rPr>
                    <w:t>Street,</w:t>
                  </w:r>
                  <w:r w:rsidR="00A55D7C">
                    <w:rPr>
                      <w:rFonts w:ascii="Arial" w:hAnsi="Arial" w:cs="Arial"/>
                    </w:rPr>
                    <w:t xml:space="preserve"> </w:t>
                  </w:r>
                  <w:r w:rsidRPr="007C0394">
                    <w:rPr>
                      <w:rFonts w:ascii="Arial" w:hAnsi="Arial" w:cs="Arial"/>
                    </w:rPr>
                    <w:t>Stout</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Pr>
                      <w:rFonts w:ascii="Arial" w:hAnsi="Arial" w:cs="Arial"/>
                    </w:rPr>
                    <w:t xml:space="preserve"> </w:t>
                  </w:r>
                  <w:r w:rsidRPr="007C0394">
                    <w:rPr>
                      <w:rFonts w:ascii="Arial" w:hAnsi="Arial" w:cs="Arial"/>
                    </w:rPr>
                    <w:t>Whitmore</w:t>
                  </w:r>
                  <w:r w:rsidR="00A55D7C">
                    <w:rPr>
                      <w:rFonts w:ascii="Arial" w:hAnsi="Arial" w:cs="Arial"/>
                    </w:rPr>
                    <w:t xml:space="preserve"> </w:t>
                  </w:r>
                  <w:r w:rsidRPr="007C0394">
                    <w:rPr>
                      <w:rFonts w:ascii="Arial" w:hAnsi="Arial" w:cs="Arial"/>
                    </w:rPr>
                    <w:t>Street.</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881A9D6"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n/a</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15D6723"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15m</w:t>
                  </w:r>
                </w:p>
              </w:tc>
            </w:tr>
            <w:tr w:rsidR="00FA6DB8" w:rsidRPr="007C0394" w14:paraId="4B64167C"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1D8C53F4"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92C456A" w14:textId="634018C3" w:rsidR="00FA6DB8" w:rsidRPr="007C0394" w:rsidRDefault="00FA6DB8" w:rsidP="00A55D7C">
                  <w:pPr>
                    <w:widowControl w:val="0"/>
                    <w:autoSpaceDE w:val="0"/>
                    <w:autoSpaceDN w:val="0"/>
                    <w:jc w:val="left"/>
                    <w:rPr>
                      <w:rFonts w:ascii="Arial" w:hAnsi="Arial" w:cs="Arial"/>
                    </w:rPr>
                  </w:pPr>
                  <w:r w:rsidRPr="007C0394">
                    <w:rPr>
                      <w:rFonts w:ascii="Arial" w:hAnsi="Arial" w:cs="Arial"/>
                    </w:rPr>
                    <w:t>In</w:t>
                  </w:r>
                  <w:r>
                    <w:rPr>
                      <w:rFonts w:ascii="Arial" w:hAnsi="Arial" w:cs="Arial"/>
                    </w:rPr>
                    <w:t xml:space="preserve"> </w:t>
                  </w:r>
                  <w:r w:rsidRPr="007C0394">
                    <w:rPr>
                      <w:rFonts w:ascii="Arial" w:hAnsi="Arial" w:cs="Arial"/>
                    </w:rPr>
                    <w:t>front</w:t>
                  </w:r>
                  <w:r>
                    <w:rPr>
                      <w:rFonts w:ascii="Arial" w:hAnsi="Arial" w:cs="Arial"/>
                    </w:rPr>
                    <w:t xml:space="preserve"> </w:t>
                  </w:r>
                  <w:r w:rsidRPr="007C0394">
                    <w:rPr>
                      <w:rFonts w:ascii="Arial" w:hAnsi="Arial" w:cs="Arial"/>
                    </w:rPr>
                    <w:t>(to</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east)</w:t>
                  </w:r>
                  <w:r>
                    <w:rPr>
                      <w:rFonts w:ascii="Arial" w:hAnsi="Arial" w:cs="Arial"/>
                    </w:rPr>
                    <w:t xml:space="preserve"> </w:t>
                  </w:r>
                  <w:r w:rsidRPr="007C0394">
                    <w:rPr>
                      <w:rFonts w:ascii="Arial" w:hAnsi="Arial" w:cs="Arial"/>
                    </w:rPr>
                    <w:t>of</w:t>
                  </w:r>
                  <w:r w:rsidR="00A55D7C">
                    <w:rPr>
                      <w:rFonts w:ascii="Arial" w:hAnsi="Arial" w:cs="Arial"/>
                    </w:rPr>
                    <w:t xml:space="preserve"> </w:t>
                  </w:r>
                  <w:r w:rsidRPr="007C0394">
                    <w:rPr>
                      <w:rFonts w:ascii="Arial" w:hAnsi="Arial" w:cs="Arial"/>
                    </w:rPr>
                    <w:t>Parliament</w:t>
                  </w:r>
                  <w:r>
                    <w:rPr>
                      <w:rFonts w:ascii="Arial" w:hAnsi="Arial" w:cs="Arial"/>
                    </w:rPr>
                    <w:t xml:space="preserve"> </w:t>
                  </w:r>
                  <w:r w:rsidRPr="007C0394">
                    <w:rPr>
                      <w:rFonts w:ascii="Arial" w:hAnsi="Arial" w:cs="Arial"/>
                    </w:rPr>
                    <w:t>buildings</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26FA5CA"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0m</w:t>
                  </w:r>
                  <w:r>
                    <w:rPr>
                      <w:rFonts w:ascii="Arial" w:hAnsi="Arial" w:cs="Arial"/>
                    </w:rPr>
                    <w:t xml:space="preserve"> </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037E54B"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0m</w:t>
                  </w:r>
                  <w:r>
                    <w:rPr>
                      <w:rFonts w:ascii="Arial" w:hAnsi="Arial" w:cs="Arial"/>
                    </w:rPr>
                    <w:t xml:space="preserve"> </w:t>
                  </w:r>
                </w:p>
              </w:tc>
            </w:tr>
            <w:tr w:rsidR="00FA6DB8" w:rsidRPr="007C0394" w14:paraId="1D881B98"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59BF7248"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09008D4"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From</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front</w:t>
                  </w:r>
                  <w:r>
                    <w:rPr>
                      <w:rFonts w:ascii="Arial" w:hAnsi="Arial" w:cs="Arial"/>
                    </w:rPr>
                    <w:t xml:space="preserve"> </w:t>
                  </w:r>
                  <w:r w:rsidRPr="007C0394">
                    <w:rPr>
                      <w:rFonts w:ascii="Arial" w:hAnsi="Arial" w:cs="Arial"/>
                    </w:rPr>
                    <w:t>(eastern</w:t>
                  </w:r>
                  <w:r>
                    <w:rPr>
                      <w:rFonts w:ascii="Arial" w:hAnsi="Arial" w:cs="Arial"/>
                    </w:rPr>
                    <w:t xml:space="preserve"> </w:t>
                  </w:r>
                  <w:r w:rsidRPr="007C0394">
                    <w:rPr>
                      <w:rFonts w:ascii="Arial" w:hAnsi="Arial" w:cs="Arial"/>
                    </w:rPr>
                    <w:t>edge)</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Parliament</w:t>
                  </w:r>
                  <w:r>
                    <w:rPr>
                      <w:rFonts w:ascii="Arial" w:hAnsi="Arial" w:cs="Arial"/>
                    </w:rPr>
                    <w:t xml:space="preserve"> </w:t>
                  </w:r>
                  <w:r w:rsidRPr="007C0394">
                    <w:rPr>
                      <w:rFonts w:ascii="Arial" w:hAnsi="Arial" w:cs="Arial"/>
                    </w:rPr>
                    <w:t>buildings</w:t>
                  </w:r>
                  <w:r>
                    <w:rPr>
                      <w:rFonts w:ascii="Arial" w:hAnsi="Arial" w:cs="Arial"/>
                    </w:rPr>
                    <w:t xml:space="preserve"> </w:t>
                  </w:r>
                  <w:r w:rsidRPr="007C0394">
                    <w:rPr>
                      <w:rFonts w:ascii="Arial" w:hAnsi="Arial" w:cs="Arial"/>
                    </w:rPr>
                    <w:t>westward</w:t>
                  </w:r>
                  <w:r>
                    <w:rPr>
                      <w:rFonts w:ascii="Arial" w:hAnsi="Arial" w:cs="Arial"/>
                    </w:rPr>
                    <w:t xml:space="preserve"> </w:t>
                  </w:r>
                  <w:r w:rsidRPr="007C0394">
                    <w:rPr>
                      <w:rFonts w:ascii="Arial" w:hAnsi="Arial" w:cs="Arial"/>
                    </w:rPr>
                    <w:t>to</w:t>
                  </w:r>
                  <w:r>
                    <w:rPr>
                      <w:rFonts w:ascii="Arial" w:hAnsi="Arial" w:cs="Arial"/>
                    </w:rPr>
                    <w:t xml:space="preserve"> </w:t>
                  </w:r>
                  <w:r w:rsidRPr="007C0394">
                    <w:rPr>
                      <w:rFonts w:ascii="Arial" w:hAnsi="Arial" w:cs="Arial"/>
                    </w:rPr>
                    <w:t>Museum</w:t>
                  </w:r>
                  <w:r>
                    <w:rPr>
                      <w:rFonts w:ascii="Arial" w:hAnsi="Arial" w:cs="Arial"/>
                    </w:rPr>
                    <w:t xml:space="preserve"> </w:t>
                  </w:r>
                  <w:r w:rsidRPr="007C0394">
                    <w:rPr>
                      <w:rFonts w:ascii="Arial" w:hAnsi="Arial" w:cs="Arial"/>
                    </w:rPr>
                    <w:t>Street</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0AF6A3B"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n/a</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48B42A1"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15m</w:t>
                  </w:r>
                </w:p>
              </w:tc>
            </w:tr>
            <w:tr w:rsidR="00FA6DB8" w:rsidRPr="007C0394" w14:paraId="28B0A11E"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09974880"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BC50569"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west</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Museum</w:t>
                  </w:r>
                  <w:r>
                    <w:rPr>
                      <w:rFonts w:ascii="Arial" w:hAnsi="Arial" w:cs="Arial"/>
                    </w:rPr>
                    <w:t xml:space="preserve"> </w:t>
                  </w:r>
                  <w:r w:rsidRPr="007C0394">
                    <w:rPr>
                      <w:rFonts w:ascii="Arial" w:hAnsi="Arial" w:cs="Arial"/>
                    </w:rPr>
                    <w:t>Street</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06D3562"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n/a</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8A5B8D6"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27m</w:t>
                  </w:r>
                </w:p>
              </w:tc>
            </w:tr>
          </w:tbl>
          <w:p w14:paraId="1B21B84B" w14:textId="77777777" w:rsidR="00FA6DB8" w:rsidRPr="007C0394" w:rsidRDefault="00FA6DB8" w:rsidP="00A55D7C">
            <w:pPr>
              <w:widowControl w:val="0"/>
              <w:autoSpaceDE w:val="0"/>
              <w:autoSpaceDN w:val="0"/>
              <w:jc w:val="left"/>
              <w:rPr>
                <w:rFonts w:ascii="Arial" w:hAnsi="Arial" w:cs="Arial"/>
              </w:rPr>
            </w:pPr>
          </w:p>
        </w:tc>
      </w:tr>
      <w:tr w:rsidR="00FA6DB8" w:rsidRPr="007C0394" w14:paraId="2A69CF73" w14:textId="77777777" w:rsidTr="0066570A">
        <w:tc>
          <w:tcPr>
            <w:tcW w:w="5000" w:type="pct"/>
            <w:tcBorders>
              <w:top w:val="single" w:sz="6" w:space="0" w:color="auto"/>
              <w:left w:val="single" w:sz="6" w:space="0" w:color="auto"/>
              <w:bottom w:val="single" w:sz="6" w:space="0" w:color="auto"/>
              <w:right w:val="single" w:sz="6" w:space="0" w:color="auto"/>
            </w:tcBorders>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1531"/>
              <w:gridCol w:w="3154"/>
              <w:gridCol w:w="2109"/>
              <w:gridCol w:w="2217"/>
            </w:tblGrid>
            <w:tr w:rsidR="00FA6DB8" w:rsidRPr="007C0394" w14:paraId="7266E4E4" w14:textId="77777777" w:rsidTr="007224AB">
              <w:trPr>
                <w:trHeight w:hRule="exact" w:val="2"/>
              </w:trPr>
              <w:tc>
                <w:tcPr>
                  <w:tcW w:w="850" w:type="pct"/>
                  <w:hideMark/>
                </w:tcPr>
                <w:p w14:paraId="7D1C583C"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lastRenderedPageBreak/>
                    <w:t xml:space="preserve"> </w:t>
                  </w:r>
                </w:p>
              </w:tc>
              <w:tc>
                <w:tcPr>
                  <w:tcW w:w="1750" w:type="pct"/>
                  <w:hideMark/>
                </w:tcPr>
                <w:p w14:paraId="4371F09B"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170" w:type="pct"/>
                  <w:hideMark/>
                </w:tcPr>
                <w:p w14:paraId="05283910"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230" w:type="pct"/>
                  <w:hideMark/>
                </w:tcPr>
                <w:p w14:paraId="7321CA9D"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6F69175D" w14:textId="77777777" w:rsidTr="007224AB">
              <w:tc>
                <w:tcPr>
                  <w:tcW w:w="8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067E268"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St</w:t>
                  </w:r>
                  <w:r>
                    <w:rPr>
                      <w:rFonts w:ascii="Arial" w:hAnsi="Arial" w:cs="Arial"/>
                    </w:rPr>
                    <w:t xml:space="preserve"> </w:t>
                  </w:r>
                  <w:r w:rsidRPr="007C0394">
                    <w:rPr>
                      <w:rFonts w:ascii="Arial" w:hAnsi="Arial" w:cs="Arial"/>
                    </w:rPr>
                    <w:t>John’s</w:t>
                  </w:r>
                  <w:r>
                    <w:rPr>
                      <w:rFonts w:ascii="Arial" w:hAnsi="Arial" w:cs="Arial"/>
                    </w:rPr>
                    <w:t xml:space="preserve"> </w:t>
                  </w:r>
                  <w:r w:rsidRPr="007C0394">
                    <w:rPr>
                      <w:rFonts w:ascii="Arial" w:hAnsi="Arial" w:cs="Arial"/>
                    </w:rPr>
                    <w:t>Church</w:t>
                  </w: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C65990E" w14:textId="77777777" w:rsidR="00FA6DB8" w:rsidRPr="007C0394" w:rsidRDefault="00FA6DB8" w:rsidP="00A55D7C">
                  <w:pPr>
                    <w:widowControl w:val="0"/>
                    <w:autoSpaceDE w:val="0"/>
                    <w:autoSpaceDN w:val="0"/>
                    <w:jc w:val="left"/>
                    <w:rPr>
                      <w:rFonts w:ascii="Arial" w:hAnsi="Arial" w:cs="Arial"/>
                    </w:rPr>
                  </w:pPr>
                  <w:r>
                    <w:rPr>
                      <w:rFonts w:ascii="Arial" w:hAnsi="Arial" w:cs="Arial"/>
                    </w:rPr>
                    <w:t xml:space="preserve"> </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40AD8FDE"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D75130F"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12m</w:t>
                  </w:r>
                </w:p>
              </w:tc>
            </w:tr>
          </w:tbl>
          <w:p w14:paraId="2DB240B9" w14:textId="77777777" w:rsidR="00FA6DB8" w:rsidRPr="007C0394" w:rsidRDefault="00FA6DB8" w:rsidP="00A55D7C">
            <w:pPr>
              <w:widowControl w:val="0"/>
              <w:autoSpaceDE w:val="0"/>
              <w:autoSpaceDN w:val="0"/>
              <w:jc w:val="left"/>
              <w:rPr>
                <w:rFonts w:ascii="Arial" w:hAnsi="Arial" w:cs="Arial"/>
              </w:rPr>
            </w:pPr>
          </w:p>
        </w:tc>
      </w:tr>
      <w:tr w:rsidR="00FA6DB8" w:rsidRPr="007C0394" w14:paraId="0AEBC512" w14:textId="77777777" w:rsidTr="0066570A">
        <w:tc>
          <w:tcPr>
            <w:tcW w:w="5000" w:type="pct"/>
            <w:tcBorders>
              <w:top w:val="single" w:sz="6" w:space="0" w:color="auto"/>
              <w:left w:val="single" w:sz="6" w:space="0" w:color="auto"/>
              <w:bottom w:val="single" w:sz="6" w:space="0" w:color="auto"/>
              <w:right w:val="single" w:sz="6" w:space="0" w:color="auto"/>
            </w:tcBorders>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1531"/>
              <w:gridCol w:w="3154"/>
              <w:gridCol w:w="2109"/>
              <w:gridCol w:w="2217"/>
            </w:tblGrid>
            <w:tr w:rsidR="00FA6DB8" w:rsidRPr="007C0394" w14:paraId="434C9B9B" w14:textId="77777777" w:rsidTr="007224AB">
              <w:trPr>
                <w:trHeight w:hRule="exact" w:val="2"/>
              </w:trPr>
              <w:tc>
                <w:tcPr>
                  <w:tcW w:w="850" w:type="pct"/>
                  <w:hideMark/>
                </w:tcPr>
                <w:p w14:paraId="38484B3D"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750" w:type="pct"/>
                  <w:hideMark/>
                </w:tcPr>
                <w:p w14:paraId="487B428B"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170" w:type="pct"/>
                  <w:hideMark/>
                </w:tcPr>
                <w:p w14:paraId="3BB4B11A"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230" w:type="pct"/>
                  <w:hideMark/>
                </w:tcPr>
                <w:p w14:paraId="1DFB0DC9"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3EDE8E77" w14:textId="77777777" w:rsidTr="007224AB">
              <w:tc>
                <w:tcPr>
                  <w:tcW w:w="850" w:type="pct"/>
                  <w:vMerge w:val="restar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6CFA5D00"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Post</w:t>
                  </w:r>
                  <w:r>
                    <w:rPr>
                      <w:rFonts w:ascii="Arial" w:hAnsi="Arial" w:cs="Arial"/>
                    </w:rPr>
                    <w:t xml:space="preserve"> </w:t>
                  </w:r>
                  <w:r w:rsidRPr="007C0394">
                    <w:rPr>
                      <w:rFonts w:ascii="Arial" w:hAnsi="Arial" w:cs="Arial"/>
                    </w:rPr>
                    <w:t>Office</w:t>
                  </w:r>
                  <w:r>
                    <w:rPr>
                      <w:rFonts w:ascii="Arial" w:hAnsi="Arial" w:cs="Arial"/>
                    </w:rPr>
                    <w:t xml:space="preserve"> </w:t>
                  </w:r>
                  <w:r w:rsidRPr="007C0394">
                    <w:rPr>
                      <w:rFonts w:ascii="Arial" w:hAnsi="Arial" w:cs="Arial"/>
                    </w:rPr>
                    <w:t>Square</w:t>
                  </w: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BCEC514"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west</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Jervois</w:t>
                  </w:r>
                  <w:r>
                    <w:rPr>
                      <w:rFonts w:ascii="Arial" w:hAnsi="Arial" w:cs="Arial"/>
                    </w:rPr>
                    <w:t xml:space="preserve"> </w:t>
                  </w:r>
                  <w:r w:rsidRPr="007C0394">
                    <w:rPr>
                      <w:rFonts w:ascii="Arial" w:hAnsi="Arial" w:cs="Arial"/>
                    </w:rPr>
                    <w:t>Quay</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66B88AD"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20m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6672AB8"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60m</w:t>
                  </w:r>
                </w:p>
              </w:tc>
            </w:tr>
            <w:tr w:rsidR="00FA6DB8" w:rsidRPr="007C0394" w14:paraId="16403924"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7B0C38DA"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EEE0A4B"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sites</w:t>
                  </w:r>
                  <w:r>
                    <w:rPr>
                      <w:rFonts w:ascii="Arial" w:hAnsi="Arial" w:cs="Arial"/>
                    </w:rPr>
                    <w:t xml:space="preserve"> </w:t>
                  </w:r>
                  <w:r w:rsidRPr="007C0394">
                    <w:rPr>
                      <w:rFonts w:ascii="Arial" w:hAnsi="Arial" w:cs="Arial"/>
                    </w:rPr>
                    <w:t>east</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Jervois</w:t>
                  </w:r>
                  <w:r>
                    <w:rPr>
                      <w:rFonts w:ascii="Arial" w:hAnsi="Arial" w:cs="Arial"/>
                    </w:rPr>
                    <w:t xml:space="preserve"> </w:t>
                  </w:r>
                  <w:r w:rsidRPr="007C0394">
                    <w:rPr>
                      <w:rFonts w:ascii="Arial" w:hAnsi="Arial" w:cs="Arial"/>
                    </w:rPr>
                    <w:t>Quay</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D0DA5E8"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FA273C5"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Refer</w:t>
                  </w:r>
                  <w:r>
                    <w:rPr>
                      <w:rFonts w:ascii="Arial" w:hAnsi="Arial" w:cs="Arial"/>
                    </w:rPr>
                    <w:t xml:space="preserve"> </w:t>
                  </w:r>
                  <w:r w:rsidRPr="007C0394">
                    <w:rPr>
                      <w:rFonts w:ascii="Arial" w:hAnsi="Arial" w:cs="Arial"/>
                    </w:rPr>
                    <w:t>to</w:t>
                  </w:r>
                  <w:r>
                    <w:rPr>
                      <w:rFonts w:ascii="Arial" w:hAnsi="Arial" w:cs="Arial"/>
                    </w:rPr>
                    <w:t xml:space="preserve"> </w:t>
                  </w:r>
                  <w:r w:rsidRPr="007C0394">
                    <w:rPr>
                      <w:rFonts w:ascii="Arial" w:hAnsi="Arial" w:cs="Arial"/>
                    </w:rPr>
                    <w:t>height</w:t>
                  </w:r>
                  <w:r>
                    <w:rPr>
                      <w:rFonts w:ascii="Arial" w:hAnsi="Arial" w:cs="Arial"/>
                    </w:rPr>
                    <w:t xml:space="preserve"> </w:t>
                  </w:r>
                  <w:r w:rsidRPr="007C0394">
                    <w:rPr>
                      <w:rFonts w:ascii="Arial" w:hAnsi="Arial" w:cs="Arial"/>
                    </w:rPr>
                    <w:t>standards</w:t>
                  </w:r>
                  <w:r>
                    <w:rPr>
                      <w:rFonts w:ascii="Arial" w:hAnsi="Arial" w:cs="Arial"/>
                    </w:rPr>
                    <w:t xml:space="preserve"> </w:t>
                  </w:r>
                  <w:r w:rsidRPr="007C0394">
                    <w:rPr>
                      <w:rFonts w:ascii="Arial" w:hAnsi="Arial" w:cs="Arial"/>
                    </w:rPr>
                    <w:t>in</w:t>
                  </w:r>
                  <w:r>
                    <w:rPr>
                      <w:rFonts w:ascii="Arial" w:hAnsi="Arial" w:cs="Arial"/>
                    </w:rPr>
                    <w:t xml:space="preserve"> </w:t>
                  </w:r>
                  <w:r w:rsidRPr="007C0394">
                    <w:rPr>
                      <w:rFonts w:ascii="Arial" w:hAnsi="Arial" w:cs="Arial"/>
                    </w:rPr>
                    <w:t>Waterfront</w:t>
                  </w:r>
                  <w:r>
                    <w:rPr>
                      <w:rFonts w:ascii="Arial" w:hAnsi="Arial" w:cs="Arial"/>
                    </w:rPr>
                    <w:t xml:space="preserve"> </w:t>
                  </w:r>
                  <w:r w:rsidRPr="007C0394">
                    <w:rPr>
                      <w:rFonts w:ascii="Arial" w:hAnsi="Arial" w:cs="Arial"/>
                    </w:rPr>
                    <w:t>Zone</w:t>
                  </w:r>
                </w:p>
              </w:tc>
            </w:tr>
          </w:tbl>
          <w:p w14:paraId="38DCD533" w14:textId="77777777" w:rsidR="00FA6DB8" w:rsidRPr="007C0394" w:rsidRDefault="00FA6DB8" w:rsidP="00A55D7C">
            <w:pPr>
              <w:widowControl w:val="0"/>
              <w:autoSpaceDE w:val="0"/>
              <w:autoSpaceDN w:val="0"/>
              <w:jc w:val="left"/>
              <w:rPr>
                <w:rFonts w:ascii="Arial" w:hAnsi="Arial" w:cs="Arial"/>
              </w:rPr>
            </w:pPr>
          </w:p>
        </w:tc>
      </w:tr>
      <w:tr w:rsidR="00FA6DB8" w:rsidRPr="007C0394" w14:paraId="0DFA6B29" w14:textId="77777777" w:rsidTr="0066570A">
        <w:tc>
          <w:tcPr>
            <w:tcW w:w="5000" w:type="pct"/>
            <w:tcBorders>
              <w:top w:val="single" w:sz="6" w:space="0" w:color="auto"/>
              <w:left w:val="single" w:sz="6" w:space="0" w:color="auto"/>
              <w:bottom w:val="single" w:sz="6" w:space="0" w:color="auto"/>
              <w:right w:val="single" w:sz="6" w:space="0" w:color="auto"/>
            </w:tcBorders>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1531"/>
              <w:gridCol w:w="3154"/>
              <w:gridCol w:w="2109"/>
              <w:gridCol w:w="2217"/>
            </w:tblGrid>
            <w:tr w:rsidR="00FA6DB8" w:rsidRPr="007C0394" w14:paraId="1D710ADF" w14:textId="77777777" w:rsidTr="007224AB">
              <w:trPr>
                <w:trHeight w:hRule="exact" w:val="2"/>
              </w:trPr>
              <w:tc>
                <w:tcPr>
                  <w:tcW w:w="850" w:type="pct"/>
                  <w:hideMark/>
                </w:tcPr>
                <w:p w14:paraId="11F3F837"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750" w:type="pct"/>
                  <w:hideMark/>
                </w:tcPr>
                <w:p w14:paraId="5786240E"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170" w:type="pct"/>
                  <w:hideMark/>
                </w:tcPr>
                <w:p w14:paraId="50221144"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c>
                <w:tcPr>
                  <w:tcW w:w="1230" w:type="pct"/>
                  <w:hideMark/>
                </w:tcPr>
                <w:p w14:paraId="45FD31EC" w14:textId="77777777" w:rsidR="00FA6DB8" w:rsidRPr="007C0394" w:rsidRDefault="00FA6DB8" w:rsidP="00A55D7C">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2223CDFD" w14:textId="77777777" w:rsidTr="007224AB">
              <w:tc>
                <w:tcPr>
                  <w:tcW w:w="850" w:type="pct"/>
                  <w:vMerge w:val="restar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4BAC237"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Stout</w:t>
                  </w:r>
                  <w:r>
                    <w:rPr>
                      <w:rFonts w:ascii="Arial" w:hAnsi="Arial" w:cs="Arial"/>
                    </w:rPr>
                    <w:t xml:space="preserve"> </w:t>
                  </w:r>
                  <w:r w:rsidRPr="007C0394">
                    <w:rPr>
                      <w:rFonts w:ascii="Arial" w:hAnsi="Arial" w:cs="Arial"/>
                    </w:rPr>
                    <w:t>Street</w:t>
                  </w: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4ED1194F" w14:textId="3888DD4D" w:rsidR="00FA6DB8" w:rsidRPr="007C0394" w:rsidRDefault="00FA6DB8" w:rsidP="00A55D7C">
                  <w:pPr>
                    <w:widowControl w:val="0"/>
                    <w:autoSpaceDE w:val="0"/>
                    <w:autoSpaceDN w:val="0"/>
                    <w:jc w:val="left"/>
                    <w:rPr>
                      <w:rFonts w:ascii="Arial" w:hAnsi="Arial" w:cs="Arial"/>
                    </w:rPr>
                  </w:pPr>
                  <w:r w:rsidRPr="007C0394">
                    <w:rPr>
                      <w:rFonts w:ascii="Arial" w:hAnsi="Arial" w:cs="Arial"/>
                    </w:rPr>
                    <w:t>In</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block</w:t>
                  </w:r>
                  <w:r>
                    <w:rPr>
                      <w:rFonts w:ascii="Arial" w:hAnsi="Arial" w:cs="Arial"/>
                    </w:rPr>
                    <w:t xml:space="preserve"> </w:t>
                  </w:r>
                  <w:r w:rsidRPr="007C0394">
                    <w:rPr>
                      <w:rFonts w:ascii="Arial" w:hAnsi="Arial" w:cs="Arial"/>
                    </w:rPr>
                    <w:t>bounded</w:t>
                  </w:r>
                  <w:r>
                    <w:rPr>
                      <w:rFonts w:ascii="Arial" w:hAnsi="Arial" w:cs="Arial"/>
                    </w:rPr>
                    <w:t xml:space="preserve"> </w:t>
                  </w:r>
                  <w:r w:rsidRPr="007C0394">
                    <w:rPr>
                      <w:rFonts w:ascii="Arial" w:hAnsi="Arial" w:cs="Arial"/>
                    </w:rPr>
                    <w:t>by</w:t>
                  </w:r>
                  <w:r w:rsidR="00AC3202">
                    <w:rPr>
                      <w:rFonts w:ascii="Arial" w:hAnsi="Arial" w:cs="Arial"/>
                    </w:rPr>
                    <w:t xml:space="preserve"> </w:t>
                  </w:r>
                  <w:r w:rsidRPr="007C0394">
                    <w:rPr>
                      <w:rFonts w:ascii="Arial" w:hAnsi="Arial" w:cs="Arial"/>
                    </w:rPr>
                    <w:t>Lambton</w:t>
                  </w:r>
                  <w:r>
                    <w:rPr>
                      <w:rFonts w:ascii="Arial" w:hAnsi="Arial" w:cs="Arial"/>
                    </w:rPr>
                    <w:t xml:space="preserve"> </w:t>
                  </w:r>
                  <w:r w:rsidRPr="007C0394">
                    <w:rPr>
                      <w:rFonts w:ascii="Arial" w:hAnsi="Arial" w:cs="Arial"/>
                    </w:rPr>
                    <w:t>Quay,</w:t>
                  </w:r>
                  <w:r>
                    <w:rPr>
                      <w:rFonts w:ascii="Arial" w:hAnsi="Arial" w:cs="Arial"/>
                    </w:rPr>
                    <w:t xml:space="preserve"> </w:t>
                  </w:r>
                  <w:r w:rsidRPr="007C0394">
                    <w:rPr>
                      <w:rFonts w:ascii="Arial" w:hAnsi="Arial" w:cs="Arial"/>
                    </w:rPr>
                    <w:t>Whitmore</w:t>
                  </w:r>
                  <w:r w:rsidR="00AC3202">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Stout</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and</w:t>
                  </w:r>
                  <w:r w:rsidR="00AC3202">
                    <w:rPr>
                      <w:rFonts w:ascii="Arial" w:hAnsi="Arial" w:cs="Arial"/>
                    </w:rPr>
                    <w:t xml:space="preserve"> </w:t>
                  </w:r>
                  <w:r w:rsidRPr="007C0394">
                    <w:rPr>
                      <w:rFonts w:ascii="Arial" w:hAnsi="Arial" w:cs="Arial"/>
                    </w:rPr>
                    <w:t>Ballance</w:t>
                  </w:r>
                  <w:r>
                    <w:rPr>
                      <w:rFonts w:ascii="Arial" w:hAnsi="Arial" w:cs="Arial"/>
                    </w:rPr>
                    <w:t xml:space="preserve"> </w:t>
                  </w:r>
                  <w:r w:rsidRPr="007C0394">
                    <w:rPr>
                      <w:rFonts w:ascii="Arial" w:hAnsi="Arial" w:cs="Arial"/>
                    </w:rPr>
                    <w:t>Street</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46C4D785"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10m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88CF1C5"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20m</w:t>
                  </w:r>
                </w:p>
              </w:tc>
            </w:tr>
            <w:tr w:rsidR="00FA6DB8" w:rsidRPr="007C0394" w14:paraId="1EBC1546" w14:textId="77777777" w:rsidTr="007224AB">
              <w:tc>
                <w:tcPr>
                  <w:tcW w:w="0" w:type="auto"/>
                  <w:vMerge/>
                  <w:tcBorders>
                    <w:top w:val="single" w:sz="6" w:space="0" w:color="000000"/>
                    <w:left w:val="single" w:sz="6" w:space="0" w:color="000000"/>
                    <w:bottom w:val="single" w:sz="6" w:space="0" w:color="000000"/>
                    <w:right w:val="single" w:sz="6" w:space="0" w:color="000000"/>
                  </w:tcBorders>
                  <w:vAlign w:val="center"/>
                  <w:hideMark/>
                </w:tcPr>
                <w:p w14:paraId="52A217F5" w14:textId="77777777" w:rsidR="00FA6DB8" w:rsidRPr="007C0394" w:rsidRDefault="00FA6DB8" w:rsidP="00A55D7C">
                  <w:pPr>
                    <w:widowControl w:val="0"/>
                    <w:autoSpaceDE w:val="0"/>
                    <w:autoSpaceDN w:val="0"/>
                    <w:jc w:val="left"/>
                    <w:rPr>
                      <w:rFonts w:ascii="Arial" w:hAnsi="Arial" w:cs="Arial"/>
                    </w:rPr>
                  </w:pPr>
                </w:p>
              </w:tc>
              <w:tc>
                <w:tcPr>
                  <w:tcW w:w="175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F7E02EC"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For</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remainder</w:t>
                  </w:r>
                  <w:r>
                    <w:rPr>
                      <w:rFonts w:ascii="Arial" w:hAnsi="Arial" w:cs="Arial"/>
                    </w:rPr>
                    <w:t xml:space="preserve"> </w:t>
                  </w:r>
                  <w:r w:rsidRPr="007C0394">
                    <w:rPr>
                      <w:rFonts w:ascii="Arial" w:hAnsi="Arial" w:cs="Arial"/>
                    </w:rPr>
                    <w:t>of</w:t>
                  </w:r>
                  <w:r>
                    <w:rPr>
                      <w:rFonts w:ascii="Arial" w:hAnsi="Arial" w:cs="Arial"/>
                    </w:rPr>
                    <w:t xml:space="preserve"> </w:t>
                  </w:r>
                  <w:r w:rsidRPr="007C0394">
                    <w:rPr>
                      <w:rFonts w:ascii="Arial" w:hAnsi="Arial" w:cs="Arial"/>
                    </w:rPr>
                    <w:t>the</w:t>
                  </w:r>
                  <w:r>
                    <w:rPr>
                      <w:rFonts w:ascii="Arial" w:hAnsi="Arial" w:cs="Arial"/>
                    </w:rPr>
                    <w:t xml:space="preserve"> </w:t>
                  </w:r>
                  <w:r w:rsidRPr="007C0394">
                    <w:rPr>
                      <w:rFonts w:ascii="Arial" w:hAnsi="Arial" w:cs="Arial"/>
                    </w:rPr>
                    <w:t>area</w:t>
                  </w:r>
                </w:p>
              </w:tc>
              <w:tc>
                <w:tcPr>
                  <w:tcW w:w="117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042E750"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20m</w:t>
                  </w:r>
                </w:p>
              </w:tc>
              <w:tc>
                <w:tcPr>
                  <w:tcW w:w="123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1B097CA" w14:textId="77777777" w:rsidR="00FA6DB8" w:rsidRPr="007C0394" w:rsidRDefault="00FA6DB8" w:rsidP="00A55D7C">
                  <w:pPr>
                    <w:widowControl w:val="0"/>
                    <w:autoSpaceDE w:val="0"/>
                    <w:autoSpaceDN w:val="0"/>
                    <w:jc w:val="left"/>
                    <w:rPr>
                      <w:rFonts w:ascii="Arial" w:hAnsi="Arial" w:cs="Arial"/>
                    </w:rPr>
                  </w:pPr>
                  <w:r w:rsidRPr="007C0394">
                    <w:rPr>
                      <w:rFonts w:ascii="Arial" w:hAnsi="Arial" w:cs="Arial"/>
                    </w:rPr>
                    <w:t>50m</w:t>
                  </w:r>
                </w:p>
              </w:tc>
            </w:tr>
          </w:tbl>
          <w:p w14:paraId="3088DFB2" w14:textId="77777777" w:rsidR="00FA6DB8" w:rsidRPr="007C0394" w:rsidRDefault="00FA6DB8" w:rsidP="00A55D7C">
            <w:pPr>
              <w:widowControl w:val="0"/>
              <w:autoSpaceDE w:val="0"/>
              <w:autoSpaceDN w:val="0"/>
              <w:jc w:val="left"/>
              <w:rPr>
                <w:rFonts w:ascii="Arial" w:hAnsi="Arial" w:cs="Arial"/>
              </w:rPr>
            </w:pPr>
          </w:p>
        </w:tc>
      </w:tr>
      <w:tr w:rsidR="00FA6DB8" w:rsidRPr="007C0394" w14:paraId="44A13E80" w14:textId="77777777" w:rsidTr="0066570A">
        <w:tc>
          <w:tcPr>
            <w:tcW w:w="5000" w:type="pct"/>
            <w:tcBorders>
              <w:top w:val="single" w:sz="6" w:space="0" w:color="auto"/>
            </w:tcBorders>
            <w:tcMar>
              <w:top w:w="5" w:type="dxa"/>
              <w:left w:w="5" w:type="dxa"/>
              <w:bottom w:w="5" w:type="dxa"/>
              <w:right w:w="5" w:type="dxa"/>
            </w:tcMar>
            <w:hideMark/>
          </w:tcPr>
          <w:tbl>
            <w:tblPr>
              <w:tblStyle w:val="divRuleBackgroundtable"/>
              <w:tblW w:w="5000" w:type="pct"/>
              <w:tblInd w:w="0" w:type="dxa"/>
              <w:shd w:val="clear" w:color="auto" w:fill="D9D9D9"/>
              <w:tblCellMar>
                <w:left w:w="0" w:type="dxa"/>
                <w:right w:w="0" w:type="dxa"/>
              </w:tblCellMar>
              <w:tblLook w:val="05E0" w:firstRow="1" w:lastRow="1" w:firstColumn="1" w:lastColumn="1" w:noHBand="0" w:noVBand="1"/>
            </w:tblPr>
            <w:tblGrid>
              <w:gridCol w:w="3111"/>
              <w:gridCol w:w="2124"/>
              <w:gridCol w:w="1843"/>
              <w:gridCol w:w="1938"/>
            </w:tblGrid>
            <w:tr w:rsidR="00FA6DB8" w:rsidRPr="007C0394" w14:paraId="78310431" w14:textId="77777777" w:rsidTr="00A55D7C">
              <w:trPr>
                <w:trHeight w:hRule="exact" w:val="2"/>
              </w:trPr>
              <w:tc>
                <w:tcPr>
                  <w:tcW w:w="1725" w:type="pct"/>
                  <w:hideMark/>
                </w:tcPr>
                <w:p w14:paraId="5AEDBFE9"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178" w:type="pct"/>
                  <w:hideMark/>
                </w:tcPr>
                <w:p w14:paraId="6DE83A70"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22" w:type="pct"/>
                  <w:hideMark/>
                </w:tcPr>
                <w:p w14:paraId="0116D101"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75" w:type="pct"/>
                  <w:hideMark/>
                </w:tcPr>
                <w:p w14:paraId="635CBFA5"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05775C81" w14:textId="77777777" w:rsidTr="00A55D7C">
              <w:tc>
                <w:tcPr>
                  <w:tcW w:w="1725"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0B7ABCA5"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b/>
                      <w:bCs/>
                    </w:rPr>
                    <w:t>Local</w:t>
                  </w:r>
                  <w:r>
                    <w:rPr>
                      <w:rFonts w:ascii="Arial" w:hAnsi="Arial" w:cs="Arial"/>
                      <w:b/>
                      <w:bCs/>
                    </w:rPr>
                    <w:t xml:space="preserve"> </w:t>
                  </w:r>
                  <w:r w:rsidRPr="007C0394">
                    <w:rPr>
                      <w:rFonts w:ascii="Arial" w:hAnsi="Arial" w:cs="Arial"/>
                      <w:b/>
                      <w:bCs/>
                    </w:rPr>
                    <w:t>and</w:t>
                  </w:r>
                  <w:r>
                    <w:rPr>
                      <w:rFonts w:ascii="Arial" w:hAnsi="Arial" w:cs="Arial"/>
                      <w:b/>
                      <w:bCs/>
                    </w:rPr>
                    <w:t xml:space="preserve"> </w:t>
                  </w:r>
                  <w:proofErr w:type="spellStart"/>
                  <w:r w:rsidRPr="007C0394">
                    <w:rPr>
                      <w:rFonts w:ascii="Arial" w:hAnsi="Arial" w:cs="Arial"/>
                      <w:b/>
                      <w:bCs/>
                    </w:rPr>
                    <w:t>Neighbourhood</w:t>
                  </w:r>
                  <w:proofErr w:type="spellEnd"/>
                  <w:r>
                    <w:rPr>
                      <w:rFonts w:ascii="Arial" w:hAnsi="Arial" w:cs="Arial"/>
                      <w:b/>
                      <w:bCs/>
                    </w:rPr>
                    <w:t xml:space="preserve"> </w:t>
                  </w:r>
                  <w:proofErr w:type="spellStart"/>
                  <w:r w:rsidRPr="007C0394">
                    <w:rPr>
                      <w:rFonts w:ascii="Arial" w:hAnsi="Arial" w:cs="Arial"/>
                      <w:b/>
                      <w:bCs/>
                    </w:rPr>
                    <w:t>Centres</w:t>
                  </w:r>
                  <w:proofErr w:type="spellEnd"/>
                  <w:r>
                    <w:rPr>
                      <w:rFonts w:ascii="Arial" w:hAnsi="Arial" w:cs="Arial"/>
                      <w:b/>
                      <w:bCs/>
                    </w:rPr>
                    <w:t xml:space="preserve"> </w:t>
                  </w:r>
                  <w:r w:rsidRPr="007C0394">
                    <w:rPr>
                      <w:rFonts w:ascii="Arial" w:hAnsi="Arial" w:cs="Arial"/>
                      <w:b/>
                      <w:bCs/>
                    </w:rPr>
                    <w:t>Zone</w:t>
                  </w:r>
                  <w:r>
                    <w:rPr>
                      <w:rFonts w:ascii="Arial" w:hAnsi="Arial" w:cs="Arial"/>
                      <w:b/>
                      <w:bCs/>
                    </w:rPr>
                    <w:t xml:space="preserve"> </w:t>
                  </w:r>
                  <w:r w:rsidRPr="007C0394">
                    <w:rPr>
                      <w:rFonts w:ascii="Arial" w:hAnsi="Arial" w:cs="Arial"/>
                      <w:b/>
                      <w:bCs/>
                    </w:rPr>
                    <w:t>Heritage</w:t>
                  </w:r>
                  <w:r>
                    <w:rPr>
                      <w:rFonts w:ascii="Arial" w:hAnsi="Arial" w:cs="Arial"/>
                      <w:b/>
                      <w:bCs/>
                    </w:rPr>
                    <w:t xml:space="preserve"> </w:t>
                  </w:r>
                  <w:r w:rsidRPr="007C0394">
                    <w:rPr>
                      <w:rFonts w:ascii="Arial" w:hAnsi="Arial" w:cs="Arial"/>
                      <w:b/>
                      <w:bCs/>
                    </w:rPr>
                    <w:t>Areas</w:t>
                  </w:r>
                  <w:r>
                    <w:rPr>
                      <w:rFonts w:ascii="Arial" w:hAnsi="Arial" w:cs="Arial"/>
                      <w:b/>
                      <w:bCs/>
                    </w:rPr>
                    <w:t xml:space="preserve"> </w:t>
                  </w:r>
                </w:p>
              </w:tc>
              <w:tc>
                <w:tcPr>
                  <w:tcW w:w="1178"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7EA3CEB1"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b/>
                      <w:bCs/>
                    </w:rPr>
                    <w:t>Location</w:t>
                  </w:r>
                </w:p>
              </w:tc>
              <w:tc>
                <w:tcPr>
                  <w:tcW w:w="1022"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683799FB" w14:textId="3F18ABB1" w:rsidR="00FA6DB8" w:rsidRPr="007C0394" w:rsidRDefault="00FA6DB8" w:rsidP="00C85A62">
                  <w:pPr>
                    <w:widowControl w:val="0"/>
                    <w:autoSpaceDE w:val="0"/>
                    <w:autoSpaceDN w:val="0"/>
                    <w:jc w:val="left"/>
                    <w:rPr>
                      <w:rFonts w:ascii="Arial" w:hAnsi="Arial" w:cs="Arial"/>
                    </w:rPr>
                  </w:pPr>
                  <w:r w:rsidRPr="007C0394">
                    <w:rPr>
                      <w:rFonts w:ascii="Arial" w:hAnsi="Arial" w:cs="Arial"/>
                      <w:b/>
                      <w:bCs/>
                    </w:rPr>
                    <w:t>Minimum</w:t>
                  </w:r>
                  <w:r>
                    <w:rPr>
                      <w:rFonts w:ascii="Arial" w:hAnsi="Arial" w:cs="Arial"/>
                      <w:b/>
                      <w:bCs/>
                    </w:rPr>
                    <w:t xml:space="preserve"> </w:t>
                  </w:r>
                  <w:r w:rsidRPr="007C0394">
                    <w:rPr>
                      <w:rFonts w:ascii="Arial" w:hAnsi="Arial" w:cs="Arial"/>
                      <w:b/>
                      <w:bCs/>
                    </w:rPr>
                    <w:t>height</w:t>
                  </w:r>
                  <w:r>
                    <w:rPr>
                      <w:rFonts w:ascii="Arial" w:hAnsi="Arial" w:cs="Arial"/>
                      <w:b/>
                      <w:bCs/>
                    </w:rPr>
                    <w:t xml:space="preserve"> </w:t>
                  </w:r>
                  <w:r w:rsidRPr="007C0394">
                    <w:rPr>
                      <w:rFonts w:ascii="Arial" w:hAnsi="Arial" w:cs="Arial"/>
                      <w:b/>
                      <w:bCs/>
                    </w:rPr>
                    <w:t>above</w:t>
                  </w:r>
                  <w:r>
                    <w:rPr>
                      <w:rFonts w:ascii="Arial" w:hAnsi="Arial" w:cs="Arial"/>
                      <w:b/>
                      <w:bCs/>
                    </w:rPr>
                    <w:t xml:space="preserve"> </w:t>
                  </w:r>
                  <w:r w:rsidRPr="007C0394">
                    <w:rPr>
                      <w:rFonts w:ascii="Arial" w:hAnsi="Arial" w:cs="Arial"/>
                      <w:b/>
                      <w:bCs/>
                    </w:rPr>
                    <w:t>ground</w:t>
                  </w:r>
                  <w:r>
                    <w:rPr>
                      <w:rFonts w:ascii="Arial" w:hAnsi="Arial" w:cs="Arial"/>
                      <w:b/>
                      <w:bCs/>
                    </w:rPr>
                    <w:t xml:space="preserve"> </w:t>
                  </w:r>
                  <w:r w:rsidRPr="007C0394">
                    <w:rPr>
                      <w:rFonts w:ascii="Arial" w:hAnsi="Arial" w:cs="Arial"/>
                      <w:b/>
                      <w:bCs/>
                    </w:rPr>
                    <w:t>level</w:t>
                  </w:r>
                  <w:r>
                    <w:rPr>
                      <w:rFonts w:ascii="Arial" w:hAnsi="Arial" w:cs="Arial"/>
                      <w:b/>
                      <w:bCs/>
                    </w:rPr>
                    <w:t xml:space="preserve"> </w:t>
                  </w:r>
                </w:p>
              </w:tc>
              <w:tc>
                <w:tcPr>
                  <w:tcW w:w="1075" w:type="pct"/>
                  <w:tcBorders>
                    <w:top w:val="single" w:sz="6" w:space="0" w:color="000000"/>
                    <w:left w:val="single" w:sz="6" w:space="0" w:color="000000"/>
                    <w:bottom w:val="single" w:sz="6" w:space="0" w:color="000000"/>
                    <w:right w:val="single" w:sz="6" w:space="0" w:color="000000"/>
                  </w:tcBorders>
                  <w:shd w:val="clear" w:color="auto" w:fill="D9D9D9"/>
                  <w:tcMar>
                    <w:top w:w="68" w:type="dxa"/>
                    <w:left w:w="68" w:type="dxa"/>
                    <w:bottom w:w="68" w:type="dxa"/>
                    <w:right w:w="68" w:type="dxa"/>
                  </w:tcMar>
                  <w:hideMark/>
                </w:tcPr>
                <w:p w14:paraId="381B2C18"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b/>
                      <w:bCs/>
                    </w:rPr>
                    <w:t>Maximum</w:t>
                  </w:r>
                  <w:r>
                    <w:rPr>
                      <w:rFonts w:ascii="Arial" w:hAnsi="Arial" w:cs="Arial"/>
                      <w:b/>
                      <w:bCs/>
                    </w:rPr>
                    <w:t xml:space="preserve"> </w:t>
                  </w:r>
                  <w:r w:rsidRPr="007C0394">
                    <w:rPr>
                      <w:rFonts w:ascii="Arial" w:hAnsi="Arial" w:cs="Arial"/>
                      <w:b/>
                      <w:bCs/>
                    </w:rPr>
                    <w:t>height</w:t>
                  </w:r>
                  <w:r>
                    <w:rPr>
                      <w:rFonts w:ascii="Arial" w:hAnsi="Arial" w:cs="Arial"/>
                      <w:b/>
                      <w:bCs/>
                    </w:rPr>
                    <w:t xml:space="preserve"> </w:t>
                  </w:r>
                  <w:r w:rsidRPr="007C0394">
                    <w:rPr>
                      <w:rFonts w:ascii="Arial" w:hAnsi="Arial" w:cs="Arial"/>
                      <w:b/>
                      <w:bCs/>
                    </w:rPr>
                    <w:t>above</w:t>
                  </w:r>
                  <w:r>
                    <w:rPr>
                      <w:rFonts w:ascii="Arial" w:hAnsi="Arial" w:cs="Arial"/>
                      <w:b/>
                      <w:bCs/>
                    </w:rPr>
                    <w:t xml:space="preserve"> </w:t>
                  </w:r>
                  <w:r w:rsidRPr="007C0394">
                    <w:rPr>
                      <w:rFonts w:ascii="Arial" w:hAnsi="Arial" w:cs="Arial"/>
                      <w:b/>
                      <w:bCs/>
                    </w:rPr>
                    <w:t>ground</w:t>
                  </w:r>
                  <w:r>
                    <w:rPr>
                      <w:rFonts w:ascii="Arial" w:hAnsi="Arial" w:cs="Arial"/>
                      <w:b/>
                      <w:bCs/>
                    </w:rPr>
                    <w:t xml:space="preserve"> </w:t>
                  </w:r>
                  <w:r w:rsidRPr="007C0394">
                    <w:rPr>
                      <w:rFonts w:ascii="Arial" w:hAnsi="Arial" w:cs="Arial"/>
                      <w:b/>
                      <w:bCs/>
                    </w:rPr>
                    <w:t>level</w:t>
                  </w:r>
                </w:p>
              </w:tc>
            </w:tr>
          </w:tbl>
          <w:p w14:paraId="4F2474CA" w14:textId="77777777" w:rsidR="00FA6DB8" w:rsidRPr="007C0394" w:rsidRDefault="00FA6DB8" w:rsidP="00C85A62">
            <w:pPr>
              <w:widowControl w:val="0"/>
              <w:autoSpaceDE w:val="0"/>
              <w:autoSpaceDN w:val="0"/>
              <w:jc w:val="left"/>
              <w:rPr>
                <w:rFonts w:ascii="Arial" w:hAnsi="Arial" w:cs="Arial"/>
              </w:rPr>
            </w:pPr>
          </w:p>
        </w:tc>
      </w:tr>
      <w:tr w:rsidR="00FA6DB8" w:rsidRPr="007C0394" w14:paraId="12336D23"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3108"/>
              <w:gridCol w:w="2128"/>
              <w:gridCol w:w="1843"/>
              <w:gridCol w:w="1937"/>
            </w:tblGrid>
            <w:tr w:rsidR="00FA6DB8" w:rsidRPr="007C0394" w14:paraId="0925699A" w14:textId="77777777" w:rsidTr="00A55D7C">
              <w:trPr>
                <w:trHeight w:hRule="exact" w:val="2"/>
              </w:trPr>
              <w:tc>
                <w:tcPr>
                  <w:tcW w:w="1724" w:type="pct"/>
                  <w:hideMark/>
                </w:tcPr>
                <w:p w14:paraId="78E79B86"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180" w:type="pct"/>
                  <w:hideMark/>
                </w:tcPr>
                <w:p w14:paraId="68465A84"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22" w:type="pct"/>
                  <w:hideMark/>
                </w:tcPr>
                <w:p w14:paraId="6E0B5716"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75" w:type="pct"/>
                  <w:hideMark/>
                </w:tcPr>
                <w:p w14:paraId="4418DEBA"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2E013A40" w14:textId="77777777" w:rsidTr="00A55D7C">
              <w:tc>
                <w:tcPr>
                  <w:tcW w:w="1724"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B50FF3A"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Aro</w:t>
                  </w:r>
                  <w:r>
                    <w:rPr>
                      <w:rFonts w:ascii="Arial" w:hAnsi="Arial" w:cs="Arial"/>
                    </w:rPr>
                    <w:t xml:space="preserve"> </w:t>
                  </w:r>
                  <w:r w:rsidRPr="007C0394">
                    <w:rPr>
                      <w:rFonts w:ascii="Arial" w:hAnsi="Arial" w:cs="Arial"/>
                    </w:rPr>
                    <w:t>Valley</w:t>
                  </w:r>
                  <w:r>
                    <w:rPr>
                      <w:rFonts w:ascii="Arial" w:hAnsi="Arial" w:cs="Arial"/>
                    </w:rPr>
                    <w:t xml:space="preserve"> </w:t>
                  </w:r>
                  <w:r w:rsidRPr="007C0394">
                    <w:rPr>
                      <w:rFonts w:ascii="Arial" w:hAnsi="Arial" w:cs="Arial"/>
                    </w:rPr>
                    <w:t>Shopping</w:t>
                  </w:r>
                  <w:r>
                    <w:rPr>
                      <w:rFonts w:ascii="Arial" w:hAnsi="Arial" w:cs="Arial"/>
                    </w:rPr>
                    <w:t xml:space="preserve"> </w:t>
                  </w:r>
                  <w:r w:rsidRPr="007C0394">
                    <w:rPr>
                      <w:rFonts w:ascii="Arial" w:hAnsi="Arial" w:cs="Arial"/>
                    </w:rPr>
                    <w:t>Centre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18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6D5C3C71"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Entire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02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687BC4E"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7m</w:t>
                  </w:r>
                </w:p>
              </w:tc>
              <w:tc>
                <w:tcPr>
                  <w:tcW w:w="1075"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04FBC8D"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12m</w:t>
                  </w:r>
                </w:p>
              </w:tc>
            </w:tr>
          </w:tbl>
          <w:p w14:paraId="0024789A" w14:textId="77777777" w:rsidR="00FA6DB8" w:rsidRPr="007C0394" w:rsidRDefault="00FA6DB8" w:rsidP="00C85A62">
            <w:pPr>
              <w:widowControl w:val="0"/>
              <w:autoSpaceDE w:val="0"/>
              <w:autoSpaceDN w:val="0"/>
              <w:jc w:val="left"/>
              <w:rPr>
                <w:rFonts w:ascii="Arial" w:hAnsi="Arial" w:cs="Arial"/>
              </w:rPr>
            </w:pPr>
          </w:p>
        </w:tc>
      </w:tr>
      <w:tr w:rsidR="00FA6DB8" w:rsidRPr="007C0394" w14:paraId="7AD997E6"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3108"/>
              <w:gridCol w:w="2128"/>
              <w:gridCol w:w="1843"/>
              <w:gridCol w:w="1937"/>
            </w:tblGrid>
            <w:tr w:rsidR="00FA6DB8" w:rsidRPr="007C0394" w14:paraId="6D7B1D38" w14:textId="77777777" w:rsidTr="00A55D7C">
              <w:trPr>
                <w:trHeight w:hRule="exact" w:val="2"/>
              </w:trPr>
              <w:tc>
                <w:tcPr>
                  <w:tcW w:w="1724" w:type="pct"/>
                  <w:hideMark/>
                </w:tcPr>
                <w:p w14:paraId="59EE8C3D"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180" w:type="pct"/>
                  <w:hideMark/>
                </w:tcPr>
                <w:p w14:paraId="2F86F508"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22" w:type="pct"/>
                  <w:hideMark/>
                </w:tcPr>
                <w:p w14:paraId="6772FD09"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75" w:type="pct"/>
                  <w:hideMark/>
                </w:tcPr>
                <w:p w14:paraId="416226E6"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6EC2ED6C" w14:textId="77777777" w:rsidTr="00A55D7C">
              <w:tc>
                <w:tcPr>
                  <w:tcW w:w="1724"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71CDB1E"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Island</w:t>
                  </w:r>
                  <w:r>
                    <w:rPr>
                      <w:rFonts w:ascii="Arial" w:hAnsi="Arial" w:cs="Arial"/>
                    </w:rPr>
                    <w:t xml:space="preserve"> </w:t>
                  </w:r>
                  <w:r w:rsidRPr="007C0394">
                    <w:rPr>
                      <w:rFonts w:ascii="Arial" w:hAnsi="Arial" w:cs="Arial"/>
                    </w:rPr>
                    <w:t>Bay</w:t>
                  </w:r>
                  <w:r>
                    <w:rPr>
                      <w:rFonts w:ascii="Arial" w:hAnsi="Arial" w:cs="Arial"/>
                    </w:rPr>
                    <w:t xml:space="preserve"> </w:t>
                  </w:r>
                  <w:r w:rsidRPr="007C0394">
                    <w:rPr>
                      <w:rFonts w:ascii="Arial" w:hAnsi="Arial" w:cs="Arial"/>
                    </w:rPr>
                    <w:t>Village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18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90EC56C"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Entire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02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66B88A90"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7m</w:t>
                  </w:r>
                </w:p>
              </w:tc>
              <w:tc>
                <w:tcPr>
                  <w:tcW w:w="1075"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0A89758"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12m</w:t>
                  </w:r>
                </w:p>
              </w:tc>
            </w:tr>
          </w:tbl>
          <w:p w14:paraId="471B3C00" w14:textId="77777777" w:rsidR="00FA6DB8" w:rsidRPr="007C0394" w:rsidRDefault="00FA6DB8" w:rsidP="00C85A62">
            <w:pPr>
              <w:widowControl w:val="0"/>
              <w:autoSpaceDE w:val="0"/>
              <w:autoSpaceDN w:val="0"/>
              <w:jc w:val="left"/>
              <w:rPr>
                <w:rFonts w:ascii="Arial" w:hAnsi="Arial" w:cs="Arial"/>
              </w:rPr>
            </w:pPr>
          </w:p>
        </w:tc>
      </w:tr>
      <w:tr w:rsidR="00FA6DB8" w:rsidRPr="007C0394" w14:paraId="6319A0B5"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3108"/>
              <w:gridCol w:w="2128"/>
              <w:gridCol w:w="1843"/>
              <w:gridCol w:w="1937"/>
            </w:tblGrid>
            <w:tr w:rsidR="00FA6DB8" w:rsidRPr="007C0394" w14:paraId="2379C474" w14:textId="77777777" w:rsidTr="00A55D7C">
              <w:trPr>
                <w:trHeight w:hRule="exact" w:val="2"/>
              </w:trPr>
              <w:tc>
                <w:tcPr>
                  <w:tcW w:w="1724" w:type="pct"/>
                  <w:hideMark/>
                </w:tcPr>
                <w:p w14:paraId="08A552D6"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180" w:type="pct"/>
                  <w:hideMark/>
                </w:tcPr>
                <w:p w14:paraId="49678E05"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22" w:type="pct"/>
                  <w:hideMark/>
                </w:tcPr>
                <w:p w14:paraId="24C02B16"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75" w:type="pct"/>
                  <w:hideMark/>
                </w:tcPr>
                <w:p w14:paraId="7B41B997"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05ACB9E2" w14:textId="77777777" w:rsidTr="00A55D7C">
              <w:tc>
                <w:tcPr>
                  <w:tcW w:w="1724"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11724D84"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John</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Intersection</w:t>
                  </w:r>
                  <w:r>
                    <w:rPr>
                      <w:rFonts w:ascii="Arial" w:hAnsi="Arial" w:cs="Arial"/>
                    </w:rPr>
                    <w:t xml:space="preserve"> </w:t>
                  </w:r>
                  <w:r w:rsidRPr="007C0394">
                    <w:rPr>
                      <w:rFonts w:ascii="Arial" w:hAnsi="Arial" w:cs="Arial"/>
                    </w:rPr>
                    <w:t>Shopping</w:t>
                  </w:r>
                  <w:r>
                    <w:rPr>
                      <w:rFonts w:ascii="Arial" w:hAnsi="Arial" w:cs="Arial"/>
                    </w:rPr>
                    <w:t xml:space="preserve"> </w:t>
                  </w:r>
                  <w:r w:rsidRPr="007C0394">
                    <w:rPr>
                      <w:rFonts w:ascii="Arial" w:hAnsi="Arial" w:cs="Arial"/>
                    </w:rPr>
                    <w:t>Centre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18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69147D58"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Entire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02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219823E"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7m</w:t>
                  </w:r>
                </w:p>
              </w:tc>
              <w:tc>
                <w:tcPr>
                  <w:tcW w:w="1075"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7A6663B"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12m</w:t>
                  </w:r>
                </w:p>
              </w:tc>
            </w:tr>
          </w:tbl>
          <w:p w14:paraId="4E63BB6A" w14:textId="77777777" w:rsidR="00FA6DB8" w:rsidRPr="007C0394" w:rsidRDefault="00FA6DB8" w:rsidP="00C85A62">
            <w:pPr>
              <w:widowControl w:val="0"/>
              <w:autoSpaceDE w:val="0"/>
              <w:autoSpaceDN w:val="0"/>
              <w:jc w:val="left"/>
              <w:rPr>
                <w:rFonts w:ascii="Arial" w:hAnsi="Arial" w:cs="Arial"/>
              </w:rPr>
            </w:pPr>
          </w:p>
        </w:tc>
      </w:tr>
      <w:tr w:rsidR="00FA6DB8" w:rsidRPr="007C0394" w14:paraId="22A1F9C3"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3108"/>
              <w:gridCol w:w="2128"/>
              <w:gridCol w:w="1843"/>
              <w:gridCol w:w="1937"/>
            </w:tblGrid>
            <w:tr w:rsidR="00FA6DB8" w:rsidRPr="007C0394" w14:paraId="5CB9ECB0" w14:textId="77777777" w:rsidTr="00A55D7C">
              <w:trPr>
                <w:trHeight w:hRule="exact" w:val="2"/>
              </w:trPr>
              <w:tc>
                <w:tcPr>
                  <w:tcW w:w="1724" w:type="pct"/>
                  <w:hideMark/>
                </w:tcPr>
                <w:p w14:paraId="6937195E"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180" w:type="pct"/>
                  <w:hideMark/>
                </w:tcPr>
                <w:p w14:paraId="01D50E48"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22" w:type="pct"/>
                  <w:hideMark/>
                </w:tcPr>
                <w:p w14:paraId="65919F8B"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75" w:type="pct"/>
                  <w:hideMark/>
                </w:tcPr>
                <w:p w14:paraId="1EA28AF7"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4FCEEABF" w14:textId="77777777" w:rsidTr="00A55D7C">
              <w:tc>
                <w:tcPr>
                  <w:tcW w:w="1724"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63B9F64D"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Newtown</w:t>
                  </w:r>
                  <w:r>
                    <w:rPr>
                      <w:rFonts w:ascii="Arial" w:hAnsi="Arial" w:cs="Arial"/>
                    </w:rPr>
                    <w:t xml:space="preserve"> </w:t>
                  </w:r>
                  <w:r w:rsidRPr="007C0394">
                    <w:rPr>
                      <w:rFonts w:ascii="Arial" w:hAnsi="Arial" w:cs="Arial"/>
                    </w:rPr>
                    <w:t>Shopping</w:t>
                  </w:r>
                  <w:r>
                    <w:rPr>
                      <w:rFonts w:ascii="Arial" w:hAnsi="Arial" w:cs="Arial"/>
                    </w:rPr>
                    <w:t xml:space="preserve"> </w:t>
                  </w:r>
                  <w:r w:rsidRPr="007C0394">
                    <w:rPr>
                      <w:rFonts w:ascii="Arial" w:hAnsi="Arial" w:cs="Arial"/>
                    </w:rPr>
                    <w:t>Centre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18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02AC40F"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Entire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02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3B0565B"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7m</w:t>
                  </w:r>
                </w:p>
              </w:tc>
              <w:tc>
                <w:tcPr>
                  <w:tcW w:w="1075"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EEDB1E9"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12m</w:t>
                  </w:r>
                </w:p>
              </w:tc>
            </w:tr>
          </w:tbl>
          <w:p w14:paraId="50107694" w14:textId="77777777" w:rsidR="00FA6DB8" w:rsidRPr="007C0394" w:rsidRDefault="00FA6DB8" w:rsidP="00C85A62">
            <w:pPr>
              <w:widowControl w:val="0"/>
              <w:autoSpaceDE w:val="0"/>
              <w:autoSpaceDN w:val="0"/>
              <w:jc w:val="left"/>
              <w:rPr>
                <w:rFonts w:ascii="Arial" w:hAnsi="Arial" w:cs="Arial"/>
              </w:rPr>
            </w:pPr>
          </w:p>
        </w:tc>
      </w:tr>
      <w:tr w:rsidR="00FA6DB8" w:rsidRPr="007C0394" w14:paraId="4CC4F879"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3108"/>
              <w:gridCol w:w="2128"/>
              <w:gridCol w:w="1843"/>
              <w:gridCol w:w="1937"/>
            </w:tblGrid>
            <w:tr w:rsidR="00FA6DB8" w:rsidRPr="007C0394" w14:paraId="4FA9A755" w14:textId="77777777" w:rsidTr="00A55D7C">
              <w:trPr>
                <w:trHeight w:hRule="exact" w:val="2"/>
              </w:trPr>
              <w:tc>
                <w:tcPr>
                  <w:tcW w:w="1724" w:type="pct"/>
                  <w:hideMark/>
                </w:tcPr>
                <w:p w14:paraId="3AF77A31"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180" w:type="pct"/>
                  <w:hideMark/>
                </w:tcPr>
                <w:p w14:paraId="43178729"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22" w:type="pct"/>
                  <w:hideMark/>
                </w:tcPr>
                <w:p w14:paraId="78A9162B"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75" w:type="pct"/>
                  <w:hideMark/>
                </w:tcPr>
                <w:p w14:paraId="09C46D81"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0FF91F11" w14:textId="77777777" w:rsidTr="00A55D7C">
              <w:tc>
                <w:tcPr>
                  <w:tcW w:w="1724"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A854DEF"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Berhampore</w:t>
                  </w:r>
                  <w:r>
                    <w:rPr>
                      <w:rFonts w:ascii="Arial" w:hAnsi="Arial" w:cs="Arial"/>
                    </w:rPr>
                    <w:t xml:space="preserve"> </w:t>
                  </w:r>
                  <w:r w:rsidRPr="007C0394">
                    <w:rPr>
                      <w:rFonts w:ascii="Arial" w:hAnsi="Arial" w:cs="Arial"/>
                    </w:rPr>
                    <w:t>(Rintoul</w:t>
                  </w:r>
                  <w:r>
                    <w:rPr>
                      <w:rFonts w:ascii="Arial" w:hAnsi="Arial" w:cs="Arial"/>
                    </w:rPr>
                    <w:t xml:space="preserve"> </w:t>
                  </w:r>
                  <w:r w:rsidRPr="007C0394">
                    <w:rPr>
                      <w:rFonts w:ascii="Arial" w:hAnsi="Arial" w:cs="Arial"/>
                    </w:rPr>
                    <w:t>Street)</w:t>
                  </w:r>
                  <w:r>
                    <w:rPr>
                      <w:rFonts w:ascii="Arial" w:hAnsi="Arial" w:cs="Arial"/>
                    </w:rPr>
                    <w:t xml:space="preserve"> </w:t>
                  </w:r>
                  <w:r w:rsidRPr="007C0394">
                    <w:rPr>
                      <w:rFonts w:ascii="Arial" w:hAnsi="Arial" w:cs="Arial"/>
                    </w:rPr>
                    <w:t>Shopping</w:t>
                  </w:r>
                  <w:r>
                    <w:rPr>
                      <w:rFonts w:ascii="Arial" w:hAnsi="Arial" w:cs="Arial"/>
                    </w:rPr>
                    <w:t xml:space="preserve"> </w:t>
                  </w:r>
                  <w:r w:rsidRPr="007C0394">
                    <w:rPr>
                      <w:rFonts w:ascii="Arial" w:hAnsi="Arial" w:cs="Arial"/>
                    </w:rPr>
                    <w:t>Centre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r>
                    <w:rPr>
                      <w:rFonts w:ascii="Arial" w:hAnsi="Arial" w:cs="Arial"/>
                    </w:rPr>
                    <w:t xml:space="preserve"> </w:t>
                  </w:r>
                  <w:r w:rsidRPr="007C0394">
                    <w:rPr>
                      <w:rFonts w:ascii="Arial" w:hAnsi="Arial" w:cs="Arial"/>
                    </w:rPr>
                    <w:t>—</w:t>
                  </w:r>
                </w:p>
              </w:tc>
              <w:tc>
                <w:tcPr>
                  <w:tcW w:w="118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70B8C70"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Entire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02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1176A86"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7m</w:t>
                  </w:r>
                </w:p>
              </w:tc>
              <w:tc>
                <w:tcPr>
                  <w:tcW w:w="1075"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A5E553E"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12m</w:t>
                  </w:r>
                </w:p>
              </w:tc>
            </w:tr>
          </w:tbl>
          <w:p w14:paraId="632991A3" w14:textId="77777777" w:rsidR="00FA6DB8" w:rsidRPr="007C0394" w:rsidRDefault="00FA6DB8" w:rsidP="00C85A62">
            <w:pPr>
              <w:widowControl w:val="0"/>
              <w:autoSpaceDE w:val="0"/>
              <w:autoSpaceDN w:val="0"/>
              <w:jc w:val="left"/>
              <w:rPr>
                <w:rFonts w:ascii="Arial" w:hAnsi="Arial" w:cs="Arial"/>
              </w:rPr>
            </w:pPr>
          </w:p>
        </w:tc>
      </w:tr>
      <w:tr w:rsidR="00FA6DB8" w:rsidRPr="007C0394" w14:paraId="10CDDFFD"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3108"/>
              <w:gridCol w:w="2128"/>
              <w:gridCol w:w="1843"/>
              <w:gridCol w:w="1937"/>
            </w:tblGrid>
            <w:tr w:rsidR="00FA6DB8" w:rsidRPr="007C0394" w14:paraId="32019972" w14:textId="77777777" w:rsidTr="00A55D7C">
              <w:trPr>
                <w:trHeight w:hRule="exact" w:val="2"/>
              </w:trPr>
              <w:tc>
                <w:tcPr>
                  <w:tcW w:w="1724" w:type="pct"/>
                  <w:hideMark/>
                </w:tcPr>
                <w:p w14:paraId="3B7D2721"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180" w:type="pct"/>
                  <w:hideMark/>
                </w:tcPr>
                <w:p w14:paraId="4B52E96A"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22" w:type="pct"/>
                  <w:hideMark/>
                </w:tcPr>
                <w:p w14:paraId="46D16BD6"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75" w:type="pct"/>
                  <w:hideMark/>
                </w:tcPr>
                <w:p w14:paraId="6B22D2E5"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4A4D81AF" w14:textId="77777777" w:rsidTr="00A55D7C">
              <w:tc>
                <w:tcPr>
                  <w:tcW w:w="1724"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26886CE"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Thorndon</w:t>
                  </w:r>
                  <w:r>
                    <w:rPr>
                      <w:rFonts w:ascii="Arial" w:hAnsi="Arial" w:cs="Arial"/>
                    </w:rPr>
                    <w:t xml:space="preserve"> </w:t>
                  </w:r>
                  <w:r w:rsidRPr="007C0394">
                    <w:rPr>
                      <w:rFonts w:ascii="Arial" w:hAnsi="Arial" w:cs="Arial"/>
                    </w:rPr>
                    <w:t>Shopping</w:t>
                  </w:r>
                  <w:r>
                    <w:rPr>
                      <w:rFonts w:ascii="Arial" w:hAnsi="Arial" w:cs="Arial"/>
                    </w:rPr>
                    <w:t xml:space="preserve"> </w:t>
                  </w:r>
                  <w:r w:rsidRPr="007C0394">
                    <w:rPr>
                      <w:rFonts w:ascii="Arial" w:hAnsi="Arial" w:cs="Arial"/>
                    </w:rPr>
                    <w:t>Centre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18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F083EE2"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Entire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022"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7A617131"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7m</w:t>
                  </w:r>
                </w:p>
              </w:tc>
              <w:tc>
                <w:tcPr>
                  <w:tcW w:w="1075"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074056C5"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12m</w:t>
                  </w:r>
                </w:p>
              </w:tc>
            </w:tr>
          </w:tbl>
          <w:p w14:paraId="1A74E04E" w14:textId="77777777" w:rsidR="00FA6DB8" w:rsidRPr="007C0394" w:rsidRDefault="00FA6DB8" w:rsidP="00C85A62">
            <w:pPr>
              <w:widowControl w:val="0"/>
              <w:autoSpaceDE w:val="0"/>
              <w:autoSpaceDN w:val="0"/>
              <w:jc w:val="left"/>
              <w:rPr>
                <w:rFonts w:ascii="Arial" w:hAnsi="Arial" w:cs="Arial"/>
              </w:rPr>
            </w:pPr>
          </w:p>
        </w:tc>
      </w:tr>
      <w:tr w:rsidR="00FA6DB8" w:rsidRPr="007C0394" w14:paraId="4FAE934D"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3110"/>
              <w:gridCol w:w="2124"/>
              <w:gridCol w:w="1845"/>
              <w:gridCol w:w="1937"/>
            </w:tblGrid>
            <w:tr w:rsidR="00FA6DB8" w:rsidRPr="007C0394" w14:paraId="45394164" w14:textId="77777777" w:rsidTr="007E37D7">
              <w:trPr>
                <w:trHeight w:hRule="exact" w:val="2"/>
              </w:trPr>
              <w:tc>
                <w:tcPr>
                  <w:tcW w:w="1724" w:type="pct"/>
                  <w:hideMark/>
                </w:tcPr>
                <w:p w14:paraId="4516A39C"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178" w:type="pct"/>
                  <w:hideMark/>
                </w:tcPr>
                <w:p w14:paraId="108F6214"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23" w:type="pct"/>
                  <w:hideMark/>
                </w:tcPr>
                <w:p w14:paraId="67B25AE7"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c>
                <w:tcPr>
                  <w:tcW w:w="1074" w:type="pct"/>
                  <w:hideMark/>
                </w:tcPr>
                <w:p w14:paraId="40562E41" w14:textId="77777777" w:rsidR="00FA6DB8" w:rsidRPr="007C0394" w:rsidRDefault="00FA6DB8" w:rsidP="00C85A62">
                  <w:pPr>
                    <w:widowControl w:val="0"/>
                    <w:autoSpaceDE w:val="0"/>
                    <w:autoSpaceDN w:val="0"/>
                    <w:jc w:val="left"/>
                    <w:rPr>
                      <w:rFonts w:ascii="Arial" w:hAnsi="Arial" w:cs="Arial"/>
                      <w:b/>
                      <w:bCs/>
                    </w:rPr>
                  </w:pPr>
                  <w:r>
                    <w:rPr>
                      <w:rFonts w:ascii="Arial" w:hAnsi="Arial" w:cs="Arial"/>
                      <w:b/>
                      <w:bCs/>
                    </w:rPr>
                    <w:t xml:space="preserve"> </w:t>
                  </w:r>
                </w:p>
              </w:tc>
            </w:tr>
            <w:tr w:rsidR="00FA6DB8" w:rsidRPr="007C0394" w14:paraId="18D1C576" w14:textId="77777777" w:rsidTr="007E37D7">
              <w:tc>
                <w:tcPr>
                  <w:tcW w:w="1724"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408E61A2"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Hataitai</w:t>
                  </w:r>
                  <w:r>
                    <w:rPr>
                      <w:rFonts w:ascii="Arial" w:hAnsi="Arial" w:cs="Arial"/>
                    </w:rPr>
                    <w:t xml:space="preserve"> </w:t>
                  </w:r>
                  <w:r w:rsidRPr="007C0394">
                    <w:rPr>
                      <w:rFonts w:ascii="Arial" w:hAnsi="Arial" w:cs="Arial"/>
                    </w:rPr>
                    <w:t>Shopping</w:t>
                  </w:r>
                  <w:r>
                    <w:rPr>
                      <w:rFonts w:ascii="Arial" w:hAnsi="Arial" w:cs="Arial"/>
                    </w:rPr>
                    <w:t xml:space="preserve"> </w:t>
                  </w:r>
                  <w:r w:rsidRPr="007C0394">
                    <w:rPr>
                      <w:rFonts w:ascii="Arial" w:hAnsi="Arial" w:cs="Arial"/>
                    </w:rPr>
                    <w:t>Centre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178"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144688E"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Entire</w:t>
                  </w:r>
                  <w:r>
                    <w:rPr>
                      <w:rFonts w:ascii="Arial" w:hAnsi="Arial" w:cs="Arial"/>
                    </w:rPr>
                    <w:t xml:space="preserve"> </w:t>
                  </w:r>
                  <w:r w:rsidRPr="007C0394">
                    <w:rPr>
                      <w:rFonts w:ascii="Arial" w:hAnsi="Arial" w:cs="Arial"/>
                    </w:rPr>
                    <w:t>heritage</w:t>
                  </w:r>
                  <w:r>
                    <w:rPr>
                      <w:rFonts w:ascii="Arial" w:hAnsi="Arial" w:cs="Arial"/>
                    </w:rPr>
                    <w:t xml:space="preserve"> </w:t>
                  </w:r>
                  <w:r w:rsidRPr="007C0394">
                    <w:rPr>
                      <w:rFonts w:ascii="Arial" w:hAnsi="Arial" w:cs="Arial"/>
                    </w:rPr>
                    <w:t>area</w:t>
                  </w:r>
                </w:p>
              </w:tc>
              <w:tc>
                <w:tcPr>
                  <w:tcW w:w="1023"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286BEE39"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7m</w:t>
                  </w:r>
                </w:p>
              </w:tc>
              <w:tc>
                <w:tcPr>
                  <w:tcW w:w="1074"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4F9EC3FE" w14:textId="77777777" w:rsidR="00FA6DB8" w:rsidRPr="007C0394" w:rsidRDefault="00FA6DB8" w:rsidP="00C85A62">
                  <w:pPr>
                    <w:widowControl w:val="0"/>
                    <w:autoSpaceDE w:val="0"/>
                    <w:autoSpaceDN w:val="0"/>
                    <w:jc w:val="left"/>
                    <w:rPr>
                      <w:rFonts w:ascii="Arial" w:hAnsi="Arial" w:cs="Arial"/>
                    </w:rPr>
                  </w:pPr>
                  <w:r w:rsidRPr="007C0394">
                    <w:rPr>
                      <w:rFonts w:ascii="Arial" w:hAnsi="Arial" w:cs="Arial"/>
                    </w:rPr>
                    <w:t>12m</w:t>
                  </w:r>
                </w:p>
              </w:tc>
            </w:tr>
          </w:tbl>
          <w:p w14:paraId="4290FFB5" w14:textId="77777777" w:rsidR="00FA6DB8" w:rsidRPr="007C0394" w:rsidRDefault="00FA6DB8" w:rsidP="00C85A62">
            <w:pPr>
              <w:widowControl w:val="0"/>
              <w:autoSpaceDE w:val="0"/>
              <w:autoSpaceDN w:val="0"/>
              <w:jc w:val="left"/>
              <w:rPr>
                <w:rFonts w:ascii="Arial" w:hAnsi="Arial" w:cs="Arial"/>
              </w:rPr>
            </w:pPr>
          </w:p>
        </w:tc>
      </w:tr>
    </w:tbl>
    <w:p w14:paraId="59FAE1BC" w14:textId="77777777" w:rsidR="00692531" w:rsidRDefault="00692531">
      <w:pPr>
        <w:spacing w:before="0" w:after="200" w:line="276" w:lineRule="auto"/>
        <w:jc w:val="left"/>
        <w:rPr>
          <w:rFonts w:ascii="Arial" w:hAnsi="Arial" w:cs="Arial"/>
          <w:sz w:val="20"/>
          <w:szCs w:val="20"/>
        </w:rPr>
      </w:pPr>
      <w:r>
        <w:rPr>
          <w:rFonts w:ascii="Arial" w:hAnsi="Arial" w:cs="Arial"/>
          <w:sz w:val="20"/>
          <w:szCs w:val="20"/>
        </w:rPr>
        <w:br w:type="page"/>
      </w:r>
    </w:p>
    <w:tbl>
      <w:tblPr>
        <w:tblStyle w:val="table"/>
        <w:tblW w:w="5000" w:type="pct"/>
        <w:tblInd w:w="5" w:type="dxa"/>
        <w:tblCellMar>
          <w:left w:w="0" w:type="dxa"/>
          <w:right w:w="0" w:type="dxa"/>
        </w:tblCellMar>
        <w:tblLook w:val="05E0" w:firstRow="1" w:lastRow="1" w:firstColumn="1" w:lastColumn="1" w:noHBand="0" w:noVBand="1"/>
      </w:tblPr>
      <w:tblGrid>
        <w:gridCol w:w="9026"/>
      </w:tblGrid>
      <w:tr w:rsidR="00FA6DB8" w:rsidRPr="007C0394" w14:paraId="149F02C8"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9000"/>
            </w:tblGrid>
            <w:tr w:rsidR="00FA6DB8" w:rsidRPr="007C0394" w14:paraId="41108F37" w14:textId="77777777" w:rsidTr="00F8107E">
              <w:tc>
                <w:tcPr>
                  <w:tcW w:w="500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57FDDCE8" w14:textId="77777777" w:rsidR="00FA6DB8" w:rsidRPr="007C0394" w:rsidRDefault="00FA6DB8" w:rsidP="00F8107E">
                  <w:pPr>
                    <w:widowControl w:val="0"/>
                    <w:autoSpaceDE w:val="0"/>
                    <w:autoSpaceDN w:val="0"/>
                    <w:rPr>
                      <w:rFonts w:ascii="Arial" w:hAnsi="Arial" w:cs="Arial"/>
                    </w:rPr>
                  </w:pPr>
                  <w:r w:rsidRPr="007C0394">
                    <w:rPr>
                      <w:rFonts w:ascii="Arial" w:hAnsi="Arial" w:cs="Arial"/>
                    </w:rPr>
                    <w:lastRenderedPageBreak/>
                    <w:t>This</w:t>
                  </w:r>
                  <w:r>
                    <w:rPr>
                      <w:rFonts w:ascii="Arial" w:hAnsi="Arial" w:cs="Arial"/>
                    </w:rPr>
                    <w:t xml:space="preserve"> schedule </w:t>
                  </w:r>
                  <w:r w:rsidRPr="007C0394">
                    <w:rPr>
                      <w:rFonts w:ascii="Arial" w:hAnsi="Arial" w:cs="Arial"/>
                    </w:rPr>
                    <w:t>is</w:t>
                  </w:r>
                  <w:r>
                    <w:rPr>
                      <w:rFonts w:ascii="Arial" w:hAnsi="Arial" w:cs="Arial"/>
                    </w:rPr>
                    <w:t xml:space="preserve"> </w:t>
                  </w:r>
                  <w:r w:rsidRPr="007C0394">
                    <w:rPr>
                      <w:rFonts w:ascii="Arial" w:hAnsi="Arial" w:cs="Arial"/>
                    </w:rPr>
                    <w:t>operative.</w:t>
                  </w:r>
                  <w:r>
                    <w:rPr>
                      <w:rFonts w:ascii="Arial" w:hAnsi="Arial" w:cs="Arial"/>
                    </w:rPr>
                    <w:t xml:space="preserve"> </w:t>
                  </w:r>
                </w:p>
              </w:tc>
            </w:tr>
          </w:tbl>
          <w:p w14:paraId="33531024" w14:textId="77777777" w:rsidR="00FA6DB8" w:rsidRPr="007C0394" w:rsidRDefault="00FA6DB8" w:rsidP="00F8107E">
            <w:pPr>
              <w:widowControl w:val="0"/>
              <w:autoSpaceDE w:val="0"/>
              <w:autoSpaceDN w:val="0"/>
              <w:rPr>
                <w:rFonts w:ascii="Arial" w:hAnsi="Arial" w:cs="Arial"/>
              </w:rPr>
            </w:pPr>
          </w:p>
        </w:tc>
      </w:tr>
      <w:tr w:rsidR="00FA6DB8" w:rsidRPr="007C0394" w14:paraId="6480C019" w14:textId="77777777" w:rsidTr="00F8107E">
        <w:tc>
          <w:tcPr>
            <w:tcW w:w="5000" w:type="pct"/>
            <w:tcMar>
              <w:top w:w="5" w:type="dxa"/>
              <w:left w:w="5" w:type="dxa"/>
              <w:bottom w:w="5" w:type="dxa"/>
              <w:right w:w="5" w:type="dxa"/>
            </w:tcMar>
            <w:hideMark/>
          </w:tcPr>
          <w:p w14:paraId="333A73FF" w14:textId="77777777" w:rsidR="00FA6DB8" w:rsidRPr="00D06536" w:rsidRDefault="00FA6DB8" w:rsidP="00F8107E">
            <w:pPr>
              <w:pStyle w:val="p"/>
              <w:spacing w:before="225" w:after="75" w:line="720" w:lineRule="atLeast"/>
              <w:ind w:right="300"/>
              <w:rPr>
                <w:rFonts w:ascii="Arial" w:eastAsia="Arial" w:hAnsi="Arial" w:cs="Arial"/>
                <w:b/>
                <w:bCs/>
                <w:color w:val="139CDD"/>
                <w:sz w:val="48"/>
                <w:szCs w:val="48"/>
              </w:rPr>
            </w:pPr>
            <w:r w:rsidRPr="005554F3">
              <w:rPr>
                <w:rFonts w:ascii="Arial" w:eastAsia="Arial" w:hAnsi="Arial" w:cs="Arial"/>
                <w:b/>
                <w:bCs/>
                <w:color w:val="139CDD"/>
                <w:sz w:val="48"/>
                <w:szCs w:val="48"/>
                <w:lang w:val="en-NZ"/>
              </w:rPr>
              <w:t>SCHED1</w:t>
            </w:r>
            <w:r>
              <w:rPr>
                <w:rFonts w:ascii="Arial" w:eastAsia="Arial" w:hAnsi="Arial" w:cs="Arial"/>
                <w:b/>
                <w:bCs/>
                <w:color w:val="139CDD"/>
                <w:sz w:val="48"/>
                <w:szCs w:val="48"/>
                <w:lang w:val="en-NZ"/>
              </w:rPr>
              <w:t xml:space="preserve"> </w:t>
            </w:r>
            <w:r w:rsidRPr="005554F3">
              <w:rPr>
                <w:rFonts w:ascii="Arial" w:eastAsia="Arial" w:hAnsi="Arial" w:cs="Arial"/>
                <w:b/>
                <w:bCs/>
                <w:color w:val="139CDD"/>
                <w:sz w:val="48"/>
                <w:szCs w:val="48"/>
                <w:lang w:val="en-NZ"/>
              </w:rPr>
              <w:t>—</w:t>
            </w:r>
            <w:r>
              <w:rPr>
                <w:rFonts w:ascii="Arial" w:eastAsia="Arial" w:hAnsi="Arial" w:cs="Arial"/>
                <w:b/>
                <w:bCs/>
                <w:color w:val="139CDD"/>
                <w:sz w:val="48"/>
                <w:szCs w:val="48"/>
                <w:lang w:val="en-NZ"/>
              </w:rPr>
              <w:t xml:space="preserve"> </w:t>
            </w:r>
            <w:proofErr w:type="spellStart"/>
            <w:r w:rsidRPr="005554F3">
              <w:rPr>
                <w:rFonts w:ascii="Arial" w:eastAsia="Arial" w:hAnsi="Arial" w:cs="Arial"/>
                <w:b/>
                <w:bCs/>
                <w:color w:val="139CDD"/>
                <w:sz w:val="48"/>
                <w:szCs w:val="48"/>
                <w:lang w:val="en-NZ"/>
              </w:rPr>
              <w:t>Ngā</w:t>
            </w:r>
            <w:proofErr w:type="spellEnd"/>
            <w:r>
              <w:rPr>
                <w:rFonts w:ascii="Arial" w:eastAsia="Arial" w:hAnsi="Arial" w:cs="Arial"/>
                <w:b/>
                <w:bCs/>
                <w:color w:val="139CDD"/>
                <w:sz w:val="48"/>
                <w:szCs w:val="48"/>
                <w:lang w:val="en-NZ"/>
              </w:rPr>
              <w:t xml:space="preserve"> </w:t>
            </w:r>
            <w:r w:rsidRPr="005554F3">
              <w:rPr>
                <w:rFonts w:ascii="Arial" w:eastAsia="Arial" w:hAnsi="Arial" w:cs="Arial"/>
                <w:b/>
                <w:bCs/>
                <w:color w:val="139CDD"/>
                <w:sz w:val="48"/>
                <w:szCs w:val="48"/>
                <w:lang w:val="en-NZ"/>
              </w:rPr>
              <w:t>Whare</w:t>
            </w:r>
            <w:r>
              <w:rPr>
                <w:rFonts w:ascii="Arial" w:eastAsia="Arial" w:hAnsi="Arial" w:cs="Arial"/>
                <w:b/>
                <w:bCs/>
                <w:color w:val="139CDD"/>
                <w:sz w:val="48"/>
                <w:szCs w:val="48"/>
                <w:lang w:val="en-NZ"/>
              </w:rPr>
              <w:t xml:space="preserve"> </w:t>
            </w:r>
            <w:proofErr w:type="spellStart"/>
            <w:r w:rsidRPr="005554F3">
              <w:rPr>
                <w:rFonts w:ascii="Arial" w:eastAsia="Arial" w:hAnsi="Arial" w:cs="Arial"/>
                <w:b/>
                <w:bCs/>
                <w:color w:val="139CDD"/>
                <w:sz w:val="48"/>
                <w:szCs w:val="48"/>
                <w:lang w:val="en-NZ"/>
              </w:rPr>
              <w:t>Aronehe</w:t>
            </w:r>
            <w:proofErr w:type="spellEnd"/>
          </w:p>
        </w:tc>
      </w:tr>
      <w:tr w:rsidR="00FA6DB8" w:rsidRPr="007C0394" w14:paraId="1E47BFC7" w14:textId="77777777" w:rsidTr="00F8107E">
        <w:tc>
          <w:tcPr>
            <w:tcW w:w="5000" w:type="pct"/>
            <w:tcMar>
              <w:top w:w="5" w:type="dxa"/>
              <w:left w:w="5" w:type="dxa"/>
              <w:bottom w:w="5" w:type="dxa"/>
              <w:right w:w="5" w:type="dxa"/>
            </w:tcMar>
            <w:hideMark/>
          </w:tcPr>
          <w:p w14:paraId="3A565D58" w14:textId="77777777" w:rsidR="00FA6DB8" w:rsidRPr="00D06536" w:rsidRDefault="00FA6DB8" w:rsidP="008D75B4">
            <w:pPr>
              <w:pStyle w:val="p"/>
              <w:spacing w:after="75" w:line="720" w:lineRule="atLeast"/>
              <w:ind w:right="300"/>
              <w:rPr>
                <w:rFonts w:ascii="Arial" w:eastAsia="Arial" w:hAnsi="Arial" w:cs="Arial"/>
                <w:b/>
                <w:bCs/>
                <w:color w:val="139CDD"/>
                <w:sz w:val="48"/>
                <w:szCs w:val="48"/>
              </w:rPr>
            </w:pPr>
            <w:r w:rsidRPr="00416FCF">
              <w:rPr>
                <w:rFonts w:ascii="Arial" w:eastAsia="Arial" w:hAnsi="Arial" w:cs="Arial"/>
                <w:b/>
                <w:bCs/>
                <w:color w:val="139CDD"/>
                <w:sz w:val="48"/>
                <w:szCs w:val="48"/>
                <w:lang w:val="en-NZ"/>
              </w:rPr>
              <w:t>SCHED1</w:t>
            </w:r>
            <w:r>
              <w:rPr>
                <w:rFonts w:ascii="Arial" w:eastAsia="Arial" w:hAnsi="Arial" w:cs="Arial"/>
                <w:b/>
                <w:bCs/>
                <w:color w:val="139CDD"/>
                <w:sz w:val="48"/>
                <w:szCs w:val="48"/>
                <w:lang w:val="en-NZ"/>
              </w:rPr>
              <w:t xml:space="preserve"> </w:t>
            </w:r>
            <w:r w:rsidRPr="00416FCF">
              <w:rPr>
                <w:rFonts w:ascii="Arial" w:eastAsia="Arial" w:hAnsi="Arial" w:cs="Arial"/>
                <w:b/>
                <w:bCs/>
                <w:color w:val="139CDD"/>
                <w:sz w:val="48"/>
                <w:szCs w:val="48"/>
                <w:lang w:val="en-NZ"/>
              </w:rPr>
              <w:t>—</w:t>
            </w:r>
            <w:r>
              <w:rPr>
                <w:rFonts w:ascii="Arial" w:eastAsia="Arial" w:hAnsi="Arial" w:cs="Arial"/>
                <w:b/>
                <w:bCs/>
                <w:color w:val="139CDD"/>
                <w:sz w:val="48"/>
                <w:szCs w:val="48"/>
                <w:lang w:val="en-NZ"/>
              </w:rPr>
              <w:t xml:space="preserve"> </w:t>
            </w:r>
            <w:r w:rsidRPr="00416FCF">
              <w:rPr>
                <w:rFonts w:ascii="Arial" w:eastAsia="Arial" w:hAnsi="Arial" w:cs="Arial"/>
                <w:b/>
                <w:bCs/>
                <w:color w:val="139CDD"/>
                <w:sz w:val="48"/>
                <w:szCs w:val="48"/>
                <w:lang w:val="en-NZ"/>
              </w:rPr>
              <w:t>Heritage</w:t>
            </w:r>
            <w:r>
              <w:rPr>
                <w:rFonts w:ascii="Arial" w:eastAsia="Arial" w:hAnsi="Arial" w:cs="Arial"/>
                <w:b/>
                <w:bCs/>
                <w:color w:val="139CDD"/>
                <w:sz w:val="48"/>
                <w:szCs w:val="48"/>
                <w:lang w:val="en-NZ"/>
              </w:rPr>
              <w:t xml:space="preserve"> </w:t>
            </w:r>
            <w:r w:rsidRPr="00416FCF">
              <w:rPr>
                <w:rFonts w:ascii="Arial" w:eastAsia="Arial" w:hAnsi="Arial" w:cs="Arial"/>
                <w:b/>
                <w:bCs/>
                <w:color w:val="139CDD"/>
                <w:sz w:val="48"/>
                <w:szCs w:val="48"/>
                <w:lang w:val="en-NZ"/>
              </w:rPr>
              <w:t>Buildings</w:t>
            </w:r>
          </w:p>
        </w:tc>
      </w:tr>
      <w:tr w:rsidR="00FA6DB8" w:rsidRPr="007C0394" w14:paraId="0C6FD42D" w14:textId="77777777" w:rsidTr="00F8107E">
        <w:tc>
          <w:tcPr>
            <w:tcW w:w="5000" w:type="pct"/>
            <w:tcMar>
              <w:top w:w="5" w:type="dxa"/>
              <w:left w:w="5" w:type="dxa"/>
              <w:bottom w:w="5" w:type="dxa"/>
              <w:right w:w="5" w:type="dxa"/>
            </w:tcMar>
            <w:hideMark/>
          </w:tcPr>
          <w:p w14:paraId="419501B8" w14:textId="77777777" w:rsidR="00FA6DB8" w:rsidRPr="007C0394" w:rsidRDefault="00FA6DB8" w:rsidP="00F8107E">
            <w:pPr>
              <w:widowControl w:val="0"/>
              <w:autoSpaceDE w:val="0"/>
              <w:autoSpaceDN w:val="0"/>
              <w:rPr>
                <w:rFonts w:ascii="Arial" w:hAnsi="Arial" w:cs="Arial"/>
              </w:rPr>
            </w:pPr>
          </w:p>
        </w:tc>
      </w:tr>
      <w:tr w:rsidR="00FA6DB8" w:rsidRPr="007C0394" w14:paraId="26E5C068" w14:textId="77777777" w:rsidTr="00F8107E">
        <w:tc>
          <w:tcPr>
            <w:tcW w:w="5000" w:type="pct"/>
            <w:tcMar>
              <w:top w:w="5" w:type="dxa"/>
              <w:left w:w="5" w:type="dxa"/>
              <w:bottom w:w="5" w:type="dxa"/>
              <w:right w:w="5" w:type="dxa"/>
            </w:tcMar>
            <w:hideMark/>
          </w:tcPr>
          <w:p w14:paraId="392B7E24" w14:textId="77777777" w:rsidR="00FA6DB8" w:rsidRDefault="00FA6DB8" w:rsidP="00F8107E">
            <w:pPr>
              <w:widowControl w:val="0"/>
              <w:autoSpaceDE w:val="0"/>
              <w:autoSpaceDN w:val="0"/>
              <w:rPr>
                <w:rFonts w:ascii="Arial" w:hAnsi="Arial" w:cs="Arial"/>
                <w:b/>
                <w:bCs/>
              </w:rPr>
            </w:pPr>
          </w:p>
          <w:p w14:paraId="549302F8" w14:textId="77777777" w:rsidR="00FA6DB8" w:rsidRPr="007C0394" w:rsidRDefault="00FA6DB8" w:rsidP="00F8107E">
            <w:pPr>
              <w:widowControl w:val="0"/>
              <w:autoSpaceDE w:val="0"/>
              <w:autoSpaceDN w:val="0"/>
              <w:rPr>
                <w:rFonts w:ascii="Arial" w:hAnsi="Arial" w:cs="Arial"/>
              </w:rPr>
            </w:pPr>
            <w:r w:rsidRPr="000B1C3A">
              <w:rPr>
                <w:rFonts w:ascii="Arial" w:hAnsi="Arial" w:cs="Arial"/>
                <w:b/>
                <w:bCs/>
              </w:rPr>
              <w:t>Heritage</w:t>
            </w:r>
            <w:r>
              <w:rPr>
                <w:rFonts w:ascii="Arial" w:hAnsi="Arial" w:cs="Arial"/>
                <w:b/>
                <w:bCs/>
              </w:rPr>
              <w:t xml:space="preserve"> </w:t>
            </w:r>
            <w:r w:rsidRPr="000B1C3A">
              <w:rPr>
                <w:rFonts w:ascii="Arial" w:hAnsi="Arial" w:cs="Arial"/>
                <w:b/>
                <w:bCs/>
              </w:rPr>
              <w:t>Building</w:t>
            </w:r>
            <w:r>
              <w:rPr>
                <w:rFonts w:ascii="Arial" w:hAnsi="Arial" w:cs="Arial"/>
                <w:b/>
                <w:bCs/>
              </w:rPr>
              <w:t>s</w:t>
            </w:r>
          </w:p>
        </w:tc>
      </w:tr>
    </w:tbl>
    <w:p w14:paraId="5713273A" w14:textId="77777777" w:rsidR="00FA6DB8" w:rsidRDefault="00FA6DB8" w:rsidP="00FA6DB8">
      <w:pPr>
        <w:rPr>
          <w:sz w:val="24"/>
          <w:szCs w:val="24"/>
        </w:rPr>
      </w:pPr>
    </w:p>
    <w:tbl>
      <w:tblPr>
        <w:tblStyle w:val="TableGrid"/>
        <w:tblW w:w="0" w:type="auto"/>
        <w:tblLook w:val="04A0" w:firstRow="1" w:lastRow="0" w:firstColumn="1" w:lastColumn="0" w:noHBand="0" w:noVBand="1"/>
      </w:tblPr>
      <w:tblGrid>
        <w:gridCol w:w="832"/>
        <w:gridCol w:w="1071"/>
        <w:gridCol w:w="1428"/>
        <w:gridCol w:w="1539"/>
        <w:gridCol w:w="1205"/>
        <w:gridCol w:w="991"/>
        <w:gridCol w:w="873"/>
        <w:gridCol w:w="1077"/>
      </w:tblGrid>
      <w:tr w:rsidR="00FA6DB8" w:rsidRPr="003D0D2B" w14:paraId="10AE8812" w14:textId="77777777" w:rsidTr="00F8107E">
        <w:tc>
          <w:tcPr>
            <w:tcW w:w="834" w:type="dxa"/>
            <w:shd w:val="clear" w:color="auto" w:fill="00556D" w:themeFill="text2" w:themeFillShade="F2"/>
          </w:tcPr>
          <w:p w14:paraId="14D4C6EC" w14:textId="77777777" w:rsidR="00FA6DB8" w:rsidRPr="003D0D2B" w:rsidRDefault="00FA6DB8" w:rsidP="00F8107E">
            <w:pPr>
              <w:rPr>
                <w:rFonts w:ascii="Arial" w:hAnsi="Arial" w:cs="Arial"/>
                <w:b/>
                <w:bCs/>
                <w:color w:val="FFFFFF" w:themeColor="background1"/>
              </w:rPr>
            </w:pPr>
            <w:r w:rsidRPr="003D0D2B">
              <w:rPr>
                <w:rFonts w:ascii="Arial" w:hAnsi="Arial" w:cs="Arial"/>
                <w:b/>
                <w:bCs/>
                <w:color w:val="FFFFFF" w:themeColor="background1"/>
              </w:rPr>
              <w:t>DP Ref #</w:t>
            </w:r>
          </w:p>
        </w:tc>
        <w:tc>
          <w:tcPr>
            <w:tcW w:w="1071" w:type="dxa"/>
            <w:shd w:val="clear" w:color="auto" w:fill="00556D" w:themeFill="text2" w:themeFillShade="F2"/>
          </w:tcPr>
          <w:p w14:paraId="41DFFFF6" w14:textId="77777777" w:rsidR="00FA6DB8" w:rsidRPr="003D0D2B" w:rsidRDefault="00FA6DB8" w:rsidP="00F8107E">
            <w:pPr>
              <w:rPr>
                <w:rFonts w:ascii="Arial" w:hAnsi="Arial" w:cs="Arial"/>
                <w:b/>
                <w:bCs/>
                <w:color w:val="FFFFFF" w:themeColor="background1"/>
              </w:rPr>
            </w:pPr>
            <w:r w:rsidRPr="003D0D2B">
              <w:rPr>
                <w:rFonts w:ascii="Arial" w:hAnsi="Arial" w:cs="Arial"/>
                <w:b/>
                <w:bCs/>
                <w:color w:val="FFFFFF" w:themeColor="background1"/>
              </w:rPr>
              <w:t xml:space="preserve">Address </w:t>
            </w:r>
          </w:p>
        </w:tc>
        <w:tc>
          <w:tcPr>
            <w:tcW w:w="1428" w:type="dxa"/>
            <w:shd w:val="clear" w:color="auto" w:fill="00556D" w:themeFill="text2" w:themeFillShade="F2"/>
          </w:tcPr>
          <w:p w14:paraId="496B4AFF" w14:textId="77777777" w:rsidR="00FA6DB8" w:rsidRPr="003D0D2B" w:rsidRDefault="00FA6DB8" w:rsidP="00F8107E">
            <w:pPr>
              <w:rPr>
                <w:rFonts w:ascii="Arial" w:hAnsi="Arial" w:cs="Arial"/>
                <w:b/>
                <w:bCs/>
                <w:color w:val="FFFFFF" w:themeColor="background1"/>
              </w:rPr>
            </w:pPr>
            <w:r w:rsidRPr="003D0D2B">
              <w:rPr>
                <w:rFonts w:ascii="Arial" w:hAnsi="Arial" w:cs="Arial"/>
                <w:b/>
                <w:bCs/>
                <w:color w:val="FFFFFF" w:themeColor="background1"/>
              </w:rPr>
              <w:t xml:space="preserve">Name </w:t>
            </w:r>
          </w:p>
        </w:tc>
        <w:tc>
          <w:tcPr>
            <w:tcW w:w="1539" w:type="dxa"/>
            <w:shd w:val="clear" w:color="auto" w:fill="00556D" w:themeFill="text2" w:themeFillShade="F2"/>
          </w:tcPr>
          <w:p w14:paraId="3428EF2E" w14:textId="77777777" w:rsidR="00FA6DB8" w:rsidRPr="003D0D2B" w:rsidRDefault="00FA6DB8" w:rsidP="00F8107E">
            <w:pPr>
              <w:rPr>
                <w:rFonts w:ascii="Arial" w:hAnsi="Arial" w:cs="Arial"/>
                <w:b/>
                <w:bCs/>
                <w:color w:val="FFFFFF" w:themeColor="background1"/>
              </w:rPr>
            </w:pPr>
            <w:r w:rsidRPr="003D0D2B">
              <w:rPr>
                <w:rFonts w:ascii="Arial" w:hAnsi="Arial" w:cs="Arial"/>
                <w:b/>
                <w:bCs/>
                <w:color w:val="FFFFFF" w:themeColor="background1"/>
              </w:rPr>
              <w:t>Legal Description</w:t>
            </w:r>
          </w:p>
        </w:tc>
        <w:tc>
          <w:tcPr>
            <w:tcW w:w="1205" w:type="dxa"/>
            <w:shd w:val="clear" w:color="auto" w:fill="00556D" w:themeFill="text2" w:themeFillShade="F2"/>
          </w:tcPr>
          <w:p w14:paraId="216C89AF" w14:textId="77777777" w:rsidR="00FA6DB8" w:rsidRPr="003D0D2B" w:rsidRDefault="00FA6DB8" w:rsidP="00F8107E">
            <w:pPr>
              <w:rPr>
                <w:rFonts w:ascii="Arial" w:hAnsi="Arial" w:cs="Arial"/>
                <w:b/>
                <w:bCs/>
                <w:color w:val="FFFFFF" w:themeColor="background1"/>
              </w:rPr>
            </w:pPr>
            <w:r w:rsidRPr="003D0D2B">
              <w:rPr>
                <w:rFonts w:ascii="Arial" w:hAnsi="Arial" w:cs="Arial"/>
                <w:b/>
                <w:bCs/>
                <w:color w:val="FFFFFF" w:themeColor="background1"/>
              </w:rPr>
              <w:t>Protection required</w:t>
            </w:r>
          </w:p>
        </w:tc>
        <w:tc>
          <w:tcPr>
            <w:tcW w:w="992" w:type="dxa"/>
            <w:shd w:val="clear" w:color="auto" w:fill="00556D" w:themeFill="text2" w:themeFillShade="F2"/>
          </w:tcPr>
          <w:p w14:paraId="5BEACD79" w14:textId="77777777" w:rsidR="00FA6DB8" w:rsidRPr="003D0D2B" w:rsidRDefault="00FA6DB8" w:rsidP="00F8107E">
            <w:pPr>
              <w:rPr>
                <w:rFonts w:ascii="Arial" w:hAnsi="Arial" w:cs="Arial"/>
                <w:b/>
                <w:bCs/>
                <w:color w:val="FFFFFF" w:themeColor="background1"/>
              </w:rPr>
            </w:pPr>
            <w:r w:rsidRPr="003D0D2B">
              <w:rPr>
                <w:rFonts w:ascii="Arial" w:hAnsi="Arial" w:cs="Arial"/>
                <w:b/>
                <w:bCs/>
                <w:color w:val="FFFFFF" w:themeColor="background1"/>
              </w:rPr>
              <w:t>Values</w:t>
            </w:r>
          </w:p>
        </w:tc>
        <w:tc>
          <w:tcPr>
            <w:tcW w:w="874" w:type="dxa"/>
            <w:shd w:val="clear" w:color="auto" w:fill="00556D" w:themeFill="text2" w:themeFillShade="F2"/>
          </w:tcPr>
          <w:p w14:paraId="59D97F0F" w14:textId="77777777" w:rsidR="00FA6DB8" w:rsidRPr="003D0D2B" w:rsidRDefault="00FA6DB8" w:rsidP="00F8107E">
            <w:pPr>
              <w:rPr>
                <w:rFonts w:ascii="Arial" w:hAnsi="Arial" w:cs="Arial"/>
                <w:b/>
                <w:bCs/>
                <w:color w:val="FFFFFF" w:themeColor="background1"/>
              </w:rPr>
            </w:pPr>
            <w:r w:rsidRPr="003D0D2B">
              <w:rPr>
                <w:rFonts w:ascii="Arial" w:hAnsi="Arial" w:cs="Arial"/>
                <w:b/>
                <w:bCs/>
                <w:color w:val="FFFFFF" w:themeColor="background1"/>
              </w:rPr>
              <w:t>Link</w:t>
            </w:r>
          </w:p>
        </w:tc>
        <w:tc>
          <w:tcPr>
            <w:tcW w:w="1077" w:type="dxa"/>
            <w:shd w:val="clear" w:color="auto" w:fill="00556D" w:themeFill="text2" w:themeFillShade="F2"/>
          </w:tcPr>
          <w:p w14:paraId="07EC5611" w14:textId="77777777" w:rsidR="00FA6DB8" w:rsidRPr="003D0D2B" w:rsidRDefault="00FA6DB8" w:rsidP="00F8107E">
            <w:pPr>
              <w:rPr>
                <w:rFonts w:ascii="Arial" w:hAnsi="Arial" w:cs="Arial"/>
                <w:b/>
                <w:bCs/>
                <w:color w:val="FFFFFF" w:themeColor="background1"/>
              </w:rPr>
            </w:pPr>
            <w:r w:rsidRPr="003D0D2B">
              <w:rPr>
                <w:rFonts w:ascii="Arial" w:hAnsi="Arial" w:cs="Arial"/>
                <w:b/>
                <w:bCs/>
                <w:color w:val="FFFFFF" w:themeColor="background1"/>
              </w:rPr>
              <w:t>HNZPT #</w:t>
            </w:r>
          </w:p>
        </w:tc>
      </w:tr>
      <w:tr w:rsidR="00FA6DB8" w14:paraId="38B1DD4D" w14:textId="77777777" w:rsidTr="00F8107E">
        <w:tc>
          <w:tcPr>
            <w:tcW w:w="834" w:type="dxa"/>
          </w:tcPr>
          <w:p w14:paraId="12A6CF5E" w14:textId="77777777" w:rsidR="00FA6DB8" w:rsidRPr="00126CFB" w:rsidRDefault="00FA6DB8" w:rsidP="00DB3D71">
            <w:pPr>
              <w:jc w:val="left"/>
              <w:rPr>
                <w:rFonts w:ascii="Arial" w:hAnsi="Arial" w:cs="Arial"/>
                <w:strike/>
                <w:color w:val="FF0000"/>
              </w:rPr>
            </w:pPr>
            <w:r w:rsidRPr="00126CFB">
              <w:rPr>
                <w:rFonts w:ascii="Arial" w:hAnsi="Arial" w:cs="Arial"/>
                <w:strike/>
                <w:color w:val="FF0000"/>
              </w:rPr>
              <w:t>424</w:t>
            </w:r>
          </w:p>
        </w:tc>
        <w:tc>
          <w:tcPr>
            <w:tcW w:w="1071" w:type="dxa"/>
          </w:tcPr>
          <w:p w14:paraId="246DFECD" w14:textId="77777777" w:rsidR="00FA6DB8" w:rsidRPr="00126CFB" w:rsidRDefault="00FA6DB8" w:rsidP="00DB3D71">
            <w:pPr>
              <w:jc w:val="left"/>
              <w:rPr>
                <w:rFonts w:ascii="Arial" w:hAnsi="Arial" w:cs="Arial"/>
                <w:strike/>
                <w:color w:val="FF0000"/>
              </w:rPr>
            </w:pPr>
            <w:r w:rsidRPr="00126CFB">
              <w:rPr>
                <w:rFonts w:ascii="Arial" w:hAnsi="Arial" w:cs="Arial"/>
                <w:strike/>
                <w:color w:val="FF0000"/>
              </w:rPr>
              <w:t>213</w:t>
            </w:r>
            <w:r>
              <w:rPr>
                <w:rFonts w:ascii="Arial" w:hAnsi="Arial" w:cs="Arial"/>
                <w:strike/>
                <w:color w:val="FF0000"/>
              </w:rPr>
              <w:t xml:space="preserve"> </w:t>
            </w:r>
            <w:r w:rsidRPr="00126CFB">
              <w:rPr>
                <w:rFonts w:ascii="Arial" w:hAnsi="Arial" w:cs="Arial"/>
                <w:strike/>
                <w:color w:val="FF0000"/>
              </w:rPr>
              <w:t>Taranaki</w:t>
            </w:r>
            <w:r>
              <w:rPr>
                <w:rFonts w:ascii="Arial" w:hAnsi="Arial" w:cs="Arial"/>
                <w:strike/>
                <w:color w:val="FF0000"/>
              </w:rPr>
              <w:t xml:space="preserve"> </w:t>
            </w:r>
            <w:r w:rsidRPr="00126CFB">
              <w:rPr>
                <w:rFonts w:ascii="Arial" w:hAnsi="Arial" w:cs="Arial"/>
                <w:strike/>
                <w:color w:val="FF0000"/>
              </w:rPr>
              <w:t>Street</w:t>
            </w:r>
          </w:p>
        </w:tc>
        <w:tc>
          <w:tcPr>
            <w:tcW w:w="1428" w:type="dxa"/>
          </w:tcPr>
          <w:p w14:paraId="2AD4B40C" w14:textId="77777777" w:rsidR="00FA6DB8" w:rsidRPr="00126CFB" w:rsidRDefault="00FA6DB8" w:rsidP="00DB3D71">
            <w:pPr>
              <w:jc w:val="left"/>
              <w:rPr>
                <w:rFonts w:ascii="Arial" w:hAnsi="Arial" w:cs="Arial"/>
                <w:strike/>
                <w:color w:val="FF0000"/>
              </w:rPr>
            </w:pPr>
            <w:r w:rsidRPr="00126CFB">
              <w:rPr>
                <w:rFonts w:ascii="Arial" w:hAnsi="Arial" w:cs="Arial"/>
                <w:strike/>
                <w:color w:val="FF0000"/>
              </w:rPr>
              <w:t>Army</w:t>
            </w:r>
            <w:r>
              <w:rPr>
                <w:rFonts w:ascii="Arial" w:hAnsi="Arial" w:cs="Arial"/>
                <w:strike/>
                <w:color w:val="FF0000"/>
              </w:rPr>
              <w:t xml:space="preserve"> </w:t>
            </w:r>
            <w:r w:rsidRPr="00126CFB">
              <w:rPr>
                <w:rFonts w:ascii="Arial" w:hAnsi="Arial" w:cs="Arial"/>
                <w:strike/>
                <w:color w:val="FF0000"/>
              </w:rPr>
              <w:t>Headquarters</w:t>
            </w:r>
            <w:r>
              <w:rPr>
                <w:rFonts w:ascii="Arial" w:hAnsi="Arial" w:cs="Arial"/>
                <w:strike/>
                <w:color w:val="FF0000"/>
              </w:rPr>
              <w:t xml:space="preserve"> </w:t>
            </w:r>
            <w:r w:rsidRPr="00126CFB">
              <w:rPr>
                <w:rFonts w:ascii="Arial" w:hAnsi="Arial" w:cs="Arial"/>
                <w:strike/>
                <w:color w:val="FF0000"/>
              </w:rPr>
              <w:t>(former)</w:t>
            </w:r>
          </w:p>
        </w:tc>
        <w:tc>
          <w:tcPr>
            <w:tcW w:w="1539" w:type="dxa"/>
          </w:tcPr>
          <w:p w14:paraId="3D0C0554" w14:textId="77777777" w:rsidR="00FA6DB8" w:rsidRPr="00126CFB" w:rsidRDefault="00FA6DB8" w:rsidP="00DB3D71">
            <w:pPr>
              <w:jc w:val="left"/>
              <w:rPr>
                <w:rFonts w:ascii="Arial" w:hAnsi="Arial" w:cs="Arial"/>
                <w:strike/>
                <w:color w:val="FF0000"/>
              </w:rPr>
            </w:pPr>
            <w:r w:rsidRPr="00126CFB">
              <w:rPr>
                <w:rFonts w:ascii="Arial" w:hAnsi="Arial" w:cs="Arial"/>
                <w:strike/>
                <w:color w:val="FF0000"/>
              </w:rPr>
              <w:t>SEC</w:t>
            </w:r>
            <w:r>
              <w:rPr>
                <w:rFonts w:ascii="Arial" w:hAnsi="Arial" w:cs="Arial"/>
                <w:strike/>
                <w:color w:val="FF0000"/>
              </w:rPr>
              <w:t xml:space="preserve"> </w:t>
            </w:r>
            <w:r w:rsidRPr="00126CFB">
              <w:rPr>
                <w:rFonts w:ascii="Arial" w:hAnsi="Arial" w:cs="Arial"/>
                <w:strike/>
                <w:color w:val="FF0000"/>
              </w:rPr>
              <w:t>C</w:t>
            </w:r>
            <w:r>
              <w:rPr>
                <w:rFonts w:ascii="Arial" w:hAnsi="Arial" w:cs="Arial"/>
                <w:strike/>
                <w:color w:val="FF0000"/>
              </w:rPr>
              <w:t xml:space="preserve"> </w:t>
            </w:r>
            <w:r w:rsidRPr="00126CFB">
              <w:rPr>
                <w:rFonts w:ascii="Arial" w:hAnsi="Arial" w:cs="Arial"/>
                <w:strike/>
                <w:color w:val="FF0000"/>
              </w:rPr>
              <w:t>SO</w:t>
            </w:r>
            <w:r>
              <w:rPr>
                <w:rFonts w:ascii="Arial" w:hAnsi="Arial" w:cs="Arial"/>
                <w:strike/>
                <w:color w:val="FF0000"/>
              </w:rPr>
              <w:t xml:space="preserve"> </w:t>
            </w:r>
            <w:r w:rsidRPr="00126CFB">
              <w:rPr>
                <w:rFonts w:ascii="Arial" w:hAnsi="Arial" w:cs="Arial"/>
                <w:strike/>
                <w:color w:val="FF0000"/>
              </w:rPr>
              <w:t>32418</w:t>
            </w:r>
            <w:r>
              <w:rPr>
                <w:rFonts w:ascii="Arial" w:hAnsi="Arial" w:cs="Arial"/>
                <w:strike/>
                <w:color w:val="FF0000"/>
              </w:rPr>
              <w:t xml:space="preserve"> </w:t>
            </w:r>
            <w:r w:rsidRPr="00126CFB">
              <w:rPr>
                <w:rFonts w:ascii="Arial" w:hAnsi="Arial" w:cs="Arial"/>
                <w:strike/>
                <w:color w:val="FF0000"/>
              </w:rPr>
              <w:t>SEC</w:t>
            </w:r>
            <w:r>
              <w:rPr>
                <w:rFonts w:ascii="Arial" w:hAnsi="Arial" w:cs="Arial"/>
                <w:strike/>
                <w:color w:val="FF0000"/>
              </w:rPr>
              <w:t xml:space="preserve"> </w:t>
            </w:r>
            <w:r w:rsidRPr="00126CFB">
              <w:rPr>
                <w:rFonts w:ascii="Arial" w:hAnsi="Arial" w:cs="Arial"/>
                <w:strike/>
                <w:color w:val="FF0000"/>
              </w:rPr>
              <w:t>90</w:t>
            </w:r>
            <w:r>
              <w:rPr>
                <w:rFonts w:ascii="Arial" w:hAnsi="Arial" w:cs="Arial"/>
                <w:strike/>
                <w:color w:val="FF0000"/>
              </w:rPr>
              <w:t xml:space="preserve"> </w:t>
            </w:r>
            <w:r w:rsidRPr="00126CFB">
              <w:rPr>
                <w:rFonts w:ascii="Arial" w:hAnsi="Arial" w:cs="Arial"/>
                <w:strike/>
                <w:color w:val="FF0000"/>
              </w:rPr>
              <w:t>TOWN</w:t>
            </w:r>
            <w:r>
              <w:rPr>
                <w:rFonts w:ascii="Arial" w:hAnsi="Arial" w:cs="Arial"/>
                <w:strike/>
                <w:color w:val="FF0000"/>
              </w:rPr>
              <w:t xml:space="preserve"> </w:t>
            </w:r>
            <w:r w:rsidRPr="00126CFB">
              <w:rPr>
                <w:rFonts w:ascii="Arial" w:hAnsi="Arial" w:cs="Arial"/>
                <w:strike/>
                <w:color w:val="FF0000"/>
              </w:rPr>
              <w:t>OF</w:t>
            </w:r>
            <w:r>
              <w:rPr>
                <w:rFonts w:ascii="Arial" w:hAnsi="Arial" w:cs="Arial"/>
                <w:strike/>
                <w:color w:val="FF0000"/>
              </w:rPr>
              <w:t xml:space="preserve"> </w:t>
            </w:r>
            <w:r w:rsidRPr="00126CFB">
              <w:rPr>
                <w:rFonts w:ascii="Arial" w:hAnsi="Arial" w:cs="Arial"/>
                <w:strike/>
                <w:color w:val="FF0000"/>
              </w:rPr>
              <w:t>WELLINGTON</w:t>
            </w:r>
          </w:p>
        </w:tc>
        <w:tc>
          <w:tcPr>
            <w:tcW w:w="1205" w:type="dxa"/>
          </w:tcPr>
          <w:p w14:paraId="1135409C" w14:textId="77777777" w:rsidR="00FA6DB8" w:rsidRPr="00126CFB" w:rsidRDefault="00FA6DB8" w:rsidP="00DB3D71">
            <w:pPr>
              <w:jc w:val="left"/>
              <w:rPr>
                <w:rFonts w:ascii="Arial" w:hAnsi="Arial" w:cs="Arial"/>
                <w:strike/>
                <w:color w:val="FF0000"/>
              </w:rPr>
            </w:pPr>
            <w:r w:rsidRPr="00126CFB">
              <w:rPr>
                <w:rFonts w:ascii="Arial" w:hAnsi="Arial" w:cs="Arial"/>
                <w:strike/>
                <w:color w:val="FF0000"/>
              </w:rPr>
              <w:t>Entire</w:t>
            </w:r>
            <w:r>
              <w:rPr>
                <w:rFonts w:ascii="Arial" w:hAnsi="Arial" w:cs="Arial"/>
                <w:strike/>
                <w:color w:val="FF0000"/>
              </w:rPr>
              <w:t xml:space="preserve"> </w:t>
            </w:r>
            <w:r w:rsidRPr="00126CFB">
              <w:rPr>
                <w:rFonts w:ascii="Arial" w:hAnsi="Arial" w:cs="Arial"/>
                <w:strike/>
                <w:color w:val="FF0000"/>
              </w:rPr>
              <w:t>external</w:t>
            </w:r>
            <w:r>
              <w:rPr>
                <w:rFonts w:ascii="Arial" w:hAnsi="Arial" w:cs="Arial"/>
                <w:strike/>
                <w:color w:val="FF0000"/>
              </w:rPr>
              <w:t xml:space="preserve"> </w:t>
            </w:r>
            <w:r w:rsidRPr="00126CFB">
              <w:rPr>
                <w:rFonts w:ascii="Arial" w:hAnsi="Arial" w:cs="Arial"/>
                <w:strike/>
                <w:color w:val="FF0000"/>
              </w:rPr>
              <w:t>building</w:t>
            </w:r>
            <w:r>
              <w:rPr>
                <w:rFonts w:ascii="Arial" w:hAnsi="Arial" w:cs="Arial"/>
                <w:strike/>
                <w:color w:val="FF0000"/>
              </w:rPr>
              <w:t xml:space="preserve"> </w:t>
            </w:r>
            <w:r w:rsidRPr="00126CFB">
              <w:rPr>
                <w:rFonts w:ascii="Arial" w:hAnsi="Arial" w:cs="Arial"/>
                <w:strike/>
                <w:color w:val="FF0000"/>
              </w:rPr>
              <w:t>envelope</w:t>
            </w:r>
          </w:p>
        </w:tc>
        <w:tc>
          <w:tcPr>
            <w:tcW w:w="992" w:type="dxa"/>
          </w:tcPr>
          <w:p w14:paraId="42FC5306" w14:textId="77777777" w:rsidR="00FA6DB8" w:rsidRPr="00126CFB" w:rsidRDefault="00FA6DB8" w:rsidP="00DB3D71">
            <w:pPr>
              <w:jc w:val="left"/>
              <w:rPr>
                <w:rFonts w:ascii="Arial" w:hAnsi="Arial" w:cs="Arial"/>
                <w:strike/>
                <w:color w:val="FF0000"/>
              </w:rPr>
            </w:pPr>
            <w:r w:rsidRPr="00126CFB">
              <w:rPr>
                <w:rFonts w:ascii="Arial" w:hAnsi="Arial" w:cs="Arial"/>
                <w:strike/>
                <w:color w:val="FF0000"/>
              </w:rPr>
              <w:t>A,</w:t>
            </w:r>
            <w:r>
              <w:rPr>
                <w:rFonts w:ascii="Arial" w:hAnsi="Arial" w:cs="Arial"/>
                <w:strike/>
                <w:color w:val="FF0000"/>
              </w:rPr>
              <w:t xml:space="preserve"> </w:t>
            </w:r>
            <w:r w:rsidRPr="00126CFB">
              <w:rPr>
                <w:rFonts w:ascii="Arial" w:hAnsi="Arial" w:cs="Arial"/>
                <w:strike/>
                <w:color w:val="FF0000"/>
              </w:rPr>
              <w:t>B,</w:t>
            </w:r>
            <w:r>
              <w:rPr>
                <w:rFonts w:ascii="Arial" w:hAnsi="Arial" w:cs="Arial"/>
                <w:strike/>
                <w:color w:val="FF0000"/>
              </w:rPr>
              <w:t xml:space="preserve"> </w:t>
            </w:r>
            <w:r w:rsidRPr="00126CFB">
              <w:rPr>
                <w:rFonts w:ascii="Arial" w:hAnsi="Arial" w:cs="Arial"/>
                <w:strike/>
                <w:color w:val="FF0000"/>
              </w:rPr>
              <w:t>C,</w:t>
            </w:r>
            <w:r>
              <w:rPr>
                <w:rFonts w:ascii="Arial" w:hAnsi="Arial" w:cs="Arial"/>
                <w:strike/>
                <w:color w:val="FF0000"/>
              </w:rPr>
              <w:t xml:space="preserve"> </w:t>
            </w:r>
            <w:r w:rsidRPr="00126CFB">
              <w:rPr>
                <w:rFonts w:ascii="Arial" w:hAnsi="Arial" w:cs="Arial"/>
                <w:strike/>
                <w:color w:val="FF0000"/>
              </w:rPr>
              <w:t>D,</w:t>
            </w:r>
            <w:r>
              <w:rPr>
                <w:rFonts w:ascii="Arial" w:hAnsi="Arial" w:cs="Arial"/>
                <w:strike/>
                <w:color w:val="FF0000"/>
              </w:rPr>
              <w:t xml:space="preserve"> </w:t>
            </w:r>
            <w:r w:rsidRPr="00126CFB">
              <w:rPr>
                <w:rFonts w:ascii="Arial" w:hAnsi="Arial" w:cs="Arial"/>
                <w:strike/>
                <w:color w:val="FF0000"/>
              </w:rPr>
              <w:t>E</w:t>
            </w:r>
          </w:p>
        </w:tc>
        <w:tc>
          <w:tcPr>
            <w:tcW w:w="874" w:type="dxa"/>
          </w:tcPr>
          <w:p w14:paraId="6509E96A" w14:textId="77777777" w:rsidR="00FA6DB8" w:rsidRPr="00126CFB" w:rsidRDefault="00FA6DB8" w:rsidP="00DB3D71">
            <w:pPr>
              <w:jc w:val="left"/>
              <w:rPr>
                <w:rFonts w:ascii="Arial" w:hAnsi="Arial" w:cs="Arial"/>
                <w:strike/>
                <w:color w:val="FF0000"/>
              </w:rPr>
            </w:pPr>
          </w:p>
        </w:tc>
        <w:tc>
          <w:tcPr>
            <w:tcW w:w="1077" w:type="dxa"/>
          </w:tcPr>
          <w:p w14:paraId="484C785A" w14:textId="77777777" w:rsidR="00FA6DB8" w:rsidRPr="00126CFB" w:rsidRDefault="00FA6DB8" w:rsidP="00DB3D71">
            <w:pPr>
              <w:jc w:val="left"/>
              <w:rPr>
                <w:rFonts w:ascii="Arial" w:hAnsi="Arial" w:cs="Arial"/>
                <w:strike/>
                <w:color w:val="FF0000"/>
              </w:rPr>
            </w:pPr>
            <w:r w:rsidRPr="00126CFB">
              <w:rPr>
                <w:rFonts w:ascii="Arial" w:hAnsi="Arial" w:cs="Arial"/>
                <w:strike/>
                <w:color w:val="FF0000"/>
              </w:rPr>
              <w:t>Historic</w:t>
            </w:r>
            <w:r>
              <w:rPr>
                <w:rFonts w:ascii="Arial" w:hAnsi="Arial" w:cs="Arial"/>
                <w:strike/>
                <w:color w:val="FF0000"/>
              </w:rPr>
              <w:t xml:space="preserve"> </w:t>
            </w:r>
            <w:r w:rsidRPr="00126CFB">
              <w:rPr>
                <w:rFonts w:ascii="Arial" w:hAnsi="Arial" w:cs="Arial"/>
                <w:strike/>
                <w:color w:val="FF0000"/>
              </w:rPr>
              <w:t>Place</w:t>
            </w:r>
            <w:r>
              <w:rPr>
                <w:rFonts w:ascii="Arial" w:hAnsi="Arial" w:cs="Arial"/>
                <w:strike/>
                <w:color w:val="FF0000"/>
              </w:rPr>
              <w:t xml:space="preserve"> </w:t>
            </w:r>
            <w:r w:rsidRPr="00126CFB">
              <w:rPr>
                <w:rFonts w:ascii="Arial" w:hAnsi="Arial" w:cs="Arial"/>
                <w:strike/>
                <w:color w:val="FF0000"/>
              </w:rPr>
              <w:t>Category</w:t>
            </w:r>
            <w:r>
              <w:rPr>
                <w:rFonts w:ascii="Arial" w:hAnsi="Arial" w:cs="Arial"/>
                <w:strike/>
                <w:color w:val="FF0000"/>
              </w:rPr>
              <w:t xml:space="preserve"> </w:t>
            </w:r>
            <w:r w:rsidRPr="00126CFB">
              <w:rPr>
                <w:rFonts w:ascii="Arial" w:hAnsi="Arial" w:cs="Arial"/>
                <w:strike/>
                <w:color w:val="FF0000"/>
              </w:rPr>
              <w:t>2,</w:t>
            </w:r>
            <w:r>
              <w:rPr>
                <w:rFonts w:ascii="Arial" w:hAnsi="Arial" w:cs="Arial"/>
                <w:strike/>
                <w:color w:val="FF0000"/>
              </w:rPr>
              <w:t xml:space="preserve"> </w:t>
            </w:r>
            <w:r w:rsidRPr="00126CFB">
              <w:rPr>
                <w:rFonts w:ascii="Arial" w:hAnsi="Arial" w:cs="Arial"/>
                <w:strike/>
                <w:color w:val="FF0000"/>
              </w:rPr>
              <w:t>7518</w:t>
            </w:r>
          </w:p>
        </w:tc>
      </w:tr>
      <w:tr w:rsidR="00FA6DB8" w14:paraId="72CA7039" w14:textId="77777777" w:rsidTr="00F8107E">
        <w:tc>
          <w:tcPr>
            <w:tcW w:w="834" w:type="dxa"/>
          </w:tcPr>
          <w:p w14:paraId="1A83AD30" w14:textId="77777777" w:rsidR="00FA6DB8" w:rsidRPr="00126CFB" w:rsidRDefault="00FA6DB8" w:rsidP="00DB3D71">
            <w:pPr>
              <w:jc w:val="left"/>
              <w:rPr>
                <w:rFonts w:ascii="Arial" w:hAnsi="Arial" w:cs="Arial"/>
                <w:strike/>
                <w:color w:val="FF0000"/>
              </w:rPr>
            </w:pPr>
            <w:r>
              <w:rPr>
                <w:rFonts w:ascii="Arial" w:hAnsi="Arial" w:cs="Arial"/>
                <w:strike/>
                <w:color w:val="FF0000"/>
              </w:rPr>
              <w:t>511</w:t>
            </w:r>
          </w:p>
        </w:tc>
        <w:tc>
          <w:tcPr>
            <w:tcW w:w="1071" w:type="dxa"/>
          </w:tcPr>
          <w:p w14:paraId="4897D896" w14:textId="77777777" w:rsidR="00FA6DB8" w:rsidRPr="00126CFB" w:rsidRDefault="00FA6DB8" w:rsidP="00DB3D71">
            <w:pPr>
              <w:jc w:val="left"/>
              <w:rPr>
                <w:rFonts w:ascii="Arial" w:hAnsi="Arial" w:cs="Arial"/>
                <w:strike/>
                <w:color w:val="FF0000"/>
              </w:rPr>
            </w:pPr>
            <w:r>
              <w:rPr>
                <w:rFonts w:ascii="Arial" w:hAnsi="Arial" w:cs="Arial"/>
                <w:strike/>
                <w:color w:val="FF0000"/>
              </w:rPr>
              <w:t>139 Park Road</w:t>
            </w:r>
          </w:p>
        </w:tc>
        <w:tc>
          <w:tcPr>
            <w:tcW w:w="1428" w:type="dxa"/>
          </w:tcPr>
          <w:p w14:paraId="045CDDA5" w14:textId="77777777" w:rsidR="00FA6DB8" w:rsidRPr="00126CFB" w:rsidRDefault="00FA6DB8" w:rsidP="00DB3D71">
            <w:pPr>
              <w:jc w:val="left"/>
              <w:rPr>
                <w:rFonts w:ascii="Arial" w:hAnsi="Arial" w:cs="Arial"/>
                <w:strike/>
                <w:color w:val="FF0000"/>
              </w:rPr>
            </w:pPr>
            <w:r>
              <w:rPr>
                <w:rFonts w:ascii="Arial" w:hAnsi="Arial" w:cs="Arial"/>
                <w:strike/>
                <w:color w:val="FF0000"/>
              </w:rPr>
              <w:t>Miramar Installation Bulk Storage Tank (former)</w:t>
            </w:r>
          </w:p>
        </w:tc>
        <w:tc>
          <w:tcPr>
            <w:tcW w:w="1539" w:type="dxa"/>
          </w:tcPr>
          <w:p w14:paraId="79AFACAC" w14:textId="77777777" w:rsidR="00FA6DB8" w:rsidRPr="00126CFB" w:rsidRDefault="00FA6DB8" w:rsidP="00DB3D71">
            <w:pPr>
              <w:jc w:val="left"/>
              <w:rPr>
                <w:rFonts w:ascii="Arial" w:hAnsi="Arial" w:cs="Arial"/>
                <w:strike/>
                <w:color w:val="FF0000"/>
              </w:rPr>
            </w:pPr>
            <w:r>
              <w:rPr>
                <w:rFonts w:ascii="Arial" w:hAnsi="Arial" w:cs="Arial"/>
                <w:strike/>
                <w:color w:val="FF0000"/>
              </w:rPr>
              <w:t xml:space="preserve">LOT 1 </w:t>
            </w:r>
            <w:r w:rsidRPr="00B06A9A">
              <w:rPr>
                <w:rFonts w:ascii="Arial" w:hAnsi="Arial" w:cs="Arial"/>
                <w:strike/>
                <w:color w:val="FF0000"/>
              </w:rPr>
              <w:t>DP</w:t>
            </w:r>
            <w:r>
              <w:rPr>
                <w:rFonts w:ascii="Arial" w:hAnsi="Arial" w:cs="Arial"/>
                <w:strike/>
                <w:color w:val="FF0000"/>
              </w:rPr>
              <w:t xml:space="preserve"> </w:t>
            </w:r>
            <w:r w:rsidRPr="00B06A9A">
              <w:rPr>
                <w:rFonts w:ascii="Arial" w:hAnsi="Arial" w:cs="Arial"/>
                <w:strike/>
                <w:color w:val="FF0000"/>
              </w:rPr>
              <w:t>53255</w:t>
            </w:r>
          </w:p>
        </w:tc>
        <w:tc>
          <w:tcPr>
            <w:tcW w:w="1205" w:type="dxa"/>
          </w:tcPr>
          <w:p w14:paraId="6380495A" w14:textId="77777777" w:rsidR="00FA6DB8" w:rsidRPr="00126CFB" w:rsidRDefault="00FA6DB8" w:rsidP="00DB3D71">
            <w:pPr>
              <w:jc w:val="left"/>
              <w:rPr>
                <w:rFonts w:ascii="Arial" w:hAnsi="Arial" w:cs="Arial"/>
                <w:strike/>
                <w:color w:val="FF0000"/>
              </w:rPr>
            </w:pPr>
            <w:r w:rsidRPr="001218AA">
              <w:rPr>
                <w:rFonts w:ascii="Arial" w:hAnsi="Arial" w:cs="Arial"/>
                <w:strike/>
                <w:color w:val="FF0000"/>
              </w:rPr>
              <w:t>Entire</w:t>
            </w:r>
            <w:r>
              <w:rPr>
                <w:rFonts w:ascii="Arial" w:hAnsi="Arial" w:cs="Arial"/>
                <w:strike/>
                <w:color w:val="FF0000"/>
              </w:rPr>
              <w:t xml:space="preserve"> </w:t>
            </w:r>
            <w:r w:rsidRPr="001218AA">
              <w:rPr>
                <w:rFonts w:ascii="Arial" w:hAnsi="Arial" w:cs="Arial"/>
                <w:strike/>
                <w:color w:val="FF0000"/>
              </w:rPr>
              <w:t>external</w:t>
            </w:r>
            <w:r>
              <w:rPr>
                <w:rFonts w:ascii="Arial" w:hAnsi="Arial" w:cs="Arial"/>
                <w:strike/>
                <w:color w:val="FF0000"/>
              </w:rPr>
              <w:t xml:space="preserve"> </w:t>
            </w:r>
            <w:r w:rsidRPr="001218AA">
              <w:rPr>
                <w:rFonts w:ascii="Arial" w:hAnsi="Arial" w:cs="Arial"/>
                <w:strike/>
                <w:color w:val="FF0000"/>
              </w:rPr>
              <w:t>building</w:t>
            </w:r>
            <w:r>
              <w:rPr>
                <w:rFonts w:ascii="Arial" w:hAnsi="Arial" w:cs="Arial"/>
                <w:strike/>
                <w:color w:val="FF0000"/>
              </w:rPr>
              <w:t xml:space="preserve"> </w:t>
            </w:r>
            <w:r w:rsidRPr="001218AA">
              <w:rPr>
                <w:rFonts w:ascii="Arial" w:hAnsi="Arial" w:cs="Arial"/>
                <w:strike/>
                <w:color w:val="FF0000"/>
              </w:rPr>
              <w:t>envelope</w:t>
            </w:r>
          </w:p>
        </w:tc>
        <w:tc>
          <w:tcPr>
            <w:tcW w:w="992" w:type="dxa"/>
          </w:tcPr>
          <w:p w14:paraId="4B8B0019" w14:textId="77777777" w:rsidR="00FA6DB8" w:rsidRPr="00126CFB" w:rsidRDefault="00FA6DB8" w:rsidP="00DB3D71">
            <w:pPr>
              <w:jc w:val="left"/>
              <w:rPr>
                <w:rFonts w:ascii="Arial" w:hAnsi="Arial" w:cs="Arial"/>
                <w:strike/>
                <w:color w:val="FF0000"/>
              </w:rPr>
            </w:pPr>
            <w:r>
              <w:rPr>
                <w:rFonts w:ascii="Arial" w:hAnsi="Arial" w:cs="Arial"/>
                <w:strike/>
                <w:color w:val="FF0000"/>
              </w:rPr>
              <w:t>A</w:t>
            </w:r>
            <w:r w:rsidRPr="00EF0B60">
              <w:rPr>
                <w:rFonts w:ascii="Arial" w:hAnsi="Arial" w:cs="Arial"/>
                <w:strike/>
                <w:color w:val="FF0000"/>
              </w:rPr>
              <w:t>,</w:t>
            </w:r>
            <w:r>
              <w:rPr>
                <w:rFonts w:ascii="Arial" w:hAnsi="Arial" w:cs="Arial"/>
                <w:strike/>
                <w:color w:val="FF0000"/>
              </w:rPr>
              <w:t xml:space="preserve"> </w:t>
            </w:r>
            <w:r w:rsidRPr="00EF0B60">
              <w:rPr>
                <w:rFonts w:ascii="Arial" w:hAnsi="Arial" w:cs="Arial"/>
                <w:strike/>
                <w:color w:val="FF0000"/>
              </w:rPr>
              <w:t>B,</w:t>
            </w:r>
            <w:r>
              <w:rPr>
                <w:rFonts w:ascii="Arial" w:hAnsi="Arial" w:cs="Arial"/>
                <w:strike/>
                <w:color w:val="FF0000"/>
              </w:rPr>
              <w:t xml:space="preserve"> </w:t>
            </w:r>
            <w:r w:rsidRPr="00EF0B60">
              <w:rPr>
                <w:rFonts w:ascii="Arial" w:hAnsi="Arial" w:cs="Arial"/>
                <w:strike/>
                <w:color w:val="FF0000"/>
              </w:rPr>
              <w:t>E,</w:t>
            </w:r>
            <w:r>
              <w:rPr>
                <w:rFonts w:ascii="Arial" w:hAnsi="Arial" w:cs="Arial"/>
                <w:strike/>
                <w:color w:val="FF0000"/>
              </w:rPr>
              <w:t xml:space="preserve"> </w:t>
            </w:r>
            <w:r w:rsidRPr="00EF0B60">
              <w:rPr>
                <w:rFonts w:ascii="Arial" w:hAnsi="Arial" w:cs="Arial"/>
                <w:strike/>
                <w:color w:val="FF0000"/>
              </w:rPr>
              <w:t>F</w:t>
            </w:r>
          </w:p>
        </w:tc>
        <w:tc>
          <w:tcPr>
            <w:tcW w:w="874" w:type="dxa"/>
          </w:tcPr>
          <w:p w14:paraId="2E8FA955" w14:textId="77777777" w:rsidR="00FA6DB8" w:rsidRPr="00126CFB" w:rsidRDefault="00FA6DB8" w:rsidP="00DB3D71">
            <w:pPr>
              <w:jc w:val="left"/>
              <w:rPr>
                <w:rFonts w:ascii="Arial" w:hAnsi="Arial" w:cs="Arial"/>
                <w:strike/>
                <w:color w:val="FF0000"/>
              </w:rPr>
            </w:pPr>
          </w:p>
        </w:tc>
        <w:tc>
          <w:tcPr>
            <w:tcW w:w="1077" w:type="dxa"/>
          </w:tcPr>
          <w:p w14:paraId="585FEB15" w14:textId="77777777" w:rsidR="00FA6DB8" w:rsidRPr="00126CFB" w:rsidRDefault="00FA6DB8" w:rsidP="00DB3D71">
            <w:pPr>
              <w:jc w:val="left"/>
              <w:rPr>
                <w:rFonts w:ascii="Arial" w:hAnsi="Arial" w:cs="Arial"/>
                <w:strike/>
                <w:color w:val="FF0000"/>
              </w:rPr>
            </w:pPr>
          </w:p>
        </w:tc>
      </w:tr>
    </w:tbl>
    <w:p w14:paraId="5B40349D" w14:textId="77777777" w:rsidR="00FA6DB8" w:rsidRDefault="00FA6DB8" w:rsidP="00FA6DB8">
      <w:pPr>
        <w:pStyle w:val="Heading1"/>
      </w:pPr>
    </w:p>
    <w:p w14:paraId="492F5941" w14:textId="08B2CF47" w:rsidR="00692531" w:rsidRDefault="00692531">
      <w:pPr>
        <w:spacing w:before="0" w:after="200" w:line="276" w:lineRule="auto"/>
        <w:jc w:val="left"/>
        <w:rPr>
          <w:rFonts w:ascii="Arial" w:hAnsi="Arial" w:cs="Arial"/>
          <w:sz w:val="20"/>
          <w:szCs w:val="20"/>
        </w:rPr>
      </w:pPr>
      <w:r>
        <w:rPr>
          <w:rFonts w:ascii="Arial" w:hAnsi="Arial" w:cs="Arial"/>
          <w:sz w:val="20"/>
          <w:szCs w:val="20"/>
        </w:rPr>
        <w:br w:type="page"/>
      </w:r>
    </w:p>
    <w:tbl>
      <w:tblPr>
        <w:tblStyle w:val="table"/>
        <w:tblW w:w="5000" w:type="pct"/>
        <w:tblInd w:w="5" w:type="dxa"/>
        <w:tblCellMar>
          <w:left w:w="0" w:type="dxa"/>
          <w:right w:w="0" w:type="dxa"/>
        </w:tblCellMar>
        <w:tblLook w:val="05E0" w:firstRow="1" w:lastRow="1" w:firstColumn="1" w:lastColumn="1" w:noHBand="0" w:noVBand="1"/>
      </w:tblPr>
      <w:tblGrid>
        <w:gridCol w:w="9026"/>
      </w:tblGrid>
      <w:tr w:rsidR="00FA6DB8" w:rsidRPr="007C0394" w14:paraId="7B867DF0" w14:textId="77777777" w:rsidTr="00F8107E">
        <w:tc>
          <w:tcPr>
            <w:tcW w:w="5000" w:type="pct"/>
            <w:tcMar>
              <w:top w:w="5" w:type="dxa"/>
              <w:left w:w="5" w:type="dxa"/>
              <w:bottom w:w="5" w:type="dxa"/>
              <w:right w:w="5" w:type="dxa"/>
            </w:tcMar>
            <w:hideMark/>
          </w:tcPr>
          <w:tbl>
            <w:tblPr>
              <w:tblStyle w:val="divRuleBackgroundtable"/>
              <w:tblW w:w="5000" w:type="pct"/>
              <w:tblInd w:w="0" w:type="dxa"/>
              <w:tblCellMar>
                <w:left w:w="0" w:type="dxa"/>
                <w:right w:w="0" w:type="dxa"/>
              </w:tblCellMar>
              <w:tblLook w:val="05E0" w:firstRow="1" w:lastRow="1" w:firstColumn="1" w:lastColumn="1" w:noHBand="0" w:noVBand="1"/>
            </w:tblPr>
            <w:tblGrid>
              <w:gridCol w:w="9000"/>
            </w:tblGrid>
            <w:tr w:rsidR="00FA6DB8" w:rsidRPr="007C0394" w14:paraId="1FBB8303" w14:textId="77777777" w:rsidTr="00F8107E">
              <w:tc>
                <w:tcPr>
                  <w:tcW w:w="5000" w:type="pct"/>
                  <w:tcBorders>
                    <w:top w:val="single" w:sz="6" w:space="0" w:color="000000"/>
                    <w:left w:val="single" w:sz="6" w:space="0" w:color="000000"/>
                    <w:bottom w:val="single" w:sz="6" w:space="0" w:color="000000"/>
                    <w:right w:val="single" w:sz="6" w:space="0" w:color="000000"/>
                  </w:tcBorders>
                  <w:tcMar>
                    <w:top w:w="68" w:type="dxa"/>
                    <w:left w:w="68" w:type="dxa"/>
                    <w:bottom w:w="68" w:type="dxa"/>
                    <w:right w:w="68" w:type="dxa"/>
                  </w:tcMar>
                  <w:hideMark/>
                </w:tcPr>
                <w:p w14:paraId="387FF3DF" w14:textId="77777777" w:rsidR="00FA6DB8" w:rsidRPr="007C0394" w:rsidRDefault="00FA6DB8" w:rsidP="00F8107E">
                  <w:pPr>
                    <w:widowControl w:val="0"/>
                    <w:autoSpaceDE w:val="0"/>
                    <w:autoSpaceDN w:val="0"/>
                    <w:rPr>
                      <w:rFonts w:ascii="Arial" w:hAnsi="Arial" w:cs="Arial"/>
                    </w:rPr>
                  </w:pPr>
                  <w:r w:rsidRPr="007C0394">
                    <w:rPr>
                      <w:rFonts w:ascii="Arial" w:hAnsi="Arial" w:cs="Arial"/>
                    </w:rPr>
                    <w:lastRenderedPageBreak/>
                    <w:t>This</w:t>
                  </w:r>
                  <w:r>
                    <w:rPr>
                      <w:rFonts w:ascii="Arial" w:hAnsi="Arial" w:cs="Arial"/>
                    </w:rPr>
                    <w:t xml:space="preserve"> schedule </w:t>
                  </w:r>
                  <w:r w:rsidRPr="007C0394">
                    <w:rPr>
                      <w:rFonts w:ascii="Arial" w:hAnsi="Arial" w:cs="Arial"/>
                    </w:rPr>
                    <w:t>is</w:t>
                  </w:r>
                  <w:r>
                    <w:rPr>
                      <w:rFonts w:ascii="Arial" w:hAnsi="Arial" w:cs="Arial"/>
                    </w:rPr>
                    <w:t xml:space="preserve"> </w:t>
                  </w:r>
                  <w:r w:rsidRPr="007C0394">
                    <w:rPr>
                      <w:rFonts w:ascii="Arial" w:hAnsi="Arial" w:cs="Arial"/>
                    </w:rPr>
                    <w:t>operative.</w:t>
                  </w:r>
                  <w:r>
                    <w:rPr>
                      <w:rFonts w:ascii="Arial" w:hAnsi="Arial" w:cs="Arial"/>
                    </w:rPr>
                    <w:t xml:space="preserve"> </w:t>
                  </w:r>
                </w:p>
              </w:tc>
            </w:tr>
          </w:tbl>
          <w:p w14:paraId="779DCB20" w14:textId="77777777" w:rsidR="00FA6DB8" w:rsidRPr="007C0394" w:rsidRDefault="00FA6DB8" w:rsidP="00F8107E">
            <w:pPr>
              <w:widowControl w:val="0"/>
              <w:autoSpaceDE w:val="0"/>
              <w:autoSpaceDN w:val="0"/>
              <w:rPr>
                <w:rFonts w:ascii="Arial" w:hAnsi="Arial" w:cs="Arial"/>
              </w:rPr>
            </w:pPr>
          </w:p>
        </w:tc>
      </w:tr>
      <w:tr w:rsidR="00FA6DB8" w:rsidRPr="007C0394" w14:paraId="47D5CC14" w14:textId="77777777" w:rsidTr="00F8107E">
        <w:tc>
          <w:tcPr>
            <w:tcW w:w="5000" w:type="pct"/>
            <w:tcMar>
              <w:top w:w="5" w:type="dxa"/>
              <w:left w:w="5" w:type="dxa"/>
              <w:bottom w:w="5" w:type="dxa"/>
              <w:right w:w="5" w:type="dxa"/>
            </w:tcMar>
            <w:hideMark/>
          </w:tcPr>
          <w:p w14:paraId="719A4F01" w14:textId="77777777" w:rsidR="00FA6DB8" w:rsidRPr="00D06536" w:rsidRDefault="00FA6DB8" w:rsidP="008D75B4">
            <w:pPr>
              <w:pStyle w:val="p"/>
              <w:spacing w:before="225" w:line="720" w:lineRule="atLeast"/>
              <w:ind w:right="300"/>
              <w:rPr>
                <w:rFonts w:ascii="Arial" w:eastAsia="Arial" w:hAnsi="Arial" w:cs="Arial"/>
                <w:b/>
                <w:bCs/>
                <w:color w:val="139CDD"/>
                <w:sz w:val="48"/>
                <w:szCs w:val="48"/>
              </w:rPr>
            </w:pPr>
            <w:r w:rsidRPr="00442C3C">
              <w:rPr>
                <w:rFonts w:ascii="Arial" w:eastAsia="Arial" w:hAnsi="Arial" w:cs="Arial"/>
                <w:b/>
                <w:bCs/>
                <w:color w:val="139CDD"/>
                <w:sz w:val="48"/>
                <w:szCs w:val="48"/>
                <w:lang w:val="en-NZ"/>
              </w:rPr>
              <w:t>SCHED2</w:t>
            </w:r>
            <w:r>
              <w:rPr>
                <w:rFonts w:ascii="Arial" w:eastAsia="Arial" w:hAnsi="Arial" w:cs="Arial"/>
                <w:b/>
                <w:bCs/>
                <w:color w:val="139CDD"/>
                <w:sz w:val="48"/>
                <w:szCs w:val="48"/>
                <w:lang w:val="en-NZ"/>
              </w:rPr>
              <w:t xml:space="preserve"> </w:t>
            </w:r>
            <w:r w:rsidRPr="00442C3C">
              <w:rPr>
                <w:rFonts w:ascii="Arial" w:eastAsia="Arial" w:hAnsi="Arial" w:cs="Arial"/>
                <w:b/>
                <w:bCs/>
                <w:color w:val="139CDD"/>
                <w:sz w:val="48"/>
                <w:szCs w:val="48"/>
                <w:lang w:val="en-NZ"/>
              </w:rPr>
              <w:t>–</w:t>
            </w:r>
            <w:r>
              <w:rPr>
                <w:rFonts w:ascii="Arial" w:eastAsia="Arial" w:hAnsi="Arial" w:cs="Arial"/>
                <w:b/>
                <w:bCs/>
                <w:color w:val="139CDD"/>
                <w:sz w:val="48"/>
                <w:szCs w:val="48"/>
                <w:lang w:val="en-NZ"/>
              </w:rPr>
              <w:t xml:space="preserve"> </w:t>
            </w:r>
            <w:proofErr w:type="spellStart"/>
            <w:r w:rsidRPr="00442C3C">
              <w:rPr>
                <w:rFonts w:ascii="Arial" w:eastAsia="Arial" w:hAnsi="Arial" w:cs="Arial"/>
                <w:b/>
                <w:bCs/>
                <w:color w:val="139CDD"/>
                <w:sz w:val="48"/>
                <w:szCs w:val="48"/>
                <w:lang w:val="en-NZ"/>
              </w:rPr>
              <w:t>Ngā</w:t>
            </w:r>
            <w:proofErr w:type="spellEnd"/>
            <w:r>
              <w:rPr>
                <w:rFonts w:ascii="Arial" w:eastAsia="Arial" w:hAnsi="Arial" w:cs="Arial"/>
                <w:b/>
                <w:bCs/>
                <w:color w:val="139CDD"/>
                <w:sz w:val="48"/>
                <w:szCs w:val="48"/>
                <w:lang w:val="en-NZ"/>
              </w:rPr>
              <w:t xml:space="preserve"> </w:t>
            </w:r>
            <w:proofErr w:type="spellStart"/>
            <w:r w:rsidRPr="00442C3C">
              <w:rPr>
                <w:rFonts w:ascii="Arial" w:eastAsia="Arial" w:hAnsi="Arial" w:cs="Arial"/>
                <w:b/>
                <w:bCs/>
                <w:color w:val="139CDD"/>
                <w:sz w:val="48"/>
                <w:szCs w:val="48"/>
                <w:lang w:val="en-NZ"/>
              </w:rPr>
              <w:t>Hanganga</w:t>
            </w:r>
            <w:proofErr w:type="spellEnd"/>
            <w:r>
              <w:rPr>
                <w:rFonts w:ascii="Arial" w:eastAsia="Arial" w:hAnsi="Arial" w:cs="Arial"/>
                <w:b/>
                <w:bCs/>
                <w:color w:val="139CDD"/>
                <w:sz w:val="48"/>
                <w:szCs w:val="48"/>
                <w:lang w:val="en-NZ"/>
              </w:rPr>
              <w:t xml:space="preserve"> </w:t>
            </w:r>
            <w:proofErr w:type="spellStart"/>
            <w:r w:rsidRPr="00442C3C">
              <w:rPr>
                <w:rFonts w:ascii="Arial" w:eastAsia="Arial" w:hAnsi="Arial" w:cs="Arial"/>
                <w:b/>
                <w:bCs/>
                <w:color w:val="139CDD"/>
                <w:sz w:val="48"/>
                <w:szCs w:val="48"/>
                <w:lang w:val="en-NZ"/>
              </w:rPr>
              <w:t>Aronehe</w:t>
            </w:r>
            <w:proofErr w:type="spellEnd"/>
          </w:p>
        </w:tc>
      </w:tr>
      <w:tr w:rsidR="00FA6DB8" w:rsidRPr="007C0394" w14:paraId="3D0BD846" w14:textId="77777777" w:rsidTr="00F8107E">
        <w:tc>
          <w:tcPr>
            <w:tcW w:w="5000" w:type="pct"/>
            <w:tcMar>
              <w:top w:w="5" w:type="dxa"/>
              <w:left w:w="5" w:type="dxa"/>
              <w:bottom w:w="5" w:type="dxa"/>
              <w:right w:w="5" w:type="dxa"/>
            </w:tcMar>
            <w:hideMark/>
          </w:tcPr>
          <w:p w14:paraId="7002F8B3" w14:textId="77777777" w:rsidR="00FA6DB8" w:rsidRPr="00D06536" w:rsidRDefault="00FA6DB8" w:rsidP="008D75B4">
            <w:pPr>
              <w:pStyle w:val="p"/>
              <w:spacing w:after="75" w:line="720" w:lineRule="atLeast"/>
              <w:ind w:right="300"/>
              <w:rPr>
                <w:rFonts w:ascii="Arial" w:eastAsia="Arial" w:hAnsi="Arial" w:cs="Arial"/>
                <w:b/>
                <w:bCs/>
                <w:color w:val="139CDD"/>
                <w:sz w:val="48"/>
                <w:szCs w:val="48"/>
              </w:rPr>
            </w:pPr>
            <w:r w:rsidRPr="006B0CCB">
              <w:rPr>
                <w:rFonts w:ascii="Arial" w:eastAsia="Arial" w:hAnsi="Arial" w:cs="Arial"/>
                <w:b/>
                <w:bCs/>
                <w:color w:val="139CDD"/>
                <w:sz w:val="48"/>
                <w:szCs w:val="48"/>
                <w:lang w:val="en-NZ"/>
              </w:rPr>
              <w:t>SCHED2</w:t>
            </w:r>
            <w:r>
              <w:rPr>
                <w:rFonts w:ascii="Arial" w:eastAsia="Arial" w:hAnsi="Arial" w:cs="Arial"/>
                <w:b/>
                <w:bCs/>
                <w:color w:val="139CDD"/>
                <w:sz w:val="48"/>
                <w:szCs w:val="48"/>
                <w:lang w:val="en-NZ"/>
              </w:rPr>
              <w:t xml:space="preserve"> </w:t>
            </w:r>
            <w:r w:rsidRPr="006B0CCB">
              <w:rPr>
                <w:rFonts w:ascii="Arial" w:eastAsia="Arial" w:hAnsi="Arial" w:cs="Arial"/>
                <w:b/>
                <w:bCs/>
                <w:color w:val="139CDD"/>
                <w:sz w:val="48"/>
                <w:szCs w:val="48"/>
                <w:lang w:val="en-NZ"/>
              </w:rPr>
              <w:t>–</w:t>
            </w:r>
            <w:r>
              <w:rPr>
                <w:rFonts w:ascii="Arial" w:eastAsia="Arial" w:hAnsi="Arial" w:cs="Arial"/>
                <w:b/>
                <w:bCs/>
                <w:color w:val="139CDD"/>
                <w:sz w:val="48"/>
                <w:szCs w:val="48"/>
                <w:lang w:val="en-NZ"/>
              </w:rPr>
              <w:t xml:space="preserve"> </w:t>
            </w:r>
            <w:r w:rsidRPr="006B0CCB">
              <w:rPr>
                <w:rFonts w:ascii="Arial" w:eastAsia="Arial" w:hAnsi="Arial" w:cs="Arial"/>
                <w:b/>
                <w:bCs/>
                <w:color w:val="139CDD"/>
                <w:sz w:val="48"/>
                <w:szCs w:val="48"/>
                <w:lang w:val="en-NZ"/>
              </w:rPr>
              <w:t>Heritage</w:t>
            </w:r>
            <w:r>
              <w:rPr>
                <w:rFonts w:ascii="Arial" w:eastAsia="Arial" w:hAnsi="Arial" w:cs="Arial"/>
                <w:b/>
                <w:bCs/>
                <w:color w:val="139CDD"/>
                <w:sz w:val="48"/>
                <w:szCs w:val="48"/>
                <w:lang w:val="en-NZ"/>
              </w:rPr>
              <w:t xml:space="preserve"> </w:t>
            </w:r>
            <w:r w:rsidRPr="006B0CCB">
              <w:rPr>
                <w:rFonts w:ascii="Arial" w:eastAsia="Arial" w:hAnsi="Arial" w:cs="Arial"/>
                <w:b/>
                <w:bCs/>
                <w:color w:val="139CDD"/>
                <w:sz w:val="48"/>
                <w:szCs w:val="48"/>
                <w:lang w:val="en-NZ"/>
              </w:rPr>
              <w:t>Structures</w:t>
            </w:r>
          </w:p>
        </w:tc>
      </w:tr>
      <w:tr w:rsidR="00FA6DB8" w:rsidRPr="007C0394" w14:paraId="3D4EE69A" w14:textId="77777777" w:rsidTr="00F8107E">
        <w:tc>
          <w:tcPr>
            <w:tcW w:w="5000" w:type="pct"/>
            <w:tcMar>
              <w:top w:w="5" w:type="dxa"/>
              <w:left w:w="5" w:type="dxa"/>
              <w:bottom w:w="5" w:type="dxa"/>
              <w:right w:w="5" w:type="dxa"/>
            </w:tcMar>
            <w:hideMark/>
          </w:tcPr>
          <w:p w14:paraId="0A74C8FA" w14:textId="77777777" w:rsidR="00FA6DB8" w:rsidRPr="007C0394" w:rsidRDefault="00FA6DB8" w:rsidP="00F8107E">
            <w:pPr>
              <w:widowControl w:val="0"/>
              <w:autoSpaceDE w:val="0"/>
              <w:autoSpaceDN w:val="0"/>
              <w:rPr>
                <w:rFonts w:ascii="Arial" w:hAnsi="Arial" w:cs="Arial"/>
              </w:rPr>
            </w:pPr>
          </w:p>
        </w:tc>
      </w:tr>
      <w:tr w:rsidR="00FA6DB8" w:rsidRPr="007C0394" w14:paraId="7F6F9E08" w14:textId="77777777" w:rsidTr="00F8107E">
        <w:tc>
          <w:tcPr>
            <w:tcW w:w="5000" w:type="pct"/>
            <w:tcMar>
              <w:top w:w="5" w:type="dxa"/>
              <w:left w:w="5" w:type="dxa"/>
              <w:bottom w:w="5" w:type="dxa"/>
              <w:right w:w="5" w:type="dxa"/>
            </w:tcMar>
            <w:hideMark/>
          </w:tcPr>
          <w:p w14:paraId="16F17C3D" w14:textId="77777777" w:rsidR="00FA6DB8" w:rsidRDefault="00FA6DB8" w:rsidP="00F8107E">
            <w:pPr>
              <w:widowControl w:val="0"/>
              <w:autoSpaceDE w:val="0"/>
              <w:autoSpaceDN w:val="0"/>
              <w:rPr>
                <w:rFonts w:ascii="Arial" w:hAnsi="Arial" w:cs="Arial"/>
                <w:b/>
                <w:bCs/>
              </w:rPr>
            </w:pPr>
          </w:p>
          <w:p w14:paraId="4937DEEA" w14:textId="77777777" w:rsidR="00FA6DB8" w:rsidRPr="007C0394" w:rsidRDefault="00FA6DB8" w:rsidP="00F8107E">
            <w:pPr>
              <w:widowControl w:val="0"/>
              <w:autoSpaceDE w:val="0"/>
              <w:autoSpaceDN w:val="0"/>
              <w:rPr>
                <w:rFonts w:ascii="Arial" w:hAnsi="Arial" w:cs="Arial"/>
              </w:rPr>
            </w:pPr>
            <w:r w:rsidRPr="000B1C3A">
              <w:rPr>
                <w:rFonts w:ascii="Arial" w:hAnsi="Arial" w:cs="Arial"/>
                <w:b/>
                <w:bCs/>
              </w:rPr>
              <w:t>Heritage</w:t>
            </w:r>
            <w:r>
              <w:rPr>
                <w:rFonts w:ascii="Arial" w:hAnsi="Arial" w:cs="Arial"/>
                <w:b/>
                <w:bCs/>
              </w:rPr>
              <w:t xml:space="preserve"> Structures</w:t>
            </w:r>
          </w:p>
        </w:tc>
      </w:tr>
    </w:tbl>
    <w:p w14:paraId="780E8FBD" w14:textId="77777777" w:rsidR="00FA6DB8" w:rsidRDefault="00FA6DB8" w:rsidP="00FA6DB8"/>
    <w:tbl>
      <w:tblPr>
        <w:tblStyle w:val="TableGrid"/>
        <w:tblW w:w="0" w:type="auto"/>
        <w:tblLook w:val="04A0" w:firstRow="1" w:lastRow="0" w:firstColumn="1" w:lastColumn="0" w:noHBand="0" w:noVBand="1"/>
      </w:tblPr>
      <w:tblGrid>
        <w:gridCol w:w="754"/>
        <w:gridCol w:w="1057"/>
        <w:gridCol w:w="906"/>
        <w:gridCol w:w="1317"/>
        <w:gridCol w:w="2137"/>
        <w:gridCol w:w="972"/>
        <w:gridCol w:w="809"/>
        <w:gridCol w:w="1064"/>
      </w:tblGrid>
      <w:tr w:rsidR="00FA6DB8" w:rsidRPr="00692531" w14:paraId="16D25871" w14:textId="77777777" w:rsidTr="008D75B4">
        <w:tc>
          <w:tcPr>
            <w:tcW w:w="771" w:type="dxa"/>
            <w:shd w:val="clear" w:color="auto" w:fill="00556D" w:themeFill="text2" w:themeFillShade="F2"/>
          </w:tcPr>
          <w:p w14:paraId="61AD4928" w14:textId="77777777" w:rsidR="00FA6DB8" w:rsidRPr="00692531" w:rsidRDefault="00FA6DB8" w:rsidP="00F8107E">
            <w:pPr>
              <w:rPr>
                <w:rFonts w:ascii="Arial" w:hAnsi="Arial" w:cs="Arial"/>
                <w:b/>
                <w:bCs/>
                <w:color w:val="FFFFFF" w:themeColor="background1"/>
              </w:rPr>
            </w:pPr>
            <w:r w:rsidRPr="00692531">
              <w:rPr>
                <w:rFonts w:ascii="Arial" w:hAnsi="Arial" w:cs="Arial"/>
                <w:b/>
                <w:bCs/>
                <w:color w:val="FFFFFF" w:themeColor="background1"/>
              </w:rPr>
              <w:t>DP Ref #</w:t>
            </w:r>
          </w:p>
        </w:tc>
        <w:tc>
          <w:tcPr>
            <w:tcW w:w="1060" w:type="dxa"/>
            <w:shd w:val="clear" w:color="auto" w:fill="00556D" w:themeFill="text2" w:themeFillShade="F2"/>
          </w:tcPr>
          <w:p w14:paraId="4FDC7B57" w14:textId="77777777" w:rsidR="00FA6DB8" w:rsidRPr="00692531" w:rsidRDefault="00FA6DB8" w:rsidP="00F8107E">
            <w:pPr>
              <w:rPr>
                <w:rFonts w:ascii="Arial" w:hAnsi="Arial" w:cs="Arial"/>
                <w:b/>
                <w:bCs/>
                <w:color w:val="FFFFFF" w:themeColor="background1"/>
              </w:rPr>
            </w:pPr>
            <w:r w:rsidRPr="00692531">
              <w:rPr>
                <w:rFonts w:ascii="Arial" w:hAnsi="Arial" w:cs="Arial"/>
                <w:b/>
                <w:bCs/>
                <w:color w:val="FFFFFF" w:themeColor="background1"/>
              </w:rPr>
              <w:t xml:space="preserve">Address </w:t>
            </w:r>
          </w:p>
        </w:tc>
        <w:tc>
          <w:tcPr>
            <w:tcW w:w="906" w:type="dxa"/>
            <w:shd w:val="clear" w:color="auto" w:fill="00556D" w:themeFill="text2" w:themeFillShade="F2"/>
          </w:tcPr>
          <w:p w14:paraId="5874A374" w14:textId="77777777" w:rsidR="00FA6DB8" w:rsidRPr="00692531" w:rsidRDefault="00FA6DB8" w:rsidP="00F8107E">
            <w:pPr>
              <w:rPr>
                <w:rFonts w:ascii="Arial" w:hAnsi="Arial" w:cs="Arial"/>
                <w:b/>
                <w:bCs/>
                <w:color w:val="FFFFFF" w:themeColor="background1"/>
              </w:rPr>
            </w:pPr>
            <w:r w:rsidRPr="00692531">
              <w:rPr>
                <w:rFonts w:ascii="Arial" w:hAnsi="Arial" w:cs="Arial"/>
                <w:b/>
                <w:bCs/>
                <w:color w:val="FFFFFF" w:themeColor="background1"/>
              </w:rPr>
              <w:t xml:space="preserve">Name </w:t>
            </w:r>
          </w:p>
        </w:tc>
        <w:tc>
          <w:tcPr>
            <w:tcW w:w="1227" w:type="dxa"/>
            <w:shd w:val="clear" w:color="auto" w:fill="00556D" w:themeFill="text2" w:themeFillShade="F2"/>
          </w:tcPr>
          <w:p w14:paraId="0DAF73BB" w14:textId="77777777" w:rsidR="00FA6DB8" w:rsidRPr="00692531" w:rsidRDefault="00FA6DB8" w:rsidP="00F8107E">
            <w:pPr>
              <w:rPr>
                <w:rFonts w:ascii="Arial" w:hAnsi="Arial" w:cs="Arial"/>
                <w:b/>
                <w:bCs/>
                <w:color w:val="FFFFFF" w:themeColor="background1"/>
              </w:rPr>
            </w:pPr>
            <w:r w:rsidRPr="00692531">
              <w:rPr>
                <w:rFonts w:ascii="Arial" w:hAnsi="Arial" w:cs="Arial"/>
                <w:b/>
                <w:bCs/>
                <w:color w:val="FFFFFF" w:themeColor="background1"/>
              </w:rPr>
              <w:t>Legal Description</w:t>
            </w:r>
          </w:p>
        </w:tc>
        <w:tc>
          <w:tcPr>
            <w:tcW w:w="2186" w:type="dxa"/>
            <w:shd w:val="clear" w:color="auto" w:fill="00556D" w:themeFill="text2" w:themeFillShade="F2"/>
          </w:tcPr>
          <w:p w14:paraId="1EF79791" w14:textId="77777777" w:rsidR="00FA6DB8" w:rsidRPr="00692531" w:rsidRDefault="00FA6DB8" w:rsidP="00F8107E">
            <w:pPr>
              <w:rPr>
                <w:rFonts w:ascii="Arial" w:hAnsi="Arial" w:cs="Arial"/>
                <w:b/>
                <w:bCs/>
                <w:color w:val="FFFFFF" w:themeColor="background1"/>
              </w:rPr>
            </w:pPr>
            <w:r w:rsidRPr="00692531">
              <w:rPr>
                <w:rFonts w:ascii="Arial" w:hAnsi="Arial" w:cs="Arial"/>
                <w:b/>
                <w:bCs/>
                <w:color w:val="FFFFFF" w:themeColor="background1"/>
              </w:rPr>
              <w:t>Protection required</w:t>
            </w:r>
          </w:p>
        </w:tc>
        <w:tc>
          <w:tcPr>
            <w:tcW w:w="976" w:type="dxa"/>
            <w:shd w:val="clear" w:color="auto" w:fill="00556D" w:themeFill="text2" w:themeFillShade="F2"/>
          </w:tcPr>
          <w:p w14:paraId="1B7E45DB" w14:textId="77777777" w:rsidR="00FA6DB8" w:rsidRPr="00692531" w:rsidRDefault="00FA6DB8" w:rsidP="00F8107E">
            <w:pPr>
              <w:rPr>
                <w:rFonts w:ascii="Arial" w:hAnsi="Arial" w:cs="Arial"/>
                <w:b/>
                <w:bCs/>
                <w:color w:val="FFFFFF" w:themeColor="background1"/>
              </w:rPr>
            </w:pPr>
            <w:r w:rsidRPr="00692531">
              <w:rPr>
                <w:rFonts w:ascii="Arial" w:hAnsi="Arial" w:cs="Arial"/>
                <w:b/>
                <w:bCs/>
                <w:color w:val="FFFFFF" w:themeColor="background1"/>
              </w:rPr>
              <w:t>Values</w:t>
            </w:r>
          </w:p>
        </w:tc>
        <w:tc>
          <w:tcPr>
            <w:tcW w:w="823" w:type="dxa"/>
            <w:shd w:val="clear" w:color="auto" w:fill="00556D" w:themeFill="text2" w:themeFillShade="F2"/>
          </w:tcPr>
          <w:p w14:paraId="564AB487" w14:textId="77777777" w:rsidR="00FA6DB8" w:rsidRPr="00692531" w:rsidRDefault="00FA6DB8" w:rsidP="00F8107E">
            <w:pPr>
              <w:rPr>
                <w:rFonts w:ascii="Arial" w:hAnsi="Arial" w:cs="Arial"/>
                <w:b/>
                <w:bCs/>
                <w:color w:val="FFFFFF" w:themeColor="background1"/>
              </w:rPr>
            </w:pPr>
            <w:r w:rsidRPr="00692531">
              <w:rPr>
                <w:rFonts w:ascii="Arial" w:hAnsi="Arial" w:cs="Arial"/>
                <w:b/>
                <w:bCs/>
                <w:color w:val="FFFFFF" w:themeColor="background1"/>
              </w:rPr>
              <w:t>Link</w:t>
            </w:r>
          </w:p>
        </w:tc>
        <w:tc>
          <w:tcPr>
            <w:tcW w:w="1067" w:type="dxa"/>
            <w:shd w:val="clear" w:color="auto" w:fill="00556D" w:themeFill="text2" w:themeFillShade="F2"/>
          </w:tcPr>
          <w:p w14:paraId="0AFC944F" w14:textId="77777777" w:rsidR="00FA6DB8" w:rsidRPr="00692531" w:rsidRDefault="00FA6DB8" w:rsidP="00F8107E">
            <w:pPr>
              <w:rPr>
                <w:rFonts w:ascii="Arial" w:hAnsi="Arial" w:cs="Arial"/>
                <w:b/>
                <w:bCs/>
                <w:color w:val="FFFFFF" w:themeColor="background1"/>
              </w:rPr>
            </w:pPr>
            <w:r w:rsidRPr="00692531">
              <w:rPr>
                <w:rFonts w:ascii="Arial" w:hAnsi="Arial" w:cs="Arial"/>
                <w:b/>
                <w:bCs/>
                <w:color w:val="FFFFFF" w:themeColor="background1"/>
              </w:rPr>
              <w:t>HNZPT #</w:t>
            </w:r>
          </w:p>
        </w:tc>
      </w:tr>
      <w:tr w:rsidR="00FA6DB8" w14:paraId="67D4F5FB" w14:textId="77777777" w:rsidTr="008D75B4">
        <w:tc>
          <w:tcPr>
            <w:tcW w:w="771" w:type="dxa"/>
          </w:tcPr>
          <w:p w14:paraId="1E97B44E" w14:textId="77777777" w:rsidR="00FA6DB8" w:rsidRPr="00126CFB" w:rsidRDefault="00FA6DB8" w:rsidP="00DB3D71">
            <w:pPr>
              <w:jc w:val="left"/>
              <w:rPr>
                <w:rFonts w:ascii="Arial" w:hAnsi="Arial" w:cs="Arial"/>
                <w:strike/>
                <w:color w:val="FF0000"/>
              </w:rPr>
            </w:pPr>
            <w:r>
              <w:rPr>
                <w:rFonts w:ascii="Arial" w:hAnsi="Arial" w:cs="Arial"/>
                <w:strike/>
                <w:color w:val="FF0000"/>
              </w:rPr>
              <w:t>6</w:t>
            </w:r>
          </w:p>
        </w:tc>
        <w:tc>
          <w:tcPr>
            <w:tcW w:w="1060" w:type="dxa"/>
          </w:tcPr>
          <w:p w14:paraId="3CECD23A" w14:textId="77777777" w:rsidR="00FA6DB8" w:rsidRPr="00126CFB" w:rsidRDefault="00FA6DB8" w:rsidP="00DB3D71">
            <w:pPr>
              <w:jc w:val="left"/>
              <w:rPr>
                <w:rFonts w:ascii="Arial" w:hAnsi="Arial" w:cs="Arial"/>
                <w:strike/>
                <w:color w:val="FF0000"/>
              </w:rPr>
            </w:pPr>
            <w:proofErr w:type="spellStart"/>
            <w:r w:rsidRPr="00A95A09">
              <w:rPr>
                <w:rFonts w:ascii="Arial" w:hAnsi="Arial" w:cs="Arial"/>
                <w:strike/>
                <w:color w:val="FF0000"/>
              </w:rPr>
              <w:t>Chaytor</w:t>
            </w:r>
            <w:proofErr w:type="spellEnd"/>
            <w:r>
              <w:rPr>
                <w:rFonts w:ascii="Arial" w:hAnsi="Arial" w:cs="Arial"/>
                <w:strike/>
                <w:color w:val="FF0000"/>
              </w:rPr>
              <w:t xml:space="preserve"> </w:t>
            </w:r>
            <w:r w:rsidRPr="00A95A09">
              <w:rPr>
                <w:rFonts w:ascii="Arial" w:hAnsi="Arial" w:cs="Arial"/>
                <w:strike/>
                <w:color w:val="FF0000"/>
              </w:rPr>
              <w:t>Street,</w:t>
            </w:r>
            <w:r>
              <w:rPr>
                <w:rFonts w:ascii="Arial" w:hAnsi="Arial" w:cs="Arial"/>
                <w:strike/>
                <w:color w:val="FF0000"/>
              </w:rPr>
              <w:t xml:space="preserve"> </w:t>
            </w:r>
            <w:r w:rsidRPr="00A95A09">
              <w:rPr>
                <w:rFonts w:ascii="Arial" w:hAnsi="Arial" w:cs="Arial"/>
                <w:strike/>
                <w:color w:val="FF0000"/>
              </w:rPr>
              <w:t>Karori</w:t>
            </w:r>
          </w:p>
        </w:tc>
        <w:tc>
          <w:tcPr>
            <w:tcW w:w="906" w:type="dxa"/>
          </w:tcPr>
          <w:p w14:paraId="6449D642" w14:textId="77777777" w:rsidR="00FA6DB8" w:rsidRPr="00126CFB" w:rsidRDefault="00FA6DB8" w:rsidP="00DB3D71">
            <w:pPr>
              <w:jc w:val="left"/>
              <w:rPr>
                <w:rFonts w:ascii="Arial" w:hAnsi="Arial" w:cs="Arial"/>
                <w:strike/>
                <w:color w:val="FF0000"/>
              </w:rPr>
            </w:pPr>
            <w:r w:rsidRPr="00340BDA">
              <w:rPr>
                <w:rFonts w:ascii="Arial" w:hAnsi="Arial" w:cs="Arial"/>
                <w:strike/>
                <w:color w:val="FF0000"/>
              </w:rPr>
              <w:t>Karori</w:t>
            </w:r>
            <w:r>
              <w:rPr>
                <w:rFonts w:ascii="Arial" w:hAnsi="Arial" w:cs="Arial"/>
                <w:strike/>
                <w:color w:val="FF0000"/>
              </w:rPr>
              <w:t xml:space="preserve"> </w:t>
            </w:r>
            <w:r w:rsidRPr="00340BDA">
              <w:rPr>
                <w:rFonts w:ascii="Arial" w:hAnsi="Arial" w:cs="Arial"/>
                <w:strike/>
                <w:color w:val="FF0000"/>
              </w:rPr>
              <w:t>Tunnel</w:t>
            </w:r>
          </w:p>
        </w:tc>
        <w:tc>
          <w:tcPr>
            <w:tcW w:w="1227" w:type="dxa"/>
          </w:tcPr>
          <w:p w14:paraId="7FAD7DFC" w14:textId="77777777" w:rsidR="00FA6DB8" w:rsidRPr="00126CFB" w:rsidRDefault="00FA6DB8" w:rsidP="00DB3D71">
            <w:pPr>
              <w:jc w:val="left"/>
              <w:rPr>
                <w:rFonts w:ascii="Arial" w:hAnsi="Arial" w:cs="Arial"/>
                <w:strike/>
                <w:color w:val="FF0000"/>
              </w:rPr>
            </w:pPr>
            <w:r w:rsidRPr="00F742B6">
              <w:rPr>
                <w:rFonts w:ascii="Arial" w:hAnsi="Arial" w:cs="Arial"/>
                <w:strike/>
                <w:color w:val="FF0000"/>
              </w:rPr>
              <w:t>Legal</w:t>
            </w:r>
            <w:r>
              <w:rPr>
                <w:rFonts w:ascii="Arial" w:hAnsi="Arial" w:cs="Arial"/>
                <w:strike/>
                <w:color w:val="FF0000"/>
              </w:rPr>
              <w:t xml:space="preserve"> </w:t>
            </w:r>
            <w:r w:rsidRPr="00F742B6">
              <w:rPr>
                <w:rFonts w:ascii="Arial" w:hAnsi="Arial" w:cs="Arial"/>
                <w:strike/>
                <w:color w:val="FF0000"/>
              </w:rPr>
              <w:t>Road</w:t>
            </w:r>
          </w:p>
        </w:tc>
        <w:tc>
          <w:tcPr>
            <w:tcW w:w="2186" w:type="dxa"/>
          </w:tcPr>
          <w:p w14:paraId="3DC72ED9" w14:textId="77777777" w:rsidR="00FA6DB8" w:rsidRPr="00126CFB" w:rsidRDefault="00FA6DB8" w:rsidP="00DB3D71">
            <w:pPr>
              <w:jc w:val="left"/>
              <w:rPr>
                <w:rFonts w:ascii="Arial" w:hAnsi="Arial" w:cs="Arial"/>
                <w:strike/>
                <w:color w:val="FF0000"/>
              </w:rPr>
            </w:pPr>
            <w:r w:rsidRPr="003C43F8">
              <w:rPr>
                <w:rFonts w:ascii="Arial" w:hAnsi="Arial" w:cs="Arial"/>
                <w:strike/>
                <w:color w:val="FF0000"/>
              </w:rPr>
              <w:t>Includes</w:t>
            </w:r>
            <w:r>
              <w:rPr>
                <w:rFonts w:ascii="Arial" w:hAnsi="Arial" w:cs="Arial"/>
                <w:strike/>
                <w:color w:val="FF0000"/>
              </w:rPr>
              <w:t xml:space="preserve"> </w:t>
            </w:r>
            <w:r w:rsidRPr="003C43F8">
              <w:rPr>
                <w:rFonts w:ascii="Arial" w:hAnsi="Arial" w:cs="Arial"/>
                <w:strike/>
                <w:color w:val="FF0000"/>
              </w:rPr>
              <w:t>all</w:t>
            </w:r>
            <w:r>
              <w:rPr>
                <w:rFonts w:ascii="Arial" w:hAnsi="Arial" w:cs="Arial"/>
                <w:strike/>
                <w:color w:val="FF0000"/>
              </w:rPr>
              <w:t xml:space="preserve"> </w:t>
            </w:r>
            <w:r w:rsidRPr="003C43F8">
              <w:rPr>
                <w:rFonts w:ascii="Arial" w:hAnsi="Arial" w:cs="Arial"/>
                <w:strike/>
                <w:color w:val="FF0000"/>
              </w:rPr>
              <w:t>features</w:t>
            </w:r>
            <w:r>
              <w:rPr>
                <w:rFonts w:ascii="Arial" w:hAnsi="Arial" w:cs="Arial"/>
                <w:strike/>
                <w:color w:val="FF0000"/>
              </w:rPr>
              <w:t xml:space="preserve"> </w:t>
            </w:r>
            <w:r w:rsidRPr="003C43F8">
              <w:rPr>
                <w:rFonts w:ascii="Arial" w:hAnsi="Arial" w:cs="Arial"/>
                <w:strike/>
                <w:color w:val="FF0000"/>
              </w:rPr>
              <w:t>associated</w:t>
            </w:r>
            <w:r>
              <w:rPr>
                <w:rFonts w:ascii="Arial" w:hAnsi="Arial" w:cs="Arial"/>
                <w:strike/>
                <w:color w:val="FF0000"/>
              </w:rPr>
              <w:t xml:space="preserve"> </w:t>
            </w:r>
            <w:r w:rsidRPr="003C43F8">
              <w:rPr>
                <w:rFonts w:ascii="Arial" w:hAnsi="Arial" w:cs="Arial"/>
                <w:strike/>
                <w:color w:val="FF0000"/>
              </w:rPr>
              <w:t>with</w:t>
            </w:r>
            <w:r>
              <w:rPr>
                <w:rFonts w:ascii="Arial" w:hAnsi="Arial" w:cs="Arial"/>
                <w:strike/>
                <w:color w:val="FF0000"/>
              </w:rPr>
              <w:t xml:space="preserve"> </w:t>
            </w:r>
            <w:r w:rsidRPr="003C43F8">
              <w:rPr>
                <w:rFonts w:ascii="Arial" w:hAnsi="Arial" w:cs="Arial"/>
                <w:strike/>
                <w:color w:val="FF0000"/>
              </w:rPr>
              <w:t>the</w:t>
            </w:r>
            <w:r>
              <w:rPr>
                <w:rFonts w:ascii="Arial" w:hAnsi="Arial" w:cs="Arial"/>
                <w:strike/>
                <w:color w:val="FF0000"/>
              </w:rPr>
              <w:t xml:space="preserve"> </w:t>
            </w:r>
            <w:r w:rsidRPr="003C43F8">
              <w:rPr>
                <w:rFonts w:ascii="Arial" w:hAnsi="Arial" w:cs="Arial"/>
                <w:strike/>
                <w:color w:val="FF0000"/>
              </w:rPr>
              <w:t>tunnel</w:t>
            </w:r>
            <w:r>
              <w:rPr>
                <w:rFonts w:ascii="Arial" w:hAnsi="Arial" w:cs="Arial"/>
                <w:strike/>
                <w:color w:val="FF0000"/>
              </w:rPr>
              <w:t xml:space="preserve"> </w:t>
            </w:r>
            <w:r w:rsidRPr="003C43F8">
              <w:rPr>
                <w:rFonts w:ascii="Arial" w:hAnsi="Arial" w:cs="Arial"/>
                <w:strike/>
                <w:color w:val="FF0000"/>
              </w:rPr>
              <w:t>including</w:t>
            </w:r>
            <w:r>
              <w:rPr>
                <w:rFonts w:ascii="Arial" w:hAnsi="Arial" w:cs="Arial"/>
                <w:strike/>
                <w:color w:val="FF0000"/>
              </w:rPr>
              <w:t xml:space="preserve"> </w:t>
            </w:r>
            <w:r w:rsidRPr="003C43F8">
              <w:rPr>
                <w:rFonts w:ascii="Arial" w:hAnsi="Arial" w:cs="Arial"/>
                <w:strike/>
                <w:color w:val="FF0000"/>
              </w:rPr>
              <w:t>-</w:t>
            </w:r>
            <w:r>
              <w:rPr>
                <w:rFonts w:ascii="Arial" w:hAnsi="Arial" w:cs="Arial"/>
                <w:strike/>
                <w:color w:val="FF0000"/>
              </w:rPr>
              <w:t xml:space="preserve"> </w:t>
            </w:r>
            <w:r w:rsidRPr="003C43F8">
              <w:rPr>
                <w:rFonts w:ascii="Arial" w:hAnsi="Arial" w:cs="Arial"/>
                <w:strike/>
                <w:color w:val="FF0000"/>
              </w:rPr>
              <w:t>tunnel</w:t>
            </w:r>
            <w:r>
              <w:rPr>
                <w:rFonts w:ascii="Arial" w:hAnsi="Arial" w:cs="Arial"/>
                <w:strike/>
                <w:color w:val="FF0000"/>
              </w:rPr>
              <w:t xml:space="preserve"> </w:t>
            </w:r>
            <w:r w:rsidRPr="003C43F8">
              <w:rPr>
                <w:rFonts w:ascii="Arial" w:hAnsi="Arial" w:cs="Arial"/>
                <w:strike/>
                <w:color w:val="FF0000"/>
              </w:rPr>
              <w:t>approaches</w:t>
            </w:r>
            <w:r>
              <w:rPr>
                <w:rFonts w:ascii="Arial" w:hAnsi="Arial" w:cs="Arial"/>
                <w:strike/>
                <w:color w:val="FF0000"/>
              </w:rPr>
              <w:t xml:space="preserve"> </w:t>
            </w:r>
            <w:r w:rsidRPr="003C43F8">
              <w:rPr>
                <w:rFonts w:ascii="Arial" w:hAnsi="Arial" w:cs="Arial"/>
                <w:strike/>
                <w:color w:val="FF0000"/>
              </w:rPr>
              <w:t>and</w:t>
            </w:r>
            <w:r>
              <w:rPr>
                <w:rFonts w:ascii="Arial" w:hAnsi="Arial" w:cs="Arial"/>
                <w:strike/>
                <w:color w:val="FF0000"/>
              </w:rPr>
              <w:t xml:space="preserve"> </w:t>
            </w:r>
            <w:r w:rsidRPr="003C43F8">
              <w:rPr>
                <w:rFonts w:ascii="Arial" w:hAnsi="Arial" w:cs="Arial"/>
                <w:strike/>
                <w:color w:val="FF0000"/>
              </w:rPr>
              <w:t>buttresses;</w:t>
            </w:r>
            <w:r>
              <w:rPr>
                <w:rFonts w:ascii="Arial" w:hAnsi="Arial" w:cs="Arial"/>
                <w:strike/>
                <w:color w:val="FF0000"/>
              </w:rPr>
              <w:t xml:space="preserve"> </w:t>
            </w:r>
            <w:r w:rsidRPr="003C43F8">
              <w:rPr>
                <w:rFonts w:ascii="Arial" w:hAnsi="Arial" w:cs="Arial"/>
                <w:strike/>
                <w:color w:val="FF0000"/>
              </w:rPr>
              <w:t>entrance</w:t>
            </w:r>
            <w:r>
              <w:rPr>
                <w:rFonts w:ascii="Arial" w:hAnsi="Arial" w:cs="Arial"/>
                <w:strike/>
                <w:color w:val="FF0000"/>
              </w:rPr>
              <w:t xml:space="preserve"> </w:t>
            </w:r>
            <w:r w:rsidRPr="003C43F8">
              <w:rPr>
                <w:rFonts w:ascii="Arial" w:hAnsi="Arial" w:cs="Arial"/>
                <w:strike/>
                <w:color w:val="FF0000"/>
              </w:rPr>
              <w:t>portals</w:t>
            </w:r>
            <w:r>
              <w:rPr>
                <w:rFonts w:ascii="Arial" w:hAnsi="Arial" w:cs="Arial"/>
                <w:strike/>
                <w:color w:val="FF0000"/>
              </w:rPr>
              <w:t xml:space="preserve"> </w:t>
            </w:r>
            <w:r w:rsidRPr="003C43F8">
              <w:rPr>
                <w:rFonts w:ascii="Arial" w:hAnsi="Arial" w:cs="Arial"/>
                <w:strike/>
                <w:color w:val="FF0000"/>
              </w:rPr>
              <w:t>including</w:t>
            </w:r>
            <w:r>
              <w:rPr>
                <w:rFonts w:ascii="Arial" w:hAnsi="Arial" w:cs="Arial"/>
                <w:strike/>
                <w:color w:val="FF0000"/>
              </w:rPr>
              <w:t xml:space="preserve"> </w:t>
            </w:r>
            <w:r w:rsidRPr="003C43F8">
              <w:rPr>
                <w:rFonts w:ascii="Arial" w:hAnsi="Arial" w:cs="Arial"/>
                <w:strike/>
                <w:color w:val="FF0000"/>
              </w:rPr>
              <w:t>cartouche;</w:t>
            </w:r>
            <w:r>
              <w:rPr>
                <w:rFonts w:ascii="Arial" w:hAnsi="Arial" w:cs="Arial"/>
                <w:strike/>
                <w:color w:val="FF0000"/>
              </w:rPr>
              <w:t xml:space="preserve"> </w:t>
            </w:r>
            <w:r w:rsidRPr="003C43F8">
              <w:rPr>
                <w:rFonts w:ascii="Arial" w:hAnsi="Arial" w:cs="Arial"/>
                <w:strike/>
                <w:color w:val="FF0000"/>
              </w:rPr>
              <w:t>tunnel</w:t>
            </w:r>
            <w:r>
              <w:rPr>
                <w:rFonts w:ascii="Arial" w:hAnsi="Arial" w:cs="Arial"/>
                <w:strike/>
                <w:color w:val="FF0000"/>
              </w:rPr>
              <w:t xml:space="preserve"> </w:t>
            </w:r>
            <w:r w:rsidRPr="003C43F8">
              <w:rPr>
                <w:rFonts w:ascii="Arial" w:hAnsi="Arial" w:cs="Arial"/>
                <w:strike/>
                <w:color w:val="FF0000"/>
              </w:rPr>
              <w:t>structure;</w:t>
            </w:r>
            <w:r>
              <w:rPr>
                <w:rFonts w:ascii="Arial" w:hAnsi="Arial" w:cs="Arial"/>
                <w:strike/>
                <w:color w:val="FF0000"/>
              </w:rPr>
              <w:t xml:space="preserve"> </w:t>
            </w:r>
            <w:r w:rsidRPr="003C43F8">
              <w:rPr>
                <w:rFonts w:ascii="Arial" w:hAnsi="Arial" w:cs="Arial"/>
                <w:strike/>
                <w:color w:val="FF0000"/>
              </w:rPr>
              <w:t>footpath</w:t>
            </w:r>
            <w:r>
              <w:rPr>
                <w:rFonts w:ascii="Arial" w:hAnsi="Arial" w:cs="Arial"/>
                <w:strike/>
                <w:color w:val="FF0000"/>
              </w:rPr>
              <w:t xml:space="preserve"> </w:t>
            </w:r>
            <w:r w:rsidRPr="003C43F8">
              <w:rPr>
                <w:rFonts w:ascii="Arial" w:hAnsi="Arial" w:cs="Arial"/>
                <w:strike/>
                <w:color w:val="FF0000"/>
              </w:rPr>
              <w:t>and</w:t>
            </w:r>
            <w:r>
              <w:rPr>
                <w:rFonts w:ascii="Arial" w:hAnsi="Arial" w:cs="Arial"/>
                <w:strike/>
                <w:color w:val="FF0000"/>
              </w:rPr>
              <w:t xml:space="preserve"> </w:t>
            </w:r>
            <w:r w:rsidRPr="003C43F8">
              <w:rPr>
                <w:rFonts w:ascii="Arial" w:hAnsi="Arial" w:cs="Arial"/>
                <w:strike/>
                <w:color w:val="FF0000"/>
              </w:rPr>
              <w:t>pedestrian</w:t>
            </w:r>
            <w:r>
              <w:rPr>
                <w:rFonts w:ascii="Arial" w:hAnsi="Arial" w:cs="Arial"/>
                <w:strike/>
                <w:color w:val="FF0000"/>
              </w:rPr>
              <w:t xml:space="preserve"> </w:t>
            </w:r>
            <w:r w:rsidRPr="003C43F8">
              <w:rPr>
                <w:rFonts w:ascii="Arial" w:hAnsi="Arial" w:cs="Arial"/>
                <w:strike/>
                <w:color w:val="FF0000"/>
              </w:rPr>
              <w:t>handrails;</w:t>
            </w:r>
            <w:r>
              <w:rPr>
                <w:rFonts w:ascii="Arial" w:hAnsi="Arial" w:cs="Arial"/>
                <w:strike/>
                <w:color w:val="FF0000"/>
              </w:rPr>
              <w:t xml:space="preserve"> </w:t>
            </w:r>
            <w:r w:rsidRPr="003C43F8">
              <w:rPr>
                <w:rFonts w:ascii="Arial" w:hAnsi="Arial" w:cs="Arial"/>
                <w:strike/>
                <w:color w:val="FF0000"/>
              </w:rPr>
              <w:t>archaeological</w:t>
            </w:r>
            <w:r>
              <w:rPr>
                <w:rFonts w:ascii="Arial" w:hAnsi="Arial" w:cs="Arial"/>
                <w:strike/>
                <w:color w:val="FF0000"/>
              </w:rPr>
              <w:t xml:space="preserve"> </w:t>
            </w:r>
            <w:r w:rsidRPr="003C43F8">
              <w:rPr>
                <w:rFonts w:ascii="Arial" w:hAnsi="Arial" w:cs="Arial"/>
                <w:strike/>
                <w:color w:val="FF0000"/>
              </w:rPr>
              <w:t>features</w:t>
            </w:r>
            <w:r>
              <w:rPr>
                <w:rFonts w:ascii="Arial" w:hAnsi="Arial" w:cs="Arial"/>
                <w:strike/>
                <w:color w:val="FF0000"/>
              </w:rPr>
              <w:t xml:space="preserve"> </w:t>
            </w:r>
            <w:r w:rsidRPr="003C43F8">
              <w:rPr>
                <w:rFonts w:ascii="Arial" w:hAnsi="Arial" w:cs="Arial"/>
                <w:strike/>
                <w:color w:val="FF0000"/>
              </w:rPr>
              <w:t>associated</w:t>
            </w:r>
            <w:r>
              <w:rPr>
                <w:rFonts w:ascii="Arial" w:hAnsi="Arial" w:cs="Arial"/>
                <w:strike/>
                <w:color w:val="FF0000"/>
              </w:rPr>
              <w:t xml:space="preserve"> </w:t>
            </w:r>
            <w:r w:rsidRPr="003C43F8">
              <w:rPr>
                <w:rFonts w:ascii="Arial" w:hAnsi="Arial" w:cs="Arial"/>
                <w:strike/>
                <w:color w:val="FF0000"/>
              </w:rPr>
              <w:t>with</w:t>
            </w:r>
            <w:r>
              <w:rPr>
                <w:rFonts w:ascii="Arial" w:hAnsi="Arial" w:cs="Arial"/>
                <w:strike/>
                <w:color w:val="FF0000"/>
              </w:rPr>
              <w:t xml:space="preserve"> </w:t>
            </w:r>
            <w:r w:rsidRPr="003C43F8">
              <w:rPr>
                <w:rFonts w:ascii="Arial" w:hAnsi="Arial" w:cs="Arial"/>
                <w:strike/>
                <w:color w:val="FF0000"/>
              </w:rPr>
              <w:t>tramlines.</w:t>
            </w:r>
          </w:p>
        </w:tc>
        <w:tc>
          <w:tcPr>
            <w:tcW w:w="976" w:type="dxa"/>
          </w:tcPr>
          <w:p w14:paraId="1D5D0FE1" w14:textId="77777777" w:rsidR="00FA6DB8" w:rsidRPr="00126CFB" w:rsidRDefault="00FA6DB8" w:rsidP="00DB3D71">
            <w:pPr>
              <w:jc w:val="left"/>
              <w:rPr>
                <w:rFonts w:ascii="Arial" w:hAnsi="Arial" w:cs="Arial"/>
                <w:strike/>
                <w:color w:val="FF0000"/>
              </w:rPr>
            </w:pPr>
            <w:r w:rsidRPr="00A371F0">
              <w:rPr>
                <w:rFonts w:ascii="Arial" w:hAnsi="Arial" w:cs="Arial"/>
                <w:strike/>
                <w:color w:val="FF0000"/>
              </w:rPr>
              <w:t>A,B,C,F</w:t>
            </w:r>
          </w:p>
        </w:tc>
        <w:tc>
          <w:tcPr>
            <w:tcW w:w="823" w:type="dxa"/>
          </w:tcPr>
          <w:p w14:paraId="1636E470" w14:textId="77777777" w:rsidR="00FA6DB8" w:rsidRPr="00126CFB" w:rsidRDefault="00FA6DB8" w:rsidP="00DB3D71">
            <w:pPr>
              <w:jc w:val="left"/>
              <w:rPr>
                <w:rFonts w:ascii="Arial" w:hAnsi="Arial" w:cs="Arial"/>
                <w:strike/>
                <w:color w:val="FF0000"/>
              </w:rPr>
            </w:pPr>
          </w:p>
        </w:tc>
        <w:tc>
          <w:tcPr>
            <w:tcW w:w="1067" w:type="dxa"/>
          </w:tcPr>
          <w:p w14:paraId="52E64AEB" w14:textId="77777777" w:rsidR="00FA6DB8" w:rsidRPr="00126CFB" w:rsidRDefault="00FA6DB8" w:rsidP="00DB3D71">
            <w:pPr>
              <w:jc w:val="left"/>
              <w:rPr>
                <w:rFonts w:ascii="Arial" w:hAnsi="Arial" w:cs="Arial"/>
                <w:strike/>
                <w:color w:val="FF0000"/>
              </w:rPr>
            </w:pPr>
            <w:r w:rsidRPr="0032313E">
              <w:rPr>
                <w:rFonts w:ascii="Arial" w:hAnsi="Arial" w:cs="Arial"/>
                <w:strike/>
                <w:color w:val="FF0000"/>
              </w:rPr>
              <w:t>Historic</w:t>
            </w:r>
            <w:r>
              <w:rPr>
                <w:rFonts w:ascii="Arial" w:hAnsi="Arial" w:cs="Arial"/>
                <w:strike/>
                <w:color w:val="FF0000"/>
              </w:rPr>
              <w:t xml:space="preserve"> </w:t>
            </w:r>
            <w:r w:rsidRPr="0032313E">
              <w:rPr>
                <w:rFonts w:ascii="Arial" w:hAnsi="Arial" w:cs="Arial"/>
                <w:strike/>
                <w:color w:val="FF0000"/>
              </w:rPr>
              <w:t>Place</w:t>
            </w:r>
            <w:r>
              <w:rPr>
                <w:rFonts w:ascii="Arial" w:hAnsi="Arial" w:cs="Arial"/>
                <w:strike/>
                <w:color w:val="FF0000"/>
              </w:rPr>
              <w:t xml:space="preserve"> </w:t>
            </w:r>
            <w:r w:rsidRPr="0032313E">
              <w:rPr>
                <w:rFonts w:ascii="Arial" w:hAnsi="Arial" w:cs="Arial"/>
                <w:strike/>
                <w:color w:val="FF0000"/>
              </w:rPr>
              <w:t>Category</w:t>
            </w:r>
            <w:r>
              <w:rPr>
                <w:rFonts w:ascii="Arial" w:hAnsi="Arial" w:cs="Arial"/>
                <w:strike/>
                <w:color w:val="FF0000"/>
              </w:rPr>
              <w:t xml:space="preserve"> </w:t>
            </w:r>
            <w:r w:rsidRPr="0032313E">
              <w:rPr>
                <w:rFonts w:ascii="Arial" w:hAnsi="Arial" w:cs="Arial"/>
                <w:strike/>
                <w:color w:val="FF0000"/>
              </w:rPr>
              <w:t>2,</w:t>
            </w:r>
            <w:r>
              <w:rPr>
                <w:rFonts w:ascii="Arial" w:hAnsi="Arial" w:cs="Arial"/>
                <w:strike/>
                <w:color w:val="FF0000"/>
              </w:rPr>
              <w:t xml:space="preserve"> </w:t>
            </w:r>
            <w:r w:rsidRPr="0032313E">
              <w:rPr>
                <w:rFonts w:ascii="Arial" w:hAnsi="Arial" w:cs="Arial"/>
                <w:strike/>
                <w:color w:val="FF0000"/>
              </w:rPr>
              <w:t>3601</w:t>
            </w:r>
          </w:p>
        </w:tc>
      </w:tr>
      <w:tr w:rsidR="00FA6DB8" w14:paraId="584133F1" w14:textId="77777777" w:rsidTr="008D75B4">
        <w:tc>
          <w:tcPr>
            <w:tcW w:w="771" w:type="dxa"/>
          </w:tcPr>
          <w:p w14:paraId="6FED8B80" w14:textId="77777777" w:rsidR="00FA6DB8" w:rsidRPr="00126CFB" w:rsidRDefault="00FA6DB8" w:rsidP="00DB3D71">
            <w:pPr>
              <w:jc w:val="left"/>
              <w:rPr>
                <w:rFonts w:ascii="Arial" w:hAnsi="Arial" w:cs="Arial"/>
                <w:strike/>
                <w:color w:val="FF0000"/>
              </w:rPr>
            </w:pPr>
            <w:r>
              <w:rPr>
                <w:rFonts w:ascii="Arial" w:hAnsi="Arial" w:cs="Arial"/>
                <w:strike/>
                <w:color w:val="FF0000"/>
              </w:rPr>
              <w:t>27</w:t>
            </w:r>
          </w:p>
        </w:tc>
        <w:tc>
          <w:tcPr>
            <w:tcW w:w="1060" w:type="dxa"/>
          </w:tcPr>
          <w:p w14:paraId="070DAE3B" w14:textId="77777777" w:rsidR="00FA6DB8" w:rsidRPr="00126CFB" w:rsidRDefault="00FA6DB8" w:rsidP="00DB3D71">
            <w:pPr>
              <w:jc w:val="left"/>
              <w:rPr>
                <w:rFonts w:ascii="Arial" w:hAnsi="Arial" w:cs="Arial"/>
                <w:strike/>
                <w:color w:val="FF0000"/>
              </w:rPr>
            </w:pPr>
            <w:r w:rsidRPr="00ED5594">
              <w:rPr>
                <w:rFonts w:ascii="Arial" w:hAnsi="Arial" w:cs="Arial"/>
                <w:strike/>
                <w:color w:val="FF0000"/>
              </w:rPr>
              <w:t>Kelburn</w:t>
            </w:r>
            <w:r>
              <w:rPr>
                <w:rFonts w:ascii="Arial" w:hAnsi="Arial" w:cs="Arial"/>
                <w:strike/>
                <w:color w:val="FF0000"/>
              </w:rPr>
              <w:t xml:space="preserve"> </w:t>
            </w:r>
            <w:r w:rsidRPr="00ED5594">
              <w:rPr>
                <w:rFonts w:ascii="Arial" w:hAnsi="Arial" w:cs="Arial"/>
                <w:strike/>
                <w:color w:val="FF0000"/>
              </w:rPr>
              <w:t>Parade</w:t>
            </w:r>
          </w:p>
        </w:tc>
        <w:tc>
          <w:tcPr>
            <w:tcW w:w="906" w:type="dxa"/>
          </w:tcPr>
          <w:p w14:paraId="32E1C34F" w14:textId="77777777" w:rsidR="00FA6DB8" w:rsidRPr="00126CFB" w:rsidRDefault="00FA6DB8" w:rsidP="00DB3D71">
            <w:pPr>
              <w:jc w:val="left"/>
              <w:rPr>
                <w:rFonts w:ascii="Arial" w:hAnsi="Arial" w:cs="Arial"/>
                <w:strike/>
                <w:color w:val="FF0000"/>
              </w:rPr>
            </w:pPr>
            <w:r w:rsidRPr="00517D9C">
              <w:rPr>
                <w:rFonts w:ascii="Arial" w:hAnsi="Arial" w:cs="Arial"/>
                <w:strike/>
                <w:color w:val="FF0000"/>
              </w:rPr>
              <w:t>Kelburn</w:t>
            </w:r>
            <w:r>
              <w:rPr>
                <w:rFonts w:ascii="Arial" w:hAnsi="Arial" w:cs="Arial"/>
                <w:strike/>
                <w:color w:val="FF0000"/>
              </w:rPr>
              <w:t xml:space="preserve"> </w:t>
            </w:r>
            <w:r w:rsidRPr="00517D9C">
              <w:rPr>
                <w:rFonts w:ascii="Arial" w:hAnsi="Arial" w:cs="Arial"/>
                <w:strike/>
                <w:color w:val="FF0000"/>
              </w:rPr>
              <w:t>Viaduct</w:t>
            </w:r>
          </w:p>
        </w:tc>
        <w:tc>
          <w:tcPr>
            <w:tcW w:w="1227" w:type="dxa"/>
          </w:tcPr>
          <w:p w14:paraId="1A0E782E" w14:textId="77777777" w:rsidR="00FA6DB8" w:rsidRPr="00126CFB" w:rsidRDefault="00FA6DB8" w:rsidP="00DB3D71">
            <w:pPr>
              <w:jc w:val="left"/>
              <w:rPr>
                <w:rFonts w:ascii="Arial" w:hAnsi="Arial" w:cs="Arial"/>
                <w:strike/>
                <w:color w:val="FF0000"/>
              </w:rPr>
            </w:pPr>
            <w:r w:rsidRPr="00051433">
              <w:rPr>
                <w:rFonts w:ascii="Arial" w:hAnsi="Arial" w:cs="Arial"/>
                <w:strike/>
                <w:color w:val="FF0000"/>
              </w:rPr>
              <w:t>Legal</w:t>
            </w:r>
            <w:r>
              <w:rPr>
                <w:rFonts w:ascii="Arial" w:hAnsi="Arial" w:cs="Arial"/>
                <w:strike/>
                <w:color w:val="FF0000"/>
              </w:rPr>
              <w:t xml:space="preserve"> </w:t>
            </w:r>
            <w:r w:rsidRPr="00051433">
              <w:rPr>
                <w:rFonts w:ascii="Arial" w:hAnsi="Arial" w:cs="Arial"/>
                <w:strike/>
                <w:color w:val="FF0000"/>
              </w:rPr>
              <w:t>Road</w:t>
            </w:r>
          </w:p>
        </w:tc>
        <w:tc>
          <w:tcPr>
            <w:tcW w:w="2186" w:type="dxa"/>
          </w:tcPr>
          <w:p w14:paraId="38254551" w14:textId="77777777" w:rsidR="00FA6DB8" w:rsidRPr="00126CFB" w:rsidRDefault="00FA6DB8" w:rsidP="00DB3D71">
            <w:pPr>
              <w:jc w:val="left"/>
              <w:rPr>
                <w:rFonts w:ascii="Arial" w:hAnsi="Arial" w:cs="Arial"/>
                <w:strike/>
                <w:color w:val="FF0000"/>
              </w:rPr>
            </w:pPr>
            <w:r w:rsidRPr="00051433">
              <w:rPr>
                <w:rFonts w:ascii="Arial" w:hAnsi="Arial" w:cs="Arial"/>
                <w:strike/>
                <w:color w:val="FF0000"/>
              </w:rPr>
              <w:t>Includes</w:t>
            </w:r>
            <w:r>
              <w:rPr>
                <w:rFonts w:ascii="Arial" w:hAnsi="Arial" w:cs="Arial"/>
                <w:strike/>
                <w:color w:val="FF0000"/>
              </w:rPr>
              <w:t xml:space="preserve"> </w:t>
            </w:r>
            <w:r w:rsidRPr="00051433">
              <w:rPr>
                <w:rFonts w:ascii="Arial" w:hAnsi="Arial" w:cs="Arial"/>
                <w:strike/>
                <w:color w:val="FF0000"/>
              </w:rPr>
              <w:t>all</w:t>
            </w:r>
            <w:r>
              <w:rPr>
                <w:rFonts w:ascii="Arial" w:hAnsi="Arial" w:cs="Arial"/>
                <w:strike/>
                <w:color w:val="FF0000"/>
              </w:rPr>
              <w:t xml:space="preserve"> </w:t>
            </w:r>
            <w:r w:rsidRPr="00051433">
              <w:rPr>
                <w:rFonts w:ascii="Arial" w:hAnsi="Arial" w:cs="Arial"/>
                <w:strike/>
                <w:color w:val="FF0000"/>
              </w:rPr>
              <w:t>above</w:t>
            </w:r>
            <w:r>
              <w:rPr>
                <w:rFonts w:ascii="Arial" w:hAnsi="Arial" w:cs="Arial"/>
                <w:strike/>
                <w:color w:val="FF0000"/>
              </w:rPr>
              <w:t xml:space="preserve"> </w:t>
            </w:r>
            <w:r w:rsidRPr="00051433">
              <w:rPr>
                <w:rFonts w:ascii="Arial" w:hAnsi="Arial" w:cs="Arial"/>
                <w:strike/>
                <w:color w:val="FF0000"/>
              </w:rPr>
              <w:t>and</w:t>
            </w:r>
            <w:r>
              <w:rPr>
                <w:rFonts w:ascii="Arial" w:hAnsi="Arial" w:cs="Arial"/>
                <w:strike/>
                <w:color w:val="FF0000"/>
              </w:rPr>
              <w:t xml:space="preserve"> </w:t>
            </w:r>
            <w:r w:rsidRPr="00051433">
              <w:rPr>
                <w:rFonts w:ascii="Arial" w:hAnsi="Arial" w:cs="Arial"/>
                <w:strike/>
                <w:color w:val="FF0000"/>
              </w:rPr>
              <w:t>below</w:t>
            </w:r>
            <w:r>
              <w:rPr>
                <w:rFonts w:ascii="Arial" w:hAnsi="Arial" w:cs="Arial"/>
                <w:strike/>
                <w:color w:val="FF0000"/>
              </w:rPr>
              <w:t xml:space="preserve"> </w:t>
            </w:r>
            <w:r w:rsidRPr="00051433">
              <w:rPr>
                <w:rFonts w:ascii="Arial" w:hAnsi="Arial" w:cs="Arial"/>
                <w:strike/>
                <w:color w:val="FF0000"/>
              </w:rPr>
              <w:t>ground</w:t>
            </w:r>
            <w:r>
              <w:rPr>
                <w:rFonts w:ascii="Arial" w:hAnsi="Arial" w:cs="Arial"/>
                <w:strike/>
                <w:color w:val="FF0000"/>
              </w:rPr>
              <w:t xml:space="preserve"> </w:t>
            </w:r>
            <w:r w:rsidRPr="00051433">
              <w:rPr>
                <w:rFonts w:ascii="Arial" w:hAnsi="Arial" w:cs="Arial"/>
                <w:strike/>
                <w:color w:val="FF0000"/>
              </w:rPr>
              <w:t>features</w:t>
            </w:r>
            <w:r>
              <w:rPr>
                <w:rFonts w:ascii="Arial" w:hAnsi="Arial" w:cs="Arial"/>
                <w:strike/>
                <w:color w:val="FF0000"/>
              </w:rPr>
              <w:t xml:space="preserve"> </w:t>
            </w:r>
            <w:r w:rsidRPr="00051433">
              <w:rPr>
                <w:rFonts w:ascii="Arial" w:hAnsi="Arial" w:cs="Arial"/>
                <w:strike/>
                <w:color w:val="FF0000"/>
              </w:rPr>
              <w:t>associated</w:t>
            </w:r>
            <w:r>
              <w:rPr>
                <w:rFonts w:ascii="Arial" w:hAnsi="Arial" w:cs="Arial"/>
                <w:strike/>
                <w:color w:val="FF0000"/>
              </w:rPr>
              <w:t xml:space="preserve"> </w:t>
            </w:r>
            <w:r w:rsidRPr="00051433">
              <w:rPr>
                <w:rFonts w:ascii="Arial" w:hAnsi="Arial" w:cs="Arial"/>
                <w:strike/>
                <w:color w:val="FF0000"/>
              </w:rPr>
              <w:t>with</w:t>
            </w:r>
            <w:r>
              <w:rPr>
                <w:rFonts w:ascii="Arial" w:hAnsi="Arial" w:cs="Arial"/>
                <w:strike/>
                <w:color w:val="FF0000"/>
              </w:rPr>
              <w:t xml:space="preserve"> </w:t>
            </w:r>
            <w:r w:rsidRPr="00051433">
              <w:rPr>
                <w:rFonts w:ascii="Arial" w:hAnsi="Arial" w:cs="Arial"/>
                <w:strike/>
                <w:color w:val="FF0000"/>
              </w:rPr>
              <w:t>the</w:t>
            </w:r>
            <w:r>
              <w:rPr>
                <w:rFonts w:ascii="Arial" w:hAnsi="Arial" w:cs="Arial"/>
                <w:strike/>
                <w:color w:val="FF0000"/>
              </w:rPr>
              <w:t xml:space="preserve"> </w:t>
            </w:r>
            <w:r w:rsidRPr="00051433">
              <w:rPr>
                <w:rFonts w:ascii="Arial" w:hAnsi="Arial" w:cs="Arial"/>
                <w:strike/>
                <w:color w:val="FF0000"/>
              </w:rPr>
              <w:t>Kelburn</w:t>
            </w:r>
            <w:r>
              <w:rPr>
                <w:rFonts w:ascii="Arial" w:hAnsi="Arial" w:cs="Arial"/>
                <w:strike/>
                <w:color w:val="FF0000"/>
              </w:rPr>
              <w:t xml:space="preserve"> </w:t>
            </w:r>
            <w:r w:rsidRPr="00051433">
              <w:rPr>
                <w:rFonts w:ascii="Arial" w:hAnsi="Arial" w:cs="Arial"/>
                <w:strike/>
                <w:color w:val="FF0000"/>
              </w:rPr>
              <w:t>Viaduct</w:t>
            </w:r>
            <w:r>
              <w:rPr>
                <w:rFonts w:ascii="Arial" w:hAnsi="Arial" w:cs="Arial"/>
                <w:strike/>
                <w:color w:val="FF0000"/>
              </w:rPr>
              <w:t xml:space="preserve"> </w:t>
            </w:r>
            <w:r w:rsidRPr="00051433">
              <w:rPr>
                <w:rFonts w:ascii="Arial" w:hAnsi="Arial" w:cs="Arial"/>
                <w:strike/>
                <w:color w:val="FF0000"/>
              </w:rPr>
              <w:t>including-</w:t>
            </w:r>
            <w:r>
              <w:rPr>
                <w:rFonts w:ascii="Arial" w:hAnsi="Arial" w:cs="Arial"/>
                <w:strike/>
                <w:color w:val="FF0000"/>
              </w:rPr>
              <w:t xml:space="preserve"> </w:t>
            </w:r>
            <w:r w:rsidRPr="00051433">
              <w:rPr>
                <w:rFonts w:ascii="Arial" w:hAnsi="Arial" w:cs="Arial"/>
                <w:strike/>
                <w:color w:val="FF0000"/>
              </w:rPr>
              <w:t>road-deck</w:t>
            </w:r>
            <w:r>
              <w:rPr>
                <w:rFonts w:ascii="Arial" w:hAnsi="Arial" w:cs="Arial"/>
                <w:strike/>
                <w:color w:val="FF0000"/>
              </w:rPr>
              <w:t xml:space="preserve"> </w:t>
            </w:r>
            <w:r w:rsidRPr="00051433">
              <w:rPr>
                <w:rFonts w:ascii="Arial" w:hAnsi="Arial" w:cs="Arial"/>
                <w:strike/>
                <w:color w:val="FF0000"/>
              </w:rPr>
              <w:t>and</w:t>
            </w:r>
            <w:r>
              <w:rPr>
                <w:rFonts w:ascii="Arial" w:hAnsi="Arial" w:cs="Arial"/>
                <w:strike/>
                <w:color w:val="FF0000"/>
              </w:rPr>
              <w:t xml:space="preserve"> </w:t>
            </w:r>
            <w:r w:rsidRPr="00051433">
              <w:rPr>
                <w:rFonts w:ascii="Arial" w:hAnsi="Arial" w:cs="Arial"/>
                <w:strike/>
                <w:color w:val="FF0000"/>
              </w:rPr>
              <w:t>pavement;</w:t>
            </w:r>
            <w:r>
              <w:rPr>
                <w:rFonts w:ascii="Arial" w:hAnsi="Arial" w:cs="Arial"/>
                <w:strike/>
                <w:color w:val="FF0000"/>
              </w:rPr>
              <w:t xml:space="preserve"> </w:t>
            </w:r>
            <w:r w:rsidRPr="00051433">
              <w:rPr>
                <w:rFonts w:ascii="Arial" w:hAnsi="Arial" w:cs="Arial"/>
                <w:strike/>
                <w:color w:val="FF0000"/>
              </w:rPr>
              <w:t>balustrades,</w:t>
            </w:r>
            <w:r>
              <w:rPr>
                <w:rFonts w:ascii="Arial" w:hAnsi="Arial" w:cs="Arial"/>
                <w:strike/>
                <w:color w:val="FF0000"/>
              </w:rPr>
              <w:t xml:space="preserve"> </w:t>
            </w:r>
            <w:r w:rsidRPr="00051433">
              <w:rPr>
                <w:rFonts w:ascii="Arial" w:hAnsi="Arial" w:cs="Arial"/>
                <w:strike/>
                <w:color w:val="FF0000"/>
              </w:rPr>
              <w:t>piers,</w:t>
            </w:r>
            <w:r>
              <w:rPr>
                <w:rFonts w:ascii="Arial" w:hAnsi="Arial" w:cs="Arial"/>
                <w:strike/>
                <w:color w:val="FF0000"/>
              </w:rPr>
              <w:t xml:space="preserve"> </w:t>
            </w:r>
            <w:r w:rsidRPr="00051433">
              <w:rPr>
                <w:rFonts w:ascii="Arial" w:hAnsi="Arial" w:cs="Arial"/>
                <w:strike/>
                <w:color w:val="FF0000"/>
              </w:rPr>
              <w:t>lamp</w:t>
            </w:r>
            <w:r>
              <w:rPr>
                <w:rFonts w:ascii="Arial" w:hAnsi="Arial" w:cs="Arial"/>
                <w:strike/>
                <w:color w:val="FF0000"/>
              </w:rPr>
              <w:t xml:space="preserve"> </w:t>
            </w:r>
            <w:r w:rsidRPr="00051433">
              <w:rPr>
                <w:rFonts w:ascii="Arial" w:hAnsi="Arial" w:cs="Arial"/>
                <w:strike/>
                <w:color w:val="FF0000"/>
              </w:rPr>
              <w:t>posts</w:t>
            </w:r>
            <w:r>
              <w:rPr>
                <w:rFonts w:ascii="Arial" w:hAnsi="Arial" w:cs="Arial"/>
                <w:strike/>
                <w:color w:val="FF0000"/>
              </w:rPr>
              <w:t xml:space="preserve"> </w:t>
            </w:r>
            <w:r w:rsidRPr="00051433">
              <w:rPr>
                <w:rFonts w:ascii="Arial" w:hAnsi="Arial" w:cs="Arial"/>
                <w:strike/>
                <w:color w:val="FF0000"/>
              </w:rPr>
              <w:t>and</w:t>
            </w:r>
            <w:r>
              <w:rPr>
                <w:rFonts w:ascii="Arial" w:hAnsi="Arial" w:cs="Arial"/>
                <w:strike/>
                <w:color w:val="FF0000"/>
              </w:rPr>
              <w:t xml:space="preserve"> </w:t>
            </w:r>
            <w:r w:rsidRPr="00051433">
              <w:rPr>
                <w:rFonts w:ascii="Arial" w:hAnsi="Arial" w:cs="Arial"/>
                <w:strike/>
                <w:color w:val="FF0000"/>
              </w:rPr>
              <w:t>light</w:t>
            </w:r>
            <w:r>
              <w:rPr>
                <w:rFonts w:ascii="Arial" w:hAnsi="Arial" w:cs="Arial"/>
                <w:strike/>
                <w:color w:val="FF0000"/>
              </w:rPr>
              <w:t xml:space="preserve"> </w:t>
            </w:r>
            <w:r w:rsidRPr="00051433">
              <w:rPr>
                <w:rFonts w:ascii="Arial" w:hAnsi="Arial" w:cs="Arial"/>
                <w:strike/>
                <w:color w:val="FF0000"/>
              </w:rPr>
              <w:t>fittings;</w:t>
            </w:r>
            <w:r>
              <w:rPr>
                <w:rFonts w:ascii="Arial" w:hAnsi="Arial" w:cs="Arial"/>
                <w:strike/>
                <w:color w:val="FF0000"/>
              </w:rPr>
              <w:t xml:space="preserve"> </w:t>
            </w:r>
            <w:r w:rsidRPr="00051433">
              <w:rPr>
                <w:rFonts w:ascii="Arial" w:hAnsi="Arial" w:cs="Arial"/>
                <w:strike/>
                <w:color w:val="FF0000"/>
              </w:rPr>
              <w:t>bridge</w:t>
            </w:r>
            <w:r>
              <w:rPr>
                <w:rFonts w:ascii="Arial" w:hAnsi="Arial" w:cs="Arial"/>
                <w:strike/>
                <w:color w:val="FF0000"/>
              </w:rPr>
              <w:t xml:space="preserve"> </w:t>
            </w:r>
            <w:r w:rsidRPr="00051433">
              <w:rPr>
                <w:rFonts w:ascii="Arial" w:hAnsi="Arial" w:cs="Arial"/>
                <w:strike/>
                <w:color w:val="FF0000"/>
              </w:rPr>
              <w:t>structure,</w:t>
            </w:r>
            <w:r>
              <w:rPr>
                <w:rFonts w:ascii="Arial" w:hAnsi="Arial" w:cs="Arial"/>
                <w:strike/>
                <w:color w:val="FF0000"/>
              </w:rPr>
              <w:t xml:space="preserve"> </w:t>
            </w:r>
            <w:r w:rsidRPr="00051433">
              <w:rPr>
                <w:rFonts w:ascii="Arial" w:hAnsi="Arial" w:cs="Arial"/>
                <w:strike/>
                <w:color w:val="FF0000"/>
              </w:rPr>
              <w:t>concrete</w:t>
            </w:r>
            <w:r>
              <w:rPr>
                <w:rFonts w:ascii="Arial" w:hAnsi="Arial" w:cs="Arial"/>
                <w:strike/>
                <w:color w:val="FF0000"/>
              </w:rPr>
              <w:t xml:space="preserve"> </w:t>
            </w:r>
            <w:r w:rsidRPr="00051433">
              <w:rPr>
                <w:rFonts w:ascii="Arial" w:hAnsi="Arial" w:cs="Arial"/>
                <w:strike/>
                <w:color w:val="FF0000"/>
              </w:rPr>
              <w:t>pylons,</w:t>
            </w:r>
            <w:r>
              <w:rPr>
                <w:rFonts w:ascii="Arial" w:hAnsi="Arial" w:cs="Arial"/>
                <w:strike/>
                <w:color w:val="FF0000"/>
              </w:rPr>
              <w:t xml:space="preserve"> </w:t>
            </w:r>
            <w:r w:rsidRPr="00051433">
              <w:rPr>
                <w:rFonts w:ascii="Arial" w:hAnsi="Arial" w:cs="Arial"/>
                <w:strike/>
                <w:color w:val="FF0000"/>
              </w:rPr>
              <w:t>footings,</w:t>
            </w:r>
            <w:r>
              <w:rPr>
                <w:rFonts w:ascii="Arial" w:hAnsi="Arial" w:cs="Arial"/>
                <w:strike/>
                <w:color w:val="FF0000"/>
              </w:rPr>
              <w:t xml:space="preserve"> </w:t>
            </w:r>
            <w:r w:rsidRPr="00051433">
              <w:rPr>
                <w:rFonts w:ascii="Arial" w:hAnsi="Arial" w:cs="Arial"/>
                <w:strike/>
                <w:color w:val="FF0000"/>
              </w:rPr>
              <w:t>wing</w:t>
            </w:r>
            <w:r>
              <w:rPr>
                <w:rFonts w:ascii="Arial" w:hAnsi="Arial" w:cs="Arial"/>
                <w:strike/>
                <w:color w:val="FF0000"/>
              </w:rPr>
              <w:t xml:space="preserve"> </w:t>
            </w:r>
            <w:r w:rsidRPr="00051433">
              <w:rPr>
                <w:rFonts w:ascii="Arial" w:hAnsi="Arial" w:cs="Arial"/>
                <w:strike/>
                <w:color w:val="FF0000"/>
              </w:rPr>
              <w:t>walls</w:t>
            </w:r>
            <w:r>
              <w:rPr>
                <w:rFonts w:ascii="Arial" w:hAnsi="Arial" w:cs="Arial"/>
                <w:strike/>
                <w:color w:val="FF0000"/>
              </w:rPr>
              <w:t xml:space="preserve"> </w:t>
            </w:r>
            <w:r w:rsidRPr="00051433">
              <w:rPr>
                <w:rFonts w:ascii="Arial" w:hAnsi="Arial" w:cs="Arial"/>
                <w:strike/>
                <w:color w:val="FF0000"/>
              </w:rPr>
              <w:t>and</w:t>
            </w:r>
            <w:r>
              <w:rPr>
                <w:rFonts w:ascii="Arial" w:hAnsi="Arial" w:cs="Arial"/>
                <w:strike/>
                <w:color w:val="FF0000"/>
              </w:rPr>
              <w:t xml:space="preserve"> </w:t>
            </w:r>
            <w:r w:rsidRPr="00051433">
              <w:rPr>
                <w:rFonts w:ascii="Arial" w:hAnsi="Arial" w:cs="Arial"/>
                <w:strike/>
                <w:color w:val="FF0000"/>
              </w:rPr>
              <w:t>abutments.</w:t>
            </w:r>
          </w:p>
        </w:tc>
        <w:tc>
          <w:tcPr>
            <w:tcW w:w="976" w:type="dxa"/>
          </w:tcPr>
          <w:p w14:paraId="08E10EA5" w14:textId="77777777" w:rsidR="00FA6DB8" w:rsidRPr="00126CFB" w:rsidRDefault="00FA6DB8" w:rsidP="00DB3D71">
            <w:pPr>
              <w:jc w:val="left"/>
              <w:rPr>
                <w:rFonts w:ascii="Arial" w:hAnsi="Arial" w:cs="Arial"/>
                <w:strike/>
                <w:color w:val="FF0000"/>
              </w:rPr>
            </w:pPr>
            <w:r w:rsidRPr="00F0257A">
              <w:rPr>
                <w:rFonts w:ascii="Arial" w:hAnsi="Arial" w:cs="Arial"/>
                <w:strike/>
                <w:color w:val="FF0000"/>
              </w:rPr>
              <w:t>A,B,C,F</w:t>
            </w:r>
          </w:p>
        </w:tc>
        <w:tc>
          <w:tcPr>
            <w:tcW w:w="823" w:type="dxa"/>
          </w:tcPr>
          <w:p w14:paraId="3CFB77BB" w14:textId="77777777" w:rsidR="00FA6DB8" w:rsidRPr="00126CFB" w:rsidRDefault="00FA6DB8" w:rsidP="00DB3D71">
            <w:pPr>
              <w:jc w:val="left"/>
              <w:rPr>
                <w:rFonts w:ascii="Arial" w:hAnsi="Arial" w:cs="Arial"/>
                <w:strike/>
                <w:color w:val="FF0000"/>
              </w:rPr>
            </w:pPr>
          </w:p>
        </w:tc>
        <w:tc>
          <w:tcPr>
            <w:tcW w:w="1067" w:type="dxa"/>
          </w:tcPr>
          <w:p w14:paraId="162D05B8" w14:textId="77777777" w:rsidR="00FA6DB8" w:rsidRPr="00126CFB" w:rsidRDefault="00FA6DB8" w:rsidP="00DB3D71">
            <w:pPr>
              <w:jc w:val="left"/>
              <w:rPr>
                <w:rFonts w:ascii="Arial" w:hAnsi="Arial" w:cs="Arial"/>
                <w:strike/>
                <w:color w:val="FF0000"/>
              </w:rPr>
            </w:pPr>
            <w:r w:rsidRPr="006E00E6">
              <w:rPr>
                <w:rFonts w:ascii="Arial" w:hAnsi="Arial" w:cs="Arial"/>
                <w:strike/>
                <w:color w:val="FF0000"/>
              </w:rPr>
              <w:t>Historic</w:t>
            </w:r>
            <w:r>
              <w:rPr>
                <w:rFonts w:ascii="Arial" w:hAnsi="Arial" w:cs="Arial"/>
                <w:strike/>
                <w:color w:val="FF0000"/>
              </w:rPr>
              <w:t xml:space="preserve"> </w:t>
            </w:r>
            <w:r w:rsidRPr="006E00E6">
              <w:rPr>
                <w:rFonts w:ascii="Arial" w:hAnsi="Arial" w:cs="Arial"/>
                <w:strike/>
                <w:color w:val="FF0000"/>
              </w:rPr>
              <w:t>Place</w:t>
            </w:r>
            <w:r>
              <w:rPr>
                <w:rFonts w:ascii="Arial" w:hAnsi="Arial" w:cs="Arial"/>
                <w:strike/>
                <w:color w:val="FF0000"/>
              </w:rPr>
              <w:t xml:space="preserve"> </w:t>
            </w:r>
            <w:r w:rsidRPr="006E00E6">
              <w:rPr>
                <w:rFonts w:ascii="Arial" w:hAnsi="Arial" w:cs="Arial"/>
                <w:strike/>
                <w:color w:val="FF0000"/>
              </w:rPr>
              <w:t>Category</w:t>
            </w:r>
            <w:r>
              <w:rPr>
                <w:rFonts w:ascii="Arial" w:hAnsi="Arial" w:cs="Arial"/>
                <w:strike/>
                <w:color w:val="FF0000"/>
              </w:rPr>
              <w:t xml:space="preserve"> </w:t>
            </w:r>
            <w:r w:rsidRPr="006E00E6">
              <w:rPr>
                <w:rFonts w:ascii="Arial" w:hAnsi="Arial" w:cs="Arial"/>
                <w:strike/>
                <w:color w:val="FF0000"/>
              </w:rPr>
              <w:t>2,</w:t>
            </w:r>
            <w:r>
              <w:rPr>
                <w:rFonts w:ascii="Arial" w:hAnsi="Arial" w:cs="Arial"/>
                <w:strike/>
                <w:color w:val="FF0000"/>
              </w:rPr>
              <w:t xml:space="preserve"> </w:t>
            </w:r>
            <w:r w:rsidRPr="006E00E6">
              <w:rPr>
                <w:rFonts w:ascii="Arial" w:hAnsi="Arial" w:cs="Arial"/>
                <w:strike/>
                <w:color w:val="FF0000"/>
              </w:rPr>
              <w:t>3333</w:t>
            </w:r>
          </w:p>
        </w:tc>
      </w:tr>
    </w:tbl>
    <w:p w14:paraId="7E4564F7" w14:textId="3F5DB597" w:rsidR="00FA6DB8" w:rsidRDefault="00FA6DB8" w:rsidP="00FE4BC5">
      <w:pPr>
        <w:pStyle w:val="BodyText"/>
      </w:pPr>
    </w:p>
    <w:p w14:paraId="090C4A4F" w14:textId="77777777" w:rsidR="00FA6DB8" w:rsidRDefault="00FA6DB8">
      <w:pPr>
        <w:spacing w:before="0" w:after="200" w:line="276" w:lineRule="auto"/>
        <w:jc w:val="left"/>
      </w:pPr>
      <w:r>
        <w:br w:type="page"/>
      </w:r>
    </w:p>
    <w:p w14:paraId="34A52A8A" w14:textId="3DC333DD" w:rsidR="00FE4BC5" w:rsidRDefault="00DB3D71" w:rsidP="00DB3D71">
      <w:pPr>
        <w:pStyle w:val="Heading1"/>
      </w:pPr>
      <w:bookmarkStart w:id="17" w:name="_Toc236216364"/>
      <w:r w:rsidRPr="00DB3D71">
        <w:lastRenderedPageBreak/>
        <w:t>Appendix B: Economic Assessment of Heritage Regulation in Wellington</w:t>
      </w:r>
      <w:bookmarkEnd w:id="17"/>
    </w:p>
    <w:p w14:paraId="775ECAB2" w14:textId="0E99F5E5" w:rsidR="0057264A" w:rsidRDefault="0057264A">
      <w:pPr>
        <w:spacing w:before="0" w:after="200" w:line="276" w:lineRule="auto"/>
        <w:jc w:val="left"/>
      </w:pPr>
      <w:r>
        <w:br w:type="page"/>
      </w:r>
    </w:p>
    <w:p w14:paraId="1B018836" w14:textId="77777777" w:rsidR="008D75B4" w:rsidRDefault="008D75B4" w:rsidP="00853CDD">
      <w:pPr>
        <w:rPr>
          <w:color w:val="FFFFFF" w:themeColor="background1"/>
          <w14:textFill>
            <w14:noFill/>
          </w14:textFill>
        </w:rPr>
        <w:sectPr w:rsidR="008D75B4" w:rsidSect="00853CDD">
          <w:headerReference w:type="even" r:id="rId18"/>
          <w:headerReference w:type="default" r:id="rId19"/>
          <w:footerReference w:type="even" r:id="rId20"/>
          <w:footerReference w:type="default" r:id="rId21"/>
          <w:headerReference w:type="first" r:id="rId22"/>
          <w:footerReference w:type="first" r:id="rId23"/>
          <w:pgSz w:w="11906" w:h="16838"/>
          <w:pgMar w:top="1440" w:right="1440" w:bottom="1440" w:left="1440" w:header="708" w:footer="708" w:gutter="0"/>
          <w:cols w:space="708"/>
          <w:docGrid w:linePitch="360"/>
        </w:sectPr>
      </w:pPr>
    </w:p>
    <w:p w14:paraId="09FD45BB" w14:textId="77777777" w:rsidR="00853CDD" w:rsidRPr="009774D4" w:rsidRDefault="00853CDD" w:rsidP="00853CDD">
      <w:pPr>
        <w:rPr>
          <w:color w:val="FFFFFF" w:themeColor="background1"/>
          <w14:textFill>
            <w14:noFill/>
          </w14:textFill>
        </w:rPr>
      </w:pPr>
      <w:r w:rsidRPr="003227C4">
        <w:rPr>
          <w:noProof/>
        </w:rPr>
        <w:lastRenderedPageBreak/>
        <w:drawing>
          <wp:anchor distT="0" distB="0" distL="114300" distR="114300" simplePos="0" relativeHeight="251658242" behindDoc="1" locked="0" layoutInCell="1" allowOverlap="1" wp14:anchorId="12DE92D8" wp14:editId="207DACA8">
            <wp:simplePos x="0" y="0"/>
            <wp:positionH relativeFrom="page">
              <wp:align>left</wp:align>
            </wp:positionH>
            <wp:positionV relativeFrom="paragraph">
              <wp:posOffset>-911225</wp:posOffset>
            </wp:positionV>
            <wp:extent cx="7581900" cy="10670540"/>
            <wp:effectExtent l="0" t="0" r="0" b="0"/>
            <wp:wrapNone/>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pic:cNvPicPr/>
                  </pic:nvPicPr>
                  <pic:blipFill>
                    <a:blip r:embed="rId24" cstate="print">
                      <a:alphaModFix amt="35000"/>
                      <a:extLst>
                        <a:ext uri="{28A0092B-C50C-407E-A947-70E740481C1C}">
                          <a14:useLocalDpi xmlns:a14="http://schemas.microsoft.com/office/drawing/2010/main" val="0"/>
                        </a:ext>
                      </a:extLst>
                    </a:blip>
                    <a:stretch>
                      <a:fillRect/>
                    </a:stretch>
                  </pic:blipFill>
                  <pic:spPr>
                    <a:xfrm>
                      <a:off x="0" y="0"/>
                      <a:ext cx="7581900" cy="10670540"/>
                    </a:xfrm>
                    <a:prstGeom prst="rect">
                      <a:avLst/>
                    </a:prstGeom>
                  </pic:spPr>
                </pic:pic>
              </a:graphicData>
            </a:graphic>
            <wp14:sizeRelH relativeFrom="page">
              <wp14:pctWidth>0</wp14:pctWidth>
            </wp14:sizeRelH>
            <wp14:sizeRelV relativeFrom="page">
              <wp14:pctHeight>0</wp14:pctHeight>
            </wp14:sizeRelV>
          </wp:anchor>
        </w:drawing>
      </w:r>
      <w:r w:rsidRPr="003227C4">
        <w:rPr>
          <w:noProof/>
          <w:color w:val="FFFFFF" w:themeColor="background1"/>
          <w14:textFill>
            <w14:noFill/>
          </w14:textFill>
        </w:rPr>
        <mc:AlternateContent>
          <mc:Choice Requires="wps">
            <w:drawing>
              <wp:anchor distT="45720" distB="45720" distL="114300" distR="114300" simplePos="0" relativeHeight="251658240" behindDoc="0" locked="0" layoutInCell="1" allowOverlap="1" wp14:anchorId="3F3B9B13" wp14:editId="6CB8EEDB">
                <wp:simplePos x="0" y="0"/>
                <wp:positionH relativeFrom="margin">
                  <wp:align>left</wp:align>
                </wp:positionH>
                <wp:positionV relativeFrom="paragraph">
                  <wp:posOffset>3195443</wp:posOffset>
                </wp:positionV>
                <wp:extent cx="5619750" cy="1685925"/>
                <wp:effectExtent l="0" t="0" r="0" b="0"/>
                <wp:wrapNone/>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19750" cy="1685925"/>
                        </a:xfrm>
                        <a:prstGeom prst="rect">
                          <a:avLst/>
                        </a:prstGeom>
                        <a:noFill/>
                        <a:ln w="9525">
                          <a:noFill/>
                          <a:miter lim="800000"/>
                          <a:headEnd/>
                          <a:tailEnd/>
                        </a:ln>
                      </wps:spPr>
                      <wps:txbx>
                        <w:txbxContent>
                          <w:p w14:paraId="23DE6E2D" w14:textId="77777777" w:rsidR="00853CDD" w:rsidRPr="009767A0" w:rsidRDefault="00853CDD" w:rsidP="00853CDD">
                            <w:pPr>
                              <w:jc w:val="left"/>
                            </w:pPr>
                            <w:r w:rsidRPr="00310ACB">
                              <w:rPr>
                                <w:b/>
                                <w:bCs/>
                                <w:color w:val="6C7B39"/>
                                <w:sz w:val="56"/>
                                <w:szCs w:val="56"/>
                                <w:lang w:val="en-US"/>
                              </w:rPr>
                              <w:t>Economic Assessment of Heritage Regulation in Wellington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rto="http://schemas.microsoft.com/office/word/2006/arto">
            <w:pict w14:anchorId="66108C64">
              <v:shapetype id="_x0000_t202" coordsize="21600,21600" o:spt="202" path="m,l,21600r21600,l21600,xe" w14:anchorId="3F3B9B13">
                <v:stroke joinstyle="miter"/>
                <v:path gradientshapeok="t" o:connecttype="rect"/>
              </v:shapetype>
              <v:shape id="Text Box 217" style="position:absolute;left:0;text-align:left;margin-left:0;margin-top:251.6pt;width:442.5pt;height:132.75pt;z-index:251659264;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sXEz9wEAAM4DAAAOAAAAZHJzL2Uyb0RvYy54bWysU11v2yAUfZ+0/4B4X2xHcZpYcaquXadJ&#10;3YfU7QcQjGM04DIgsbNfvwt206h9q+YHxPWFc+8597C5HrQiR+G8BFPTYpZTIgyHRpp9TX/9vP+w&#10;osQHZhqmwIianoSn19v37za9rcQcOlCNcARBjK96W9MuBFtlmeed0MzPwAqDyRacZgFDt88ax3pE&#10;1yqb5/ky68E11gEX3uPfuzFJtwm/bQUP39vWi0BUTbG3kFaX1l1cs+2GVXvHbCf51AZ7QxeaSYNF&#10;z1B3LDBycPIVlJbcgYc2zDjoDNpWcpE4IJsif8HmsWNWJC4ojrdnmfz/g+Xfjo/2hyNh+AgDDjCR&#10;8PYB+G9PDNx2zOzFjXPQd4I1WLiIkmW99dV0NUrtKx9Bdv1XaHDI7BAgAQ2t01EV5EkQHQdwOosu&#10;hkA4/iyXxfqqxBTHXLFclet5mWqw6um6dT58FqBJ3NTU4VQTPDs++BDbYdXTkVjNwL1UKk1WGdLX&#10;dF0i5IuMlgGNp6Su6SqP32iFyPKTadLlwKQa91hAmYl2ZDpyDsNuwIOR/g6aEwrgYDQYPgjcdOD+&#10;UtKjuWrq/xyYE5SoLwZFXBeLRXRjChbl1RwDd5nZXWaY4QhV00DJuL0NycEjoxsUu5VJhudOpl7R&#10;NEmdyeDRlZdxOvX8DLf/AAAA//8DAFBLAwQUAAYACAAAACEAdX/mnt0AAAAIAQAADwAAAGRycy9k&#10;b3ducmV2LnhtbEyPzU7DMBCE70i8g7VI3KhNIW0I2VQIxBVE+ZG4ufE2iYjXUew24e1ZTnCcndXM&#10;N+Vm9r060hi7wAiXCwOKuA6u4wbh7fXxIgcVk2Vn+8CE8E0RNtXpSWkLFyZ+oeM2NUpCOBYWoU1p&#10;KLSOdUvexkUYiMXbh9HbJHJstBvtJOG+10tjVtrbjqWhtQPdt1R/bQ8e4f1p//lxbZ6bB58NU5iN&#10;Zn+jEc/P5rtbUInm9PcMv/iCDpUw7cKBXVQ9ggxJCJm5WoISO88zuewQ1qt8Dboq9f8B1Q8AAAD/&#10;/wMAUEsBAi0AFAAGAAgAAAAhALaDOJL+AAAA4QEAABMAAAAAAAAAAAAAAAAAAAAAAFtDb250ZW50&#10;X1R5cGVzXS54bWxQSwECLQAUAAYACAAAACEAOP0h/9YAAACUAQAACwAAAAAAAAAAAAAAAAAvAQAA&#10;X3JlbHMvLnJlbHNQSwECLQAUAAYACAAAACEAHLFxM/cBAADOAwAADgAAAAAAAAAAAAAAAAAuAgAA&#10;ZHJzL2Uyb0RvYy54bWxQSwECLQAUAAYACAAAACEAdX/mnt0AAAAIAQAADwAAAAAAAAAAAAAAAABR&#10;BAAAZHJzL2Rvd25yZXYueG1sUEsFBgAAAAAEAAQA8wAAAFsFAAAAAA==&#10;">
                <v:textbox>
                  <w:txbxContent>
                    <w:p w:rsidRPr="009767A0" w:rsidR="00853CDD" w:rsidP="00853CDD" w:rsidRDefault="00853CDD" w14:paraId="70879843" w14:textId="77777777">
                      <w:pPr>
                        <w:jc w:val="left"/>
                      </w:pPr>
                      <w:r w:rsidRPr="00310ACB">
                        <w:rPr>
                          <w:b/>
                          <w:bCs/>
                          <w:color w:val="6C7B39"/>
                          <w:sz w:val="56"/>
                          <w:szCs w:val="56"/>
                          <w:lang w:val="en-US"/>
                        </w:rPr>
                        <w:t>Economic Assessment of Heritage Regulation in Wellington</w:t>
                      </w:r>
                    </w:p>
                  </w:txbxContent>
                </v:textbox>
                <w10:wrap anchorx="margin"/>
              </v:shape>
            </w:pict>
          </mc:Fallback>
        </mc:AlternateContent>
      </w:r>
      <w:r>
        <w:rPr>
          <w:noProof/>
        </w:rPr>
        <w:drawing>
          <wp:anchor distT="0" distB="0" distL="114300" distR="114300" simplePos="0" relativeHeight="251658243" behindDoc="0" locked="0" layoutInCell="1" allowOverlap="1" wp14:anchorId="0DB0484A" wp14:editId="3ED1F4C2">
            <wp:simplePos x="0" y="0"/>
            <wp:positionH relativeFrom="column">
              <wp:posOffset>2600325</wp:posOffset>
            </wp:positionH>
            <wp:positionV relativeFrom="paragraph">
              <wp:posOffset>8162925</wp:posOffset>
            </wp:positionV>
            <wp:extent cx="3765550" cy="848360"/>
            <wp:effectExtent l="0" t="0" r="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pic:cNvPicPr/>
                  </pic:nvPicPr>
                  <pic:blipFill>
                    <a:blip r:embed="rId25">
                      <a:extLst>
                        <a:ext uri="{28A0092B-C50C-407E-A947-70E740481C1C}">
                          <a14:useLocalDpi xmlns:a14="http://schemas.microsoft.com/office/drawing/2010/main" val="0"/>
                        </a:ext>
                      </a:extLst>
                    </a:blip>
                    <a:stretch>
                      <a:fillRect/>
                    </a:stretch>
                  </pic:blipFill>
                  <pic:spPr>
                    <a:xfrm>
                      <a:off x="0" y="0"/>
                      <a:ext cx="3765550" cy="848360"/>
                    </a:xfrm>
                    <a:prstGeom prst="rect">
                      <a:avLst/>
                    </a:prstGeom>
                  </pic:spPr>
                </pic:pic>
              </a:graphicData>
            </a:graphic>
            <wp14:sizeRelH relativeFrom="page">
              <wp14:pctWidth>0</wp14:pctWidth>
            </wp14:sizeRelH>
            <wp14:sizeRelV relativeFrom="page">
              <wp14:pctHeight>0</wp14:pctHeight>
            </wp14:sizeRelV>
          </wp:anchor>
        </w:drawing>
      </w:r>
      <w:r w:rsidRPr="003227C4">
        <w:rPr>
          <w:noProof/>
          <w:color w:val="FFFFFF" w:themeColor="background1"/>
          <w14:textFill>
            <w14:noFill/>
          </w14:textFill>
        </w:rPr>
        <mc:AlternateContent>
          <mc:Choice Requires="wps">
            <w:drawing>
              <wp:anchor distT="45720" distB="45720" distL="114300" distR="114300" simplePos="0" relativeHeight="251658241" behindDoc="0" locked="0" layoutInCell="1" allowOverlap="1" wp14:anchorId="17A780F5" wp14:editId="100AFF9D">
                <wp:simplePos x="0" y="0"/>
                <wp:positionH relativeFrom="margin">
                  <wp:align>left</wp:align>
                </wp:positionH>
                <wp:positionV relativeFrom="paragraph">
                  <wp:posOffset>6141085</wp:posOffset>
                </wp:positionV>
                <wp:extent cx="5245100" cy="1440815"/>
                <wp:effectExtent l="0" t="0" r="0" b="0"/>
                <wp:wrapSquare wrapText="bothSides"/>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45100" cy="1440815"/>
                        </a:xfrm>
                        <a:prstGeom prst="rect">
                          <a:avLst/>
                        </a:prstGeom>
                        <a:noFill/>
                        <a:ln w="9525">
                          <a:noFill/>
                          <a:miter lim="800000"/>
                          <a:headEnd/>
                          <a:tailEnd/>
                        </a:ln>
                      </wps:spPr>
                      <wps:txbx>
                        <w:txbxContent>
                          <w:p w14:paraId="27357DA1" w14:textId="77777777" w:rsidR="00853CDD" w:rsidRDefault="00853CDD" w:rsidP="00853CDD">
                            <w:pPr>
                              <w:spacing w:before="240"/>
                              <w:rPr>
                                <w:b/>
                                <w:bCs/>
                                <w:sz w:val="28"/>
                                <w:szCs w:val="28"/>
                                <w:lang w:val="en-US"/>
                              </w:rPr>
                            </w:pPr>
                            <w:r w:rsidRPr="00A467F6">
                              <w:rPr>
                                <w:b/>
                                <w:bCs/>
                                <w:sz w:val="28"/>
                                <w:szCs w:val="28"/>
                                <w:lang w:val="en-US"/>
                              </w:rPr>
                              <w:t xml:space="preserve">Ministry for Cities, Environment, Regions &amp; Transport </w:t>
                            </w:r>
                          </w:p>
                          <w:p w14:paraId="4A2155B1" w14:textId="77777777" w:rsidR="00853CDD" w:rsidRPr="003227C4" w:rsidRDefault="00853CDD" w:rsidP="00853CDD">
                            <w:pPr>
                              <w:spacing w:before="240"/>
                              <w:rPr>
                                <w:b/>
                                <w:bCs/>
                                <w:sz w:val="28"/>
                                <w:szCs w:val="28"/>
                                <w:lang w:val="en-US"/>
                              </w:rPr>
                            </w:pPr>
                            <w:r>
                              <w:rPr>
                                <w:b/>
                                <w:bCs/>
                                <w:sz w:val="28"/>
                                <w:szCs w:val="28"/>
                                <w:lang w:val="en-US"/>
                              </w:rPr>
                              <w:t>July</w:t>
                            </w:r>
                            <w:r w:rsidRPr="007461FA">
                              <w:rPr>
                                <w:b/>
                                <w:bCs/>
                                <w:sz w:val="28"/>
                                <w:szCs w:val="28"/>
                                <w:lang w:val="en-US"/>
                              </w:rPr>
                              <w:t xml:space="preserve"> 202</w:t>
                            </w:r>
                            <w:r>
                              <w:rPr>
                                <w:b/>
                                <w:bCs/>
                                <w:sz w:val="28"/>
                                <w:szCs w:val="28"/>
                                <w:lang w:val="en-US"/>
                              </w:rPr>
                              <w:t>6</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rto="http://schemas.microsoft.com/office/word/2006/arto">
            <w:pict w14:anchorId="1AE1D7EA">
              <v:shape id="Text Box 8" style="position:absolute;left:0;text-align:left;margin-left:0;margin-top:483.55pt;width:413pt;height:113.45pt;z-index:251660288;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FWu+QEAANUDAAAOAAAAZHJzL2Uyb0RvYy54bWysU9uO0zAQfUfiHyy/01zUQDdqulp2WYS0&#10;LEgLH+A4TmNhe4ztNilfz9jJdit4Q+TB8njiM3POHG+vJ63IUTgvwTS0WOWUCMOhk2bf0O/f7t9s&#10;KPGBmY4pMKKhJ+Hp9e71q+1oa1HCAKoTjiCI8fVoGzqEYOss83wQmvkVWGEw2YPTLGDo9lnn2Ijo&#10;WmVlnr/NRnCddcCF93h6NyfpLuH3veDhS997EYhqKPYW0urS2sY1221ZvXfMDpIvbbB/6EIzabDo&#10;GeqOBUYOTv4FpSV34KEPKw46g76XXCQOyKbI/2DzNDArEhcUx9uzTP7/wfLH45P96kiY3sOEA0wk&#10;vH0A/sMTA7cDM3tx4xyMg2AdFi6iZNlofb1cjVL72keQdvwMHQ6ZHQIkoKl3OqqCPAmi4wBOZ9HF&#10;FAjHw6pcV0WOKY65Yr3ON0WVarD6+bp1PnwUoEncNNThVBM8Oz74ENth9fMvsZqBe6lUmqwyZGzo&#10;VVVW6cJFRsuAxlNSN3STx2+2QmT5wXTpcmBSzXssoMxCOzKdOYepnYjsFk2iCi10J9TBwewzfBe4&#10;GcD9omREjzXU/zwwJyhRnwxqeRXpoilTsK7elRi4y0x7mWGGI1RDAyXz9jYkI8+Ub1DzXiY1XjpZ&#10;WkbvJJEWn0dzXsbpr5fXuPsNAAD//wMAUEsDBBQABgAIAAAAIQCKOp9s3gAAAAkBAAAPAAAAZHJz&#10;L2Rvd25yZXYueG1sTI/NTsMwEITvSH0Ha5F6o3aqEpo0TlWBegVRfqTe3HibRMTrKHab8PYsJzju&#10;zGj2m2I7uU5ccQitJw3JQoFAqrxtqdbw/ra/W4MI0ZA1nSfU8I0BtuXspjC59SO94vUQa8ElFHKj&#10;oYmxz6UMVYPOhIXvkdg7+8GZyOdQSzuYkctdJ5dKpdKZlvhDY3p8bLD6Olycho/n8/FzpV7qJ3ff&#10;j35SklwmtZ7fTrsNiIhT/AvDLz6jQ8lMJ38hG0SngYdEDVn6kIBge71MWTlxLslWCmRZyP8Lyh8A&#10;AAD//wMAUEsBAi0AFAAGAAgAAAAhALaDOJL+AAAA4QEAABMAAAAAAAAAAAAAAAAAAAAAAFtDb250&#10;ZW50X1R5cGVzXS54bWxQSwECLQAUAAYACAAAACEAOP0h/9YAAACUAQAACwAAAAAAAAAAAAAAAAAv&#10;AQAAX3JlbHMvLnJlbHNQSwECLQAUAAYACAAAACEAjHBVrvkBAADVAwAADgAAAAAAAAAAAAAAAAAu&#10;AgAAZHJzL2Uyb0RvYy54bWxQSwECLQAUAAYACAAAACEAijqfbN4AAAAJAQAADwAAAAAAAAAAAAAA&#10;AABTBAAAZHJzL2Rvd25yZXYueG1sUEsFBgAAAAAEAAQA8wAAAF4FAAAAAA==&#10;" w14:anchorId="17A780F5">
                <v:textbox>
                  <w:txbxContent>
                    <w:p w:rsidR="00853CDD" w:rsidP="00853CDD" w:rsidRDefault="00853CDD" w14:paraId="0F2F2A36" w14:textId="77777777">
                      <w:pPr>
                        <w:spacing w:before="240"/>
                        <w:rPr>
                          <w:b/>
                          <w:bCs/>
                          <w:sz w:val="28"/>
                          <w:szCs w:val="28"/>
                          <w:lang w:val="en-US"/>
                        </w:rPr>
                      </w:pPr>
                      <w:r w:rsidRPr="00A467F6">
                        <w:rPr>
                          <w:b/>
                          <w:bCs/>
                          <w:sz w:val="28"/>
                          <w:szCs w:val="28"/>
                          <w:lang w:val="en-US"/>
                        </w:rPr>
                        <w:t xml:space="preserve">Ministry for Cities, Environment, Regions &amp; Transport </w:t>
                      </w:r>
                    </w:p>
                    <w:p w:rsidRPr="003227C4" w:rsidR="00853CDD" w:rsidP="00853CDD" w:rsidRDefault="00853CDD" w14:paraId="6EE3DC18" w14:textId="77777777">
                      <w:pPr>
                        <w:spacing w:before="240"/>
                        <w:rPr>
                          <w:b/>
                          <w:bCs/>
                          <w:sz w:val="28"/>
                          <w:szCs w:val="28"/>
                          <w:lang w:val="en-US"/>
                        </w:rPr>
                      </w:pPr>
                      <w:r>
                        <w:rPr>
                          <w:b/>
                          <w:bCs/>
                          <w:sz w:val="28"/>
                          <w:szCs w:val="28"/>
                          <w:lang w:val="en-US"/>
                        </w:rPr>
                        <w:t>July</w:t>
                      </w:r>
                      <w:r w:rsidRPr="007461FA">
                        <w:rPr>
                          <w:b/>
                          <w:bCs/>
                          <w:sz w:val="28"/>
                          <w:szCs w:val="28"/>
                          <w:lang w:val="en-US"/>
                        </w:rPr>
                        <w:t xml:space="preserve"> 202</w:t>
                      </w:r>
                      <w:r>
                        <w:rPr>
                          <w:b/>
                          <w:bCs/>
                          <w:sz w:val="28"/>
                          <w:szCs w:val="28"/>
                          <w:lang w:val="en-US"/>
                        </w:rPr>
                        <w:t>6</w:t>
                      </w:r>
                    </w:p>
                  </w:txbxContent>
                </v:textbox>
                <w10:wrap type="square" anchorx="margin"/>
              </v:shape>
            </w:pict>
          </mc:Fallback>
        </mc:AlternateContent>
      </w:r>
    </w:p>
    <w:p w14:paraId="5468C769" w14:textId="77777777" w:rsidR="00853CDD" w:rsidRPr="009774D4" w:rsidRDefault="00853CDD" w:rsidP="00853CDD">
      <w:pPr>
        <w:rPr>
          <w:color w:val="FFFFFF" w:themeColor="background1"/>
          <w14:textFill>
            <w14:noFill/>
          </w14:textFill>
        </w:rPr>
        <w:sectPr w:rsidR="00853CDD" w:rsidRPr="009774D4" w:rsidSect="00853CDD">
          <w:pgSz w:w="11906" w:h="16838"/>
          <w:pgMar w:top="1440" w:right="1440" w:bottom="1440" w:left="1440" w:header="708" w:footer="708" w:gutter="0"/>
          <w:cols w:space="708"/>
          <w:docGrid w:linePitch="360"/>
        </w:sectPr>
      </w:pPr>
    </w:p>
    <w:p w14:paraId="52B6F4FD" w14:textId="77777777" w:rsidR="00853CDD" w:rsidRDefault="00853CDD" w:rsidP="00853CDD">
      <w:pPr>
        <w:pStyle w:val="Title2"/>
      </w:pPr>
    </w:p>
    <w:p w14:paraId="4FE172B0" w14:textId="77777777" w:rsidR="00853CDD" w:rsidRDefault="00853CDD" w:rsidP="00853CDD">
      <w:pPr>
        <w:pStyle w:val="Title2"/>
      </w:pPr>
    </w:p>
    <w:p w14:paraId="16F9AF8B" w14:textId="77777777" w:rsidR="00853CDD" w:rsidRDefault="00853CDD" w:rsidP="00853CDD">
      <w:pPr>
        <w:pStyle w:val="Title2"/>
      </w:pPr>
    </w:p>
    <w:p w14:paraId="03D026AA" w14:textId="77777777" w:rsidR="00853CDD" w:rsidRDefault="00853CDD" w:rsidP="00853CDD">
      <w:pPr>
        <w:pStyle w:val="Title2"/>
      </w:pPr>
    </w:p>
    <w:p w14:paraId="6367FFF4" w14:textId="77777777" w:rsidR="00853CDD" w:rsidRDefault="00853CDD" w:rsidP="00853CDD">
      <w:pPr>
        <w:pStyle w:val="Title2"/>
      </w:pPr>
    </w:p>
    <w:p w14:paraId="27D31653" w14:textId="77777777" w:rsidR="00853CDD" w:rsidRDefault="00853CDD" w:rsidP="00853CDD">
      <w:pPr>
        <w:pStyle w:val="Title2"/>
      </w:pPr>
    </w:p>
    <w:p w14:paraId="680C2A18" w14:textId="77777777" w:rsidR="00853CDD" w:rsidRDefault="00853CDD" w:rsidP="00853CDD">
      <w:pPr>
        <w:pStyle w:val="Title2"/>
      </w:pPr>
    </w:p>
    <w:p w14:paraId="35B7C08C" w14:textId="77777777" w:rsidR="00853CDD" w:rsidRDefault="00853CDD" w:rsidP="00853CDD">
      <w:pPr>
        <w:pStyle w:val="Title2"/>
      </w:pPr>
    </w:p>
    <w:p w14:paraId="65628EED" w14:textId="77777777" w:rsidR="00853CDD" w:rsidRDefault="00853CDD" w:rsidP="00853CDD">
      <w:pPr>
        <w:pStyle w:val="Title2"/>
      </w:pPr>
    </w:p>
    <w:p w14:paraId="111212A9" w14:textId="77777777" w:rsidR="00853CDD" w:rsidRDefault="00853CDD" w:rsidP="00853CDD">
      <w:pPr>
        <w:pStyle w:val="Title2"/>
      </w:pPr>
    </w:p>
    <w:p w14:paraId="7D629AD5" w14:textId="77777777" w:rsidR="00853CDD" w:rsidRDefault="00853CDD" w:rsidP="00853CDD">
      <w:pPr>
        <w:pStyle w:val="Title2"/>
      </w:pPr>
    </w:p>
    <w:p w14:paraId="4ADADB7C" w14:textId="77777777" w:rsidR="00853CDD" w:rsidRDefault="00853CDD" w:rsidP="00853CDD">
      <w:pPr>
        <w:pStyle w:val="Title2"/>
      </w:pPr>
    </w:p>
    <w:p w14:paraId="4922F27F" w14:textId="77777777" w:rsidR="00853CDD" w:rsidRDefault="00853CDD" w:rsidP="00853CDD">
      <w:pPr>
        <w:pStyle w:val="Title2"/>
      </w:pPr>
    </w:p>
    <w:p w14:paraId="5CBDD2CB" w14:textId="77777777" w:rsidR="00853CDD" w:rsidRDefault="00853CDD" w:rsidP="00853CDD">
      <w:pPr>
        <w:pStyle w:val="Title2"/>
      </w:pPr>
    </w:p>
    <w:p w14:paraId="794C9BB8" w14:textId="77777777" w:rsidR="00853CDD" w:rsidRDefault="00853CDD" w:rsidP="00853CDD">
      <w:pPr>
        <w:pStyle w:val="Title2"/>
      </w:pPr>
    </w:p>
    <w:p w14:paraId="0AFEEA38" w14:textId="77777777" w:rsidR="00853CDD" w:rsidRDefault="00853CDD" w:rsidP="00853CDD">
      <w:pPr>
        <w:pStyle w:val="Title2"/>
      </w:pPr>
    </w:p>
    <w:p w14:paraId="706C09EF" w14:textId="77777777" w:rsidR="00853CDD" w:rsidRDefault="00853CDD" w:rsidP="00853CDD">
      <w:pPr>
        <w:pStyle w:val="Title2"/>
      </w:pPr>
    </w:p>
    <w:p w14:paraId="75232C15" w14:textId="77777777" w:rsidR="00853CDD" w:rsidRDefault="00853CDD" w:rsidP="00853CDD">
      <w:pPr>
        <w:pStyle w:val="Title2"/>
      </w:pPr>
    </w:p>
    <w:p w14:paraId="615F2188" w14:textId="77777777" w:rsidR="00853CDD" w:rsidRDefault="00853CDD" w:rsidP="00853CDD">
      <w:pPr>
        <w:pStyle w:val="Title2"/>
      </w:pPr>
      <w:r w:rsidRPr="008A7E07">
        <w:t>Authors</w:t>
      </w:r>
    </w:p>
    <w:p w14:paraId="19963AA5" w14:textId="77777777" w:rsidR="00853CDD" w:rsidRDefault="00853CDD" w:rsidP="00853CDD">
      <w:pPr>
        <w:pStyle w:val="Title2"/>
      </w:pPr>
      <w:r>
        <w:t>Rodney Yeoman</w:t>
      </w:r>
    </w:p>
    <w:p w14:paraId="3354966C" w14:textId="77777777" w:rsidR="00853CDD" w:rsidRDefault="00853CDD" w:rsidP="00853CDD">
      <w:pPr>
        <w:pStyle w:val="Title2"/>
      </w:pPr>
      <w:hyperlink r:id="rId26" w:history="1">
        <w:r w:rsidRPr="0052790D">
          <w:rPr>
            <w:rStyle w:val="Hyperlink"/>
          </w:rPr>
          <w:t>rodney@formative.co.nz</w:t>
        </w:r>
      </w:hyperlink>
    </w:p>
    <w:p w14:paraId="4F1B75D7" w14:textId="77777777" w:rsidR="00853CDD" w:rsidRDefault="00853CDD" w:rsidP="00853CDD">
      <w:pPr>
        <w:pStyle w:val="Title2"/>
      </w:pPr>
    </w:p>
    <w:p w14:paraId="6B849351" w14:textId="77777777" w:rsidR="00853CDD" w:rsidRDefault="00853CDD" w:rsidP="00853CDD">
      <w:pPr>
        <w:pStyle w:val="Title2"/>
      </w:pPr>
      <w:r>
        <w:t>Michael Gordon</w:t>
      </w:r>
    </w:p>
    <w:p w14:paraId="58147EF0" w14:textId="77777777" w:rsidR="00853CDD" w:rsidRDefault="00853CDD" w:rsidP="00853CDD">
      <w:pPr>
        <w:pStyle w:val="Title2"/>
      </w:pPr>
      <w:hyperlink r:id="rId27" w:history="1">
        <w:r w:rsidRPr="00171E6D">
          <w:rPr>
            <w:rStyle w:val="Hyperlink"/>
          </w:rPr>
          <w:t>michael@formative.co.nz</w:t>
        </w:r>
      </w:hyperlink>
    </w:p>
    <w:p w14:paraId="2556A869" w14:textId="77777777" w:rsidR="00853CDD" w:rsidRDefault="00853CDD" w:rsidP="00853CDD">
      <w:pPr>
        <w:pStyle w:val="Title2"/>
      </w:pPr>
    </w:p>
    <w:p w14:paraId="08879B37" w14:textId="77777777" w:rsidR="00853CDD" w:rsidRDefault="00853CDD" w:rsidP="00853CDD">
      <w:pPr>
        <w:pStyle w:val="Title2"/>
      </w:pPr>
    </w:p>
    <w:p w14:paraId="555A4301" w14:textId="77777777" w:rsidR="00853CDD" w:rsidRDefault="00853CDD" w:rsidP="00853CDD">
      <w:pPr>
        <w:pStyle w:val="Title2"/>
      </w:pPr>
    </w:p>
    <w:p w14:paraId="02C955C8" w14:textId="77777777" w:rsidR="00853CDD" w:rsidRDefault="00853CDD" w:rsidP="00853CDD">
      <w:pPr>
        <w:pStyle w:val="Title2"/>
      </w:pPr>
    </w:p>
    <w:p w14:paraId="00EC9A06" w14:textId="77777777" w:rsidR="00853CDD" w:rsidRDefault="00853CDD" w:rsidP="00853CDD">
      <w:pPr>
        <w:pStyle w:val="Title2"/>
      </w:pPr>
    </w:p>
    <w:p w14:paraId="0FDD8CC9" w14:textId="77777777" w:rsidR="00853CDD" w:rsidRDefault="00853CDD" w:rsidP="00853CDD">
      <w:pPr>
        <w:pStyle w:val="Title2"/>
      </w:pPr>
    </w:p>
    <w:p w14:paraId="416EB2C3" w14:textId="77777777" w:rsidR="00853CDD" w:rsidRDefault="00853CDD" w:rsidP="00853CDD">
      <w:pPr>
        <w:pStyle w:val="Title2"/>
      </w:pPr>
    </w:p>
    <w:p w14:paraId="4ECCAEF3" w14:textId="77777777" w:rsidR="00853CDD" w:rsidRPr="008A7E07" w:rsidRDefault="00853CDD" w:rsidP="00853CDD">
      <w:pPr>
        <w:pStyle w:val="Title2"/>
      </w:pPr>
      <w:r w:rsidRPr="008A7E07">
        <w:t>Disclaimer</w:t>
      </w:r>
    </w:p>
    <w:p w14:paraId="1D60709A" w14:textId="77777777" w:rsidR="00853CDD" w:rsidRDefault="00853CDD" w:rsidP="00853CDD">
      <w:pPr>
        <w:pStyle w:val="Title2"/>
      </w:pPr>
      <w:r w:rsidRPr="008A7E07">
        <w:t xml:space="preserve">Although every effort has been made to ensure accuracy and reliability of the information </w:t>
      </w:r>
      <w:r>
        <w:t>provided</w:t>
      </w:r>
      <w:r w:rsidRPr="008A7E07">
        <w:t xml:space="preserve"> in this report, </w:t>
      </w:r>
      <w:r>
        <w:t>Formative Limited and its employees accepts no liability for any actions or inactions taken based on its contents.</w:t>
      </w:r>
    </w:p>
    <w:p w14:paraId="17CC92FF" w14:textId="77777777" w:rsidR="00853CDD" w:rsidRDefault="00853CDD" w:rsidP="00853CDD">
      <w:pPr>
        <w:pStyle w:val="Title2"/>
      </w:pPr>
    </w:p>
    <w:p w14:paraId="1E300C51" w14:textId="77777777" w:rsidR="00853CDD" w:rsidRDefault="00853CDD" w:rsidP="00853CDD">
      <w:pPr>
        <w:pStyle w:val="Title2"/>
        <w:sectPr w:rsidR="00853CDD" w:rsidSect="00853CDD">
          <w:headerReference w:type="default" r:id="rId28"/>
          <w:footerReference w:type="default" r:id="rId29"/>
          <w:pgSz w:w="11906" w:h="16838"/>
          <w:pgMar w:top="1440" w:right="1440" w:bottom="1440" w:left="1440" w:header="708" w:footer="708" w:gutter="0"/>
          <w:cols w:space="708"/>
          <w:docGrid w:linePitch="360"/>
        </w:sectPr>
      </w:pPr>
      <w:r>
        <w:t>© Formative Limited, 2021</w:t>
      </w:r>
    </w:p>
    <w:sdt>
      <w:sdtPr>
        <w:rPr>
          <w:rFonts w:ascii="Calibri" w:eastAsia="Times New Roman" w:hAnsi="Calibri" w:cs="Open Sans"/>
          <w:b/>
          <w:bCs/>
          <w:color w:val="000000"/>
          <w:sz w:val="20"/>
          <w:szCs w:val="20"/>
          <w:lang w:val="en-NZ" w:eastAsia="en-NZ"/>
        </w:rPr>
        <w:id w:val="-1895119275"/>
        <w:docPartObj>
          <w:docPartGallery w:val="Table of Contents"/>
          <w:docPartUnique/>
        </w:docPartObj>
      </w:sdtPr>
      <w:sdtEndPr>
        <w:rPr>
          <w:rFonts w:eastAsiaTheme="minorEastAsia" w:cstheme="minorBidi"/>
          <w:b w:val="0"/>
          <w:bCs w:val="0"/>
          <w:color w:val="000000" w:themeColor="text1"/>
          <w:sz w:val="22"/>
          <w:szCs w:val="22"/>
        </w:rPr>
      </w:sdtEndPr>
      <w:sdtContent>
        <w:p w14:paraId="34554470" w14:textId="77777777" w:rsidR="00853CDD" w:rsidRPr="006943B3" w:rsidRDefault="00853CDD" w:rsidP="00853CDD">
          <w:pPr>
            <w:pStyle w:val="TOCHeading"/>
          </w:pPr>
          <w:r w:rsidRPr="006943B3">
            <w:t>Contents</w:t>
          </w:r>
        </w:p>
        <w:p w14:paraId="462F3B54" w14:textId="3A584FAE" w:rsidR="00853CDD" w:rsidRDefault="00853CDD" w:rsidP="00853CDD">
          <w:pPr>
            <w:pStyle w:val="TOC1"/>
            <w:rPr>
              <w:b/>
              <w:bCs/>
              <w:noProof/>
              <w:kern w:val="2"/>
              <w:sz w:val="24"/>
              <w:szCs w:val="24"/>
              <w:lang w:val="en-AU" w:eastAsia="en-AU"/>
              <w14:ligatures w14:val="standardContextual"/>
            </w:rPr>
          </w:pPr>
          <w:r>
            <w:rPr>
              <w:b/>
              <w:bCs/>
            </w:rPr>
            <w:fldChar w:fldCharType="begin"/>
          </w:r>
          <w:r>
            <w:instrText xml:space="preserve"> TOC \o "1-2" \h \z \u </w:instrText>
          </w:r>
          <w:r>
            <w:rPr>
              <w:b/>
              <w:bCs/>
            </w:rPr>
            <w:fldChar w:fldCharType="separate"/>
          </w:r>
          <w:hyperlink w:anchor="_Toc235696626" w:history="1">
            <w:r w:rsidRPr="00F94CD2">
              <w:rPr>
                <w:rStyle w:val="Hyperlink"/>
                <w:noProof/>
              </w:rPr>
              <w:t>1</w:t>
            </w:r>
            <w:r>
              <w:rPr>
                <w:noProof/>
                <w:kern w:val="2"/>
                <w:sz w:val="24"/>
                <w:szCs w:val="24"/>
                <w:lang w:val="en-AU" w:eastAsia="en-AU"/>
                <w14:ligatures w14:val="standardContextual"/>
              </w:rPr>
              <w:tab/>
            </w:r>
            <w:r w:rsidRPr="00F94CD2">
              <w:rPr>
                <w:rStyle w:val="Hyperlink"/>
                <w:noProof/>
              </w:rPr>
              <w:t>Introduction</w:t>
            </w:r>
            <w:r>
              <w:rPr>
                <w:noProof/>
                <w:webHidden/>
              </w:rPr>
              <w:tab/>
            </w:r>
            <w:r>
              <w:rPr>
                <w:noProof/>
                <w:webHidden/>
              </w:rPr>
              <w:fldChar w:fldCharType="begin"/>
            </w:r>
            <w:r>
              <w:rPr>
                <w:noProof/>
                <w:webHidden/>
              </w:rPr>
              <w:instrText xml:space="preserve"> PAGEREF _Toc235696626 \h </w:instrText>
            </w:r>
            <w:r>
              <w:rPr>
                <w:noProof/>
                <w:webHidden/>
              </w:rPr>
            </w:r>
            <w:r>
              <w:rPr>
                <w:noProof/>
                <w:webHidden/>
              </w:rPr>
              <w:fldChar w:fldCharType="separate"/>
            </w:r>
            <w:r w:rsidR="003E6484">
              <w:rPr>
                <w:noProof/>
                <w:webHidden/>
              </w:rPr>
              <w:t>22</w:t>
            </w:r>
            <w:r>
              <w:rPr>
                <w:noProof/>
                <w:webHidden/>
              </w:rPr>
              <w:fldChar w:fldCharType="end"/>
            </w:r>
          </w:hyperlink>
        </w:p>
        <w:p w14:paraId="1D03D9AA" w14:textId="31DEC656" w:rsidR="00853CDD" w:rsidRDefault="00853CDD" w:rsidP="00853CDD">
          <w:pPr>
            <w:pStyle w:val="TOC1"/>
            <w:rPr>
              <w:b/>
              <w:bCs/>
              <w:noProof/>
              <w:kern w:val="2"/>
              <w:sz w:val="24"/>
              <w:szCs w:val="24"/>
              <w:lang w:val="en-AU" w:eastAsia="en-AU"/>
              <w14:ligatures w14:val="standardContextual"/>
            </w:rPr>
          </w:pPr>
          <w:hyperlink w:anchor="_Toc235696627" w:history="1">
            <w:r w:rsidRPr="00F94CD2">
              <w:rPr>
                <w:rStyle w:val="Hyperlink"/>
                <w:noProof/>
              </w:rPr>
              <w:t>2</w:t>
            </w:r>
            <w:r>
              <w:rPr>
                <w:noProof/>
                <w:kern w:val="2"/>
                <w:sz w:val="24"/>
                <w:szCs w:val="24"/>
                <w:lang w:val="en-AU" w:eastAsia="en-AU"/>
                <w14:ligatures w14:val="standardContextual"/>
              </w:rPr>
              <w:tab/>
            </w:r>
            <w:r w:rsidRPr="00F94CD2">
              <w:rPr>
                <w:rStyle w:val="Hyperlink"/>
                <w:noProof/>
              </w:rPr>
              <w:t>Wellington Heritage Regulations</w:t>
            </w:r>
            <w:r>
              <w:rPr>
                <w:noProof/>
                <w:webHidden/>
              </w:rPr>
              <w:tab/>
            </w:r>
            <w:r>
              <w:rPr>
                <w:noProof/>
                <w:webHidden/>
              </w:rPr>
              <w:fldChar w:fldCharType="begin"/>
            </w:r>
            <w:r>
              <w:rPr>
                <w:noProof/>
                <w:webHidden/>
              </w:rPr>
              <w:instrText xml:space="preserve"> PAGEREF _Toc235696627 \h </w:instrText>
            </w:r>
            <w:r>
              <w:rPr>
                <w:noProof/>
                <w:webHidden/>
              </w:rPr>
            </w:r>
            <w:r>
              <w:rPr>
                <w:noProof/>
                <w:webHidden/>
              </w:rPr>
              <w:fldChar w:fldCharType="separate"/>
            </w:r>
            <w:r w:rsidR="003E6484">
              <w:rPr>
                <w:noProof/>
                <w:webHidden/>
              </w:rPr>
              <w:t>23</w:t>
            </w:r>
            <w:r>
              <w:rPr>
                <w:noProof/>
                <w:webHidden/>
              </w:rPr>
              <w:fldChar w:fldCharType="end"/>
            </w:r>
          </w:hyperlink>
        </w:p>
        <w:p w14:paraId="37C2018F" w14:textId="1D41D0D1" w:rsidR="00853CDD" w:rsidRDefault="00853CDD" w:rsidP="00853CDD">
          <w:pPr>
            <w:pStyle w:val="TOC2"/>
            <w:tabs>
              <w:tab w:val="left" w:pos="960"/>
              <w:tab w:val="right" w:leader="dot" w:pos="9016"/>
            </w:tabs>
            <w:rPr>
              <w:noProof/>
              <w:kern w:val="2"/>
              <w:sz w:val="24"/>
              <w:szCs w:val="24"/>
              <w:lang w:val="en-AU" w:eastAsia="en-AU"/>
              <w14:ligatures w14:val="standardContextual"/>
            </w:rPr>
          </w:pPr>
          <w:hyperlink w:anchor="_Toc235696628" w:history="1">
            <w:r w:rsidRPr="00F94CD2">
              <w:rPr>
                <w:rStyle w:val="Hyperlink"/>
                <w:noProof/>
              </w:rPr>
              <w:t>2.1</w:t>
            </w:r>
            <w:r>
              <w:rPr>
                <w:noProof/>
                <w:kern w:val="2"/>
                <w:sz w:val="24"/>
                <w:szCs w:val="24"/>
                <w:lang w:val="en-AU" w:eastAsia="en-AU"/>
                <w14:ligatures w14:val="standardContextual"/>
              </w:rPr>
              <w:tab/>
            </w:r>
            <w:r w:rsidRPr="00F94CD2">
              <w:rPr>
                <w:rStyle w:val="Hyperlink"/>
                <w:noProof/>
              </w:rPr>
              <w:t>Courtney Place Heritage Area</w:t>
            </w:r>
            <w:r>
              <w:rPr>
                <w:noProof/>
                <w:webHidden/>
              </w:rPr>
              <w:tab/>
            </w:r>
            <w:r>
              <w:rPr>
                <w:noProof/>
                <w:webHidden/>
              </w:rPr>
              <w:fldChar w:fldCharType="begin"/>
            </w:r>
            <w:r>
              <w:rPr>
                <w:noProof/>
                <w:webHidden/>
              </w:rPr>
              <w:instrText xml:space="preserve"> PAGEREF _Toc235696628 \h </w:instrText>
            </w:r>
            <w:r>
              <w:rPr>
                <w:noProof/>
                <w:webHidden/>
              </w:rPr>
            </w:r>
            <w:r>
              <w:rPr>
                <w:noProof/>
                <w:webHidden/>
              </w:rPr>
              <w:fldChar w:fldCharType="separate"/>
            </w:r>
            <w:r w:rsidR="003E6484">
              <w:rPr>
                <w:noProof/>
                <w:webHidden/>
              </w:rPr>
              <w:t>24</w:t>
            </w:r>
            <w:r>
              <w:rPr>
                <w:noProof/>
                <w:webHidden/>
              </w:rPr>
              <w:fldChar w:fldCharType="end"/>
            </w:r>
          </w:hyperlink>
        </w:p>
        <w:p w14:paraId="28C2AAA2" w14:textId="4222C172" w:rsidR="00853CDD" w:rsidRDefault="00853CDD" w:rsidP="00853CDD">
          <w:pPr>
            <w:pStyle w:val="TOC2"/>
            <w:tabs>
              <w:tab w:val="left" w:pos="960"/>
              <w:tab w:val="right" w:leader="dot" w:pos="9016"/>
            </w:tabs>
            <w:rPr>
              <w:noProof/>
              <w:kern w:val="2"/>
              <w:sz w:val="24"/>
              <w:szCs w:val="24"/>
              <w:lang w:val="en-AU" w:eastAsia="en-AU"/>
              <w14:ligatures w14:val="standardContextual"/>
            </w:rPr>
          </w:pPr>
          <w:hyperlink w:anchor="_Toc235696629" w:history="1">
            <w:r w:rsidRPr="00F94CD2">
              <w:rPr>
                <w:rStyle w:val="Hyperlink"/>
                <w:noProof/>
              </w:rPr>
              <w:t>2.2</w:t>
            </w:r>
            <w:r>
              <w:rPr>
                <w:noProof/>
                <w:kern w:val="2"/>
                <w:sz w:val="24"/>
                <w:szCs w:val="24"/>
                <w:lang w:val="en-AU" w:eastAsia="en-AU"/>
                <w14:ligatures w14:val="standardContextual"/>
              </w:rPr>
              <w:tab/>
            </w:r>
            <w:r w:rsidRPr="00F94CD2">
              <w:rPr>
                <w:rStyle w:val="Hyperlink"/>
                <w:noProof/>
              </w:rPr>
              <w:t>Former GHQ Building</w:t>
            </w:r>
            <w:r>
              <w:rPr>
                <w:noProof/>
                <w:webHidden/>
              </w:rPr>
              <w:tab/>
            </w:r>
            <w:r>
              <w:rPr>
                <w:noProof/>
                <w:webHidden/>
              </w:rPr>
              <w:fldChar w:fldCharType="begin"/>
            </w:r>
            <w:r>
              <w:rPr>
                <w:noProof/>
                <w:webHidden/>
              </w:rPr>
              <w:instrText xml:space="preserve"> PAGEREF _Toc235696629 \h </w:instrText>
            </w:r>
            <w:r>
              <w:rPr>
                <w:noProof/>
                <w:webHidden/>
              </w:rPr>
            </w:r>
            <w:r>
              <w:rPr>
                <w:noProof/>
                <w:webHidden/>
              </w:rPr>
              <w:fldChar w:fldCharType="separate"/>
            </w:r>
            <w:r w:rsidR="003E6484">
              <w:rPr>
                <w:noProof/>
                <w:webHidden/>
              </w:rPr>
              <w:t>25</w:t>
            </w:r>
            <w:r>
              <w:rPr>
                <w:noProof/>
                <w:webHidden/>
              </w:rPr>
              <w:fldChar w:fldCharType="end"/>
            </w:r>
          </w:hyperlink>
        </w:p>
        <w:p w14:paraId="4F18E0F7" w14:textId="780F3B16" w:rsidR="00853CDD" w:rsidRDefault="00853CDD" w:rsidP="00853CDD">
          <w:pPr>
            <w:pStyle w:val="TOC2"/>
            <w:tabs>
              <w:tab w:val="left" w:pos="960"/>
              <w:tab w:val="right" w:leader="dot" w:pos="9016"/>
            </w:tabs>
            <w:rPr>
              <w:noProof/>
              <w:kern w:val="2"/>
              <w:sz w:val="24"/>
              <w:szCs w:val="24"/>
              <w:lang w:val="en-AU" w:eastAsia="en-AU"/>
              <w14:ligatures w14:val="standardContextual"/>
            </w:rPr>
          </w:pPr>
          <w:hyperlink w:anchor="_Toc235696630" w:history="1">
            <w:r w:rsidRPr="00F94CD2">
              <w:rPr>
                <w:rStyle w:val="Hyperlink"/>
                <w:noProof/>
              </w:rPr>
              <w:t>2.3</w:t>
            </w:r>
            <w:r>
              <w:rPr>
                <w:noProof/>
                <w:kern w:val="2"/>
                <w:sz w:val="24"/>
                <w:szCs w:val="24"/>
                <w:lang w:val="en-AU" w:eastAsia="en-AU"/>
                <w14:ligatures w14:val="standardContextual"/>
              </w:rPr>
              <w:tab/>
            </w:r>
            <w:r w:rsidRPr="00F94CD2">
              <w:rPr>
                <w:rStyle w:val="Hyperlink"/>
                <w:noProof/>
              </w:rPr>
              <w:t>Miramar Tank</w:t>
            </w:r>
            <w:r>
              <w:rPr>
                <w:noProof/>
                <w:webHidden/>
              </w:rPr>
              <w:tab/>
            </w:r>
            <w:r>
              <w:rPr>
                <w:noProof/>
                <w:webHidden/>
              </w:rPr>
              <w:fldChar w:fldCharType="begin"/>
            </w:r>
            <w:r>
              <w:rPr>
                <w:noProof/>
                <w:webHidden/>
              </w:rPr>
              <w:instrText xml:space="preserve"> PAGEREF _Toc235696630 \h </w:instrText>
            </w:r>
            <w:r>
              <w:rPr>
                <w:noProof/>
                <w:webHidden/>
              </w:rPr>
            </w:r>
            <w:r>
              <w:rPr>
                <w:noProof/>
                <w:webHidden/>
              </w:rPr>
              <w:fldChar w:fldCharType="separate"/>
            </w:r>
            <w:r w:rsidR="003E6484">
              <w:rPr>
                <w:noProof/>
                <w:webHidden/>
              </w:rPr>
              <w:t>27</w:t>
            </w:r>
            <w:r>
              <w:rPr>
                <w:noProof/>
                <w:webHidden/>
              </w:rPr>
              <w:fldChar w:fldCharType="end"/>
            </w:r>
          </w:hyperlink>
        </w:p>
        <w:p w14:paraId="087B54F3" w14:textId="6298813D" w:rsidR="00853CDD" w:rsidRDefault="00853CDD" w:rsidP="00853CDD">
          <w:pPr>
            <w:pStyle w:val="TOC2"/>
            <w:tabs>
              <w:tab w:val="left" w:pos="960"/>
              <w:tab w:val="right" w:leader="dot" w:pos="9016"/>
            </w:tabs>
            <w:rPr>
              <w:noProof/>
              <w:kern w:val="2"/>
              <w:sz w:val="24"/>
              <w:szCs w:val="24"/>
              <w:lang w:val="en-AU" w:eastAsia="en-AU"/>
              <w14:ligatures w14:val="standardContextual"/>
            </w:rPr>
          </w:pPr>
          <w:hyperlink w:anchor="_Toc235696631" w:history="1">
            <w:r w:rsidRPr="00F94CD2">
              <w:rPr>
                <w:rStyle w:val="Hyperlink"/>
                <w:noProof/>
              </w:rPr>
              <w:t>2.4</w:t>
            </w:r>
            <w:r>
              <w:rPr>
                <w:noProof/>
                <w:kern w:val="2"/>
                <w:sz w:val="24"/>
                <w:szCs w:val="24"/>
                <w:lang w:val="en-AU" w:eastAsia="en-AU"/>
                <w14:ligatures w14:val="standardContextual"/>
              </w:rPr>
              <w:tab/>
            </w:r>
            <w:r w:rsidRPr="00F94CD2">
              <w:rPr>
                <w:rStyle w:val="Hyperlink"/>
                <w:noProof/>
              </w:rPr>
              <w:t>Karori Tunnel and Kelburn Viaduct</w:t>
            </w:r>
            <w:r>
              <w:rPr>
                <w:noProof/>
                <w:webHidden/>
              </w:rPr>
              <w:tab/>
            </w:r>
            <w:r>
              <w:rPr>
                <w:noProof/>
                <w:webHidden/>
              </w:rPr>
              <w:fldChar w:fldCharType="begin"/>
            </w:r>
            <w:r>
              <w:rPr>
                <w:noProof/>
                <w:webHidden/>
              </w:rPr>
              <w:instrText xml:space="preserve"> PAGEREF _Toc235696631 \h </w:instrText>
            </w:r>
            <w:r>
              <w:rPr>
                <w:noProof/>
                <w:webHidden/>
              </w:rPr>
            </w:r>
            <w:r>
              <w:rPr>
                <w:noProof/>
                <w:webHidden/>
              </w:rPr>
              <w:fldChar w:fldCharType="separate"/>
            </w:r>
            <w:r w:rsidR="003E6484">
              <w:rPr>
                <w:noProof/>
                <w:webHidden/>
              </w:rPr>
              <w:t>28</w:t>
            </w:r>
            <w:r>
              <w:rPr>
                <w:noProof/>
                <w:webHidden/>
              </w:rPr>
              <w:fldChar w:fldCharType="end"/>
            </w:r>
          </w:hyperlink>
        </w:p>
        <w:p w14:paraId="7E76B35C" w14:textId="765399AF" w:rsidR="00853CDD" w:rsidRDefault="00853CDD" w:rsidP="00853CDD">
          <w:pPr>
            <w:pStyle w:val="TOC1"/>
            <w:rPr>
              <w:b/>
              <w:bCs/>
              <w:noProof/>
              <w:kern w:val="2"/>
              <w:sz w:val="24"/>
              <w:szCs w:val="24"/>
              <w:lang w:val="en-AU" w:eastAsia="en-AU"/>
              <w14:ligatures w14:val="standardContextual"/>
            </w:rPr>
          </w:pPr>
          <w:hyperlink w:anchor="_Toc235696632" w:history="1">
            <w:r w:rsidRPr="00F94CD2">
              <w:rPr>
                <w:rStyle w:val="Hyperlink"/>
                <w:noProof/>
              </w:rPr>
              <w:t>3</w:t>
            </w:r>
            <w:r>
              <w:rPr>
                <w:noProof/>
                <w:kern w:val="2"/>
                <w:sz w:val="24"/>
                <w:szCs w:val="24"/>
                <w:lang w:val="en-AU" w:eastAsia="en-AU"/>
                <w14:ligatures w14:val="standardContextual"/>
              </w:rPr>
              <w:tab/>
            </w:r>
            <w:r w:rsidRPr="00F94CD2">
              <w:rPr>
                <w:rStyle w:val="Hyperlink"/>
                <w:noProof/>
              </w:rPr>
              <w:t>Economic Assessment of Identified Scenario</w:t>
            </w:r>
            <w:r>
              <w:rPr>
                <w:noProof/>
                <w:webHidden/>
              </w:rPr>
              <w:tab/>
            </w:r>
            <w:r>
              <w:rPr>
                <w:noProof/>
                <w:webHidden/>
              </w:rPr>
              <w:fldChar w:fldCharType="begin"/>
            </w:r>
            <w:r>
              <w:rPr>
                <w:noProof/>
                <w:webHidden/>
              </w:rPr>
              <w:instrText xml:space="preserve"> PAGEREF _Toc235696632 \h </w:instrText>
            </w:r>
            <w:r>
              <w:rPr>
                <w:noProof/>
                <w:webHidden/>
              </w:rPr>
            </w:r>
            <w:r>
              <w:rPr>
                <w:noProof/>
                <w:webHidden/>
              </w:rPr>
              <w:fldChar w:fldCharType="separate"/>
            </w:r>
            <w:r w:rsidR="003E6484">
              <w:rPr>
                <w:noProof/>
                <w:webHidden/>
              </w:rPr>
              <w:t>30</w:t>
            </w:r>
            <w:r>
              <w:rPr>
                <w:noProof/>
                <w:webHidden/>
              </w:rPr>
              <w:fldChar w:fldCharType="end"/>
            </w:r>
          </w:hyperlink>
        </w:p>
        <w:p w14:paraId="2ACBBC65" w14:textId="128C6DA1" w:rsidR="00853CDD" w:rsidRDefault="00853CDD" w:rsidP="00853CDD">
          <w:pPr>
            <w:pStyle w:val="TOC2"/>
            <w:tabs>
              <w:tab w:val="left" w:pos="960"/>
              <w:tab w:val="right" w:leader="dot" w:pos="9016"/>
            </w:tabs>
            <w:rPr>
              <w:noProof/>
              <w:kern w:val="2"/>
              <w:sz w:val="24"/>
              <w:szCs w:val="24"/>
              <w:lang w:val="en-AU" w:eastAsia="en-AU"/>
              <w14:ligatures w14:val="standardContextual"/>
            </w:rPr>
          </w:pPr>
          <w:hyperlink w:anchor="_Toc235696633" w:history="1">
            <w:r w:rsidRPr="00F94CD2">
              <w:rPr>
                <w:rStyle w:val="Hyperlink"/>
                <w:noProof/>
              </w:rPr>
              <w:t>3.1</w:t>
            </w:r>
            <w:r>
              <w:rPr>
                <w:noProof/>
                <w:kern w:val="2"/>
                <w:sz w:val="24"/>
                <w:szCs w:val="24"/>
                <w:lang w:val="en-AU" w:eastAsia="en-AU"/>
                <w14:ligatures w14:val="standardContextual"/>
              </w:rPr>
              <w:tab/>
            </w:r>
            <w:r w:rsidRPr="00F94CD2">
              <w:rPr>
                <w:rStyle w:val="Hyperlink"/>
                <w:noProof/>
              </w:rPr>
              <w:t>Development Potential (CPHA non-heritage, GHQ and Miramar Tank)</w:t>
            </w:r>
            <w:r>
              <w:rPr>
                <w:noProof/>
                <w:webHidden/>
              </w:rPr>
              <w:tab/>
            </w:r>
            <w:r>
              <w:rPr>
                <w:noProof/>
                <w:webHidden/>
              </w:rPr>
              <w:fldChar w:fldCharType="begin"/>
            </w:r>
            <w:r>
              <w:rPr>
                <w:noProof/>
                <w:webHidden/>
              </w:rPr>
              <w:instrText xml:space="preserve"> PAGEREF _Toc235696633 \h </w:instrText>
            </w:r>
            <w:r>
              <w:rPr>
                <w:noProof/>
                <w:webHidden/>
              </w:rPr>
            </w:r>
            <w:r>
              <w:rPr>
                <w:noProof/>
                <w:webHidden/>
              </w:rPr>
              <w:fldChar w:fldCharType="separate"/>
            </w:r>
            <w:r w:rsidR="003E6484">
              <w:rPr>
                <w:noProof/>
                <w:webHidden/>
              </w:rPr>
              <w:t>30</w:t>
            </w:r>
            <w:r>
              <w:rPr>
                <w:noProof/>
                <w:webHidden/>
              </w:rPr>
              <w:fldChar w:fldCharType="end"/>
            </w:r>
          </w:hyperlink>
        </w:p>
        <w:p w14:paraId="65073ECA" w14:textId="7DCD4935" w:rsidR="00853CDD" w:rsidRDefault="00853CDD" w:rsidP="00853CDD">
          <w:pPr>
            <w:pStyle w:val="TOC2"/>
            <w:tabs>
              <w:tab w:val="left" w:pos="960"/>
              <w:tab w:val="right" w:leader="dot" w:pos="9016"/>
            </w:tabs>
            <w:rPr>
              <w:noProof/>
              <w:kern w:val="2"/>
              <w:sz w:val="24"/>
              <w:szCs w:val="24"/>
              <w:lang w:val="en-AU" w:eastAsia="en-AU"/>
              <w14:ligatures w14:val="standardContextual"/>
            </w:rPr>
          </w:pPr>
          <w:hyperlink w:anchor="_Toc235696634" w:history="1">
            <w:r w:rsidRPr="00F94CD2">
              <w:rPr>
                <w:rStyle w:val="Hyperlink"/>
                <w:noProof/>
              </w:rPr>
              <w:t>3.2</w:t>
            </w:r>
            <w:r>
              <w:rPr>
                <w:noProof/>
                <w:kern w:val="2"/>
                <w:sz w:val="24"/>
                <w:szCs w:val="24"/>
                <w:lang w:val="en-AU" w:eastAsia="en-AU"/>
                <w14:ligatures w14:val="standardContextual"/>
              </w:rPr>
              <w:tab/>
            </w:r>
            <w:r w:rsidRPr="00F94CD2">
              <w:rPr>
                <w:rStyle w:val="Hyperlink"/>
                <w:noProof/>
              </w:rPr>
              <w:t>Infrastructure Efficiency (Karori Tunnel and Kelburn Viaduct)</w:t>
            </w:r>
            <w:r>
              <w:rPr>
                <w:noProof/>
                <w:webHidden/>
              </w:rPr>
              <w:tab/>
            </w:r>
            <w:r>
              <w:rPr>
                <w:noProof/>
                <w:webHidden/>
              </w:rPr>
              <w:fldChar w:fldCharType="begin"/>
            </w:r>
            <w:r>
              <w:rPr>
                <w:noProof/>
                <w:webHidden/>
              </w:rPr>
              <w:instrText xml:space="preserve"> PAGEREF _Toc235696634 \h </w:instrText>
            </w:r>
            <w:r>
              <w:rPr>
                <w:noProof/>
                <w:webHidden/>
              </w:rPr>
            </w:r>
            <w:r>
              <w:rPr>
                <w:noProof/>
                <w:webHidden/>
              </w:rPr>
              <w:fldChar w:fldCharType="separate"/>
            </w:r>
            <w:r w:rsidR="003E6484">
              <w:rPr>
                <w:noProof/>
                <w:webHidden/>
              </w:rPr>
              <w:t>33</w:t>
            </w:r>
            <w:r>
              <w:rPr>
                <w:noProof/>
                <w:webHidden/>
              </w:rPr>
              <w:fldChar w:fldCharType="end"/>
            </w:r>
          </w:hyperlink>
        </w:p>
        <w:p w14:paraId="6200ABE4" w14:textId="590EFE33" w:rsidR="00853CDD" w:rsidRDefault="00853CDD" w:rsidP="00853CDD">
          <w:pPr>
            <w:pStyle w:val="TOC2"/>
            <w:tabs>
              <w:tab w:val="left" w:pos="960"/>
              <w:tab w:val="right" w:leader="dot" w:pos="9016"/>
            </w:tabs>
            <w:rPr>
              <w:noProof/>
              <w:kern w:val="2"/>
              <w:sz w:val="24"/>
              <w:szCs w:val="24"/>
              <w:lang w:val="en-AU" w:eastAsia="en-AU"/>
              <w14:ligatures w14:val="standardContextual"/>
            </w:rPr>
          </w:pPr>
          <w:hyperlink w:anchor="_Toc235696635" w:history="1">
            <w:r w:rsidRPr="00F94CD2">
              <w:rPr>
                <w:rStyle w:val="Hyperlink"/>
                <w:noProof/>
              </w:rPr>
              <w:t>3.3</w:t>
            </w:r>
            <w:r>
              <w:rPr>
                <w:noProof/>
                <w:kern w:val="2"/>
                <w:sz w:val="24"/>
                <w:szCs w:val="24"/>
                <w:lang w:val="en-AU" w:eastAsia="en-AU"/>
                <w14:ligatures w14:val="standardContextual"/>
              </w:rPr>
              <w:tab/>
            </w:r>
            <w:r w:rsidRPr="00F94CD2">
              <w:rPr>
                <w:rStyle w:val="Hyperlink"/>
                <w:noProof/>
              </w:rPr>
              <w:t>Impact Sensitivities</w:t>
            </w:r>
            <w:r>
              <w:rPr>
                <w:noProof/>
                <w:webHidden/>
              </w:rPr>
              <w:tab/>
            </w:r>
            <w:r>
              <w:rPr>
                <w:noProof/>
                <w:webHidden/>
              </w:rPr>
              <w:fldChar w:fldCharType="begin"/>
            </w:r>
            <w:r>
              <w:rPr>
                <w:noProof/>
                <w:webHidden/>
              </w:rPr>
              <w:instrText xml:space="preserve"> PAGEREF _Toc235696635 \h </w:instrText>
            </w:r>
            <w:r>
              <w:rPr>
                <w:noProof/>
                <w:webHidden/>
              </w:rPr>
            </w:r>
            <w:r>
              <w:rPr>
                <w:noProof/>
                <w:webHidden/>
              </w:rPr>
              <w:fldChar w:fldCharType="separate"/>
            </w:r>
            <w:r w:rsidR="003E6484">
              <w:rPr>
                <w:noProof/>
                <w:webHidden/>
              </w:rPr>
              <w:t>34</w:t>
            </w:r>
            <w:r>
              <w:rPr>
                <w:noProof/>
                <w:webHidden/>
              </w:rPr>
              <w:fldChar w:fldCharType="end"/>
            </w:r>
          </w:hyperlink>
        </w:p>
        <w:p w14:paraId="4ECF21DE" w14:textId="7D2FF472" w:rsidR="00853CDD" w:rsidRDefault="00853CDD" w:rsidP="00853CDD">
          <w:pPr>
            <w:pStyle w:val="TOC1"/>
            <w:rPr>
              <w:b/>
              <w:bCs/>
              <w:noProof/>
              <w:kern w:val="2"/>
              <w:sz w:val="24"/>
              <w:szCs w:val="24"/>
              <w:lang w:val="en-AU" w:eastAsia="en-AU"/>
              <w14:ligatures w14:val="standardContextual"/>
            </w:rPr>
          </w:pPr>
          <w:hyperlink w:anchor="_Toc235696636" w:history="1">
            <w:r w:rsidRPr="00F94CD2">
              <w:rPr>
                <w:rStyle w:val="Hyperlink"/>
                <w:noProof/>
              </w:rPr>
              <w:t>4</w:t>
            </w:r>
            <w:r>
              <w:rPr>
                <w:noProof/>
                <w:kern w:val="2"/>
                <w:sz w:val="24"/>
                <w:szCs w:val="24"/>
                <w:lang w:val="en-AU" w:eastAsia="en-AU"/>
                <w14:ligatures w14:val="standardContextual"/>
              </w:rPr>
              <w:tab/>
            </w:r>
            <w:r w:rsidRPr="00F94CD2">
              <w:rPr>
                <w:rStyle w:val="Hyperlink"/>
                <w:noProof/>
              </w:rPr>
              <w:t>Wider Economic Benefits</w:t>
            </w:r>
            <w:r>
              <w:rPr>
                <w:noProof/>
                <w:webHidden/>
              </w:rPr>
              <w:tab/>
            </w:r>
            <w:r>
              <w:rPr>
                <w:noProof/>
                <w:webHidden/>
              </w:rPr>
              <w:fldChar w:fldCharType="begin"/>
            </w:r>
            <w:r>
              <w:rPr>
                <w:noProof/>
                <w:webHidden/>
              </w:rPr>
              <w:instrText xml:space="preserve"> PAGEREF _Toc235696636 \h </w:instrText>
            </w:r>
            <w:r>
              <w:rPr>
                <w:noProof/>
                <w:webHidden/>
              </w:rPr>
            </w:r>
            <w:r>
              <w:rPr>
                <w:noProof/>
                <w:webHidden/>
              </w:rPr>
              <w:fldChar w:fldCharType="separate"/>
            </w:r>
            <w:r w:rsidR="003E6484">
              <w:rPr>
                <w:noProof/>
                <w:webHidden/>
              </w:rPr>
              <w:t>36</w:t>
            </w:r>
            <w:r>
              <w:rPr>
                <w:noProof/>
                <w:webHidden/>
              </w:rPr>
              <w:fldChar w:fldCharType="end"/>
            </w:r>
          </w:hyperlink>
        </w:p>
        <w:p w14:paraId="7B532BE5" w14:textId="29345D25" w:rsidR="00853CDD" w:rsidRDefault="00853CDD" w:rsidP="00853CDD">
          <w:pPr>
            <w:pStyle w:val="TOC1"/>
            <w:rPr>
              <w:b/>
              <w:bCs/>
              <w:noProof/>
              <w:kern w:val="2"/>
              <w:sz w:val="24"/>
              <w:szCs w:val="24"/>
              <w:lang w:val="en-AU" w:eastAsia="en-AU"/>
              <w14:ligatures w14:val="standardContextual"/>
            </w:rPr>
          </w:pPr>
          <w:hyperlink w:anchor="_Toc235696637" w:history="1">
            <w:r w:rsidRPr="00F94CD2">
              <w:rPr>
                <w:rStyle w:val="Hyperlink"/>
                <w:noProof/>
              </w:rPr>
              <w:t>5</w:t>
            </w:r>
            <w:r>
              <w:rPr>
                <w:noProof/>
                <w:kern w:val="2"/>
                <w:sz w:val="24"/>
                <w:szCs w:val="24"/>
                <w:lang w:val="en-AU" w:eastAsia="en-AU"/>
                <w14:ligatures w14:val="standardContextual"/>
              </w:rPr>
              <w:tab/>
            </w:r>
            <w:r w:rsidRPr="00F94CD2">
              <w:rPr>
                <w:rStyle w:val="Hyperlink"/>
                <w:noProof/>
              </w:rPr>
              <w:t>Conclusion</w:t>
            </w:r>
            <w:r>
              <w:rPr>
                <w:noProof/>
                <w:webHidden/>
              </w:rPr>
              <w:tab/>
            </w:r>
            <w:r>
              <w:rPr>
                <w:noProof/>
                <w:webHidden/>
              </w:rPr>
              <w:fldChar w:fldCharType="begin"/>
            </w:r>
            <w:r>
              <w:rPr>
                <w:noProof/>
                <w:webHidden/>
              </w:rPr>
              <w:instrText xml:space="preserve"> PAGEREF _Toc235696637 \h </w:instrText>
            </w:r>
            <w:r>
              <w:rPr>
                <w:noProof/>
                <w:webHidden/>
              </w:rPr>
            </w:r>
            <w:r>
              <w:rPr>
                <w:noProof/>
                <w:webHidden/>
              </w:rPr>
              <w:fldChar w:fldCharType="separate"/>
            </w:r>
            <w:r w:rsidR="003E6484">
              <w:rPr>
                <w:noProof/>
                <w:webHidden/>
              </w:rPr>
              <w:t>38</w:t>
            </w:r>
            <w:r>
              <w:rPr>
                <w:noProof/>
                <w:webHidden/>
              </w:rPr>
              <w:fldChar w:fldCharType="end"/>
            </w:r>
          </w:hyperlink>
        </w:p>
        <w:p w14:paraId="40C7DFC3" w14:textId="77777777" w:rsidR="00853CDD" w:rsidRDefault="00853CDD" w:rsidP="00853CDD">
          <w:pPr>
            <w:pStyle w:val="TOC2"/>
            <w:tabs>
              <w:tab w:val="left" w:pos="880"/>
              <w:tab w:val="right" w:leader="dot" w:pos="9016"/>
            </w:tabs>
          </w:pPr>
          <w:r>
            <w:rPr>
              <w:rFonts w:eastAsiaTheme="majorEastAsia"/>
              <w:noProof/>
            </w:rPr>
            <w:fldChar w:fldCharType="end"/>
          </w:r>
        </w:p>
      </w:sdtContent>
    </w:sdt>
    <w:p w14:paraId="4EE00126" w14:textId="77777777" w:rsidR="00853CDD" w:rsidRDefault="00853CDD" w:rsidP="00853CDD">
      <w:pPr>
        <w:pStyle w:val="TOC10"/>
      </w:pPr>
      <w:r>
        <w:t>Figures</w:t>
      </w:r>
    </w:p>
    <w:p w14:paraId="0298E952" w14:textId="5636CBF4" w:rsidR="00853CDD" w:rsidRDefault="00853CDD" w:rsidP="00853CDD">
      <w:pPr>
        <w:pStyle w:val="TableofFigures"/>
        <w:tabs>
          <w:tab w:val="right" w:leader="dot" w:pos="9016"/>
        </w:tabs>
        <w:rPr>
          <w:noProof/>
          <w:kern w:val="2"/>
          <w:sz w:val="24"/>
          <w:szCs w:val="24"/>
          <w:lang w:val="en-AU" w:eastAsia="en-AU"/>
          <w14:ligatures w14:val="standardContextual"/>
        </w:rPr>
      </w:pPr>
      <w:r>
        <w:fldChar w:fldCharType="begin"/>
      </w:r>
      <w:r>
        <w:instrText xml:space="preserve"> TOC \h \z \c "Figure" </w:instrText>
      </w:r>
      <w:r>
        <w:fldChar w:fldCharType="separate"/>
      </w:r>
      <w:hyperlink w:anchor="_Toc235696638" w:history="1">
        <w:r w:rsidRPr="00A45678">
          <w:rPr>
            <w:rStyle w:val="Hyperlink"/>
            <w:noProof/>
          </w:rPr>
          <w:t>Figure 2</w:t>
        </w:r>
        <w:r w:rsidRPr="00A45678">
          <w:rPr>
            <w:rStyle w:val="Hyperlink"/>
            <w:noProof/>
          </w:rPr>
          <w:noBreakHyphen/>
          <w:t>1: Courtney Place Heritage areas Wellington City District Plan</w:t>
        </w:r>
        <w:r>
          <w:rPr>
            <w:noProof/>
            <w:webHidden/>
          </w:rPr>
          <w:tab/>
        </w:r>
        <w:r>
          <w:rPr>
            <w:noProof/>
            <w:webHidden/>
          </w:rPr>
          <w:fldChar w:fldCharType="begin"/>
        </w:r>
        <w:r>
          <w:rPr>
            <w:noProof/>
            <w:webHidden/>
          </w:rPr>
          <w:instrText xml:space="preserve"> PAGEREF _Toc235696638 \h </w:instrText>
        </w:r>
        <w:r>
          <w:rPr>
            <w:noProof/>
            <w:webHidden/>
          </w:rPr>
        </w:r>
        <w:r>
          <w:rPr>
            <w:noProof/>
            <w:webHidden/>
          </w:rPr>
          <w:fldChar w:fldCharType="separate"/>
        </w:r>
        <w:r w:rsidR="003E6484">
          <w:rPr>
            <w:noProof/>
            <w:webHidden/>
          </w:rPr>
          <w:t>24</w:t>
        </w:r>
        <w:r>
          <w:rPr>
            <w:noProof/>
            <w:webHidden/>
          </w:rPr>
          <w:fldChar w:fldCharType="end"/>
        </w:r>
      </w:hyperlink>
    </w:p>
    <w:p w14:paraId="3F3BB273" w14:textId="6B098CFC" w:rsidR="00853CDD" w:rsidRDefault="00853CDD" w:rsidP="00853CDD">
      <w:pPr>
        <w:pStyle w:val="TableofFigures"/>
        <w:tabs>
          <w:tab w:val="right" w:leader="dot" w:pos="9016"/>
        </w:tabs>
        <w:rPr>
          <w:noProof/>
          <w:kern w:val="2"/>
          <w:sz w:val="24"/>
          <w:szCs w:val="24"/>
          <w:lang w:val="en-AU" w:eastAsia="en-AU"/>
          <w14:ligatures w14:val="standardContextual"/>
        </w:rPr>
      </w:pPr>
      <w:hyperlink w:anchor="_Toc235696639" w:history="1">
        <w:r w:rsidRPr="00A45678">
          <w:rPr>
            <w:rStyle w:val="Hyperlink"/>
            <w:noProof/>
          </w:rPr>
          <w:t>Figure 2</w:t>
        </w:r>
        <w:r w:rsidRPr="00A45678">
          <w:rPr>
            <w:rStyle w:val="Hyperlink"/>
            <w:noProof/>
          </w:rPr>
          <w:noBreakHyphen/>
          <w:t>2: GHQ Building</w:t>
        </w:r>
        <w:r>
          <w:rPr>
            <w:noProof/>
            <w:webHidden/>
          </w:rPr>
          <w:tab/>
        </w:r>
        <w:r>
          <w:rPr>
            <w:noProof/>
            <w:webHidden/>
          </w:rPr>
          <w:fldChar w:fldCharType="begin"/>
        </w:r>
        <w:r>
          <w:rPr>
            <w:noProof/>
            <w:webHidden/>
          </w:rPr>
          <w:instrText xml:space="preserve"> PAGEREF _Toc235696639 \h </w:instrText>
        </w:r>
        <w:r>
          <w:rPr>
            <w:noProof/>
            <w:webHidden/>
          </w:rPr>
        </w:r>
        <w:r>
          <w:rPr>
            <w:noProof/>
            <w:webHidden/>
          </w:rPr>
          <w:fldChar w:fldCharType="separate"/>
        </w:r>
        <w:r w:rsidR="003E6484">
          <w:rPr>
            <w:noProof/>
            <w:webHidden/>
          </w:rPr>
          <w:t>26</w:t>
        </w:r>
        <w:r>
          <w:rPr>
            <w:noProof/>
            <w:webHidden/>
          </w:rPr>
          <w:fldChar w:fldCharType="end"/>
        </w:r>
      </w:hyperlink>
    </w:p>
    <w:p w14:paraId="7039C071" w14:textId="0C87A731" w:rsidR="00853CDD" w:rsidRDefault="00853CDD" w:rsidP="00853CDD">
      <w:pPr>
        <w:pStyle w:val="TableofFigures"/>
        <w:tabs>
          <w:tab w:val="right" w:leader="dot" w:pos="9016"/>
        </w:tabs>
        <w:rPr>
          <w:noProof/>
          <w:kern w:val="2"/>
          <w:sz w:val="24"/>
          <w:szCs w:val="24"/>
          <w:lang w:val="en-AU" w:eastAsia="en-AU"/>
          <w14:ligatures w14:val="standardContextual"/>
        </w:rPr>
      </w:pPr>
      <w:hyperlink w:anchor="_Toc235696640" w:history="1">
        <w:r w:rsidRPr="00A45678">
          <w:rPr>
            <w:rStyle w:val="Hyperlink"/>
            <w:noProof/>
          </w:rPr>
          <w:t>Figure 2</w:t>
        </w:r>
        <w:r w:rsidRPr="00A45678">
          <w:rPr>
            <w:rStyle w:val="Hyperlink"/>
            <w:noProof/>
          </w:rPr>
          <w:noBreakHyphen/>
          <w:t>3: Miramar Tank</w:t>
        </w:r>
        <w:r>
          <w:rPr>
            <w:noProof/>
            <w:webHidden/>
          </w:rPr>
          <w:tab/>
        </w:r>
        <w:r>
          <w:rPr>
            <w:noProof/>
            <w:webHidden/>
          </w:rPr>
          <w:fldChar w:fldCharType="begin"/>
        </w:r>
        <w:r>
          <w:rPr>
            <w:noProof/>
            <w:webHidden/>
          </w:rPr>
          <w:instrText xml:space="preserve"> PAGEREF _Toc235696640 \h </w:instrText>
        </w:r>
        <w:r>
          <w:rPr>
            <w:noProof/>
            <w:webHidden/>
          </w:rPr>
        </w:r>
        <w:r>
          <w:rPr>
            <w:noProof/>
            <w:webHidden/>
          </w:rPr>
          <w:fldChar w:fldCharType="separate"/>
        </w:r>
        <w:r w:rsidR="003E6484">
          <w:rPr>
            <w:noProof/>
            <w:webHidden/>
          </w:rPr>
          <w:t>27</w:t>
        </w:r>
        <w:r>
          <w:rPr>
            <w:noProof/>
            <w:webHidden/>
          </w:rPr>
          <w:fldChar w:fldCharType="end"/>
        </w:r>
      </w:hyperlink>
    </w:p>
    <w:p w14:paraId="729897A6" w14:textId="032D182E" w:rsidR="00853CDD" w:rsidRDefault="00853CDD" w:rsidP="00853CDD">
      <w:pPr>
        <w:pStyle w:val="TableofFigures"/>
        <w:tabs>
          <w:tab w:val="right" w:leader="dot" w:pos="9016"/>
        </w:tabs>
        <w:rPr>
          <w:noProof/>
          <w:kern w:val="2"/>
          <w:sz w:val="24"/>
          <w:szCs w:val="24"/>
          <w:lang w:val="en-AU" w:eastAsia="en-AU"/>
          <w14:ligatures w14:val="standardContextual"/>
        </w:rPr>
      </w:pPr>
      <w:hyperlink w:anchor="_Toc235696641" w:history="1">
        <w:r w:rsidRPr="00A45678">
          <w:rPr>
            <w:rStyle w:val="Hyperlink"/>
            <w:noProof/>
          </w:rPr>
          <w:t>Figure 2</w:t>
        </w:r>
        <w:r w:rsidRPr="00A45678">
          <w:rPr>
            <w:rStyle w:val="Hyperlink"/>
            <w:noProof/>
          </w:rPr>
          <w:noBreakHyphen/>
          <w:t>3: CPHA non-heritage, GHQ, and Miramar Tank - Existing Parcels and Plan Enabled Capacity</w:t>
        </w:r>
        <w:r>
          <w:rPr>
            <w:noProof/>
            <w:webHidden/>
          </w:rPr>
          <w:tab/>
        </w:r>
        <w:r>
          <w:rPr>
            <w:noProof/>
            <w:webHidden/>
          </w:rPr>
          <w:fldChar w:fldCharType="begin"/>
        </w:r>
        <w:r>
          <w:rPr>
            <w:noProof/>
            <w:webHidden/>
          </w:rPr>
          <w:instrText xml:space="preserve"> PAGEREF _Toc235696641 \h </w:instrText>
        </w:r>
        <w:r>
          <w:rPr>
            <w:noProof/>
            <w:webHidden/>
          </w:rPr>
        </w:r>
        <w:r>
          <w:rPr>
            <w:noProof/>
            <w:webHidden/>
          </w:rPr>
          <w:fldChar w:fldCharType="separate"/>
        </w:r>
        <w:r w:rsidR="003E6484">
          <w:rPr>
            <w:noProof/>
            <w:webHidden/>
          </w:rPr>
          <w:t>30</w:t>
        </w:r>
        <w:r>
          <w:rPr>
            <w:noProof/>
            <w:webHidden/>
          </w:rPr>
          <w:fldChar w:fldCharType="end"/>
        </w:r>
      </w:hyperlink>
    </w:p>
    <w:p w14:paraId="62FEAB05" w14:textId="0CBC5DC7" w:rsidR="00853CDD" w:rsidRDefault="00853CDD" w:rsidP="00853CDD">
      <w:pPr>
        <w:pStyle w:val="TableofFigures"/>
        <w:tabs>
          <w:tab w:val="right" w:leader="dot" w:pos="9016"/>
        </w:tabs>
        <w:rPr>
          <w:noProof/>
          <w:kern w:val="2"/>
          <w:sz w:val="24"/>
          <w:szCs w:val="24"/>
          <w:lang w:val="en-AU" w:eastAsia="en-AU"/>
          <w14:ligatures w14:val="standardContextual"/>
        </w:rPr>
      </w:pPr>
      <w:hyperlink w:anchor="_Toc235696642" w:history="1">
        <w:r w:rsidRPr="00A45678">
          <w:rPr>
            <w:rStyle w:val="Hyperlink"/>
            <w:noProof/>
          </w:rPr>
          <w:t>Figure 3</w:t>
        </w:r>
        <w:r w:rsidRPr="00A45678">
          <w:rPr>
            <w:rStyle w:val="Hyperlink"/>
            <w:noProof/>
          </w:rPr>
          <w:noBreakHyphen/>
          <w:t>2: CPHA non-heritage, GHQ, and Miramar Tank – Feasible and Realisable Capacity</w:t>
        </w:r>
        <w:r>
          <w:rPr>
            <w:noProof/>
            <w:webHidden/>
          </w:rPr>
          <w:tab/>
        </w:r>
        <w:r>
          <w:rPr>
            <w:noProof/>
            <w:webHidden/>
          </w:rPr>
          <w:fldChar w:fldCharType="begin"/>
        </w:r>
        <w:r>
          <w:rPr>
            <w:noProof/>
            <w:webHidden/>
          </w:rPr>
          <w:instrText xml:space="preserve"> PAGEREF _Toc235696642 \h </w:instrText>
        </w:r>
        <w:r>
          <w:rPr>
            <w:noProof/>
            <w:webHidden/>
          </w:rPr>
        </w:r>
        <w:r>
          <w:rPr>
            <w:noProof/>
            <w:webHidden/>
          </w:rPr>
          <w:fldChar w:fldCharType="separate"/>
        </w:r>
        <w:r w:rsidR="003E6484">
          <w:rPr>
            <w:noProof/>
            <w:webHidden/>
          </w:rPr>
          <w:t>32</w:t>
        </w:r>
        <w:r>
          <w:rPr>
            <w:noProof/>
            <w:webHidden/>
          </w:rPr>
          <w:fldChar w:fldCharType="end"/>
        </w:r>
      </w:hyperlink>
    </w:p>
    <w:p w14:paraId="5EF3D86C" w14:textId="3C1F764B" w:rsidR="00853CDD" w:rsidRDefault="00853CDD" w:rsidP="00853CDD">
      <w:pPr>
        <w:pStyle w:val="TableofFigures"/>
        <w:tabs>
          <w:tab w:val="right" w:leader="dot" w:pos="9016"/>
        </w:tabs>
        <w:rPr>
          <w:noProof/>
          <w:kern w:val="2"/>
          <w:sz w:val="24"/>
          <w:szCs w:val="24"/>
          <w:lang w:val="en-AU" w:eastAsia="en-AU"/>
          <w14:ligatures w14:val="standardContextual"/>
        </w:rPr>
      </w:pPr>
      <w:hyperlink w:anchor="_Toc235696643" w:history="1">
        <w:r w:rsidRPr="00A45678">
          <w:rPr>
            <w:rStyle w:val="Hyperlink"/>
            <w:noProof/>
          </w:rPr>
          <w:t>Figure 3</w:t>
        </w:r>
        <w:r w:rsidRPr="00A45678">
          <w:rPr>
            <w:rStyle w:val="Hyperlink"/>
            <w:noProof/>
          </w:rPr>
          <w:noBreakHyphen/>
          <w:t>3: Sensitivity Scenarios - Baseline and Downside (Dwellings, Jobs, and GDP)</w:t>
        </w:r>
        <w:r>
          <w:rPr>
            <w:noProof/>
            <w:webHidden/>
          </w:rPr>
          <w:tab/>
        </w:r>
        <w:r>
          <w:rPr>
            <w:noProof/>
            <w:webHidden/>
          </w:rPr>
          <w:fldChar w:fldCharType="begin"/>
        </w:r>
        <w:r>
          <w:rPr>
            <w:noProof/>
            <w:webHidden/>
          </w:rPr>
          <w:instrText xml:space="preserve"> PAGEREF _Toc235696643 \h </w:instrText>
        </w:r>
        <w:r>
          <w:rPr>
            <w:noProof/>
            <w:webHidden/>
          </w:rPr>
        </w:r>
        <w:r>
          <w:rPr>
            <w:noProof/>
            <w:webHidden/>
          </w:rPr>
          <w:fldChar w:fldCharType="separate"/>
        </w:r>
        <w:r w:rsidR="003E6484">
          <w:rPr>
            <w:noProof/>
            <w:webHidden/>
          </w:rPr>
          <w:t>34</w:t>
        </w:r>
        <w:r>
          <w:rPr>
            <w:noProof/>
            <w:webHidden/>
          </w:rPr>
          <w:fldChar w:fldCharType="end"/>
        </w:r>
      </w:hyperlink>
    </w:p>
    <w:p w14:paraId="4BC29FDE" w14:textId="77777777" w:rsidR="00853CDD" w:rsidRDefault="00853CDD" w:rsidP="00853CDD">
      <w:pPr>
        <w:pStyle w:val="TableofFigures"/>
        <w:tabs>
          <w:tab w:val="right" w:leader="dot" w:pos="9016"/>
        </w:tabs>
      </w:pPr>
      <w:r>
        <w:fldChar w:fldCharType="end"/>
      </w:r>
    </w:p>
    <w:p w14:paraId="047BF26D" w14:textId="77777777" w:rsidR="00853CDD" w:rsidRDefault="00853CDD" w:rsidP="00853CDD">
      <w:pPr>
        <w:sectPr w:rsidR="00853CDD" w:rsidSect="00853CDD">
          <w:pgSz w:w="11906" w:h="16838"/>
          <w:pgMar w:top="1440" w:right="1440" w:bottom="1440" w:left="1440" w:header="708" w:footer="708" w:gutter="0"/>
          <w:cols w:space="708"/>
          <w:docGrid w:linePitch="360"/>
        </w:sectPr>
      </w:pPr>
    </w:p>
    <w:p w14:paraId="220FECDB" w14:textId="77777777" w:rsidR="00853CDD" w:rsidRPr="006943B3" w:rsidRDefault="00853CDD" w:rsidP="00853CDD">
      <w:pPr>
        <w:pStyle w:val="Heading1"/>
      </w:pPr>
      <w:bookmarkStart w:id="18" w:name="_Toc142473357"/>
      <w:bookmarkStart w:id="19" w:name="_Toc235696626"/>
      <w:bookmarkStart w:id="20" w:name="_Toc236216365"/>
      <w:bookmarkStart w:id="21" w:name="_Toc69929248"/>
      <w:bookmarkStart w:id="22" w:name="_Toc72693770"/>
      <w:bookmarkStart w:id="23" w:name="_Toc72693783"/>
      <w:r w:rsidRPr="006943B3">
        <w:lastRenderedPageBreak/>
        <w:t>Introduction</w:t>
      </w:r>
      <w:bookmarkEnd w:id="18"/>
      <w:bookmarkEnd w:id="19"/>
      <w:bookmarkEnd w:id="20"/>
    </w:p>
    <w:p w14:paraId="57FE5C4F" w14:textId="77777777" w:rsidR="00853CDD" w:rsidRDefault="00853CDD" w:rsidP="00853CDD">
      <w:bookmarkStart w:id="24" w:name="_Toc142473360"/>
      <w:bookmarkEnd w:id="21"/>
      <w:bookmarkEnd w:id="22"/>
      <w:bookmarkEnd w:id="23"/>
      <w:r>
        <w:t>The Ministry for Cities, Environment, Regions &amp; Transport (MCERT) has commissioned Formative to undertake a high-level evaluation of the potential economic outcomes associated with some of the local heritage regulations contained within the Wellington City District Plan (WCDP). The assessment considers potential economic impacts in terms of changes in economic activity and employment in relation to:</w:t>
      </w:r>
    </w:p>
    <w:p w14:paraId="542818DE" w14:textId="77777777" w:rsidR="00853CDD" w:rsidRDefault="00853CDD" w:rsidP="002231A0">
      <w:pPr>
        <w:pStyle w:val="BulletL1"/>
      </w:pPr>
      <w:r>
        <w:t>Courtney Place Heritage Area;</w:t>
      </w:r>
    </w:p>
    <w:p w14:paraId="214ED225" w14:textId="77777777" w:rsidR="00853CDD" w:rsidRDefault="00853CDD" w:rsidP="002231A0">
      <w:pPr>
        <w:pStyle w:val="BulletL1"/>
      </w:pPr>
      <w:r w:rsidRPr="00450BF8">
        <w:t>Former GHQ Building</w:t>
      </w:r>
      <w:r>
        <w:t>;</w:t>
      </w:r>
    </w:p>
    <w:p w14:paraId="67E09295" w14:textId="77777777" w:rsidR="00853CDD" w:rsidRDefault="00853CDD" w:rsidP="002231A0">
      <w:pPr>
        <w:pStyle w:val="BulletL1"/>
      </w:pPr>
      <w:r w:rsidRPr="000829CF">
        <w:t>Miramar tank</w:t>
      </w:r>
      <w:r>
        <w:t>; and</w:t>
      </w:r>
    </w:p>
    <w:p w14:paraId="2D64405D" w14:textId="77777777" w:rsidR="00853CDD" w:rsidRDefault="00853CDD" w:rsidP="002231A0">
      <w:pPr>
        <w:pStyle w:val="BulletL1"/>
      </w:pPr>
      <w:r w:rsidRPr="00150F64">
        <w:t>Karori Tunnel and Kelburn Viaduct</w:t>
      </w:r>
      <w:r>
        <w:t>.</w:t>
      </w:r>
    </w:p>
    <w:p w14:paraId="7A05E847" w14:textId="77777777" w:rsidR="00853CDD" w:rsidRDefault="00853CDD" w:rsidP="00853CDD">
      <w:r>
        <w:t>The report considers a scenario in which activities potentially constrained by specific heritage provisions are not restricted by local council regulations. This scenario explores the potential implications of increased development activity, more efficient operation of infrastructure, and other wider economic benefits.</w:t>
      </w:r>
    </w:p>
    <w:p w14:paraId="4FACEA59" w14:textId="77777777" w:rsidR="00853CDD" w:rsidRDefault="00853CDD" w:rsidP="00853CDD">
      <w:pPr>
        <w:rPr>
          <w:lang w:val="en-AU"/>
        </w:rPr>
      </w:pPr>
      <w:r w:rsidRPr="00454ED3">
        <w:t>The scope of this commission is to assess the economic implications of the specified aspects of heritage regulations within the context of the powers introduced under section 360I of the Resource Management Act 1991 (RMA)</w:t>
      </w:r>
      <w:r w:rsidRPr="00A513CD">
        <w:rPr>
          <w:lang w:val="en-AU"/>
        </w:rPr>
        <w:t xml:space="preserve">. Section 360I enables the Minister to modify provisions in local authority policy statements </w:t>
      </w:r>
      <w:r>
        <w:rPr>
          <w:lang w:val="en-AU"/>
        </w:rPr>
        <w:t>or</w:t>
      </w:r>
      <w:r w:rsidRPr="00A513CD">
        <w:rPr>
          <w:lang w:val="en-AU"/>
        </w:rPr>
        <w:t xml:space="preserve"> plans where specified statutory criteria are met</w:t>
      </w:r>
      <w:r>
        <w:rPr>
          <w:lang w:val="en-AU"/>
        </w:rPr>
        <w:t xml:space="preserve">. </w:t>
      </w:r>
    </w:p>
    <w:p w14:paraId="37A72A3B" w14:textId="77777777" w:rsidR="00853CDD" w:rsidRDefault="00853CDD" w:rsidP="00853CDD">
      <w:pPr>
        <w:rPr>
          <w:lang w:val="en-AU"/>
        </w:rPr>
      </w:pPr>
      <w:r w:rsidRPr="00A513CD">
        <w:rPr>
          <w:lang w:val="en-AU"/>
        </w:rPr>
        <w:t>Of particular relevance are sections 360I(2)(b) and (c), which require the Minister to be satisfied that:</w:t>
      </w:r>
    </w:p>
    <w:p w14:paraId="230BE15E" w14:textId="77777777" w:rsidR="00853CDD" w:rsidRPr="00A513CD" w:rsidRDefault="00853CDD" w:rsidP="002231A0">
      <w:pPr>
        <w:pStyle w:val="BulletL1"/>
        <w:rPr>
          <w:lang w:val="en-AU"/>
        </w:rPr>
      </w:pPr>
      <w:r w:rsidRPr="00A513CD">
        <w:rPr>
          <w:lang w:val="en-AU"/>
        </w:rPr>
        <w:t>the provisions proposed to be modified have a negative impact on economic growth, development capacity, or employment; and</w:t>
      </w:r>
    </w:p>
    <w:p w14:paraId="19D19503" w14:textId="77777777" w:rsidR="00853CDD" w:rsidRDefault="00853CDD" w:rsidP="002231A0">
      <w:pPr>
        <w:pStyle w:val="BulletL1"/>
        <w:rPr>
          <w:lang w:val="en-AU"/>
        </w:rPr>
      </w:pPr>
      <w:r w:rsidRPr="00A513CD">
        <w:rPr>
          <w:lang w:val="en-AU"/>
        </w:rPr>
        <w:t>modifying those provisions would not prevent the policy statement or plan from giving effect to a national policy statement</w:t>
      </w:r>
      <w:r>
        <w:rPr>
          <w:lang w:val="en-AU"/>
        </w:rPr>
        <w:t xml:space="preserve"> or </w:t>
      </w:r>
      <w:r w:rsidRPr="00DC21AE">
        <w:t>national environmental standard</w:t>
      </w:r>
      <w:r w:rsidRPr="00A513CD">
        <w:rPr>
          <w:lang w:val="en-AU"/>
        </w:rPr>
        <w:t>.</w:t>
      </w:r>
    </w:p>
    <w:p w14:paraId="184E60F8" w14:textId="77777777" w:rsidR="00853CDD" w:rsidRDefault="00853CDD" w:rsidP="00853CDD">
      <w:pPr>
        <w:rPr>
          <w:lang w:val="en-AU"/>
        </w:rPr>
      </w:pPr>
      <w:r w:rsidRPr="008F25BA">
        <w:t>The following</w:t>
      </w:r>
      <w:r>
        <w:t xml:space="preserve"> economic </w:t>
      </w:r>
      <w:r w:rsidRPr="008F25BA">
        <w:t xml:space="preserve">assessment has been framed to provide high-level information to inform consideration of these aspects of the </w:t>
      </w:r>
      <w:r>
        <w:t xml:space="preserve">statutory </w:t>
      </w:r>
      <w:r w:rsidRPr="008F25BA">
        <w:t>criteria</w:t>
      </w:r>
      <w:r>
        <w:rPr>
          <w:lang w:val="en-AU"/>
        </w:rPr>
        <w:t xml:space="preserve">. </w:t>
      </w:r>
    </w:p>
    <w:p w14:paraId="11EACB82" w14:textId="77777777" w:rsidR="00853CDD" w:rsidRPr="00236FA2" w:rsidRDefault="00853CDD" w:rsidP="00853CDD">
      <w:pPr>
        <w:rPr>
          <w:lang w:val="en-AU"/>
        </w:rPr>
      </w:pPr>
      <w:r>
        <w:t>This report does not evaluate the overall merits of individual heritage regulations, nor does it assess the benefits that may be derived from those regulations</w:t>
      </w:r>
      <w:r w:rsidRPr="005241B0">
        <w:t>.</w:t>
      </w:r>
      <w:r>
        <w:t xml:space="preserve"> </w:t>
      </w:r>
      <w:r w:rsidRPr="00D824BB">
        <w:t>Finally, this assessment does not consider the other aspects of the heritage regulations contained within the WCDP</w:t>
      </w:r>
      <w:r>
        <w:t xml:space="preserve">. </w:t>
      </w:r>
    </w:p>
    <w:p w14:paraId="25C14A60" w14:textId="77777777" w:rsidR="00B81FFF" w:rsidRDefault="00B81FFF">
      <w:pPr>
        <w:spacing w:before="0" w:after="200" w:line="276" w:lineRule="auto"/>
        <w:jc w:val="left"/>
        <w:rPr>
          <w:rFonts w:ascii="Georgia" w:eastAsiaTheme="majorEastAsia" w:hAnsi="Georgia" w:cstheme="majorBidi"/>
          <w:b/>
          <w:bCs/>
          <w:color w:val="005B73"/>
          <w:sz w:val="48"/>
          <w:szCs w:val="28"/>
        </w:rPr>
      </w:pPr>
      <w:bookmarkStart w:id="25" w:name="_Toc235696627"/>
      <w:r>
        <w:br w:type="page"/>
      </w:r>
    </w:p>
    <w:p w14:paraId="778E03A7" w14:textId="722F9057" w:rsidR="00853CDD" w:rsidRDefault="00853CDD" w:rsidP="00853CDD">
      <w:pPr>
        <w:pStyle w:val="Heading1"/>
      </w:pPr>
      <w:bookmarkStart w:id="26" w:name="_Toc236216366"/>
      <w:r>
        <w:lastRenderedPageBreak/>
        <w:t>Wellington Heritage Regulations</w:t>
      </w:r>
      <w:bookmarkEnd w:id="25"/>
      <w:bookmarkEnd w:id="26"/>
    </w:p>
    <w:p w14:paraId="1E2F1E2C" w14:textId="77777777" w:rsidR="00853CDD" w:rsidRDefault="00853CDD" w:rsidP="00853CDD">
      <w:r w:rsidRPr="0022511E">
        <w:t>Heritage protection is an important component of the Wellington City Council</w:t>
      </w:r>
      <w:r>
        <w:t xml:space="preserve"> (WCC)</w:t>
      </w:r>
      <w:r w:rsidRPr="0022511E">
        <w:t xml:space="preserve"> planning framework, providing amenity values that benefit residents and contributing to economic activity by attracting tourists who spend in the local economy</w:t>
      </w:r>
      <w:r w:rsidRPr="0023001A">
        <w:rPr>
          <w:lang w:val="en-AU"/>
        </w:rPr>
        <w:t>.</w:t>
      </w:r>
      <w:r>
        <w:rPr>
          <w:lang w:val="en-AU"/>
        </w:rPr>
        <w:t xml:space="preserve"> </w:t>
      </w:r>
      <w:r w:rsidRPr="00686033">
        <w:t>However, the</w:t>
      </w:r>
      <w:r>
        <w:t xml:space="preserve"> heritage </w:t>
      </w:r>
      <w:r w:rsidRPr="00686033">
        <w:t>protections can constrain the use and redevelopment of land within Wellington, which have implications for the city's ability to accommodate new economic activity and for the functioning and efficiency of the urban environment</w:t>
      </w:r>
      <w:r>
        <w:t xml:space="preserve">. </w:t>
      </w:r>
    </w:p>
    <w:p w14:paraId="10A5453F" w14:textId="77777777" w:rsidR="00853CDD" w:rsidRPr="009D2C89" w:rsidRDefault="00853CDD" w:rsidP="00853CDD">
      <w:pPr>
        <w:rPr>
          <w:lang w:val="en-AU"/>
        </w:rPr>
      </w:pPr>
      <w:r w:rsidRPr="009D2C89">
        <w:rPr>
          <w:lang w:val="en-AU"/>
        </w:rPr>
        <w:t>Importantly, heritage protection gives rise to both economic benefits and economic costs, and these should be weighed when considering the imposition, retention, or removal of heritage protections.</w:t>
      </w:r>
      <w:r>
        <w:rPr>
          <w:lang w:val="en-AU"/>
        </w:rPr>
        <w:t xml:space="preserve"> </w:t>
      </w:r>
      <w:r w:rsidRPr="00A5418B">
        <w:t>The</w:t>
      </w:r>
      <w:r>
        <w:t xml:space="preserve"> potential </w:t>
      </w:r>
      <w:r w:rsidRPr="00A5418B">
        <w:t>benefits and costs are outlined in the economic assessment commissioned by WCC</w:t>
      </w:r>
      <w:r>
        <w:t xml:space="preserve"> </w:t>
      </w:r>
      <w:r w:rsidRPr="00A5418B">
        <w:t>to support the Intensification Streamlined Planning Process (ISPP), which considered heritage as a qualifying matter and identified a range of economic benefits and costs associated with heritage protection</w:t>
      </w:r>
      <w:r>
        <w:rPr>
          <w:rStyle w:val="FootnoteReference"/>
        </w:rPr>
        <w:footnoteReference w:id="15"/>
      </w:r>
      <w:r>
        <w:t>:</w:t>
      </w:r>
    </w:p>
    <w:p w14:paraId="2F5E2B66" w14:textId="77777777" w:rsidR="00853CDD" w:rsidRDefault="00853CDD" w:rsidP="002231A0">
      <w:pPr>
        <w:pStyle w:val="BulletL1"/>
      </w:pPr>
      <w:r w:rsidRPr="00061CE1">
        <w:rPr>
          <w:b/>
          <w:bCs/>
        </w:rPr>
        <w:t>Benefits</w:t>
      </w:r>
      <w:r>
        <w:t>: heritage</w:t>
      </w:r>
      <w:r w:rsidRPr="00061CE1">
        <w:rPr>
          <w:lang w:val="en-AU"/>
        </w:rPr>
        <w:t xml:space="preserve"> contributes to Wellington's tourism sector, with cultural heritage being a significant attraction for many visitors. Furthermore, heritage buildings contribute to Wellington's attractiveness as a filming location, supporting the screen and creative industries. </w:t>
      </w:r>
      <w:r>
        <w:rPr>
          <w:lang w:val="en-AU"/>
        </w:rPr>
        <w:t>Finally, h</w:t>
      </w:r>
      <w:r w:rsidRPr="00061CE1">
        <w:rPr>
          <w:lang w:val="en-AU"/>
        </w:rPr>
        <w:t>eritage buildings provide amenity and cultural value to local residents and the wider community</w:t>
      </w:r>
      <w:r>
        <w:t xml:space="preserve">.         </w:t>
      </w:r>
    </w:p>
    <w:p w14:paraId="4AB3B3A8" w14:textId="77777777" w:rsidR="00853CDD" w:rsidRDefault="00853CDD" w:rsidP="002231A0">
      <w:pPr>
        <w:pStyle w:val="BulletL1"/>
      </w:pPr>
      <w:r w:rsidRPr="0036788F">
        <w:rPr>
          <w:b/>
          <w:bCs/>
        </w:rPr>
        <w:t>Costs</w:t>
      </w:r>
      <w:r>
        <w:t>: h</w:t>
      </w:r>
      <w:r w:rsidRPr="005B2748">
        <w:rPr>
          <w:lang w:val="en-AU"/>
        </w:rPr>
        <w:t xml:space="preserve">as a major impact on the </w:t>
      </w:r>
      <w:r>
        <w:rPr>
          <w:lang w:val="en-AU"/>
        </w:rPr>
        <w:t>development</w:t>
      </w:r>
      <w:r w:rsidRPr="00935665">
        <w:t xml:space="preserve"> capacity within the Wellington CBD. Of all qualifying matters assessed, heritage was found to have the second-largest impact on the amount of realisable apartment and commercial floorspace, reflecting both height restrictions and the extent of heritage coverage within the city centre</w:t>
      </w:r>
      <w:r>
        <w:t>. Also h</w:t>
      </w:r>
      <w:r w:rsidRPr="00916A98">
        <w:t>eritage-listed buildings generally incur higher costs for maintenance, strengthening, and alterations, together with additional consenting requirements</w:t>
      </w:r>
      <w:r>
        <w:t>. Finally, the h</w:t>
      </w:r>
      <w:r w:rsidRPr="00F76A63">
        <w:t>eritage protections can also impose wider economic costs by reducing opportunities for intensification, resulting in a less efficient urban form and potentially constraining economic growth</w:t>
      </w:r>
      <w:r>
        <w:t>.</w:t>
      </w:r>
    </w:p>
    <w:p w14:paraId="6B00186F" w14:textId="77777777" w:rsidR="00853CDD" w:rsidRDefault="00853CDD" w:rsidP="00853CDD">
      <w:r w:rsidRPr="007B019F">
        <w:t>The WCC economic assessment does not provide a quantification of most of the identified costs and benefits. Consequently, it is of limited use in understanding the economic implications of the specific heritage regulations being investigated by MCERT</w:t>
      </w:r>
      <w:r>
        <w:t xml:space="preserve">.  </w:t>
      </w:r>
    </w:p>
    <w:p w14:paraId="7DB64372" w14:textId="77777777" w:rsidR="00853CDD" w:rsidRDefault="00853CDD" w:rsidP="00853CDD">
      <w:r w:rsidRPr="00B971D6">
        <w:t xml:space="preserve">The focus of this report is on the potential foregone economic activity associated with heritage protection, which is assessed in Sections 3. It is beyond the scope of this high-level evaluation to quantify the other economic benefits and costs associated with heritage protection; these are instead discussed qualitatively in Section </w:t>
      </w:r>
      <w:r>
        <w:t>4</w:t>
      </w:r>
      <w:r w:rsidRPr="00B971D6">
        <w:t xml:space="preserve"> of this report. The following discussion in this section outlines the heritage regulations being investigated by MCERT</w:t>
      </w:r>
      <w:r>
        <w:t xml:space="preserve">. </w:t>
      </w:r>
    </w:p>
    <w:p w14:paraId="44980F6D" w14:textId="77777777" w:rsidR="007E37D7" w:rsidRDefault="007E37D7">
      <w:pPr>
        <w:spacing w:before="0" w:after="200" w:line="276" w:lineRule="auto"/>
        <w:jc w:val="left"/>
        <w:rPr>
          <w:rFonts w:ascii="Georgia" w:eastAsiaTheme="majorEastAsia" w:hAnsi="Georgia" w:cstheme="majorBidi"/>
          <w:b/>
          <w:bCs/>
          <w:color w:val="005B73"/>
          <w:sz w:val="36"/>
          <w:szCs w:val="26"/>
        </w:rPr>
      </w:pPr>
      <w:bookmarkStart w:id="27" w:name="_Toc235696628"/>
      <w:bookmarkStart w:id="28" w:name="_Toc236216367"/>
      <w:r>
        <w:br w:type="page"/>
      </w:r>
    </w:p>
    <w:p w14:paraId="5446669F" w14:textId="3570D494" w:rsidR="00853CDD" w:rsidRDefault="00853CDD" w:rsidP="00853CDD">
      <w:pPr>
        <w:pStyle w:val="Heading2"/>
        <w:ind w:left="851" w:hanging="851"/>
      </w:pPr>
      <w:r>
        <w:lastRenderedPageBreak/>
        <w:t>Courtney Place Heritage Area</w:t>
      </w:r>
      <w:bookmarkEnd w:id="27"/>
      <w:bookmarkEnd w:id="28"/>
    </w:p>
    <w:p w14:paraId="2BDBC57E" w14:textId="77777777" w:rsidR="00853CDD" w:rsidRDefault="00853CDD" w:rsidP="00853CDD">
      <w:pPr>
        <w:rPr>
          <w:lang w:val="en-AU"/>
        </w:rPr>
      </w:pPr>
      <w:r w:rsidRPr="0040713F">
        <w:t>The Courtenay Place Heritage Area</w:t>
      </w:r>
      <w:r>
        <w:t xml:space="preserve"> (CPHA)</w:t>
      </w:r>
      <w:r w:rsidRPr="0040713F">
        <w:t xml:space="preserve"> encompassing seven streets and </w:t>
      </w:r>
      <w:proofErr w:type="gramStart"/>
      <w:r w:rsidRPr="0040713F">
        <w:t>a number of</w:t>
      </w:r>
      <w:proofErr w:type="gramEnd"/>
      <w:r w:rsidRPr="0040713F">
        <w:t xml:space="preserve"> listed heritage buildings</w:t>
      </w:r>
      <w:r>
        <w:t xml:space="preserve"> (</w:t>
      </w:r>
      <w:r>
        <w:fldChar w:fldCharType="begin"/>
      </w:r>
      <w:r>
        <w:instrText xml:space="preserve"> REF _Ref235188124 \h </w:instrText>
      </w:r>
      <w:r>
        <w:fldChar w:fldCharType="separate"/>
      </w:r>
      <w:r w:rsidRPr="006943B3">
        <w:t xml:space="preserve">Figure </w:t>
      </w:r>
      <w:r>
        <w:rPr>
          <w:noProof/>
        </w:rPr>
        <w:t>2</w:t>
      </w:r>
      <w:r>
        <w:noBreakHyphen/>
      </w:r>
      <w:r>
        <w:rPr>
          <w:noProof/>
        </w:rPr>
        <w:t>1</w:t>
      </w:r>
      <w:r>
        <w:fldChar w:fldCharType="end"/>
      </w:r>
      <w:r>
        <w:t>)</w:t>
      </w:r>
      <w:r w:rsidRPr="0040713F">
        <w:t xml:space="preserve">. The area is significant for the integrity of its predominantly Edwardian streetscapes, particularly along Blair and Allen Streets. </w:t>
      </w:r>
      <w:r w:rsidRPr="000A6BCB">
        <w:t xml:space="preserve">While not all buildings within the area are individually significant, the precinct contains a number of buildings and structures of considerable heritage value. </w:t>
      </w:r>
      <w:r>
        <w:t xml:space="preserve">In </w:t>
      </w:r>
      <w:r>
        <w:fldChar w:fldCharType="begin"/>
      </w:r>
      <w:r>
        <w:instrText xml:space="preserve"> REF _Ref235188124 \h </w:instrText>
      </w:r>
      <w:r>
        <w:fldChar w:fldCharType="separate"/>
      </w:r>
      <w:r w:rsidRPr="006943B3">
        <w:t xml:space="preserve">Figure </w:t>
      </w:r>
      <w:r>
        <w:rPr>
          <w:noProof/>
        </w:rPr>
        <w:t>2</w:t>
      </w:r>
      <w:r>
        <w:noBreakHyphen/>
      </w:r>
      <w:r>
        <w:rPr>
          <w:noProof/>
        </w:rPr>
        <w:t>1</w:t>
      </w:r>
      <w:r>
        <w:fldChar w:fldCharType="end"/>
      </w:r>
      <w:r>
        <w:t xml:space="preserve"> t</w:t>
      </w:r>
      <w:r w:rsidRPr="000A6BCB">
        <w:t>he purple dots identify buildings that are heritage listed, while the pink dots identify buildings that are considered heritage contributing</w:t>
      </w:r>
      <w:r w:rsidRPr="00B61FA8">
        <w:rPr>
          <w:lang w:val="en-AU"/>
        </w:rPr>
        <w:t>.</w:t>
      </w:r>
      <w:r>
        <w:rPr>
          <w:lang w:val="en-AU"/>
        </w:rPr>
        <w:t xml:space="preserve"> </w:t>
      </w:r>
    </w:p>
    <w:p w14:paraId="2934438C" w14:textId="77777777" w:rsidR="00853CDD" w:rsidRDefault="00853CDD" w:rsidP="00853CDD">
      <w:pPr>
        <w:rPr>
          <w:lang w:val="en-AU"/>
        </w:rPr>
      </w:pPr>
      <w:r w:rsidRPr="00A17923">
        <w:t xml:space="preserve">The area also contains </w:t>
      </w:r>
      <w:proofErr w:type="gramStart"/>
      <w:r w:rsidRPr="00A17923">
        <w:t>a number of</w:t>
      </w:r>
      <w:proofErr w:type="gramEnd"/>
      <w:r w:rsidRPr="00A17923">
        <w:t xml:space="preserve"> non-heritage buildings (1</w:t>
      </w:r>
      <w:r>
        <w:t>4 parcels and around 7,000m</w:t>
      </w:r>
      <w:r w:rsidRPr="005E3D9B">
        <w:rPr>
          <w:vertAlign w:val="superscript"/>
        </w:rPr>
        <w:t>2</w:t>
      </w:r>
      <w:r>
        <w:t xml:space="preserve"> of land</w:t>
      </w:r>
      <w:r w:rsidRPr="00A17923">
        <w:t>), which are identified by the blue dots</w:t>
      </w:r>
      <w:r>
        <w:t xml:space="preserve"> in </w:t>
      </w:r>
      <w:r>
        <w:fldChar w:fldCharType="begin"/>
      </w:r>
      <w:r>
        <w:instrText xml:space="preserve"> REF _Ref235188124 \h </w:instrText>
      </w:r>
      <w:r>
        <w:fldChar w:fldCharType="separate"/>
      </w:r>
      <w:r w:rsidRPr="006943B3">
        <w:t xml:space="preserve">Figure </w:t>
      </w:r>
      <w:r>
        <w:rPr>
          <w:noProof/>
        </w:rPr>
        <w:t>2</w:t>
      </w:r>
      <w:r>
        <w:noBreakHyphen/>
      </w:r>
      <w:r>
        <w:rPr>
          <w:noProof/>
        </w:rPr>
        <w:t>1</w:t>
      </w:r>
      <w:r>
        <w:fldChar w:fldCharType="end"/>
      </w:r>
      <w:r w:rsidRPr="00A17923">
        <w:t xml:space="preserve">. These buildings are generally located around the edges of the </w:t>
      </w:r>
      <w:r>
        <w:rPr>
          <w:lang w:val="en-AU"/>
        </w:rPr>
        <w:t>CPHA</w:t>
      </w:r>
      <w:r w:rsidRPr="00A17923">
        <w:t>, particularly along T</w:t>
      </w:r>
      <w:r>
        <w:t>ory</w:t>
      </w:r>
      <w:r w:rsidRPr="00A17923">
        <w:t xml:space="preserve"> Street and Wakefield Street, or on the southern side of Courtenay</w:t>
      </w:r>
      <w:r>
        <w:t xml:space="preserve"> Place</w:t>
      </w:r>
      <w:r>
        <w:rPr>
          <w:lang w:val="en-AU"/>
        </w:rPr>
        <w:t>.</w:t>
      </w:r>
    </w:p>
    <w:p w14:paraId="5510245B" w14:textId="77777777" w:rsidR="00853CDD" w:rsidRPr="006943B3" w:rsidRDefault="00853CDD" w:rsidP="00853CDD">
      <w:pPr>
        <w:pStyle w:val="Caption"/>
        <w:spacing w:after="120"/>
      </w:pPr>
      <w:bookmarkStart w:id="29" w:name="_Ref235188124"/>
      <w:bookmarkStart w:id="30" w:name="_Toc235696638"/>
      <w:r w:rsidRPr="006943B3">
        <w:t xml:space="preserve">Figure </w:t>
      </w:r>
      <w:r>
        <w:fldChar w:fldCharType="begin"/>
      </w:r>
      <w:r>
        <w:instrText>STYLEREF 1 \s</w:instrText>
      </w:r>
      <w:r>
        <w:fldChar w:fldCharType="separate"/>
      </w:r>
      <w:r>
        <w:rPr>
          <w:noProof/>
        </w:rPr>
        <w:t>2</w:t>
      </w:r>
      <w:r>
        <w:fldChar w:fldCharType="end"/>
      </w:r>
      <w:r>
        <w:noBreakHyphen/>
      </w:r>
      <w:r>
        <w:fldChar w:fldCharType="begin"/>
      </w:r>
      <w:r>
        <w:instrText>SEQ Figure \* ARABIC \s 1</w:instrText>
      </w:r>
      <w:r>
        <w:fldChar w:fldCharType="separate"/>
      </w:r>
      <w:r>
        <w:rPr>
          <w:noProof/>
        </w:rPr>
        <w:t>1</w:t>
      </w:r>
      <w:r>
        <w:fldChar w:fldCharType="end"/>
      </w:r>
      <w:bookmarkEnd w:id="29"/>
      <w:r w:rsidRPr="006943B3">
        <w:t xml:space="preserve">: </w:t>
      </w:r>
      <w:r>
        <w:t>Courtney Place Heritage areas Wellington City District Plan</w:t>
      </w:r>
      <w:bookmarkEnd w:id="30"/>
      <w:r>
        <w:t xml:space="preserve"> </w:t>
      </w:r>
    </w:p>
    <w:p w14:paraId="674F905F" w14:textId="77777777" w:rsidR="00853CDD" w:rsidRDefault="00853CDD" w:rsidP="00853CDD">
      <w:pPr>
        <w:keepNext/>
        <w:spacing w:line="240" w:lineRule="auto"/>
        <w:rPr>
          <w:lang w:val="en-AU"/>
        </w:rPr>
      </w:pPr>
      <w:r w:rsidRPr="00B61FA8">
        <w:rPr>
          <w:noProof/>
          <w:lang w:val="en-AU"/>
        </w:rPr>
        <w:drawing>
          <wp:inline distT="0" distB="0" distL="0" distR="0" wp14:anchorId="10FCDDE4" wp14:editId="4FD91B9D">
            <wp:extent cx="5610225" cy="4084089"/>
            <wp:effectExtent l="19050" t="19050" r="9525" b="12065"/>
            <wp:docPr id="121409230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4092300" name=""/>
                    <pic:cNvPicPr/>
                  </pic:nvPicPr>
                  <pic:blipFill rotWithShape="1">
                    <a:blip r:embed="rId30">
                      <a:extLst>
                        <a:ext uri="{28A0092B-C50C-407E-A947-70E740481C1C}">
                          <a14:useLocalDpi xmlns:a14="http://schemas.microsoft.com/office/drawing/2010/main" val="0"/>
                        </a:ext>
                      </a:extLst>
                    </a:blip>
                    <a:srcRect l="16121" t="14230" r="9379" b="12341"/>
                    <a:stretch>
                      <a:fillRect/>
                    </a:stretch>
                  </pic:blipFill>
                  <pic:spPr bwMode="auto">
                    <a:xfrm>
                      <a:off x="0" y="0"/>
                      <a:ext cx="5750575" cy="4186260"/>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p w14:paraId="72627A21" w14:textId="77777777" w:rsidR="00853CDD" w:rsidRDefault="00853CDD" w:rsidP="00853CDD">
      <w:pPr>
        <w:rPr>
          <w:lang w:val="en-AU"/>
        </w:rPr>
      </w:pPr>
      <w:r w:rsidRPr="005E17DE">
        <w:rPr>
          <w:lang w:val="en-AU"/>
        </w:rPr>
        <w:t xml:space="preserve">The area’s rejuvenation has turned </w:t>
      </w:r>
      <w:r>
        <w:rPr>
          <w:lang w:val="en-AU"/>
        </w:rPr>
        <w:t>CPHA</w:t>
      </w:r>
      <w:r w:rsidRPr="005E17DE">
        <w:rPr>
          <w:lang w:val="en-AU"/>
        </w:rPr>
        <w:t xml:space="preserve"> into a social</w:t>
      </w:r>
      <w:r>
        <w:rPr>
          <w:lang w:val="en-AU"/>
        </w:rPr>
        <w:t xml:space="preserve"> important part of the CBD</w:t>
      </w:r>
      <w:r w:rsidRPr="005E17DE">
        <w:rPr>
          <w:lang w:val="en-AU"/>
        </w:rPr>
        <w:t xml:space="preserve">, particularly at night. </w:t>
      </w:r>
      <w:r>
        <w:rPr>
          <w:lang w:val="en-AU"/>
        </w:rPr>
        <w:t>The</w:t>
      </w:r>
      <w:r w:rsidRPr="005E17DE">
        <w:rPr>
          <w:lang w:val="en-AU"/>
        </w:rPr>
        <w:t xml:space="preserve"> heritage buildings</w:t>
      </w:r>
      <w:r>
        <w:rPr>
          <w:lang w:val="en-AU"/>
        </w:rPr>
        <w:t xml:space="preserve"> create amenity and</w:t>
      </w:r>
      <w:r w:rsidRPr="005E17DE">
        <w:rPr>
          <w:lang w:val="en-AU"/>
        </w:rPr>
        <w:t xml:space="preserve"> have a positive economic and social value in Wellington.</w:t>
      </w:r>
      <w:r>
        <w:rPr>
          <w:lang w:val="en-AU"/>
        </w:rPr>
        <w:t xml:space="preserve"> Therefore, limitations on development in this location may be justifiable.</w:t>
      </w:r>
    </w:p>
    <w:p w14:paraId="46F43A3A" w14:textId="77777777" w:rsidR="00853CDD" w:rsidRDefault="00853CDD" w:rsidP="00853CDD">
      <w:r>
        <w:rPr>
          <w:lang w:val="en-AU"/>
        </w:rPr>
        <w:t>The WCDP imposes maximum height</w:t>
      </w:r>
      <w:r>
        <w:rPr>
          <w:rStyle w:val="FootnoteReference"/>
        </w:rPr>
        <w:footnoteReference w:id="16"/>
      </w:r>
      <w:r>
        <w:rPr>
          <w:lang w:val="en-AU"/>
        </w:rPr>
        <w:t xml:space="preserve"> in the CPHA</w:t>
      </w:r>
      <w:r>
        <w:t xml:space="preserve"> which ranges from 18-25m regardless of heritage status, while the height threshold</w:t>
      </w:r>
      <w:r>
        <w:rPr>
          <w:rStyle w:val="FootnoteReference"/>
        </w:rPr>
        <w:footnoteReference w:id="17"/>
      </w:r>
      <w:r>
        <w:t xml:space="preserve"> in the City Centre Zone (CCZ) is 42.5m (which is shown </w:t>
      </w:r>
      <w:r>
        <w:fldChar w:fldCharType="begin"/>
      </w:r>
      <w:r>
        <w:instrText xml:space="preserve"> REF _Ref235188124 \h </w:instrText>
      </w:r>
      <w:r>
        <w:fldChar w:fldCharType="separate"/>
      </w:r>
      <w:r w:rsidRPr="006943B3">
        <w:t xml:space="preserve">Figure </w:t>
      </w:r>
      <w:r>
        <w:rPr>
          <w:noProof/>
        </w:rPr>
        <w:t>2</w:t>
      </w:r>
      <w:r>
        <w:noBreakHyphen/>
      </w:r>
      <w:r>
        <w:rPr>
          <w:noProof/>
        </w:rPr>
        <w:t>1</w:t>
      </w:r>
      <w:r>
        <w:fldChar w:fldCharType="end"/>
      </w:r>
      <w:r>
        <w:t>). Also of importance is that t</w:t>
      </w:r>
      <w:r w:rsidRPr="00720A37">
        <w:t xml:space="preserve">he height threshold in the </w:t>
      </w:r>
      <w:r>
        <w:t>CCZ</w:t>
      </w:r>
      <w:r w:rsidRPr="00720A37">
        <w:t xml:space="preserve"> is not a maximum or binding development constraint. </w:t>
      </w:r>
      <w:r w:rsidRPr="00951D6B">
        <w:t xml:space="preserve">In practice, the wider </w:t>
      </w:r>
      <w:r>
        <w:t>CCZ</w:t>
      </w:r>
      <w:r w:rsidRPr="00951D6B">
        <w:t xml:space="preserve"> does not impose a binding height </w:t>
      </w:r>
      <w:r w:rsidRPr="00951D6B">
        <w:lastRenderedPageBreak/>
        <w:t>limit on development. Rather, greater building heights are enabled subject to assessment of relevant effects, including amenity, urban design, and other planning considerations</w:t>
      </w:r>
      <w:r>
        <w:t xml:space="preserve">.  </w:t>
      </w:r>
    </w:p>
    <w:p w14:paraId="226A8ED3" w14:textId="77777777" w:rsidR="00853CDD" w:rsidRDefault="00853CDD" w:rsidP="00853CDD">
      <w:r w:rsidRPr="00DE1370">
        <w:t xml:space="preserve">This means that development of non-heritage buildings within the </w:t>
      </w:r>
      <w:r>
        <w:rPr>
          <w:lang w:val="en-AU"/>
        </w:rPr>
        <w:t>CPHA</w:t>
      </w:r>
      <w:r w:rsidRPr="00DE1370">
        <w:t xml:space="preserve"> is constrained by the current rules. If these restrictions were removed, the development potential of these sites could be significantly increased</w:t>
      </w:r>
      <w:r>
        <w:t xml:space="preserve"> and the cost of consenting would be reduced</w:t>
      </w:r>
      <w:r w:rsidRPr="00DE1370">
        <w:t>.</w:t>
      </w:r>
      <w:r>
        <w:rPr>
          <w:rStyle w:val="FootnoteReference"/>
        </w:rPr>
        <w:footnoteReference w:id="18"/>
      </w:r>
      <w:r w:rsidRPr="00DE1370">
        <w:t xml:space="preserve"> As these buildings are not individually heritage listed</w:t>
      </w:r>
      <w:r>
        <w:t xml:space="preserve"> or contributing to heritage</w:t>
      </w:r>
      <w:r w:rsidRPr="00DE1370">
        <w:t>, their redevelopment would not materially affect the heritage values or amenity of the area. While redevelopment may give rise to other amenity effects, these matters would be appropriately considered through the development assessment process, particularly where a proposal exceeds the 42.5m height threshold</w:t>
      </w:r>
      <w:r>
        <w:t xml:space="preserve">. </w:t>
      </w:r>
    </w:p>
    <w:p w14:paraId="6CF600A1" w14:textId="77777777" w:rsidR="00853CDD" w:rsidRDefault="00853CDD" w:rsidP="00853CDD">
      <w:r w:rsidRPr="00D149D9">
        <w:t>Furthermore, the area lies within an Intensification</w:t>
      </w:r>
      <w:r>
        <w:t>-</w:t>
      </w:r>
      <w:r w:rsidRPr="00D149D9">
        <w:t>Strategic Public Transport Corridor identified in the Future Development Strategy (FDS), reflecting the intention for this strategic location to accommodate additional economic activity and residential growth</w:t>
      </w:r>
      <w:r>
        <w:t>.</w:t>
      </w:r>
    </w:p>
    <w:p w14:paraId="3483015F" w14:textId="77777777" w:rsidR="00853CDD" w:rsidRDefault="00853CDD" w:rsidP="00853CDD">
      <w:r w:rsidRPr="00026331">
        <w:t xml:space="preserve">The proposal is that non-heritage buildings within the </w:t>
      </w:r>
      <w:r>
        <w:rPr>
          <w:lang w:val="en-AU"/>
        </w:rPr>
        <w:t>CPHA</w:t>
      </w:r>
      <w:r w:rsidRPr="00026331">
        <w:t xml:space="preserve"> would no longer be subject to the maximum height limits specified in HH-S1. Accordingly, the assessment scenario assumes that these restrictions would not apply to non-heritage buildings, allowing these sites to be considered for redevelopment in accordance with the development provisions of the </w:t>
      </w:r>
      <w:r>
        <w:t>CCZ</w:t>
      </w:r>
      <w:r w:rsidRPr="00026331">
        <w:t>, including the height thresholds applying under CCZ-S1</w:t>
      </w:r>
      <w:r>
        <w:t xml:space="preserve">. </w:t>
      </w:r>
    </w:p>
    <w:p w14:paraId="20D86E1C" w14:textId="77777777" w:rsidR="00853CDD" w:rsidRDefault="00853CDD" w:rsidP="00853CDD">
      <w:pPr>
        <w:rPr>
          <w:lang w:val="en-AU"/>
        </w:rPr>
      </w:pPr>
      <w:r w:rsidRPr="00D8172A">
        <w:t>For clarity, the proposed change would not remove the height limits applying to heritage or heritage-contributing buildings within the Courtenay Place Heritage Area. These buildings would continue to be protected in accordance with the existing heritage provisions and regulations</w:t>
      </w:r>
      <w:r>
        <w:t xml:space="preserve">. </w:t>
      </w:r>
    </w:p>
    <w:p w14:paraId="2A04DE6C" w14:textId="77777777" w:rsidR="00853CDD" w:rsidRDefault="00853CDD" w:rsidP="00853CDD">
      <w:pPr>
        <w:pStyle w:val="Heading2"/>
        <w:ind w:left="851" w:hanging="851"/>
      </w:pPr>
      <w:bookmarkStart w:id="31" w:name="_Toc235696629"/>
      <w:bookmarkStart w:id="32" w:name="_Toc236216368"/>
      <w:r w:rsidRPr="00450BF8">
        <w:t>Former GHQ Building</w:t>
      </w:r>
      <w:bookmarkEnd w:id="31"/>
      <w:bookmarkEnd w:id="32"/>
    </w:p>
    <w:p w14:paraId="17D59C32" w14:textId="77777777" w:rsidR="00853CDD" w:rsidRPr="00C21493" w:rsidRDefault="00853CDD" w:rsidP="00853CDD">
      <w:r w:rsidRPr="00C21493">
        <w:t>The former General Headquarters (GHQ) Building is a historic Edwardian Baroque-style military administration building located at the corner of Taranaki and Buckle Streets in Mount Cook, Wellington. Completed in 1912, it is recognised as the oldest surviving military administration building in New Zealand and is owned by the New Zealand Defence Force (NZDF).</w:t>
      </w:r>
      <w:r>
        <w:t xml:space="preserve"> </w:t>
      </w:r>
      <w:r w:rsidRPr="00D228A9">
        <w:t>However, the site is surplus to Defence requirements and is currently being disposed of, with the first right of refusal process with the Wellington Tenths Trust underway. There are currently no plans for redevelopment of the site</w:t>
      </w:r>
      <w:r>
        <w:rPr>
          <w:i/>
          <w:iCs/>
        </w:rPr>
        <w:t>.</w:t>
      </w:r>
      <w:r>
        <w:rPr>
          <w:rStyle w:val="FootnoteReference"/>
          <w:i/>
          <w:iCs/>
        </w:rPr>
        <w:footnoteReference w:id="19"/>
      </w:r>
      <w:r>
        <w:rPr>
          <w:i/>
          <w:iCs/>
        </w:rPr>
        <w:t xml:space="preserve"> </w:t>
      </w:r>
    </w:p>
    <w:p w14:paraId="78D5DE29" w14:textId="77777777" w:rsidR="00853CDD" w:rsidRDefault="00853CDD" w:rsidP="00853CDD">
      <w:r w:rsidRPr="00C21493">
        <w:t xml:space="preserve">The building </w:t>
      </w:r>
      <w:r>
        <w:t xml:space="preserve">has been </w:t>
      </w:r>
      <w:r w:rsidRPr="00C21493">
        <w:t>vacant</w:t>
      </w:r>
      <w:r>
        <w:t xml:space="preserve"> for many years, and </w:t>
      </w:r>
      <w:r w:rsidRPr="00C21493">
        <w:t>it meets only 9% of the National Building Standard for earthquake resilience. Due to the potential risk posed by falling masonry during a significant earthquake, the NZDF has placed containers along the adjacent footpaths to provide protection for pedestrians using this busy public area</w:t>
      </w:r>
      <w:r w:rsidRPr="000A7500">
        <w:t>.</w:t>
      </w:r>
    </w:p>
    <w:p w14:paraId="3FB8CD58" w14:textId="77777777" w:rsidR="00853CDD" w:rsidRDefault="00853CDD" w:rsidP="00853CDD">
      <w:r>
        <w:t xml:space="preserve">The GHQ Building is located on a site with a total land area of approximately 4,460m², with the building footprint of 500m², representing approximately 10% site coverage (see </w:t>
      </w:r>
      <w:r>
        <w:fldChar w:fldCharType="begin"/>
      </w:r>
      <w:r>
        <w:instrText xml:space="preserve"> REF _Ref235215107 \h </w:instrText>
      </w:r>
      <w:r>
        <w:fldChar w:fldCharType="separate"/>
      </w:r>
      <w:r w:rsidRPr="006943B3">
        <w:t xml:space="preserve">Figure </w:t>
      </w:r>
      <w:r>
        <w:rPr>
          <w:noProof/>
        </w:rPr>
        <w:t>2</w:t>
      </w:r>
      <w:r>
        <w:noBreakHyphen/>
      </w:r>
      <w:r>
        <w:rPr>
          <w:noProof/>
        </w:rPr>
        <w:t>2</w:t>
      </w:r>
      <w:r>
        <w:fldChar w:fldCharType="end"/>
      </w:r>
      <w:r>
        <w:t>). This represents a relatively low level of land utilisation compared with the surrounding built environment, which predominantly comprises t</w:t>
      </w:r>
      <w:r w:rsidRPr="002F4E81">
        <w:t xml:space="preserve">ertiary </w:t>
      </w:r>
      <w:r>
        <w:t>e</w:t>
      </w:r>
      <w:r w:rsidRPr="002F4E81">
        <w:t>ducation</w:t>
      </w:r>
      <w:r w:rsidRPr="005F3481">
        <w:t xml:space="preserve"> </w:t>
      </w:r>
      <w:r>
        <w:t>and low-rise commercial activities.</w:t>
      </w:r>
    </w:p>
    <w:p w14:paraId="2FAA8BF3" w14:textId="1D3890FE" w:rsidR="00853CDD" w:rsidRPr="008052E5" w:rsidRDefault="002231A0" w:rsidP="008052E5">
      <w:pPr>
        <w:pStyle w:val="Caption"/>
      </w:pPr>
      <w:bookmarkStart w:id="33" w:name="_Ref235215107"/>
      <w:bookmarkStart w:id="34" w:name="_Toc235696639"/>
      <w:r>
        <w:br w:type="page"/>
      </w:r>
      <w:r w:rsidR="00853CDD" w:rsidRPr="006943B3">
        <w:lastRenderedPageBreak/>
        <w:t xml:space="preserve">Figure </w:t>
      </w:r>
      <w:r w:rsidR="00853CDD">
        <w:fldChar w:fldCharType="begin"/>
      </w:r>
      <w:r w:rsidR="00853CDD">
        <w:instrText>STYLEREF 1 \s</w:instrText>
      </w:r>
      <w:r w:rsidR="00853CDD">
        <w:fldChar w:fldCharType="separate"/>
      </w:r>
      <w:r w:rsidR="00853CDD">
        <w:rPr>
          <w:noProof/>
        </w:rPr>
        <w:t>2</w:t>
      </w:r>
      <w:r w:rsidR="00853CDD">
        <w:fldChar w:fldCharType="end"/>
      </w:r>
      <w:r w:rsidR="00853CDD">
        <w:noBreakHyphen/>
      </w:r>
      <w:r w:rsidR="00853CDD">
        <w:fldChar w:fldCharType="begin"/>
      </w:r>
      <w:r w:rsidR="00853CDD">
        <w:instrText>SEQ Figure \* ARABIC \s 1</w:instrText>
      </w:r>
      <w:r w:rsidR="00853CDD">
        <w:fldChar w:fldCharType="separate"/>
      </w:r>
      <w:r w:rsidR="00853CDD">
        <w:rPr>
          <w:noProof/>
        </w:rPr>
        <w:t>2</w:t>
      </w:r>
      <w:r w:rsidR="00853CDD">
        <w:fldChar w:fldCharType="end"/>
      </w:r>
      <w:bookmarkEnd w:id="33"/>
      <w:r w:rsidR="00853CDD" w:rsidRPr="006943B3">
        <w:t xml:space="preserve">: </w:t>
      </w:r>
      <w:r w:rsidR="00853CDD">
        <w:t>GHQ Building</w:t>
      </w:r>
      <w:bookmarkEnd w:id="34"/>
    </w:p>
    <w:p w14:paraId="3CC7C118" w14:textId="77777777" w:rsidR="00853CDD" w:rsidRPr="00BA5B38" w:rsidRDefault="00853CDD" w:rsidP="00853CDD">
      <w:pPr>
        <w:pStyle w:val="Graphicpaste"/>
        <w:keepNext/>
        <w:spacing w:after="120" w:line="240" w:lineRule="auto"/>
      </w:pPr>
      <w:r w:rsidRPr="00BA5B38">
        <w:rPr>
          <w:noProof/>
        </w:rPr>
        <w:drawing>
          <wp:inline distT="0" distB="0" distL="0" distR="0" wp14:anchorId="5705412E" wp14:editId="7FA2782B">
            <wp:extent cx="5728518" cy="2428875"/>
            <wp:effectExtent l="0" t="0" r="5715" b="0"/>
            <wp:docPr id="76891672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8916724" name=""/>
                    <pic:cNvPicPr/>
                  </pic:nvPicPr>
                  <pic:blipFill>
                    <a:blip r:embed="rId31"/>
                    <a:stretch>
                      <a:fillRect/>
                    </a:stretch>
                  </pic:blipFill>
                  <pic:spPr>
                    <a:xfrm>
                      <a:off x="0" y="0"/>
                      <a:ext cx="5777853" cy="2449793"/>
                    </a:xfrm>
                    <a:prstGeom prst="rect">
                      <a:avLst/>
                    </a:prstGeom>
                  </pic:spPr>
                </pic:pic>
              </a:graphicData>
            </a:graphic>
          </wp:inline>
        </w:drawing>
      </w:r>
    </w:p>
    <w:p w14:paraId="56478B10" w14:textId="77777777" w:rsidR="00853CDD" w:rsidRDefault="00853CDD" w:rsidP="00853CDD">
      <w:r>
        <w:t xml:space="preserve">The site is zoned CCZ, and a heritage height control of 28.5m. While most of the properties in the immediate area are zoned CCZ and 42.5m threshold apply which will allow consider development potential in this location. However, much of the built form remains characterised by relatively low-intensity uses (2-3 levels) and older buildings. </w:t>
      </w:r>
    </w:p>
    <w:p w14:paraId="11AEBA62" w14:textId="77777777" w:rsidR="00853CDD" w:rsidRDefault="00853CDD" w:rsidP="00853CDD">
      <w:r>
        <w:t xml:space="preserve">In this context, the retention of the GHQ Building as a heritage structure places a significant constraint on the potential utilisation and redevelopment intensity of the site compared with surrounding land within the CCZ. </w:t>
      </w:r>
    </w:p>
    <w:p w14:paraId="773105B5" w14:textId="77777777" w:rsidR="00853CDD" w:rsidRDefault="00853CDD" w:rsidP="00853CDD">
      <w:r w:rsidRPr="00FC69A7">
        <w:t>However, the location of the GHQ Building at the front of the wider site means that redevelopment of the remainder of the property could potentially occur while retaining the heritage structure. This would require subdivision of the site, which is a discretionary activity under SUB-R6 and therefore subject to resource consent, introducing a relatively high level of planning uncertainty</w:t>
      </w:r>
      <w:r>
        <w:t xml:space="preserve">. </w:t>
      </w:r>
    </w:p>
    <w:p w14:paraId="2EB4F53A" w14:textId="77777777" w:rsidR="00853CDD" w:rsidRDefault="00853CDD" w:rsidP="00853CDD">
      <w:r w:rsidRPr="00A83DB3">
        <w:t>Retaining the GHQ Building as part of any redevelopment would also require significant investment in ongoing maintenance and seismic strengthening to improve the building's resilience towards modern earthquake standards. Such works require resource consent as a restricted discretionary activity under HH-R7, with the assessment requiring that the works do not detract from the building's identified heritage values and that the loss of historic fabric is minimised, consistent with HH-P7. The scale and cost of these works are likely to be substantial, which may make retention of the building financially challenging and, depending on the redevelopment proposal, potentially infeasible</w:t>
      </w:r>
      <w:r>
        <w:t xml:space="preserve">. </w:t>
      </w:r>
    </w:p>
    <w:p w14:paraId="6F30914D" w14:textId="77777777" w:rsidR="00853CDD" w:rsidRDefault="00853CDD" w:rsidP="00853CDD">
      <w:pPr>
        <w:rPr>
          <w:lang w:val="en-AU"/>
        </w:rPr>
      </w:pPr>
      <w:r w:rsidRPr="009F0FA0">
        <w:t xml:space="preserve">In practice, the site </w:t>
      </w:r>
      <w:r>
        <w:t xml:space="preserve">will </w:t>
      </w:r>
      <w:r w:rsidRPr="009F0FA0">
        <w:t xml:space="preserve">either remain </w:t>
      </w:r>
      <w:r>
        <w:t>vacant</w:t>
      </w:r>
      <w:r w:rsidRPr="009F0FA0">
        <w:t xml:space="preserve"> or require demolition of the GHQ Building to enable more comprehensive redevelopment. Under the heritage provisions, demolition would require resource consent as a discretionary activity and would be subject to public notification (HH-R13). The associated policy framework seeks to avoid total demolition unless there is no reasonable alternative (HH-P11). Consequently, redevelopment of this strategically located </w:t>
      </w:r>
      <w:r>
        <w:t>CCZ</w:t>
      </w:r>
      <w:r w:rsidRPr="009F0FA0">
        <w:t xml:space="preserve"> site may be constrained by the costs, uncertainty, and complexity associated with achieving an outcome that balances heritage protection with the efficient use of land</w:t>
      </w:r>
      <w:r>
        <w:rPr>
          <w:lang w:val="en-AU"/>
        </w:rPr>
        <w:t>.</w:t>
      </w:r>
    </w:p>
    <w:p w14:paraId="35433202" w14:textId="77777777" w:rsidR="00853CDD" w:rsidRPr="00A97FE0" w:rsidRDefault="00853CDD" w:rsidP="00853CDD">
      <w:r w:rsidRPr="00675C90">
        <w:t xml:space="preserve">The proposal is to remove the </w:t>
      </w:r>
      <w:r>
        <w:t>GHQ Building</w:t>
      </w:r>
      <w:r w:rsidRPr="00675C90">
        <w:t xml:space="preserve"> from the list of heritage items. Accordingly, the assessment scenario assumes that the site would no longer be subject to the heritage provisions applying to the </w:t>
      </w:r>
      <w:r>
        <w:t>GHQ Building</w:t>
      </w:r>
      <w:r w:rsidRPr="00675C90">
        <w:t xml:space="preserve"> and that the land could be developed in accordance with the </w:t>
      </w:r>
      <w:r>
        <w:t xml:space="preserve">CCZ </w:t>
      </w:r>
      <w:r w:rsidRPr="00675C90">
        <w:t>framework</w:t>
      </w:r>
      <w:r>
        <w:t>.</w:t>
      </w:r>
    </w:p>
    <w:p w14:paraId="6DE23417" w14:textId="77777777" w:rsidR="00853CDD" w:rsidRDefault="00853CDD" w:rsidP="00853CDD">
      <w:pPr>
        <w:pStyle w:val="Heading2"/>
        <w:ind w:left="851" w:hanging="851"/>
      </w:pPr>
      <w:bookmarkStart w:id="35" w:name="_Toc235696630"/>
      <w:bookmarkStart w:id="36" w:name="_Toc236216369"/>
      <w:r w:rsidRPr="000829CF">
        <w:lastRenderedPageBreak/>
        <w:t xml:space="preserve">Miramar </w:t>
      </w:r>
      <w:r>
        <w:t>T</w:t>
      </w:r>
      <w:r w:rsidRPr="000829CF">
        <w:t>ank</w:t>
      </w:r>
      <w:bookmarkEnd w:id="35"/>
      <w:bookmarkEnd w:id="36"/>
    </w:p>
    <w:p w14:paraId="19F54D7E" w14:textId="77777777" w:rsidR="00853CDD" w:rsidRDefault="00853CDD" w:rsidP="00853CDD">
      <w:r>
        <w:t xml:space="preserve">The Miramar Tank is the last remaining bulk storage tank associated with the former British Imperial Oil Company installation, located at 139 Park Road, Miramar. The tank is a substantial steel structure, approximately 12 metres high and 36 metres in diameter, and was constructed around 1925. Since 1966, the tank has been adapted for a range of uses, including as a garden centre, café, and most recently as part of a film studio. </w:t>
      </w:r>
    </w:p>
    <w:p w14:paraId="72AAAD6B" w14:textId="77777777" w:rsidR="00853CDD" w:rsidRPr="007750BE" w:rsidRDefault="00853CDD" w:rsidP="00853CDD">
      <w:r>
        <w:t>T</w:t>
      </w:r>
      <w:r w:rsidRPr="00A421DA">
        <w:t xml:space="preserve">he land is owned by the </w:t>
      </w:r>
      <w:proofErr w:type="spellStart"/>
      <w:r w:rsidRPr="00A421DA">
        <w:t>WingNut</w:t>
      </w:r>
      <w:proofErr w:type="spellEnd"/>
      <w:r w:rsidRPr="00A421DA">
        <w:t xml:space="preserve"> Group, which has indicated an intention to utilise the site to support film production activities associated with its studios.</w:t>
      </w:r>
      <w:r>
        <w:rPr>
          <w:rStyle w:val="FootnoteReference"/>
          <w:lang w:val="en-AU"/>
        </w:rPr>
        <w:footnoteReference w:id="20"/>
      </w:r>
      <w:r w:rsidRPr="00A421DA">
        <w:t xml:space="preserve"> </w:t>
      </w:r>
      <w:r w:rsidRPr="00CF05D3">
        <w:t>Th</w:t>
      </w:r>
      <w:r>
        <w:t>is</w:t>
      </w:r>
      <w:r w:rsidRPr="00CF05D3">
        <w:t xml:space="preserve"> business makes a significant contribution to economic activity, both within the regional economy and across the wider national economy</w:t>
      </w:r>
      <w:r>
        <w:rPr>
          <w:lang w:val="en-AU"/>
        </w:rPr>
        <w:t xml:space="preserve">.  </w:t>
      </w:r>
    </w:p>
    <w:p w14:paraId="18CBC920" w14:textId="77777777" w:rsidR="00853CDD" w:rsidRDefault="00853CDD" w:rsidP="00853CDD">
      <w:r>
        <w:t xml:space="preserve">The Miramar Tank is located on a site with a total land area of approximately 4,480m², with the tank footprint occupying around 1,000m², representing approximately 25% site coverage (see </w:t>
      </w:r>
      <w:r>
        <w:fldChar w:fldCharType="begin"/>
      </w:r>
      <w:r>
        <w:instrText xml:space="preserve"> REF _Ref235213789 \h </w:instrText>
      </w:r>
      <w:r>
        <w:fldChar w:fldCharType="separate"/>
      </w:r>
      <w:r w:rsidRPr="006943B3">
        <w:t xml:space="preserve">Figure </w:t>
      </w:r>
      <w:r>
        <w:rPr>
          <w:noProof/>
        </w:rPr>
        <w:t>2</w:t>
      </w:r>
      <w:r>
        <w:noBreakHyphen/>
      </w:r>
      <w:r>
        <w:rPr>
          <w:noProof/>
        </w:rPr>
        <w:t>3</w:t>
      </w:r>
      <w:r>
        <w:fldChar w:fldCharType="end"/>
      </w:r>
      <w:r>
        <w:t>). This represents a relatively low level of land utilisation compared with the surrounding built environment, which predominantly comprises industrial-style buildings and activities.</w:t>
      </w:r>
    </w:p>
    <w:p w14:paraId="5CEF8FCA" w14:textId="77777777" w:rsidR="00853CDD" w:rsidRPr="006943B3" w:rsidRDefault="00853CDD" w:rsidP="00853CDD">
      <w:pPr>
        <w:pStyle w:val="Caption"/>
        <w:spacing w:after="120"/>
      </w:pPr>
      <w:bookmarkStart w:id="37" w:name="_Ref235213789"/>
      <w:bookmarkStart w:id="38" w:name="_Toc235696640"/>
      <w:r w:rsidRPr="006943B3">
        <w:t xml:space="preserve">Figure </w:t>
      </w:r>
      <w:r>
        <w:fldChar w:fldCharType="begin"/>
      </w:r>
      <w:r>
        <w:instrText>STYLEREF 1 \s</w:instrText>
      </w:r>
      <w:r>
        <w:fldChar w:fldCharType="separate"/>
      </w:r>
      <w:r>
        <w:rPr>
          <w:noProof/>
        </w:rPr>
        <w:t>2</w:t>
      </w:r>
      <w:r>
        <w:fldChar w:fldCharType="end"/>
      </w:r>
      <w:r>
        <w:noBreakHyphen/>
      </w:r>
      <w:r>
        <w:fldChar w:fldCharType="begin"/>
      </w:r>
      <w:r>
        <w:instrText>SEQ Figure \* ARABIC \s 1</w:instrText>
      </w:r>
      <w:r>
        <w:fldChar w:fldCharType="separate"/>
      </w:r>
      <w:r>
        <w:rPr>
          <w:noProof/>
        </w:rPr>
        <w:t>3</w:t>
      </w:r>
      <w:r>
        <w:fldChar w:fldCharType="end"/>
      </w:r>
      <w:bookmarkEnd w:id="37"/>
      <w:r w:rsidRPr="006943B3">
        <w:t xml:space="preserve">: </w:t>
      </w:r>
      <w:r>
        <w:t>Miramar Tank</w:t>
      </w:r>
      <w:bookmarkEnd w:id="38"/>
      <w:r>
        <w:t xml:space="preserve"> </w:t>
      </w:r>
    </w:p>
    <w:p w14:paraId="6D6C16F1" w14:textId="77777777" w:rsidR="00853CDD" w:rsidRDefault="00853CDD" w:rsidP="00853CDD">
      <w:pPr>
        <w:keepNext/>
        <w:spacing w:line="240" w:lineRule="auto"/>
      </w:pPr>
      <w:r w:rsidRPr="00A31AE3">
        <w:rPr>
          <w:noProof/>
        </w:rPr>
        <w:drawing>
          <wp:inline distT="0" distB="0" distL="0" distR="0" wp14:anchorId="16E9107F" wp14:editId="062A89D1">
            <wp:extent cx="5743807" cy="2076450"/>
            <wp:effectExtent l="0" t="0" r="9525" b="0"/>
            <wp:docPr id="160075701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0757010" name=""/>
                    <pic:cNvPicPr/>
                  </pic:nvPicPr>
                  <pic:blipFill>
                    <a:blip r:embed="rId32"/>
                    <a:stretch>
                      <a:fillRect/>
                    </a:stretch>
                  </pic:blipFill>
                  <pic:spPr>
                    <a:xfrm>
                      <a:off x="0" y="0"/>
                      <a:ext cx="5799848" cy="2096710"/>
                    </a:xfrm>
                    <a:prstGeom prst="rect">
                      <a:avLst/>
                    </a:prstGeom>
                  </pic:spPr>
                </pic:pic>
              </a:graphicData>
            </a:graphic>
          </wp:inline>
        </w:drawing>
      </w:r>
    </w:p>
    <w:p w14:paraId="66B8FE3B" w14:textId="77777777" w:rsidR="00853CDD" w:rsidRDefault="00853CDD" w:rsidP="00853CDD">
      <w:r>
        <w:t xml:space="preserve">The surrounding area is zoned Mixed Use Zone (MUZ), and some buildings in the locality have transitioned towards a broader range of mixed-use activities. However, much of the built form remains characterised by relatively low-intensity industrial uses. </w:t>
      </w:r>
    </w:p>
    <w:p w14:paraId="61FDFFD0" w14:textId="77777777" w:rsidR="00853CDD" w:rsidRDefault="00853CDD" w:rsidP="00853CDD">
      <w:r>
        <w:t xml:space="preserve">In this context, the retention of the Miramar Tank as a heritage structure places a significant constraint on the potential utilisation and redevelopment intensity of the site compared with surrounding land within the MUZ. </w:t>
      </w:r>
      <w:r w:rsidRPr="00EC3754">
        <w:t>The unconventional shape, scale, and physical form of the tank create significant challenges for redevelopment of the site while retaining the heritage structure. The extent to which the tank occupies the site, combined with its unique geometry and heritage requirements, limits the ability to efficiently integrate new development around or alongside the structure</w:t>
      </w:r>
      <w:r>
        <w:t>.</w:t>
      </w:r>
    </w:p>
    <w:p w14:paraId="684BBB5B" w14:textId="77777777" w:rsidR="00853CDD" w:rsidRDefault="00853CDD" w:rsidP="00853CDD">
      <w:pPr>
        <w:rPr>
          <w:lang w:val="en-AU"/>
        </w:rPr>
      </w:pPr>
      <w:r w:rsidRPr="00C95DE3">
        <w:t xml:space="preserve">Practically, the site would either remain underutilised or require demolition of the tank to enable redevelopment. Under the heritage provisions, demolition would require resource consent as a discretionary activity and would be subject to public notification (HH-R13). The associated policy framework seeks to avoid total demolition unless there is no reasonable </w:t>
      </w:r>
      <w:r w:rsidRPr="00C95DE3">
        <w:lastRenderedPageBreak/>
        <w:t>alternative (HH-P11). As a result, redevelopment of the site would be challenging, potentially preventing this strategically located mixed-use site from being efficiently utilised</w:t>
      </w:r>
      <w:r>
        <w:rPr>
          <w:lang w:val="en-AU"/>
        </w:rPr>
        <w:t xml:space="preserve">. </w:t>
      </w:r>
    </w:p>
    <w:p w14:paraId="3C5F885F" w14:textId="77777777" w:rsidR="00853CDD" w:rsidRDefault="00853CDD" w:rsidP="00853CDD">
      <w:pPr>
        <w:rPr>
          <w:lang w:val="en-AU"/>
        </w:rPr>
      </w:pPr>
      <w:r w:rsidRPr="00675C90">
        <w:t xml:space="preserve">The proposal is to remove the Miramar Tank from the list of heritage items. Accordingly, the assessment scenario assumes that the site would no longer be subject to the heritage provisions applying to the tank and that the land could be developed in accordance with the </w:t>
      </w:r>
      <w:r>
        <w:t>MUZ</w:t>
      </w:r>
      <w:r w:rsidRPr="00675C90">
        <w:t xml:space="preserve"> framework</w:t>
      </w:r>
      <w:r>
        <w:rPr>
          <w:lang w:val="en-AU"/>
        </w:rPr>
        <w:t xml:space="preserve">. </w:t>
      </w:r>
    </w:p>
    <w:p w14:paraId="37FF7715" w14:textId="77777777" w:rsidR="00853CDD" w:rsidRDefault="00853CDD" w:rsidP="00853CDD">
      <w:pPr>
        <w:pStyle w:val="Heading2"/>
        <w:ind w:left="851" w:hanging="851"/>
      </w:pPr>
      <w:bookmarkStart w:id="39" w:name="_Toc235696631"/>
      <w:bookmarkStart w:id="40" w:name="_Toc236216370"/>
      <w:r w:rsidRPr="001F00E4">
        <w:t>Karori Tunnel and Kelburn Viaduct</w:t>
      </w:r>
      <w:bookmarkEnd w:id="39"/>
      <w:bookmarkEnd w:id="40"/>
    </w:p>
    <w:p w14:paraId="5E8840E9" w14:textId="77777777" w:rsidR="00853CDD" w:rsidRDefault="00853CDD" w:rsidP="00853CDD">
      <w:pPr>
        <w:rPr>
          <w:lang w:val="en-AU"/>
        </w:rPr>
      </w:pPr>
      <w:r w:rsidRPr="00497398">
        <w:t>The Karori Tunnel and Kelburn Viaduct are key transport infrastructure assets that facilitate the movement of residents between the Karori Valley and Wellington City. Both structures are identified as heritage items within the Wellington City District Plan (WCDP) and are late-Victorian in style, being constructed of brick and concrete rendered in plaster, with plastered brick portals. Given their age and construction</w:t>
      </w:r>
      <w:r>
        <w:t xml:space="preserve"> materials</w:t>
      </w:r>
      <w:r w:rsidRPr="00497398">
        <w:t>, both the tunnel and viaduct require ongoing maintenance and renewal works, resulting in maintenance costs that are higher than would typically be expected for more modern infrastructure assets</w:t>
      </w:r>
      <w:r>
        <w:rPr>
          <w:lang w:val="en-AU"/>
        </w:rPr>
        <w:t xml:space="preserve">. </w:t>
      </w:r>
    </w:p>
    <w:p w14:paraId="2C2F1425" w14:textId="77777777" w:rsidR="00853CDD" w:rsidRPr="002C7EAA" w:rsidRDefault="00853CDD" w:rsidP="00853CDD">
      <w:pPr>
        <w:rPr>
          <w:lang w:val="en-AU"/>
        </w:rPr>
      </w:pPr>
      <w:r w:rsidRPr="002C7EAA">
        <w:rPr>
          <w:lang w:val="en-AU"/>
        </w:rPr>
        <w:t>Capacity constraints and congestion on this transport infrastructure are also expected to increase as additional housing is developed within the Karori Valley.</w:t>
      </w:r>
      <w:r>
        <w:rPr>
          <w:rStyle w:val="FootnoteReference"/>
        </w:rPr>
        <w:footnoteReference w:id="21"/>
      </w:r>
      <w:r w:rsidRPr="002C7EAA">
        <w:rPr>
          <w:lang w:val="en-AU"/>
        </w:rPr>
        <w:t xml:space="preserve"> There have previously been investigations into enabling double-decker buses to meet the growing transport needs of the community</w:t>
      </w:r>
      <w:r>
        <w:rPr>
          <w:lang w:val="en-AU"/>
        </w:rPr>
        <w:t>,</w:t>
      </w:r>
      <w:r w:rsidRPr="002C7EAA">
        <w:rPr>
          <w:lang w:val="en-AU"/>
        </w:rPr>
        <w:t xml:space="preserve"> however this would require substantial modifications to the Karori Tunnel.</w:t>
      </w:r>
      <w:r>
        <w:rPr>
          <w:rStyle w:val="FootnoteReference"/>
          <w:lang w:val="en-AU"/>
        </w:rPr>
        <w:footnoteReference w:id="22"/>
      </w:r>
      <w:r w:rsidRPr="002C7EAA">
        <w:rPr>
          <w:lang w:val="en-AU"/>
        </w:rPr>
        <w:t xml:space="preserve"> Other alternatives, such as constructing a new tunnel, have also been considered but were ultimately rejected on the basis that they were not financially feasible.</w:t>
      </w:r>
    </w:p>
    <w:p w14:paraId="25249FB1" w14:textId="77777777" w:rsidR="00853CDD" w:rsidRPr="00637708" w:rsidRDefault="00853CDD" w:rsidP="00853CDD">
      <w:pPr>
        <w:rPr>
          <w:lang w:val="en-AU"/>
        </w:rPr>
      </w:pPr>
      <w:r w:rsidRPr="002C7EAA">
        <w:rPr>
          <w:lang w:val="en-AU"/>
        </w:rPr>
        <w:t>The interim response has been to procure and operate articulated buses to increase passenger capacity. However, this solution is unlikely to be sufficient to accommodate future transport demand should significant additional growth occur within the Karori Valley</w:t>
      </w:r>
      <w:r>
        <w:rPr>
          <w:lang w:val="en-AU"/>
        </w:rPr>
        <w:t>.</w:t>
      </w:r>
      <w:r>
        <w:t xml:space="preserve"> </w:t>
      </w:r>
    </w:p>
    <w:p w14:paraId="090F1163" w14:textId="77777777" w:rsidR="00853CDD" w:rsidRDefault="00853CDD" w:rsidP="00853CDD">
      <w:pPr>
        <w:rPr>
          <w:lang w:val="en-AU"/>
        </w:rPr>
      </w:pPr>
      <w:r w:rsidRPr="006833F2">
        <w:rPr>
          <w:lang w:val="en-AU"/>
        </w:rPr>
        <w:t>The heritage provisions in the Wellington City District Plan (WCDP) apply to both the Karori Tunnel and the Kelburn Viaduct. As a result, Wellington City Council is required to obtain resource consent</w:t>
      </w:r>
      <w:r>
        <w:rPr>
          <w:lang w:val="en-AU"/>
        </w:rPr>
        <w:t>:</w:t>
      </w:r>
      <w:r w:rsidRPr="006833F2">
        <w:rPr>
          <w:lang w:val="en-AU"/>
        </w:rPr>
        <w:t xml:space="preserve"> </w:t>
      </w:r>
    </w:p>
    <w:p w14:paraId="221AAC67" w14:textId="77777777" w:rsidR="00853CDD" w:rsidRDefault="00853CDD" w:rsidP="002231A0">
      <w:pPr>
        <w:pStyle w:val="BulletL1"/>
        <w:rPr>
          <w:lang w:val="en-AU"/>
        </w:rPr>
      </w:pPr>
      <w:r w:rsidRPr="006833F2">
        <w:rPr>
          <w:lang w:val="en-AU"/>
        </w:rPr>
        <w:t>maintenance works</w:t>
      </w:r>
      <w:r>
        <w:rPr>
          <w:lang w:val="en-AU"/>
        </w:rPr>
        <w:t xml:space="preserve"> would be </w:t>
      </w:r>
      <w:r w:rsidRPr="006833F2">
        <w:rPr>
          <w:lang w:val="en-AU"/>
        </w:rPr>
        <w:t xml:space="preserve">restricted discretionary activity </w:t>
      </w:r>
      <w:r>
        <w:rPr>
          <w:lang w:val="en-AU"/>
        </w:rPr>
        <w:t>(</w:t>
      </w:r>
      <w:r w:rsidRPr="006833F2">
        <w:rPr>
          <w:lang w:val="en-AU"/>
        </w:rPr>
        <w:t>HH-R7</w:t>
      </w:r>
      <w:r>
        <w:rPr>
          <w:lang w:val="en-AU"/>
        </w:rPr>
        <w:t xml:space="preserve">) and </w:t>
      </w:r>
      <w:r w:rsidRPr="006833F2">
        <w:rPr>
          <w:lang w:val="en-AU"/>
        </w:rPr>
        <w:t xml:space="preserve">works </w:t>
      </w:r>
      <w:r>
        <w:rPr>
          <w:lang w:val="en-AU"/>
        </w:rPr>
        <w:t xml:space="preserve">should </w:t>
      </w:r>
      <w:r w:rsidRPr="006833F2">
        <w:rPr>
          <w:lang w:val="en-AU"/>
        </w:rPr>
        <w:t xml:space="preserve">do not detract from </w:t>
      </w:r>
      <w:r>
        <w:rPr>
          <w:lang w:val="en-AU"/>
        </w:rPr>
        <w:t xml:space="preserve">the </w:t>
      </w:r>
      <w:r w:rsidRPr="006833F2">
        <w:rPr>
          <w:lang w:val="en-AU"/>
        </w:rPr>
        <w:t>heritage values and minimise the loss of historic fabric (HH-P7).</w:t>
      </w:r>
    </w:p>
    <w:p w14:paraId="7454B00D" w14:textId="77777777" w:rsidR="00853CDD" w:rsidRPr="006833F2" w:rsidRDefault="00853CDD" w:rsidP="002231A0">
      <w:pPr>
        <w:pStyle w:val="BulletL1"/>
        <w:rPr>
          <w:lang w:val="en-AU"/>
        </w:rPr>
      </w:pPr>
      <w:r w:rsidRPr="6BF91CE1">
        <w:rPr>
          <w:lang w:val="en-AU"/>
        </w:rPr>
        <w:t>substantial works would be discretionary activity, which is publicly notified (HH-R13) and associated policy framework seeks to avoid total demolition unless there is no reasonable alternative (HH-P11).</w:t>
      </w:r>
    </w:p>
    <w:p w14:paraId="6FF2CB3F" w14:textId="77777777" w:rsidR="00853CDD" w:rsidRPr="00563AA1" w:rsidRDefault="00853CDD" w:rsidP="00853CDD">
      <w:pPr>
        <w:rPr>
          <w:lang w:val="en-AU" w:eastAsia="en-AU"/>
        </w:rPr>
      </w:pPr>
      <w:r w:rsidRPr="00563AA1">
        <w:rPr>
          <w:lang w:val="en-AU" w:eastAsia="en-AU"/>
        </w:rPr>
        <w:t>While routine maintenance works can generally be undertaken through the existing heritage consenting framework, the costs associated with obtaining resource consent and undertaking works that are sympathetic to historic materials and construction methods are significantly higher than for newer infrastructure assets. These additional costs represent a financial burden for Council and, ultimately, ratepayers.</w:t>
      </w:r>
    </w:p>
    <w:p w14:paraId="506C18B6" w14:textId="77777777" w:rsidR="00853CDD" w:rsidRDefault="00853CDD" w:rsidP="00853CDD">
      <w:r w:rsidRPr="18637B11">
        <w:rPr>
          <w:lang w:eastAsia="en-AU"/>
        </w:rPr>
        <w:lastRenderedPageBreak/>
        <w:t>Furthermore, the heritage provisions may make more substantial works required to upgrade the infrastructure or increase the level of service provided by this strategically important transport link more challenging to undertake. This has potential implications for the long-term development capacity of the Karori Valley and the efficient operation and resilience of the wider transport network</w:t>
      </w:r>
      <w:r w:rsidRPr="18637B11">
        <w:t xml:space="preserve">.  </w:t>
      </w:r>
    </w:p>
    <w:p w14:paraId="5DFCDC73" w14:textId="77777777" w:rsidR="00853CDD" w:rsidRPr="00F40FCE" w:rsidRDefault="00853CDD" w:rsidP="00853CDD">
      <w:r w:rsidRPr="00EC4459">
        <w:t>The proposal is to remove the Karori Tunnel and Kelburn Viaduct from the list of heritage items. Accordingly, the assessment scenario assumes that these infrastructure assets would no longer be subject to the heritage provisions, reducing the costs and complexity associated with ongoing maintenance and enabling potential future upgrades to improve the level of service provided by this transport link</w:t>
      </w:r>
      <w:r>
        <w:t xml:space="preserve">. </w:t>
      </w:r>
    </w:p>
    <w:p w14:paraId="1FB0616B" w14:textId="77777777" w:rsidR="00B81FFF" w:rsidRDefault="00B81FFF">
      <w:pPr>
        <w:spacing w:before="0" w:after="200" w:line="276" w:lineRule="auto"/>
        <w:jc w:val="left"/>
        <w:rPr>
          <w:rFonts w:ascii="Georgia" w:eastAsiaTheme="majorEastAsia" w:hAnsi="Georgia" w:cstheme="majorBidi"/>
          <w:b/>
          <w:bCs/>
          <w:color w:val="005B73"/>
          <w:sz w:val="48"/>
          <w:szCs w:val="28"/>
        </w:rPr>
      </w:pPr>
      <w:bookmarkStart w:id="41" w:name="_Toc235696632"/>
      <w:bookmarkEnd w:id="24"/>
      <w:r>
        <w:br w:type="page"/>
      </w:r>
    </w:p>
    <w:p w14:paraId="48A21BEA" w14:textId="45DF3992" w:rsidR="00853CDD" w:rsidRDefault="00853CDD" w:rsidP="00853CDD">
      <w:pPr>
        <w:pStyle w:val="Heading1"/>
      </w:pPr>
      <w:bookmarkStart w:id="42" w:name="_Toc236216371"/>
      <w:r>
        <w:lastRenderedPageBreak/>
        <w:t>Economic Assessment of Identified Scenario</w:t>
      </w:r>
      <w:bookmarkEnd w:id="41"/>
      <w:bookmarkEnd w:id="42"/>
    </w:p>
    <w:p w14:paraId="0E15CEAE" w14:textId="77777777" w:rsidR="00853CDD" w:rsidRDefault="00853CDD" w:rsidP="00853CDD">
      <w:r>
        <w:t>The economic benefits associated with the identified scenarios are likely to primarily arise from the additional development potential enabled by the removal of heritage regulations applying to CPHA non-heritage, former GHQ building, and Miramar Tank. Broadly, removing these regulations would increase the potential developable space on these sites, thereby enabling greater economic activity to be accommodated. Additionally, the removal of heritage regulations for the Karori Tunnel and Kelburn Viaduct would generate a different type of benefit, primarily through potential infrastructure efficiency gains associated with improvement to future level of services, or more efficient maintenance of these assets.</w:t>
      </w:r>
    </w:p>
    <w:p w14:paraId="75A6A78C" w14:textId="77777777" w:rsidR="00853CDD" w:rsidRDefault="00853CDD" w:rsidP="00853CDD">
      <w:r>
        <w:t>These two categories of benefits are assessed separately in the following high-level modelling, with a brief assessment of the sensitivity of the results also provided.</w:t>
      </w:r>
    </w:p>
    <w:p w14:paraId="1576AADC" w14:textId="77777777" w:rsidR="00853CDD" w:rsidRDefault="00853CDD" w:rsidP="002231A0">
      <w:pPr>
        <w:pStyle w:val="Heading2"/>
        <w:tabs>
          <w:tab w:val="clear" w:pos="851"/>
          <w:tab w:val="left" w:pos="0"/>
        </w:tabs>
      </w:pPr>
      <w:bookmarkStart w:id="43" w:name="_Toc235696633"/>
      <w:bookmarkStart w:id="44" w:name="_Toc236216372"/>
      <w:r>
        <w:t>Development Potential (CPHA non-heritage, GHQ and Miramar Tank)</w:t>
      </w:r>
      <w:bookmarkEnd w:id="43"/>
      <w:bookmarkEnd w:id="44"/>
    </w:p>
    <w:p w14:paraId="04857D49" w14:textId="77777777" w:rsidR="00853CDD" w:rsidRDefault="00853CDD" w:rsidP="00853CDD">
      <w:r w:rsidRPr="003F4A91">
        <w:t xml:space="preserve">WCC has provided base data for the CPHA non-heritage, GHQ, and Miramar Tank parcels, including land area and existing floorspace. While it is common practice for heritage buildings to be excluded from the capacity assessments undertaken by councils for </w:t>
      </w:r>
      <w:r>
        <w:t>National Policy Statement on Urban Development (</w:t>
      </w:r>
      <w:r w:rsidRPr="003F4A91">
        <w:t>NPS-UD</w:t>
      </w:r>
      <w:r>
        <w:t>)</w:t>
      </w:r>
      <w:r w:rsidRPr="003F4A91">
        <w:t xml:space="preserve"> reporting purposes, WCC has undertaken new modelling specifically for this assessment</w:t>
      </w:r>
      <w:r>
        <w:t>.</w:t>
      </w:r>
      <w:r>
        <w:rPr>
          <w:rStyle w:val="FootnoteReference"/>
        </w:rPr>
        <w:footnoteReference w:id="23"/>
      </w:r>
      <w:r>
        <w:t xml:space="preserve">  </w:t>
      </w:r>
    </w:p>
    <w:p w14:paraId="10241850" w14:textId="77777777" w:rsidR="00853CDD" w:rsidRPr="00D9247E" w:rsidRDefault="00853CDD" w:rsidP="00853CDD">
      <w:r>
        <w:t>U</w:t>
      </w:r>
      <w:r w:rsidRPr="00D9247E">
        <w:t xml:space="preserve">nder the current heritage regulations, the sites have a theoretical plan-enabled development capacity of </w:t>
      </w:r>
      <w:r>
        <w:t>42</w:t>
      </w:r>
      <w:r w:rsidRPr="00D9247E">
        <w:t>,</w:t>
      </w:r>
      <w:r>
        <w:t>5</w:t>
      </w:r>
      <w:r w:rsidRPr="00D9247E">
        <w:t xml:space="preserve">00m² of floorspace, representing an additional </w:t>
      </w:r>
      <w:r>
        <w:t>25</w:t>
      </w:r>
      <w:r w:rsidRPr="00D9247E">
        <w:t>,</w:t>
      </w:r>
      <w:r>
        <w:t>7</w:t>
      </w:r>
      <w:r w:rsidRPr="00D9247E">
        <w:t>00m² above the existing built floorspace. Under the proposed alternative, the theoretical plan-enabled capacity increases to 1</w:t>
      </w:r>
      <w:r>
        <w:t>57</w:t>
      </w:r>
      <w:r w:rsidRPr="00D9247E">
        <w:t>,</w:t>
      </w:r>
      <w:r>
        <w:t>5</w:t>
      </w:r>
      <w:r w:rsidRPr="00D9247E">
        <w:t>00m², representing an additional 1</w:t>
      </w:r>
      <w:r>
        <w:t>40</w:t>
      </w:r>
      <w:r w:rsidRPr="00D9247E">
        <w:t>,</w:t>
      </w:r>
      <w:r>
        <w:t>7</w:t>
      </w:r>
      <w:r w:rsidRPr="00D9247E">
        <w:t xml:space="preserve">00m² above the existing floorspace. </w:t>
      </w:r>
      <w:r>
        <w:t>The change between the WCDP and the proposed is 64,400m</w:t>
      </w:r>
      <w:r w:rsidRPr="00DC275E">
        <w:rPr>
          <w:vertAlign w:val="superscript"/>
        </w:rPr>
        <w:t>2</w:t>
      </w:r>
      <w:r>
        <w:t xml:space="preserve"> for CPHA non-heritage, 15,000m</w:t>
      </w:r>
      <w:r w:rsidRPr="00DC275E">
        <w:rPr>
          <w:vertAlign w:val="superscript"/>
        </w:rPr>
        <w:t>2</w:t>
      </w:r>
      <w:r>
        <w:t xml:space="preserve"> Miramar and 35,600m</w:t>
      </w:r>
      <w:r w:rsidRPr="00DC275E">
        <w:rPr>
          <w:vertAlign w:val="superscript"/>
        </w:rPr>
        <w:t>2</w:t>
      </w:r>
      <w:r>
        <w:t xml:space="preserve"> for GHQ. </w:t>
      </w:r>
      <w:r w:rsidRPr="00D9247E">
        <w:t xml:space="preserve"> </w:t>
      </w:r>
    </w:p>
    <w:p w14:paraId="53C570C8" w14:textId="77777777" w:rsidR="00853CDD" w:rsidRPr="006943B3" w:rsidRDefault="00853CDD" w:rsidP="00853CDD">
      <w:pPr>
        <w:pStyle w:val="Caption"/>
      </w:pPr>
      <w:bookmarkStart w:id="45" w:name="_Toc235696641"/>
      <w:r w:rsidRPr="006943B3">
        <w:t xml:space="preserve">Figure </w:t>
      </w:r>
      <w:r>
        <w:fldChar w:fldCharType="begin"/>
      </w:r>
      <w:r>
        <w:instrText>STYLEREF 1 \s</w:instrText>
      </w:r>
      <w:r>
        <w:fldChar w:fldCharType="separate"/>
      </w:r>
      <w:r>
        <w:rPr>
          <w:noProof/>
        </w:rPr>
        <w:t>2</w:t>
      </w:r>
      <w:r>
        <w:fldChar w:fldCharType="end"/>
      </w:r>
      <w:r>
        <w:noBreakHyphen/>
      </w:r>
      <w:r>
        <w:fldChar w:fldCharType="begin"/>
      </w:r>
      <w:r>
        <w:instrText>SEQ Figure \* ARABIC \s 1</w:instrText>
      </w:r>
      <w:r>
        <w:fldChar w:fldCharType="separate"/>
      </w:r>
      <w:r>
        <w:rPr>
          <w:noProof/>
        </w:rPr>
        <w:t>3</w:t>
      </w:r>
      <w:r>
        <w:fldChar w:fldCharType="end"/>
      </w:r>
      <w:r w:rsidRPr="006943B3">
        <w:t xml:space="preserve">: </w:t>
      </w:r>
      <w:r w:rsidRPr="00F80FE6">
        <w:t>CPHA non-heritage, GHQ, and Miramar Tank</w:t>
      </w:r>
      <w:r>
        <w:t xml:space="preserve"> - Existing P</w:t>
      </w:r>
      <w:r w:rsidRPr="00F80FE6">
        <w:t>arcels</w:t>
      </w:r>
      <w:r>
        <w:t xml:space="preserve"> and Plan Enabled Capacity</w:t>
      </w:r>
      <w:bookmarkEnd w:id="45"/>
      <w:r>
        <w:t xml:space="preserve"> </w:t>
      </w:r>
    </w:p>
    <w:p w14:paraId="58847994" w14:textId="77777777" w:rsidR="00853CDD" w:rsidRDefault="00853CDD" w:rsidP="00853CDD">
      <w:r w:rsidRPr="00CC43C0">
        <w:rPr>
          <w:noProof/>
        </w:rPr>
        <w:drawing>
          <wp:inline distT="0" distB="0" distL="0" distR="0" wp14:anchorId="28F5DAD0" wp14:editId="7AD826C4">
            <wp:extent cx="5400040" cy="1345565"/>
            <wp:effectExtent l="0" t="0" r="0" b="6985"/>
            <wp:docPr id="712318244"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400040" cy="1345565"/>
                    </a:xfrm>
                    <a:prstGeom prst="rect">
                      <a:avLst/>
                    </a:prstGeom>
                    <a:noFill/>
                    <a:ln>
                      <a:noFill/>
                    </a:ln>
                  </pic:spPr>
                </pic:pic>
              </a:graphicData>
            </a:graphic>
          </wp:inline>
        </w:drawing>
      </w:r>
      <w:r>
        <w:t xml:space="preserve"> </w:t>
      </w:r>
    </w:p>
    <w:p w14:paraId="56C04B7D" w14:textId="77777777" w:rsidR="008052E5" w:rsidRDefault="008052E5">
      <w:pPr>
        <w:spacing w:before="0" w:after="200" w:line="276" w:lineRule="auto"/>
        <w:jc w:val="left"/>
      </w:pPr>
      <w:r>
        <w:br w:type="page"/>
      </w:r>
    </w:p>
    <w:p w14:paraId="6D390332" w14:textId="1EEF208C" w:rsidR="00853CDD" w:rsidRDefault="00853CDD" w:rsidP="00853CDD">
      <w:r>
        <w:lastRenderedPageBreak/>
        <w:t xml:space="preserve">However, the theoretical plan enabled capacity is generally not achieved by the market either because of commercial feasibility issues and other practical consideration that influence built form outcomes. WCC has also provided two further metrics of capacity, commercial feasible and realisable, which provide an estimate of the practically achievable development that could be anticipated.  </w:t>
      </w:r>
    </w:p>
    <w:p w14:paraId="3F3C8C9A" w14:textId="77777777" w:rsidR="00853CDD" w:rsidRDefault="00853CDD" w:rsidP="00853CDD">
      <w:r>
        <w:t xml:space="preserve">As an example, there have been recently consented developments that are relevant. </w:t>
      </w:r>
    </w:p>
    <w:p w14:paraId="10EAB81B" w14:textId="77777777" w:rsidR="00853CDD" w:rsidRDefault="00853CDD" w:rsidP="002231A0">
      <w:pPr>
        <w:pStyle w:val="BulletL1"/>
      </w:pPr>
      <w:r w:rsidRPr="00D53448">
        <w:rPr>
          <w:b/>
          <w:bCs/>
        </w:rPr>
        <w:t>CPHA as non-heritage</w:t>
      </w:r>
      <w:r>
        <w:t>: t</w:t>
      </w:r>
      <w:r w:rsidRPr="00634095">
        <w:t xml:space="preserve">he Lido residential apartment development at 260 Wakefield Street provides evidence that the market is already supporting development at a scale approaching the proposed 42.5-metre height threshold. The development is </w:t>
      </w:r>
      <w:r>
        <w:t>consented</w:t>
      </w:r>
      <w:r w:rsidRPr="00634095">
        <w:t xml:space="preserve"> to comprise a 10-storey building with a height of approximately 37.6 metres, exceeding the existing 21-metre height limit, and to provide approximately 123 apartments. This indicates that the market is already demonstrating demand for higher-density residential development at a scale relatively close to the proposed height threshold</w:t>
      </w:r>
      <w:r>
        <w:t>.</w:t>
      </w:r>
      <w:r>
        <w:rPr>
          <w:rStyle w:val="FootnoteReference"/>
        </w:rPr>
        <w:footnoteReference w:id="24"/>
      </w:r>
      <w:r>
        <w:t xml:space="preserve">  </w:t>
      </w:r>
    </w:p>
    <w:p w14:paraId="17A59437" w14:textId="77777777" w:rsidR="00853CDD" w:rsidRDefault="00853CDD" w:rsidP="002231A0">
      <w:pPr>
        <w:pStyle w:val="BulletL1"/>
      </w:pPr>
      <w:r w:rsidRPr="00167BD6">
        <w:rPr>
          <w:b/>
          <w:bCs/>
        </w:rPr>
        <w:t xml:space="preserve">CCZ </w:t>
      </w:r>
      <w:r>
        <w:rPr>
          <w:b/>
          <w:bCs/>
        </w:rPr>
        <w:t>(</w:t>
      </w:r>
      <w:r w:rsidRPr="00167BD6">
        <w:rPr>
          <w:b/>
          <w:bCs/>
        </w:rPr>
        <w:t>28.5m</w:t>
      </w:r>
      <w:r>
        <w:rPr>
          <w:b/>
          <w:bCs/>
        </w:rPr>
        <w:t>)</w:t>
      </w:r>
      <w:r w:rsidRPr="00167BD6">
        <w:rPr>
          <w:b/>
          <w:bCs/>
        </w:rPr>
        <w:t xml:space="preserve"> near GGQ building</w:t>
      </w:r>
      <w:r>
        <w:t>: t</w:t>
      </w:r>
      <w:r w:rsidRPr="00076597">
        <w:t xml:space="preserve">he One Tasman residential apartment development at 1 Tasman Street provides evidence that the market is already supporting development at a scale approaching, and in this case exceeding, the proposed 28.5-metre height threshold. The development is </w:t>
      </w:r>
      <w:r>
        <w:t xml:space="preserve">consented </w:t>
      </w:r>
      <w:r w:rsidRPr="00076597">
        <w:t>to comprise a 10-storey building exceeding 35 metres in height, with approximately 123 apartments. This indicates that there is already market interest in delivering relatively high-density residential development in this location, suggesting that the proposed height threshold is broadly aligned with, or potentially below, the scale of development that the market may support</w:t>
      </w:r>
      <w:r>
        <w:t>.</w:t>
      </w:r>
    </w:p>
    <w:p w14:paraId="4633C27E" w14:textId="0BD9043C" w:rsidR="00853CDD" w:rsidRDefault="00853CDD" w:rsidP="002231A0">
      <w:pPr>
        <w:pStyle w:val="BulletL1"/>
      </w:pPr>
      <w:r w:rsidRPr="00D6062C">
        <w:rPr>
          <w:b/>
          <w:bCs/>
        </w:rPr>
        <w:t>MUZ (15m) near Miramar Tank</w:t>
      </w:r>
      <w:r>
        <w:t xml:space="preserve">: </w:t>
      </w:r>
      <w:r w:rsidRPr="00D548AC">
        <w:t>A four-level office building at 129 Park Road, comprising approximately 1,825m² of floorspace, provides evidence of demand for relatively intensive development in this location. In addition, 138A–148 Park Road, located opposite Miramar Tank, has resource consent for development at a height slightly exceeding the existing 15-metre height limit. The consented development will accommodate storage and commercial activities, an animal hospital, an animal quarantine facility, and three residential units. Collectively, these developments provide evidence that the market is already supporting development at a scale close to, and in some instances exceeding, the plan-enabled development potential in this location</w:t>
      </w:r>
      <w:r>
        <w:t>.</w:t>
      </w:r>
    </w:p>
    <w:p w14:paraId="4AB944AC" w14:textId="77777777" w:rsidR="00853CDD" w:rsidRDefault="00853CDD" w:rsidP="00853CDD">
      <w:r w:rsidRPr="00941087">
        <w:t>Notwithstanding that the market is already demonstrating a preference for development densities approaching the proposed plan-enabled capacity, this high-level assessment adopts the WCC estimates of commercially feasible and realisable capacity as a conservative basis for the analysis</w:t>
      </w:r>
      <w:r>
        <w:t xml:space="preserve">.  </w:t>
      </w:r>
    </w:p>
    <w:p w14:paraId="408C5FB6" w14:textId="77777777" w:rsidR="00853CDD" w:rsidRDefault="00853CDD" w:rsidP="00853CDD">
      <w:r>
        <w:fldChar w:fldCharType="begin"/>
      </w:r>
      <w:r>
        <w:instrText xml:space="preserve"> REF _Ref235429269 \h </w:instrText>
      </w:r>
      <w:r>
        <w:fldChar w:fldCharType="separate"/>
      </w:r>
      <w:r w:rsidRPr="006943B3">
        <w:t xml:space="preserve">Figure </w:t>
      </w:r>
      <w:r>
        <w:rPr>
          <w:noProof/>
        </w:rPr>
        <w:t>3</w:t>
      </w:r>
      <w:r>
        <w:noBreakHyphen/>
      </w:r>
      <w:r>
        <w:rPr>
          <w:noProof/>
        </w:rPr>
        <w:t>2</w:t>
      </w:r>
      <w:r>
        <w:fldChar w:fldCharType="end"/>
      </w:r>
      <w:r>
        <w:t xml:space="preserve"> </w:t>
      </w:r>
      <w:r w:rsidRPr="00AA0732">
        <w:t xml:space="preserve">shows that, under the current WCDP heritage regulations, the commercially feasible and realisable capacity is estimated at </w:t>
      </w:r>
      <w:r>
        <w:t>9</w:t>
      </w:r>
      <w:r w:rsidRPr="00AA0732">
        <w:t>,</w:t>
      </w:r>
      <w:r>
        <w:t>0</w:t>
      </w:r>
      <w:r w:rsidRPr="00AA0732">
        <w:t xml:space="preserve">00m² of additional floorspace. Under the proposed removal of the heritage regulations, this increases to </w:t>
      </w:r>
      <w:r>
        <w:t>83</w:t>
      </w:r>
      <w:r w:rsidRPr="00AA0732">
        <w:t>,</w:t>
      </w:r>
      <w:r>
        <w:t>7</w:t>
      </w:r>
      <w:r w:rsidRPr="00AA0732">
        <w:t>00m², represent</w:t>
      </w:r>
      <w:r>
        <w:t>s</w:t>
      </w:r>
      <w:r w:rsidRPr="00AA0732">
        <w:t xml:space="preserve"> a</w:t>
      </w:r>
      <w:r>
        <w:t>n increase of 74</w:t>
      </w:r>
      <w:r w:rsidRPr="00AA0732">
        <w:t>,</w:t>
      </w:r>
      <w:r>
        <w:t>7</w:t>
      </w:r>
      <w:r w:rsidRPr="00AA0732">
        <w:t>00m² of commercially feasible and realisable floorspace</w:t>
      </w:r>
      <w:r>
        <w:t xml:space="preserve">.  </w:t>
      </w:r>
    </w:p>
    <w:p w14:paraId="70FAA0DD" w14:textId="77777777" w:rsidR="002231A0" w:rsidRDefault="002231A0">
      <w:pPr>
        <w:spacing w:before="0" w:after="200" w:line="276" w:lineRule="auto"/>
        <w:jc w:val="left"/>
        <w:rPr>
          <w:rFonts w:ascii="Times New Roman" w:eastAsia="Times New Roman" w:hAnsi="Times New Roman" w:cs="Times New Roman"/>
          <w:b/>
          <w:bCs/>
          <w:color w:val="0D2C6C" w:themeColor="accent1"/>
          <w:sz w:val="18"/>
          <w:szCs w:val="18"/>
          <w:lang w:eastAsia="en-US"/>
        </w:rPr>
      </w:pPr>
      <w:bookmarkStart w:id="46" w:name="_Ref235429269"/>
      <w:bookmarkStart w:id="47" w:name="_Toc235696642"/>
      <w:r>
        <w:br w:type="page"/>
      </w:r>
    </w:p>
    <w:p w14:paraId="6440B22A" w14:textId="6BEFFE45" w:rsidR="00853CDD" w:rsidRPr="006943B3" w:rsidRDefault="00853CDD" w:rsidP="00853CDD">
      <w:pPr>
        <w:pStyle w:val="Caption"/>
      </w:pPr>
      <w:r w:rsidRPr="006943B3">
        <w:lastRenderedPageBreak/>
        <w:t xml:space="preserve">Figure </w:t>
      </w:r>
      <w:r>
        <w:fldChar w:fldCharType="begin"/>
      </w:r>
      <w:r>
        <w:instrText>STYLEREF 1 \s</w:instrText>
      </w:r>
      <w:r>
        <w:fldChar w:fldCharType="separate"/>
      </w:r>
      <w:r>
        <w:rPr>
          <w:noProof/>
        </w:rPr>
        <w:t>3</w:t>
      </w:r>
      <w:r>
        <w:fldChar w:fldCharType="end"/>
      </w:r>
      <w:r>
        <w:noBreakHyphen/>
      </w:r>
      <w:r>
        <w:fldChar w:fldCharType="begin"/>
      </w:r>
      <w:r>
        <w:instrText>SEQ Figure \* ARABIC \s 1</w:instrText>
      </w:r>
      <w:r>
        <w:fldChar w:fldCharType="separate"/>
      </w:r>
      <w:r>
        <w:rPr>
          <w:noProof/>
        </w:rPr>
        <w:t>2</w:t>
      </w:r>
      <w:r>
        <w:fldChar w:fldCharType="end"/>
      </w:r>
      <w:bookmarkEnd w:id="46"/>
      <w:r w:rsidRPr="006943B3">
        <w:t xml:space="preserve">: </w:t>
      </w:r>
      <w:r w:rsidRPr="00F80FE6">
        <w:t>CPHA non-heritage, GHQ, and Miramar Tank</w:t>
      </w:r>
      <w:r>
        <w:t xml:space="preserve"> – Feasible and Realisable Capacity</w:t>
      </w:r>
      <w:bookmarkEnd w:id="47"/>
      <w:r>
        <w:t xml:space="preserve"> </w:t>
      </w:r>
    </w:p>
    <w:p w14:paraId="20FFE86D" w14:textId="77777777" w:rsidR="00853CDD" w:rsidRDefault="00853CDD" w:rsidP="00853CDD">
      <w:r w:rsidRPr="003825E2">
        <w:rPr>
          <w:noProof/>
        </w:rPr>
        <w:drawing>
          <wp:inline distT="0" distB="0" distL="0" distR="0" wp14:anchorId="515418CD" wp14:editId="22484405">
            <wp:extent cx="3855720" cy="1345565"/>
            <wp:effectExtent l="0" t="0" r="0" b="6985"/>
            <wp:docPr id="35889583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3855720" cy="1345565"/>
                    </a:xfrm>
                    <a:prstGeom prst="rect">
                      <a:avLst/>
                    </a:prstGeom>
                    <a:noFill/>
                    <a:ln>
                      <a:noFill/>
                    </a:ln>
                  </pic:spPr>
                </pic:pic>
              </a:graphicData>
            </a:graphic>
          </wp:inline>
        </w:drawing>
      </w:r>
    </w:p>
    <w:p w14:paraId="1484580B" w14:textId="77777777" w:rsidR="00853CDD" w:rsidRDefault="00853CDD" w:rsidP="00853CDD">
      <w:pPr>
        <w:rPr>
          <w:lang w:val="en-AU"/>
        </w:rPr>
      </w:pPr>
      <w:r w:rsidRPr="005C1AF1">
        <w:t xml:space="preserve">The additional floorspace </w:t>
      </w:r>
      <w:r>
        <w:t xml:space="preserve">enabled by the proposed change of the </w:t>
      </w:r>
      <w:r w:rsidRPr="00AA0732">
        <w:t>heritage regulations</w:t>
      </w:r>
      <w:r>
        <w:t xml:space="preserve"> would likely </w:t>
      </w:r>
      <w:r w:rsidRPr="005C1AF1">
        <w:t xml:space="preserve">be used predominantly for residential and office activities. In most instances, the non-heritage sites are already developed, and the removal of the heritage regulations would primarily enable additional floorspace to be constructed on upper levels. </w:t>
      </w:r>
      <w:r>
        <w:t>Therefore</w:t>
      </w:r>
      <w:r w:rsidRPr="005C1AF1">
        <w:t>, the additional capacity is unlikely to be used for retail or service activities, which typically require ground-floor frontage. Accordingly, the increase in development capacity is not expected to materially affect the provision of retail or service floorspace and is instead likely to be accommodated predominantly through residential and office uses</w:t>
      </w:r>
      <w:r>
        <w:t xml:space="preserve">.  </w:t>
      </w:r>
    </w:p>
    <w:p w14:paraId="34326B8C" w14:textId="77777777" w:rsidR="00853CDD" w:rsidRDefault="00853CDD" w:rsidP="00853CDD">
      <w:r>
        <w:t>Indicatively, if all of the increase in floorspace in CHPA (no-heritage) and GHQ is used for residential then this would mean an additional 770 dwellings.</w:t>
      </w:r>
      <w:r>
        <w:rPr>
          <w:rStyle w:val="FootnoteReference"/>
        </w:rPr>
        <w:footnoteReference w:id="25"/>
      </w:r>
      <w:r>
        <w:t xml:space="preserve"> While the Miramar redevelopment would most likely be used for commercial activities (film studio facilities) and could accommodate around 300 jobs.</w:t>
      </w:r>
      <w:r>
        <w:rPr>
          <w:rStyle w:val="FootnoteReference"/>
        </w:rPr>
        <w:footnoteReference w:id="26"/>
      </w:r>
      <w:r>
        <w:t xml:space="preserve">    </w:t>
      </w:r>
    </w:p>
    <w:p w14:paraId="0D54B3A0" w14:textId="77777777" w:rsidR="00853CDD" w:rsidRDefault="00853CDD" w:rsidP="00853CDD">
      <w:r w:rsidRPr="0009524C">
        <w:t>Given these levels of development potential, the removal of the heritage regulations could generate the following economic activity</w:t>
      </w:r>
      <w:r>
        <w:rPr>
          <w:rStyle w:val="FootnoteReference"/>
        </w:rPr>
        <w:footnoteReference w:id="27"/>
      </w:r>
      <w:r>
        <w:t>:</w:t>
      </w:r>
    </w:p>
    <w:p w14:paraId="057BCBD5" w14:textId="77777777" w:rsidR="00853CDD" w:rsidRDefault="00853CDD" w:rsidP="002231A0">
      <w:pPr>
        <w:pStyle w:val="BulletL1"/>
      </w:pPr>
      <w:r w:rsidRPr="00CA768F">
        <w:rPr>
          <w:b/>
          <w:bCs/>
        </w:rPr>
        <w:t>CPHA (non-heritage)</w:t>
      </w:r>
      <w:r>
        <w:t xml:space="preserve">: </w:t>
      </w:r>
      <w:r w:rsidRPr="005C498B">
        <w:t xml:space="preserve">could </w:t>
      </w:r>
      <w:r>
        <w:t xml:space="preserve">result in </w:t>
      </w:r>
      <w:r w:rsidRPr="005C498B">
        <w:t>up to 550 apartments to be developed on the</w:t>
      </w:r>
      <w:r>
        <w:t xml:space="preserve"> non-heritage</w:t>
      </w:r>
      <w:r w:rsidRPr="005C498B">
        <w:t xml:space="preserve"> site. This is significant in the Wellington context, where 525 dwellings were consented over the last 12 months. Construction of these apartments would generate one-off </w:t>
      </w:r>
      <w:r>
        <w:t xml:space="preserve">direct </w:t>
      </w:r>
      <w:r w:rsidRPr="005C498B">
        <w:t>economic activity in the order of $20</w:t>
      </w:r>
      <w:r>
        <w:t>0m</w:t>
      </w:r>
      <w:r w:rsidRPr="005C498B">
        <w:t xml:space="preserve"> or more, depending on the development specifications.</w:t>
      </w:r>
      <w:r>
        <w:t xml:space="preserve"> </w:t>
      </w:r>
      <w:r w:rsidRPr="00A81B78">
        <w:t>This activity would generate approximately $120</w:t>
      </w:r>
      <w:r>
        <w:t>m</w:t>
      </w:r>
      <w:r w:rsidRPr="00A81B78">
        <w:t xml:space="preserve"> in GDP and support around 1,100 jobs</w:t>
      </w:r>
      <w:r>
        <w:t>.</w:t>
      </w:r>
    </w:p>
    <w:p w14:paraId="79476186" w14:textId="7E9772CD" w:rsidR="003E6484" w:rsidRDefault="00853CDD" w:rsidP="002231A0">
      <w:pPr>
        <w:pStyle w:val="BulletL1"/>
      </w:pPr>
      <w:r w:rsidRPr="00D36129">
        <w:rPr>
          <w:b/>
          <w:bCs/>
        </w:rPr>
        <w:t>Former GHQ Building</w:t>
      </w:r>
      <w:r>
        <w:t xml:space="preserve">: </w:t>
      </w:r>
      <w:r w:rsidRPr="007771AC">
        <w:t xml:space="preserve">could enable up to </w:t>
      </w:r>
      <w:r w:rsidRPr="0038069D">
        <w:t xml:space="preserve">220 apartments. Construction would generate one-off </w:t>
      </w:r>
      <w:r>
        <w:t xml:space="preserve">direct </w:t>
      </w:r>
      <w:r w:rsidRPr="0038069D">
        <w:t>economic activity in the order of $80m or more, depending on the development specifications</w:t>
      </w:r>
      <w:r w:rsidRPr="007771AC">
        <w:t>.</w:t>
      </w:r>
      <w:r>
        <w:t xml:space="preserve"> </w:t>
      </w:r>
      <w:r w:rsidRPr="00A81B78">
        <w:t>This activity would generate approximately $</w:t>
      </w:r>
      <w:r>
        <w:t>50m</w:t>
      </w:r>
      <w:r w:rsidRPr="00A81B78">
        <w:t xml:space="preserve"> in GDP and support around </w:t>
      </w:r>
      <w:r>
        <w:t>4</w:t>
      </w:r>
      <w:r w:rsidRPr="00A81B78">
        <w:t>00 jobs</w:t>
      </w:r>
      <w:r>
        <w:t>.</w:t>
      </w:r>
      <w:r w:rsidRPr="007771AC">
        <w:t xml:space="preserve"> </w:t>
      </w:r>
    </w:p>
    <w:p w14:paraId="3FB0D991" w14:textId="4A5AB500" w:rsidR="00853CDD" w:rsidRPr="003E6484" w:rsidRDefault="003E6484" w:rsidP="003E6484">
      <w:pPr>
        <w:spacing w:before="0" w:after="200" w:line="276" w:lineRule="auto"/>
        <w:jc w:val="left"/>
        <w:rPr>
          <w:rFonts w:asciiTheme="minorHAnsi" w:eastAsia="Times New Roman" w:hAnsiTheme="minorHAnsi" w:cstheme="minorHAnsi"/>
          <w:color w:val="000000"/>
        </w:rPr>
      </w:pPr>
      <w:r>
        <w:br w:type="page"/>
      </w:r>
    </w:p>
    <w:p w14:paraId="427545E5" w14:textId="77777777" w:rsidR="00853CDD" w:rsidRDefault="00853CDD" w:rsidP="002231A0">
      <w:pPr>
        <w:pStyle w:val="BulletL1"/>
      </w:pPr>
      <w:r w:rsidRPr="00CA768F">
        <w:rPr>
          <w:b/>
          <w:bCs/>
        </w:rPr>
        <w:lastRenderedPageBreak/>
        <w:t>Miramar Tank</w:t>
      </w:r>
      <w:r>
        <w:t xml:space="preserve">: </w:t>
      </w:r>
      <w:r w:rsidRPr="008C2B4A">
        <w:t>could accommodate around 300 jobs, supporting approximately $</w:t>
      </w:r>
      <w:r>
        <w:t>70m</w:t>
      </w:r>
      <w:r w:rsidRPr="008C2B4A">
        <w:t xml:space="preserve"> in annual GDP generated on-site.</w:t>
      </w:r>
      <w:r w:rsidRPr="008C2B4A">
        <w:rPr>
          <w:rStyle w:val="FootnoteReference"/>
        </w:rPr>
        <w:footnoteReference w:id="28"/>
      </w:r>
      <w:r w:rsidRPr="008C2B4A">
        <w:t xml:space="preserve"> In addition, </w:t>
      </w:r>
      <w:r w:rsidRPr="00A85449">
        <w:t xml:space="preserve">construction of the new development would generate one-off </w:t>
      </w:r>
      <w:r>
        <w:t xml:space="preserve">direct </w:t>
      </w:r>
      <w:r w:rsidRPr="00A85449">
        <w:t>economic activity in the order of $20</w:t>
      </w:r>
      <w:r>
        <w:t>m</w:t>
      </w:r>
      <w:r w:rsidRPr="00A85449">
        <w:t xml:space="preserve"> or more</w:t>
      </w:r>
      <w:r w:rsidRPr="008C2B4A">
        <w:t>, depending on the development specifications</w:t>
      </w:r>
      <w:r>
        <w:t xml:space="preserve">. </w:t>
      </w:r>
      <w:r w:rsidRPr="00A81B78">
        <w:t>This activity would generate approximately $</w:t>
      </w:r>
      <w:r>
        <w:t>7m</w:t>
      </w:r>
      <w:r w:rsidRPr="00A81B78">
        <w:t xml:space="preserve"> in GDP and support around </w:t>
      </w:r>
      <w:r>
        <w:t>80</w:t>
      </w:r>
      <w:r w:rsidRPr="00A81B78">
        <w:t xml:space="preserve"> jobs</w:t>
      </w:r>
      <w:r>
        <w:t xml:space="preserve">.  </w:t>
      </w:r>
    </w:p>
    <w:p w14:paraId="2807318B" w14:textId="77777777" w:rsidR="00853CDD" w:rsidRPr="00D62ED3" w:rsidRDefault="00853CDD" w:rsidP="00853CDD">
      <w:pPr>
        <w:rPr>
          <w:lang w:val="en-AU" w:eastAsia="en-AU"/>
        </w:rPr>
      </w:pPr>
      <w:r w:rsidRPr="00D62ED3">
        <w:rPr>
          <w:lang w:val="en-AU" w:eastAsia="en-AU"/>
        </w:rPr>
        <w:t>However, the timing and extent of these benefits will depend on market demand. In addition, the wider CCZ already provides a substantial amount of development capacity. As a result, redevelopment of the CPHA non-heritage sites, the former GHQ Building, and the Miramar Tank may not represent net additional economic activity, as some or all of the development could instead occur elsewhere in the city under the counterfactual scenario.</w:t>
      </w:r>
    </w:p>
    <w:p w14:paraId="370462AF" w14:textId="77777777" w:rsidR="00853CDD" w:rsidRPr="00A323CC" w:rsidRDefault="00853CDD" w:rsidP="00853CDD">
      <w:r w:rsidRPr="00D62ED3">
        <w:rPr>
          <w:lang w:val="en-AU" w:eastAsia="en-AU"/>
        </w:rPr>
        <w:t xml:space="preserve">Accordingly, the figures presented above represent gross economic </w:t>
      </w:r>
      <w:r>
        <w:rPr>
          <w:lang w:val="en-AU" w:eastAsia="en-AU"/>
        </w:rPr>
        <w:t>values</w:t>
      </w:r>
      <w:r w:rsidRPr="00D62ED3">
        <w:rPr>
          <w:lang w:val="en-AU" w:eastAsia="en-AU"/>
        </w:rPr>
        <w:t xml:space="preserve">. Their significance should be assessed in the context of the timeframe over which </w:t>
      </w:r>
      <w:r>
        <w:rPr>
          <w:lang w:val="en-AU" w:eastAsia="en-AU"/>
        </w:rPr>
        <w:t xml:space="preserve">development occurs </w:t>
      </w:r>
      <w:r w:rsidRPr="00D62ED3">
        <w:rPr>
          <w:lang w:val="en-AU" w:eastAsia="en-AU"/>
        </w:rPr>
        <w:t>and the extent to which they represent genuinely additional activity, rather than development displaced from other locations within Wellington</w:t>
      </w:r>
      <w:r>
        <w:t xml:space="preserve">.   </w:t>
      </w:r>
    </w:p>
    <w:p w14:paraId="3E4AAE76" w14:textId="77777777" w:rsidR="00853CDD" w:rsidRDefault="00853CDD" w:rsidP="0042432E">
      <w:pPr>
        <w:pStyle w:val="Heading2"/>
        <w:tabs>
          <w:tab w:val="clear" w:pos="851"/>
          <w:tab w:val="left" w:pos="0"/>
        </w:tabs>
      </w:pPr>
      <w:bookmarkStart w:id="48" w:name="_Toc235696634"/>
      <w:bookmarkStart w:id="49" w:name="_Toc236216373"/>
      <w:r>
        <w:t>Infrastructure Efficiency (</w:t>
      </w:r>
      <w:r w:rsidRPr="001F00E4">
        <w:t>Karori Tunnel and Kelburn Viaduct</w:t>
      </w:r>
      <w:r>
        <w:t>)</w:t>
      </w:r>
      <w:bookmarkEnd w:id="48"/>
      <w:bookmarkEnd w:id="49"/>
    </w:p>
    <w:p w14:paraId="5213CB5E" w14:textId="77777777" w:rsidR="00853CDD" w:rsidRDefault="00853CDD" w:rsidP="00853CDD">
      <w:r w:rsidRPr="00C87E27">
        <w:t xml:space="preserve">The efficiency of the Karori Tunnel and Kelburn Viaduct is impaired relative to newer infrastructure, reflecting their age, design constraints and ongoing maintenance requirements. WCC data indicates that annual maintenance costs have increased from approximately </w:t>
      </w:r>
      <w:r w:rsidRPr="00911123">
        <w:t>$350,000 to around $2.5m</w:t>
      </w:r>
      <w:r w:rsidRPr="00C87E27">
        <w:t xml:space="preserve">, representing an increase of more than 600%. While much of this increase reflects the ageing of the infrastructure and the need for more intensive maintenance, some costs are also associated with the additional requirements arising from heritage protection and the </w:t>
      </w:r>
      <w:r>
        <w:t xml:space="preserve">resource </w:t>
      </w:r>
      <w:r w:rsidRPr="00C87E27">
        <w:t>consenting process for maintenance works</w:t>
      </w:r>
      <w:r>
        <w:t xml:space="preserve">. </w:t>
      </w:r>
    </w:p>
    <w:p w14:paraId="5C6DC191" w14:textId="77777777" w:rsidR="00853CDD" w:rsidRDefault="00853CDD" w:rsidP="00853CDD">
      <w:r w:rsidRPr="00D97B94">
        <w:t>Based on approximately 83,000 rateable properties in Wellington City, the current maintenance cost equates to around $30 per rateable property per year. While this represents a relatively small cost at an individual property level, it is an ongoing financial burden for ratepayers, including many who may receive limited direct benefit from the continued operation of this infrastructure</w:t>
      </w:r>
      <w:r>
        <w:t>.</w:t>
      </w:r>
    </w:p>
    <w:p w14:paraId="79A7D182" w14:textId="77777777" w:rsidR="00853CDD" w:rsidRDefault="00853CDD" w:rsidP="00853CDD">
      <w:r w:rsidRPr="006A0C1A">
        <w:t xml:space="preserve">Furthermore, there are operational impacts when the capacity of the Karori Tunnel and Kelburn Viaduct is reduced to enable maintenance works. The Karori Tunnel is a heavily utilised piece of transport infrastructure, carrying approximately 16,000 vehicles per day and supporting significant commuter movements between Karori and the central city. The tunnel also accommodates frequent public transport services, with approximately 12 buses in each direction during peak periods. </w:t>
      </w:r>
    </w:p>
    <w:p w14:paraId="361D4F67" w14:textId="77777777" w:rsidR="00853CDD" w:rsidRPr="00FD76A6" w:rsidRDefault="00853CDD" w:rsidP="00853CDD">
      <w:r w:rsidRPr="006A0C1A">
        <w:t>Despite its relatively small scale, it performs an important strategic function as the primary transport connection between Karori and the city. Any reduction in capacity during maintenance works can therefore result in disruption to commuters, increased travel times, and wider network impacts</w:t>
      </w:r>
      <w:r>
        <w:t xml:space="preserve">.     </w:t>
      </w:r>
    </w:p>
    <w:p w14:paraId="1D7C00E8" w14:textId="77777777" w:rsidR="00853CDD" w:rsidRDefault="00853CDD" w:rsidP="00853CDD">
      <w:pPr>
        <w:pStyle w:val="Heading2"/>
        <w:ind w:left="851" w:hanging="851"/>
      </w:pPr>
      <w:bookmarkStart w:id="50" w:name="_Toc235696635"/>
      <w:bookmarkStart w:id="51" w:name="_Toc236216374"/>
      <w:r>
        <w:lastRenderedPageBreak/>
        <w:t>Impact Sensitivities</w:t>
      </w:r>
      <w:bookmarkEnd w:id="50"/>
      <w:bookmarkEnd w:id="51"/>
    </w:p>
    <w:p w14:paraId="393B79A2" w14:textId="77777777" w:rsidR="00853CDD" w:rsidRPr="00075834" w:rsidRDefault="00853CDD" w:rsidP="00853CDD">
      <w:pPr>
        <w:rPr>
          <w:lang w:val="en-AU" w:eastAsia="en-AU"/>
        </w:rPr>
      </w:pPr>
      <w:r w:rsidRPr="00075834">
        <w:rPr>
          <w:lang w:val="en-AU" w:eastAsia="en-AU"/>
        </w:rPr>
        <w:t>The purpose of this section is to assess the key sensitivities within the modelling and the extent to which the findings are influenced by changes in the underlying assumptions. The sensitivity testing provides an indication of the downside risk and the robustness of the estimated economic impacts presented in the preceding sections.</w:t>
      </w:r>
    </w:p>
    <w:p w14:paraId="39B5FBEA" w14:textId="77777777" w:rsidR="00853CDD" w:rsidRPr="00075834" w:rsidRDefault="00853CDD" w:rsidP="00853CDD">
      <w:pPr>
        <w:keepNext/>
        <w:rPr>
          <w:lang w:val="en-AU" w:eastAsia="en-AU"/>
        </w:rPr>
      </w:pPr>
      <w:r w:rsidRPr="00075834">
        <w:rPr>
          <w:lang w:val="en-AU" w:eastAsia="en-AU"/>
        </w:rPr>
        <w:t>As identified throughout this report, the modelling is sensitive to several key assumptions, including</w:t>
      </w:r>
      <w:r>
        <w:t xml:space="preserve">: </w:t>
      </w:r>
    </w:p>
    <w:p w14:paraId="158E2577" w14:textId="77777777" w:rsidR="00853CDD" w:rsidRPr="001C7AEF" w:rsidRDefault="00853CDD" w:rsidP="002231A0">
      <w:pPr>
        <w:pStyle w:val="BulletL1"/>
        <w:rPr>
          <w:lang w:val="en-AU"/>
        </w:rPr>
      </w:pPr>
      <w:r w:rsidRPr="001C7AEF">
        <w:rPr>
          <w:b/>
          <w:bCs/>
          <w:lang w:val="en-AU"/>
        </w:rPr>
        <w:t>Commercially feasible and realisable capacity</w:t>
      </w:r>
      <w:r w:rsidRPr="001C7AEF">
        <w:rPr>
          <w:lang w:val="en-AU"/>
        </w:rPr>
        <w:t>, which determines the scale of development that can be achieved</w:t>
      </w:r>
      <w:r>
        <w:rPr>
          <w:lang w:val="en-AU"/>
        </w:rPr>
        <w:t xml:space="preserve"> and activity accommodated</w:t>
      </w:r>
      <w:r w:rsidRPr="001C7AEF">
        <w:rPr>
          <w:lang w:val="en-AU"/>
        </w:rPr>
        <w:t>.</w:t>
      </w:r>
    </w:p>
    <w:p w14:paraId="093FF776" w14:textId="77777777" w:rsidR="00853CDD" w:rsidRPr="001C7AEF" w:rsidRDefault="00853CDD" w:rsidP="002231A0">
      <w:pPr>
        <w:pStyle w:val="BulletL1"/>
        <w:rPr>
          <w:lang w:val="en-AU"/>
        </w:rPr>
      </w:pPr>
      <w:r w:rsidRPr="001C7AEF">
        <w:rPr>
          <w:b/>
          <w:bCs/>
          <w:lang w:val="en-AU"/>
        </w:rPr>
        <w:t>Apartment size and construction costs</w:t>
      </w:r>
      <w:r w:rsidRPr="001C7AEF">
        <w:rPr>
          <w:lang w:val="en-AU"/>
        </w:rPr>
        <w:t>, which influence the number of dwellings that can be delivered and the value of one-off construction activity.</w:t>
      </w:r>
    </w:p>
    <w:p w14:paraId="76052A4D" w14:textId="77777777" w:rsidR="00853CDD" w:rsidRDefault="00853CDD" w:rsidP="002231A0">
      <w:pPr>
        <w:pStyle w:val="BulletL1"/>
      </w:pPr>
      <w:r w:rsidRPr="001C7AEF">
        <w:rPr>
          <w:b/>
          <w:bCs/>
          <w:lang w:val="en-AU"/>
        </w:rPr>
        <w:t>Workspace requirements and productivity</w:t>
      </w:r>
      <w:r w:rsidRPr="001C7AEF">
        <w:rPr>
          <w:lang w:val="en-AU"/>
        </w:rPr>
        <w:t>, which determine the level of economic activity that can be accommodated within the Miramar Tank site and the value of the ongoing economic activity generated</w:t>
      </w:r>
      <w:r>
        <w:t>.</w:t>
      </w:r>
    </w:p>
    <w:p w14:paraId="3F34D445" w14:textId="77777777" w:rsidR="00853CDD" w:rsidRDefault="00853CDD" w:rsidP="00853CDD">
      <w:pPr>
        <w:keepNext/>
      </w:pPr>
      <w:r w:rsidRPr="002015B0">
        <w:t xml:space="preserve">The sensitivity testing </w:t>
      </w:r>
      <w:r>
        <w:t xml:space="preserve">in </w:t>
      </w:r>
      <w:r>
        <w:fldChar w:fldCharType="begin"/>
      </w:r>
      <w:r>
        <w:instrText xml:space="preserve"> REF _Ref235474067 \h </w:instrText>
      </w:r>
      <w:r>
        <w:fldChar w:fldCharType="separate"/>
      </w:r>
      <w:r w:rsidRPr="006943B3">
        <w:t xml:space="preserve">Figure </w:t>
      </w:r>
      <w:r>
        <w:rPr>
          <w:noProof/>
        </w:rPr>
        <w:t>3</w:t>
      </w:r>
      <w:r>
        <w:noBreakHyphen/>
      </w:r>
      <w:r>
        <w:rPr>
          <w:noProof/>
        </w:rPr>
        <w:t>3</w:t>
      </w:r>
      <w:r>
        <w:fldChar w:fldCharType="end"/>
      </w:r>
      <w:r>
        <w:t xml:space="preserve"> </w:t>
      </w:r>
      <w:r w:rsidRPr="002015B0">
        <w:t>indicates that, even under more conservative assumptions, the estimated economic impacts remain substantial</w:t>
      </w:r>
      <w:r>
        <w:t>:</w:t>
      </w:r>
    </w:p>
    <w:p w14:paraId="68C01E20" w14:textId="77777777" w:rsidR="00853CDD" w:rsidRDefault="00853CDD" w:rsidP="002231A0">
      <w:pPr>
        <w:pStyle w:val="BulletL1"/>
      </w:pPr>
      <w:r w:rsidRPr="00634A63">
        <w:rPr>
          <w:b/>
          <w:bCs/>
        </w:rPr>
        <w:t>Housing supply:</w:t>
      </w:r>
      <w:r w:rsidRPr="00634A63">
        <w:t xml:space="preserve"> </w:t>
      </w:r>
      <w:r>
        <w:t xml:space="preserve">apartments </w:t>
      </w:r>
      <w:r w:rsidRPr="00634A63">
        <w:t>range from approximately 580 to 770, with even the lower estimate representing more than a full year's residential development in Wellington, indicating a significant contribution to housing supply</w:t>
      </w:r>
      <w:r>
        <w:t>.</w:t>
      </w:r>
    </w:p>
    <w:p w14:paraId="2D50A145" w14:textId="77777777" w:rsidR="00853CDD" w:rsidRPr="001140E1" w:rsidRDefault="00853CDD" w:rsidP="002231A0">
      <w:pPr>
        <w:pStyle w:val="BulletL1"/>
      </w:pPr>
      <w:r>
        <w:rPr>
          <w:b/>
          <w:bCs/>
        </w:rPr>
        <w:t xml:space="preserve">Ongoing </w:t>
      </w:r>
      <w:r w:rsidRPr="001140E1">
        <w:rPr>
          <w:b/>
          <w:bCs/>
        </w:rPr>
        <w:t>Employment:</w:t>
      </w:r>
      <w:r w:rsidRPr="001140E1">
        <w:t xml:space="preserve"> ranges from approximately 240 to 300 jobs, equivalent to around 8</w:t>
      </w:r>
      <w:r>
        <w:t>-</w:t>
      </w:r>
      <w:r w:rsidRPr="001140E1">
        <w:t>10% of the jobs lost in Wellington over the past year</w:t>
      </w:r>
      <w:r>
        <w:t xml:space="preserve"> (in 2025 jobs dropped by 2,950)</w:t>
      </w:r>
      <w:r w:rsidRPr="001140E1">
        <w:t>, representing a material contribution to employment opportunities</w:t>
      </w:r>
      <w:r>
        <w:t xml:space="preserve"> and reducing unemployment</w:t>
      </w:r>
      <w:r w:rsidRPr="001140E1">
        <w:t>.</w:t>
      </w:r>
    </w:p>
    <w:p w14:paraId="0947A046" w14:textId="77777777" w:rsidR="00853CDD" w:rsidRDefault="00853CDD" w:rsidP="002231A0">
      <w:pPr>
        <w:pStyle w:val="BulletL1"/>
      </w:pPr>
      <w:r w:rsidRPr="000916F2">
        <w:rPr>
          <w:b/>
          <w:bCs/>
        </w:rPr>
        <w:t>Construction</w:t>
      </w:r>
      <w:r>
        <w:t>: o</w:t>
      </w:r>
      <w:r w:rsidRPr="008F539A">
        <w:t xml:space="preserve">ne-off activity ranges from approximately </w:t>
      </w:r>
      <w:r w:rsidRPr="000916F2">
        <w:t>$</w:t>
      </w:r>
      <w:r>
        <w:t>132</w:t>
      </w:r>
      <w:r w:rsidRPr="000916F2">
        <w:t>m to $</w:t>
      </w:r>
      <w:r>
        <w:t>172</w:t>
      </w:r>
      <w:r w:rsidRPr="000916F2">
        <w:t>m</w:t>
      </w:r>
      <w:r w:rsidRPr="008F539A">
        <w:t>, representing a significant injection of economic activity into the Wellington economy</w:t>
      </w:r>
      <w:r w:rsidRPr="006A076A">
        <w:t xml:space="preserve">, equivalent to around </w:t>
      </w:r>
      <w:r>
        <w:t>26-34</w:t>
      </w:r>
      <w:r w:rsidRPr="006A076A">
        <w:rPr>
          <w:b/>
          <w:bCs/>
        </w:rPr>
        <w:t>%</w:t>
      </w:r>
      <w:r w:rsidRPr="006A076A">
        <w:t xml:space="preserve"> of the GDP lost in Wellington over the past year</w:t>
      </w:r>
      <w:r>
        <w:t xml:space="preserve"> (in 2025 GDP dropped by $500m). </w:t>
      </w:r>
      <w:r w:rsidRPr="00F80F96">
        <w:t>Acknowledging that these economic impacts would be realised over multiple years, they remain material under all sensitivity scenarios</w:t>
      </w:r>
      <w:r>
        <w:t>.</w:t>
      </w:r>
    </w:p>
    <w:p w14:paraId="1BDC467E" w14:textId="77777777" w:rsidR="00853CDD" w:rsidRDefault="00853CDD" w:rsidP="002231A0">
      <w:pPr>
        <w:pStyle w:val="BulletL1"/>
      </w:pPr>
      <w:r w:rsidRPr="006A076A">
        <w:rPr>
          <w:b/>
          <w:bCs/>
        </w:rPr>
        <w:t>Ongoing economic activity</w:t>
      </w:r>
      <w:r>
        <w:t>: a</w:t>
      </w:r>
      <w:r w:rsidRPr="006A076A">
        <w:t>nnual GDP generated by activities on the site ranges from approximately $40m to $70m, equivalent to around 8</w:t>
      </w:r>
      <w:r>
        <w:t>-</w:t>
      </w:r>
      <w:r w:rsidRPr="006A076A">
        <w:t>14</w:t>
      </w:r>
      <w:r w:rsidRPr="006A076A">
        <w:rPr>
          <w:b/>
          <w:bCs/>
        </w:rPr>
        <w:t>%</w:t>
      </w:r>
      <w:r w:rsidRPr="006A076A">
        <w:t xml:space="preserve"> of the GDP lost in Wellington over the past year</w:t>
      </w:r>
      <w:r>
        <w:t xml:space="preserve"> (in 2025 GDP dropped by $500m)</w:t>
      </w:r>
      <w:r w:rsidRPr="006A076A">
        <w:t xml:space="preserve">. This indicates that, under all sensitivity scenarios, </w:t>
      </w:r>
      <w:r>
        <w:t xml:space="preserve">ongoing activity </w:t>
      </w:r>
      <w:r w:rsidRPr="006A076A">
        <w:t>would make a material contribution towards offsetting recent declines in economic activity</w:t>
      </w:r>
      <w:r>
        <w:t xml:space="preserve">.   </w:t>
      </w:r>
    </w:p>
    <w:p w14:paraId="6C8917ED" w14:textId="77777777" w:rsidR="00853CDD" w:rsidRPr="006943B3" w:rsidRDefault="00853CDD" w:rsidP="00853CDD">
      <w:pPr>
        <w:pStyle w:val="Caption"/>
      </w:pPr>
      <w:bookmarkStart w:id="52" w:name="_Ref235474067"/>
      <w:bookmarkStart w:id="53" w:name="_Toc235696643"/>
      <w:r w:rsidRPr="006943B3">
        <w:t xml:space="preserve">Figure </w:t>
      </w:r>
      <w:r>
        <w:fldChar w:fldCharType="begin"/>
      </w:r>
      <w:r>
        <w:instrText>STYLEREF 1 \s</w:instrText>
      </w:r>
      <w:r>
        <w:fldChar w:fldCharType="separate"/>
      </w:r>
      <w:r>
        <w:rPr>
          <w:noProof/>
        </w:rPr>
        <w:t>3</w:t>
      </w:r>
      <w:r>
        <w:fldChar w:fldCharType="end"/>
      </w:r>
      <w:r>
        <w:noBreakHyphen/>
      </w:r>
      <w:r>
        <w:fldChar w:fldCharType="begin"/>
      </w:r>
      <w:r>
        <w:instrText>SEQ Figure \* ARABIC \s 1</w:instrText>
      </w:r>
      <w:r>
        <w:fldChar w:fldCharType="separate"/>
      </w:r>
      <w:r>
        <w:rPr>
          <w:noProof/>
        </w:rPr>
        <w:t>3</w:t>
      </w:r>
      <w:r>
        <w:fldChar w:fldCharType="end"/>
      </w:r>
      <w:bookmarkEnd w:id="52"/>
      <w:r w:rsidRPr="006943B3">
        <w:t xml:space="preserve">: </w:t>
      </w:r>
      <w:r>
        <w:t>Sensitivity Scenarios - Baseline and Downside (Dwellings, Jobs, and GDP)</w:t>
      </w:r>
      <w:bookmarkEnd w:id="53"/>
    </w:p>
    <w:p w14:paraId="6267DC3A" w14:textId="77777777" w:rsidR="00853CDD" w:rsidRDefault="00853CDD" w:rsidP="00853CDD">
      <w:r w:rsidRPr="00293834">
        <w:rPr>
          <w:noProof/>
        </w:rPr>
        <w:drawing>
          <wp:inline distT="0" distB="0" distL="0" distR="0" wp14:anchorId="49663B99" wp14:editId="720936DE">
            <wp:extent cx="5731510" cy="1022350"/>
            <wp:effectExtent l="0" t="0" r="2540" b="6350"/>
            <wp:docPr id="189516432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731510" cy="1022350"/>
                    </a:xfrm>
                    <a:prstGeom prst="rect">
                      <a:avLst/>
                    </a:prstGeom>
                    <a:noFill/>
                    <a:ln>
                      <a:noFill/>
                    </a:ln>
                  </pic:spPr>
                </pic:pic>
              </a:graphicData>
            </a:graphic>
          </wp:inline>
        </w:drawing>
      </w:r>
    </w:p>
    <w:p w14:paraId="45788419" w14:textId="77777777" w:rsidR="00853CDD" w:rsidRDefault="00853CDD" w:rsidP="00853CDD">
      <w:r w:rsidRPr="00EB62FE">
        <w:lastRenderedPageBreak/>
        <w:t>The results of the sensitivity testing suggest that the potential economic activity associated with the removal of the heritage regulations is likely to remain positive and significant, even under the downside risk scenarios. While the sensitivity testing has focused on downside risks, it is also likely that many of the assumptions underpinning the baseline scenario are conservative. As a result, there is potential for the actual economic outcomes to exceed those estimated under the baseline scenario, with some of the identified upside risks likely to materialise</w:t>
      </w:r>
      <w:r>
        <w:t>:</w:t>
      </w:r>
    </w:p>
    <w:p w14:paraId="3B70838E" w14:textId="77777777" w:rsidR="00853CDD" w:rsidRDefault="00853CDD" w:rsidP="002231A0">
      <w:pPr>
        <w:pStyle w:val="BulletL1"/>
      </w:pPr>
      <w:r w:rsidRPr="000F0DFD">
        <w:rPr>
          <w:b/>
          <w:bCs/>
        </w:rPr>
        <w:t>Greater development than modelled</w:t>
      </w:r>
      <w:r w:rsidRPr="000F0DFD">
        <w:t xml:space="preserve">: </w:t>
      </w:r>
      <w:r>
        <w:t>t</w:t>
      </w:r>
      <w:r w:rsidRPr="000F0DFD">
        <w:t>he market may deliver more development than assumed by WCC, as evidenced by recent developments discussed above where consented development has been materially higher than the estimated Commercially Feasible and Realisable Capacity and close to, or in some cases exceeding Plan Enabled Capacity. This suggests that the amount of development capacity realised, and the associated economic activity, could be higher than estimated under the baseline scenario</w:t>
      </w:r>
      <w:r>
        <w:t xml:space="preserve">. </w:t>
      </w:r>
    </w:p>
    <w:p w14:paraId="6673BB92" w14:textId="77777777" w:rsidR="00853CDD" w:rsidRDefault="00853CDD" w:rsidP="002231A0">
      <w:pPr>
        <w:pStyle w:val="BulletL1"/>
      </w:pPr>
      <w:r w:rsidRPr="00885A77">
        <w:rPr>
          <w:b/>
          <w:bCs/>
        </w:rPr>
        <w:t>Smaller, higher-specification apartments:</w:t>
      </w:r>
      <w:r w:rsidRPr="00885A77">
        <w:t xml:space="preserve"> </w:t>
      </w:r>
      <w:r>
        <w:t>it is likely that a</w:t>
      </w:r>
      <w:r w:rsidRPr="00885A77">
        <w:t xml:space="preserve">partments </w:t>
      </w:r>
      <w:r>
        <w:t>are</w:t>
      </w:r>
      <w:r w:rsidRPr="00885A77">
        <w:t xml:space="preserve"> smaller and constructed to a higher specification than assumed in the assessment. This could result in a greater number of dwellings being accommodated within the same development footprint, while also generating higher levels of construction activity than estimated under the baseline scenario</w:t>
      </w:r>
      <w:r>
        <w:t>.</w:t>
      </w:r>
    </w:p>
    <w:p w14:paraId="00EFB9D8" w14:textId="77777777" w:rsidR="00853CDD" w:rsidRDefault="00853CDD" w:rsidP="002231A0">
      <w:pPr>
        <w:pStyle w:val="BulletL1"/>
      </w:pPr>
      <w:r w:rsidRPr="00375487">
        <w:rPr>
          <w:b/>
          <w:bCs/>
        </w:rPr>
        <w:t xml:space="preserve">Higher-intensity employment </w:t>
      </w:r>
      <w:r>
        <w:rPr>
          <w:b/>
          <w:bCs/>
        </w:rPr>
        <w:t>and productivity</w:t>
      </w:r>
      <w:r w:rsidRPr="00375487">
        <w:rPr>
          <w:b/>
          <w:bCs/>
        </w:rPr>
        <w:t>:</w:t>
      </w:r>
      <w:r w:rsidRPr="00375487">
        <w:t xml:space="preserve"> </w:t>
      </w:r>
      <w:r>
        <w:t>the w</w:t>
      </w:r>
      <w:r w:rsidRPr="00375487">
        <w:t>orkspace ratios may decline over time, while productivity at the Miramar site may be higher than the average productivity assumed for the wider economy. Together, these factors could support a greater level of ongoing economic activity and employment than estimated under the baseline scenario</w:t>
      </w:r>
      <w:r>
        <w:t xml:space="preserve">.      </w:t>
      </w:r>
    </w:p>
    <w:p w14:paraId="07B932DE" w14:textId="77777777" w:rsidR="00853CDD" w:rsidRPr="00FD76A6" w:rsidRDefault="00853CDD" w:rsidP="00853CDD">
      <w:r w:rsidRPr="00A37690">
        <w:t>Overall, the most likely outcome is that economic activity will be higher than estimated under the baseline scenario and, in all likelihood, materially above the levels indicated by the downside scenarios</w:t>
      </w:r>
    </w:p>
    <w:p w14:paraId="794171C4" w14:textId="77777777" w:rsidR="002231A0" w:rsidRDefault="002231A0">
      <w:pPr>
        <w:spacing w:before="0" w:after="200" w:line="276" w:lineRule="auto"/>
        <w:jc w:val="left"/>
        <w:rPr>
          <w:rFonts w:ascii="Georgia" w:eastAsiaTheme="majorEastAsia" w:hAnsi="Georgia" w:cstheme="majorBidi"/>
          <w:b/>
          <w:bCs/>
          <w:color w:val="005B73"/>
          <w:sz w:val="48"/>
          <w:szCs w:val="28"/>
        </w:rPr>
      </w:pPr>
      <w:bookmarkStart w:id="54" w:name="_Toc142473370"/>
      <w:bookmarkStart w:id="55" w:name="_Toc235696636"/>
      <w:r>
        <w:br w:type="page"/>
      </w:r>
    </w:p>
    <w:p w14:paraId="66E1263F" w14:textId="16489323" w:rsidR="00853CDD" w:rsidRDefault="00853CDD" w:rsidP="00853CDD">
      <w:pPr>
        <w:pStyle w:val="Heading1"/>
      </w:pPr>
      <w:bookmarkStart w:id="56" w:name="_Toc236216375"/>
      <w:r>
        <w:lastRenderedPageBreak/>
        <w:t>Wider Economic Benefits</w:t>
      </w:r>
      <w:bookmarkEnd w:id="54"/>
      <w:bookmarkEnd w:id="55"/>
      <w:bookmarkEnd w:id="56"/>
    </w:p>
    <w:p w14:paraId="66851BAF" w14:textId="77777777" w:rsidR="00853CDD" w:rsidRDefault="00853CDD" w:rsidP="00853CDD">
      <w:pPr>
        <w:rPr>
          <w:szCs w:val="19"/>
        </w:rPr>
      </w:pPr>
      <w:r w:rsidRPr="003D6B49">
        <w:rPr>
          <w:szCs w:val="19"/>
        </w:rPr>
        <w:t>While the above assessment considers the direct economic activity that could be enabled through the use of the land without heritage protections, there are likely to be additional benefits and costs associated with this activity. These broader effects may arise through changes in urban form, infrastructure requirements, employment, business activity, amenity values and the distribution of economic activity across the city</w:t>
      </w:r>
      <w:r>
        <w:rPr>
          <w:szCs w:val="19"/>
        </w:rPr>
        <w:t>.</w:t>
      </w:r>
    </w:p>
    <w:p w14:paraId="1B83F42C" w14:textId="77777777" w:rsidR="00853CDD" w:rsidRDefault="00853CDD" w:rsidP="002231A0">
      <w:pPr>
        <w:pStyle w:val="BulletL1"/>
      </w:pPr>
      <w:r>
        <w:rPr>
          <w:b/>
          <w:bCs/>
        </w:rPr>
        <w:t>Wel</w:t>
      </w:r>
      <w:r w:rsidRPr="00BA43FA">
        <w:rPr>
          <w:b/>
          <w:bCs/>
        </w:rPr>
        <w:t>l-functioning urban environment</w:t>
      </w:r>
      <w:r>
        <w:t xml:space="preserve">: the </w:t>
      </w:r>
      <w:r w:rsidRPr="009C5837">
        <w:t>CPHA non-heritage site, former GHQ Building, and Miramar Tank are all located in areas with strong connectivity within Wellington City. Accommodating additional workers and households in these locations would support a more efficient urban form by enabling people to locate closer to employment, services</w:t>
      </w:r>
      <w:r>
        <w:t xml:space="preserve">, community </w:t>
      </w:r>
      <w:r w:rsidRPr="0042432E">
        <w:t>facilities</w:t>
      </w:r>
      <w:r>
        <w:t>,</w:t>
      </w:r>
      <w:r w:rsidRPr="009C5837">
        <w:t xml:space="preserve"> and </w:t>
      </w:r>
      <w:r>
        <w:t xml:space="preserve">access to </w:t>
      </w:r>
      <w:r w:rsidRPr="009C5837">
        <w:t>transport networks. This has the potential to generate agglomeration benefits through improved accessibility, reduced travel costs, and increased opportunities for interaction between businesses, workers and households</w:t>
      </w:r>
      <w:r>
        <w:t xml:space="preserve">. </w:t>
      </w:r>
    </w:p>
    <w:p w14:paraId="303B0F88" w14:textId="77777777" w:rsidR="00853CDD" w:rsidRPr="00493F73" w:rsidRDefault="00853CDD" w:rsidP="002231A0">
      <w:pPr>
        <w:pStyle w:val="BulletL1"/>
        <w:rPr>
          <w:lang w:val="en-AU"/>
        </w:rPr>
      </w:pPr>
      <w:r w:rsidRPr="00493F73">
        <w:rPr>
          <w:b/>
          <w:bCs/>
        </w:rPr>
        <w:t>Increased housing choices</w:t>
      </w:r>
      <w:r>
        <w:rPr>
          <w:b/>
          <w:bCs/>
        </w:rPr>
        <w:t>, competition and affordability</w:t>
      </w:r>
      <w:r w:rsidRPr="00B70C61">
        <w:t>:</w:t>
      </w:r>
      <w:r>
        <w:t xml:space="preserve"> t</w:t>
      </w:r>
      <w:r w:rsidRPr="00493F73">
        <w:rPr>
          <w:lang w:val="en-AU"/>
        </w:rPr>
        <w:t xml:space="preserve">he proposed </w:t>
      </w:r>
      <w:r>
        <w:rPr>
          <w:lang w:val="en-AU"/>
        </w:rPr>
        <w:t xml:space="preserve">removal of the heritage regulations </w:t>
      </w:r>
      <w:r w:rsidRPr="00493F73">
        <w:rPr>
          <w:lang w:val="en-AU"/>
        </w:rPr>
        <w:t xml:space="preserve">would also offer residents additional choices in their living environment in respect of location and potentially impact upon the overall supply, within the local market and the wider </w:t>
      </w:r>
      <w:r>
        <w:rPr>
          <w:lang w:val="en-AU"/>
        </w:rPr>
        <w:t>City</w:t>
      </w:r>
      <w:r w:rsidRPr="00493F73">
        <w:rPr>
          <w:lang w:val="en-AU"/>
        </w:rPr>
        <w:t xml:space="preserve">. The opportunity for an increase in the level of competitive residential land is likely to be coupled with an increase in the relative attractiveness of the area with wider markets. In addition, enabling a greater mix of housing types in more locations </w:t>
      </w:r>
      <w:r>
        <w:rPr>
          <w:lang w:val="en-AU"/>
        </w:rPr>
        <w:t>c</w:t>
      </w:r>
      <w:r w:rsidRPr="00493F73">
        <w:rPr>
          <w:lang w:val="en-AU"/>
        </w:rPr>
        <w:t>ould also improve affordability and help match the housing stock to match the future population’s needs</w:t>
      </w:r>
      <w:r>
        <w:rPr>
          <w:lang w:val="en-AU"/>
        </w:rPr>
        <w:t>.</w:t>
      </w:r>
      <w:r w:rsidRPr="00493F73">
        <w:rPr>
          <w:lang w:val="en-AU"/>
        </w:rPr>
        <w:t xml:space="preserve"> </w:t>
      </w:r>
    </w:p>
    <w:p w14:paraId="64CF9C30" w14:textId="77777777" w:rsidR="00853CDD" w:rsidRDefault="00853CDD" w:rsidP="002231A0">
      <w:pPr>
        <w:pStyle w:val="BulletL1"/>
      </w:pPr>
      <w:r w:rsidRPr="006C753C">
        <w:rPr>
          <w:b/>
          <w:bCs/>
        </w:rPr>
        <w:t>Increased infrastructure efficiency</w:t>
      </w:r>
      <w:r>
        <w:t xml:space="preserve">: </w:t>
      </w:r>
      <w:r w:rsidRPr="006C753C">
        <w:rPr>
          <w:lang w:val="en-AU"/>
        </w:rPr>
        <w:t xml:space="preserve">congestion pressures on Karori Tunnel and Kelburn Viaduct are expected to increase over time due to growth in both private vehicle movements and public transport patronage. </w:t>
      </w:r>
      <w:r w:rsidRPr="007B410B">
        <w:t>Importantly, Karori is projected to experience growth of between 1,700 and 3,700 new dwellings over the next 30 years, which will place additional demand on the Karori Tunnel and Kelburn Viaduct and increase traffic volumes through these critical transport links</w:t>
      </w:r>
      <w:r>
        <w:t>.</w:t>
      </w:r>
      <w:r>
        <w:rPr>
          <w:rStyle w:val="FootnoteReference"/>
        </w:rPr>
        <w:footnoteReference w:id="29"/>
      </w:r>
      <w:r w:rsidRPr="000E242A">
        <w:t xml:space="preserve"> </w:t>
      </w:r>
      <w:r w:rsidRPr="006C753C">
        <w:rPr>
          <w:lang w:val="en-AU"/>
        </w:rPr>
        <w:t>If additional development occurs in Karori, as enabled under the WCDP, demand on the Karori Tunnel and Kelburn Viaduct is likely to increase further, placing additional pressure on the existing infrastructure and potentially requiring improvements to provide an appropriate level of service.</w:t>
      </w:r>
      <w:r>
        <w:rPr>
          <w:lang w:val="en-AU"/>
        </w:rPr>
        <w:t xml:space="preserve"> </w:t>
      </w:r>
      <w:r w:rsidRPr="00C90044">
        <w:t xml:space="preserve">While no costings or funding arrangements have been identified by WCC, any future improvements to increase the capacity or resilience of the Karori Tunnel and Kelburn Viaduct would likely involve significant capital expenditure. Based on comparable urban transport infrastructure projects, even relatively modest capacity improvements could be expected to cost tens of millions of dollars, while more substantial interventions could cost in the order of hundreds of millions of dollars. The </w:t>
      </w:r>
      <w:r>
        <w:t xml:space="preserve">removal of </w:t>
      </w:r>
      <w:r w:rsidRPr="00C90044">
        <w:t xml:space="preserve">heritage protections may increase </w:t>
      </w:r>
      <w:r>
        <w:t xml:space="preserve">efficiency in terms of reduced </w:t>
      </w:r>
      <w:r w:rsidRPr="00C90044">
        <w:t>costs and complexity by constraining design options, construction methodologies and consenting pathways</w:t>
      </w:r>
      <w:r>
        <w:t>.</w:t>
      </w:r>
    </w:p>
    <w:p w14:paraId="3B3A5807" w14:textId="77777777" w:rsidR="003E6484" w:rsidRDefault="003E6484">
      <w:pPr>
        <w:spacing w:before="0" w:after="200" w:line="276" w:lineRule="auto"/>
        <w:jc w:val="left"/>
        <w:rPr>
          <w:rFonts w:asciiTheme="minorHAnsi" w:eastAsia="Times New Roman" w:hAnsiTheme="minorHAnsi" w:cstheme="minorHAnsi"/>
          <w:b/>
          <w:bCs/>
          <w:color w:val="000000"/>
        </w:rPr>
      </w:pPr>
      <w:r>
        <w:rPr>
          <w:b/>
          <w:bCs/>
        </w:rPr>
        <w:br w:type="page"/>
      </w:r>
    </w:p>
    <w:p w14:paraId="0BA7B7BB" w14:textId="14DE9D04" w:rsidR="00853CDD" w:rsidRDefault="00853CDD" w:rsidP="002231A0">
      <w:pPr>
        <w:pStyle w:val="BulletL1"/>
      </w:pPr>
      <w:r w:rsidRPr="00DF0D07">
        <w:rPr>
          <w:b/>
          <w:bCs/>
        </w:rPr>
        <w:lastRenderedPageBreak/>
        <w:t xml:space="preserve">Improvement in viability of retail and services and the role of centres: </w:t>
      </w:r>
      <w:r w:rsidRPr="00DF0D07">
        <w:t xml:space="preserve">once </w:t>
      </w:r>
      <w:r>
        <w:t xml:space="preserve">the apartments are </w:t>
      </w:r>
      <w:r w:rsidRPr="00DF0D07">
        <w:t>occupied, the additional households would support ongoing economic activity both within these strategic locations and across the wider city through increased expenditure on retail, hospitality and other services. The additional population would improve the customer base supporting local businesses, potentially enhancing the viability and diversity of centres and contributing to a more vibrant urban environment.</w:t>
      </w:r>
    </w:p>
    <w:p w14:paraId="3C402FB0" w14:textId="77777777" w:rsidR="00853CDD" w:rsidRPr="00AE42CA" w:rsidRDefault="00853CDD" w:rsidP="002231A0">
      <w:pPr>
        <w:pStyle w:val="BulletL1"/>
      </w:pPr>
      <w:r w:rsidRPr="00182F91">
        <w:rPr>
          <w:b/>
          <w:bCs/>
        </w:rPr>
        <w:t>Increased economic activity and local employment opportunities</w:t>
      </w:r>
      <w:r>
        <w:t>: t</w:t>
      </w:r>
      <w:r w:rsidRPr="008C2B4A">
        <w:t>h</w:t>
      </w:r>
      <w:r>
        <w:t xml:space="preserve">e </w:t>
      </w:r>
      <w:r w:rsidRPr="007D0170">
        <w:t>activity enabled on the Miramar site would generate indirect and induced economic effects as businesses supply goods and services to firms located on the site and employees spend their incomes throughout the city. This would provide a boost to the local and wider Wellington economy by supporting additional employment, business activity and investment, while potentially contributing to improved amenities and services in the surrounding area</w:t>
      </w:r>
      <w:r>
        <w:rPr>
          <w:lang w:val="en-AU"/>
        </w:rPr>
        <w:t>.</w:t>
      </w:r>
    </w:p>
    <w:p w14:paraId="057259F8" w14:textId="77777777" w:rsidR="00853CDD" w:rsidRPr="008B2FDE" w:rsidRDefault="00853CDD" w:rsidP="002231A0">
      <w:pPr>
        <w:pStyle w:val="BulletL1"/>
      </w:pPr>
      <w:r w:rsidRPr="008B2FDE">
        <w:rPr>
          <w:b/>
          <w:bCs/>
        </w:rPr>
        <w:t xml:space="preserve">Contribution to achieving National Policy </w:t>
      </w:r>
      <w:r>
        <w:rPr>
          <w:b/>
          <w:bCs/>
        </w:rPr>
        <w:t>S</w:t>
      </w:r>
      <w:r w:rsidRPr="008B2FDE">
        <w:rPr>
          <w:b/>
          <w:bCs/>
        </w:rPr>
        <w:t>tatement</w:t>
      </w:r>
      <w:r>
        <w:rPr>
          <w:b/>
          <w:bCs/>
        </w:rPr>
        <w:t>:</w:t>
      </w:r>
      <w:r w:rsidRPr="008B2FDE">
        <w:t xml:space="preserve"> </w:t>
      </w:r>
      <w:r>
        <w:t>t</w:t>
      </w:r>
      <w:r w:rsidRPr="008A6D4D">
        <w:t xml:space="preserve">he outcome noted above, including contributions to a well-functioning urban environment, improved housing market outcomes, more efficient use of infrastructure, strengthened centre roles, and increased employment opportunities, would not prevent the </w:t>
      </w:r>
      <w:r>
        <w:t>WCDP</w:t>
      </w:r>
      <w:r w:rsidRPr="008A6D4D">
        <w:t xml:space="preserve"> from giving effect to the NPS-UD. Rather, modifying the identified provisions would support the achievement of the relevant objectives and policies of the NPS-UD by enabling greater development capacity, supporting urban growth, and improving the efficiency of land use within the urban environment</w:t>
      </w:r>
      <w:r>
        <w:t>.</w:t>
      </w:r>
    </w:p>
    <w:p w14:paraId="0EF22935" w14:textId="77777777" w:rsidR="00853CDD" w:rsidRDefault="00853CDD" w:rsidP="002231A0">
      <w:pPr>
        <w:pStyle w:val="BulletL1"/>
      </w:pPr>
      <w:r>
        <w:rPr>
          <w:b/>
          <w:bCs/>
        </w:rPr>
        <w:t>Impact on Heritage Amenity</w:t>
      </w:r>
      <w:r w:rsidRPr="00AE42CA">
        <w:t>:</w:t>
      </w:r>
      <w:r>
        <w:t xml:space="preserve"> </w:t>
      </w:r>
      <w:r w:rsidRPr="00DA2428">
        <w:t xml:space="preserve">Heritage contributes to the economy through the amenity, cultural and community benefits it provides. The removal of </w:t>
      </w:r>
      <w:r>
        <w:t xml:space="preserve">the </w:t>
      </w:r>
      <w:r w:rsidRPr="00DA2428">
        <w:t>heritage regulations may affect the heritage values associated with these locations and the benefits that arise from their retention. Cultural heritage is an important attraction for visitors to Wellington and contributes to the city’s tourism offering. Heritage buildings also enhance Wellington’s attractiveness as a filming location, supporting the screen and creative industries. More broadly, heritage places provide amenity, identity and cultural value for local residents and the wider community. Research from heritage valuation studies indicates that these amenity benefits can be reflected in surrounding property values, with estimated effects in the order of 1</w:t>
      </w:r>
      <w:r>
        <w:t>-</w:t>
      </w:r>
      <w:r w:rsidRPr="00DA2428">
        <w:t>2% of property values in the immediate vicinity in some contexts</w:t>
      </w:r>
      <w:r>
        <w:rPr>
          <w:lang w:val="en-AU"/>
        </w:rPr>
        <w:t>.</w:t>
      </w:r>
      <w:r>
        <w:rPr>
          <w:rStyle w:val="FootnoteReference"/>
          <w:lang w:val="en-AU"/>
        </w:rPr>
        <w:footnoteReference w:id="30"/>
      </w:r>
      <w:r>
        <w:rPr>
          <w:lang w:val="en-AU"/>
        </w:rPr>
        <w:t xml:space="preserve">  </w:t>
      </w:r>
    </w:p>
    <w:p w14:paraId="45EC60CC" w14:textId="77777777" w:rsidR="0042432E" w:rsidRDefault="0042432E">
      <w:pPr>
        <w:spacing w:before="0" w:after="200" w:line="276" w:lineRule="auto"/>
        <w:jc w:val="left"/>
        <w:rPr>
          <w:rFonts w:ascii="Georgia" w:eastAsiaTheme="majorEastAsia" w:hAnsi="Georgia" w:cstheme="majorBidi"/>
          <w:b/>
          <w:bCs/>
          <w:color w:val="005B73"/>
          <w:sz w:val="48"/>
          <w:szCs w:val="28"/>
        </w:rPr>
      </w:pPr>
      <w:bookmarkStart w:id="57" w:name="_Toc142473378"/>
      <w:bookmarkStart w:id="58" w:name="_Toc235696637"/>
      <w:r>
        <w:br w:type="page"/>
      </w:r>
    </w:p>
    <w:p w14:paraId="7B238CE0" w14:textId="480D6BC6" w:rsidR="00853CDD" w:rsidRDefault="00853CDD" w:rsidP="00853CDD">
      <w:pPr>
        <w:pStyle w:val="Heading1"/>
      </w:pPr>
      <w:bookmarkStart w:id="59" w:name="_Toc236216376"/>
      <w:r>
        <w:lastRenderedPageBreak/>
        <w:t>Conclusion</w:t>
      </w:r>
      <w:bookmarkEnd w:id="57"/>
      <w:bookmarkEnd w:id="58"/>
      <w:bookmarkEnd w:id="59"/>
    </w:p>
    <w:p w14:paraId="1DE0572D" w14:textId="77777777" w:rsidR="00853CDD" w:rsidRPr="00EE4AE8" w:rsidRDefault="00853CDD" w:rsidP="00853CDD">
      <w:pPr>
        <w:rPr>
          <w:lang w:val="en-AU" w:eastAsia="en-AU"/>
        </w:rPr>
      </w:pPr>
      <w:r w:rsidRPr="00EE4AE8">
        <w:rPr>
          <w:lang w:val="en-AU" w:eastAsia="en-AU"/>
        </w:rPr>
        <w:t xml:space="preserve">This assessment has considered the potential economic implications of </w:t>
      </w:r>
      <w:r>
        <w:rPr>
          <w:lang w:val="en-AU" w:eastAsia="en-AU"/>
        </w:rPr>
        <w:t>removing</w:t>
      </w:r>
      <w:r w:rsidRPr="00EE4AE8">
        <w:rPr>
          <w:lang w:val="en-AU" w:eastAsia="en-AU"/>
        </w:rPr>
        <w:t xml:space="preserve"> specific heritage provisions within the Wellington City District Plan, focusing on the Courtenay Place Heritage Area (non-heritage sites), Karori Tunnel and Kelburn Viaduct, the former GHQ Building, and the Miramar Tank. The assessment does not consider the overall merits of heritage protection, but rather evaluates the potential economic outcomes associated with removing or modifying the identified regulations within the context of the statutory criteria under section 360I of the RMA.</w:t>
      </w:r>
    </w:p>
    <w:p w14:paraId="427D1F1B" w14:textId="77777777" w:rsidR="00853CDD" w:rsidRPr="00EE4AE8" w:rsidRDefault="00853CDD" w:rsidP="00853CDD">
      <w:pPr>
        <w:rPr>
          <w:lang w:val="en-AU" w:eastAsia="en-AU"/>
        </w:rPr>
      </w:pPr>
      <w:r w:rsidRPr="00EE4AE8">
        <w:rPr>
          <w:lang w:val="en-AU" w:eastAsia="en-AU"/>
        </w:rPr>
        <w:t xml:space="preserve">The assessment indicates that the current heritage provisions can constrain economic activity by limiting development potential, increasing the complexity and cost of redevelopment, and restricting opportunities to improve infrastructure efficiency. Removing the relevant controls could enable a material increase in development capacity, including approximately 74,700m² of additional commercially feasible and realisable floorspace across the CPHA non-heritage sites, former GHQ Building, and Miramar Tank. This could support significant residential development in central locations, including potentially </w:t>
      </w:r>
      <w:r>
        <w:rPr>
          <w:lang w:val="en-AU" w:eastAsia="en-AU"/>
        </w:rPr>
        <w:t>770</w:t>
      </w:r>
      <w:r w:rsidRPr="00EE4AE8">
        <w:rPr>
          <w:lang w:val="en-AU" w:eastAsia="en-AU"/>
        </w:rPr>
        <w:t xml:space="preserve"> additional dwellings</w:t>
      </w:r>
      <w:r>
        <w:rPr>
          <w:lang w:val="en-AU" w:eastAsia="en-AU"/>
        </w:rPr>
        <w:t xml:space="preserve"> and commercial floorspace in Miramar. The one-off construction activity of around $172m in GDP and around 1,600 jobs.</w:t>
      </w:r>
      <w:r w:rsidRPr="00EE4AE8">
        <w:rPr>
          <w:lang w:val="en-AU" w:eastAsia="en-AU"/>
        </w:rPr>
        <w:t xml:space="preserve"> </w:t>
      </w:r>
      <w:r>
        <w:rPr>
          <w:lang w:val="en-AU" w:eastAsia="en-AU"/>
        </w:rPr>
        <w:t>A</w:t>
      </w:r>
      <w:r w:rsidRPr="00EE4AE8">
        <w:rPr>
          <w:lang w:val="en-AU" w:eastAsia="en-AU"/>
        </w:rPr>
        <w:t xml:space="preserve">s well </w:t>
      </w:r>
      <w:r>
        <w:rPr>
          <w:lang w:val="en-AU" w:eastAsia="en-AU"/>
        </w:rPr>
        <w:t xml:space="preserve">there is on-going </w:t>
      </w:r>
      <w:r w:rsidRPr="00EE4AE8">
        <w:rPr>
          <w:lang w:val="en-AU" w:eastAsia="en-AU"/>
        </w:rPr>
        <w:t>additional employment capacity associated with the Miramar site</w:t>
      </w:r>
      <w:r>
        <w:rPr>
          <w:lang w:val="en-AU" w:eastAsia="en-AU"/>
        </w:rPr>
        <w:t xml:space="preserve"> that may contribute $70m in GDP per annum and around 300 jobs</w:t>
      </w:r>
      <w:r w:rsidRPr="00EE4AE8">
        <w:rPr>
          <w:lang w:val="en-AU" w:eastAsia="en-AU"/>
        </w:rPr>
        <w:t>.</w:t>
      </w:r>
    </w:p>
    <w:p w14:paraId="551F2CC5" w14:textId="77777777" w:rsidR="00853CDD" w:rsidRPr="00EE4AE8" w:rsidRDefault="00853CDD" w:rsidP="00853CDD">
      <w:pPr>
        <w:rPr>
          <w:lang w:val="en-AU" w:eastAsia="en-AU"/>
        </w:rPr>
      </w:pPr>
      <w:r w:rsidRPr="00EE4AE8">
        <w:rPr>
          <w:lang w:val="en-AU" w:eastAsia="en-AU"/>
        </w:rPr>
        <w:t>The removal of heritage provisions applying to the Karori Tunnel and Kelburn Viaduct could also provide economic benefits by reducing the cost and complexity associated with maintenance and enabling greater flexibility to undertake future upgrades. While the direct financial savings are relatively modest when considered on a per-ratepayer basis, the strategic importance of this transport connection means that improved efficiency, resilience, and capacity could support the future growth and functioning of the Karori Valley and wider Wellington transport network.</w:t>
      </w:r>
    </w:p>
    <w:p w14:paraId="280552DE" w14:textId="77777777" w:rsidR="00853CDD" w:rsidRDefault="00853CDD" w:rsidP="00853CDD">
      <w:pPr>
        <w:rPr>
          <w:lang w:val="en-AU"/>
        </w:rPr>
      </w:pPr>
      <w:r>
        <w:rPr>
          <w:lang w:val="en-AU"/>
        </w:rPr>
        <w:t xml:space="preserve">Base on the high-level analysis in this report </w:t>
      </w:r>
      <w:r w:rsidRPr="00A513CD">
        <w:rPr>
          <w:lang w:val="en-AU"/>
        </w:rPr>
        <w:t>sections 360I(2)(b) and (c)</w:t>
      </w:r>
      <w:r>
        <w:rPr>
          <w:lang w:val="en-AU"/>
        </w:rPr>
        <w:t xml:space="preserve"> of the RMA are likely to be meet and the </w:t>
      </w:r>
      <w:r w:rsidRPr="00A513CD">
        <w:rPr>
          <w:lang w:val="en-AU"/>
        </w:rPr>
        <w:t xml:space="preserve">Minister </w:t>
      </w:r>
      <w:r>
        <w:rPr>
          <w:lang w:val="en-AU"/>
        </w:rPr>
        <w:t xml:space="preserve">can be </w:t>
      </w:r>
      <w:r w:rsidRPr="00A513CD">
        <w:rPr>
          <w:lang w:val="en-AU"/>
        </w:rPr>
        <w:t>satisfied that:</w:t>
      </w:r>
    </w:p>
    <w:p w14:paraId="6F48C532" w14:textId="77777777" w:rsidR="00853CDD" w:rsidRPr="00A513CD" w:rsidRDefault="00853CDD" w:rsidP="002231A0">
      <w:pPr>
        <w:pStyle w:val="BulletL1"/>
        <w:rPr>
          <w:lang w:val="en-AU"/>
        </w:rPr>
      </w:pPr>
      <w:r w:rsidRPr="00A513CD">
        <w:rPr>
          <w:lang w:val="en-AU"/>
        </w:rPr>
        <w:t>the provisions proposed to be modified have a negative impact on economic growth, development capacity, or employment; and</w:t>
      </w:r>
    </w:p>
    <w:p w14:paraId="55C1F1FE" w14:textId="77777777" w:rsidR="00853CDD" w:rsidRDefault="00853CDD" w:rsidP="002231A0">
      <w:pPr>
        <w:pStyle w:val="BulletL1"/>
        <w:rPr>
          <w:lang w:val="en-AU"/>
        </w:rPr>
      </w:pPr>
      <w:r w:rsidRPr="00A513CD">
        <w:rPr>
          <w:lang w:val="en-AU"/>
        </w:rPr>
        <w:t>modifying those provisions would not prevent the policy statement or plan from giving effect to a national policy statement.</w:t>
      </w:r>
    </w:p>
    <w:p w14:paraId="0C6D8D98" w14:textId="77777777" w:rsidR="00853CDD" w:rsidRDefault="00853CDD" w:rsidP="00853CDD">
      <w:pPr>
        <w:rPr>
          <w:lang w:eastAsia="en-AU"/>
        </w:rPr>
      </w:pPr>
      <w:r w:rsidRPr="0086484B">
        <w:rPr>
          <w:lang w:eastAsia="en-AU"/>
        </w:rPr>
        <w:t xml:space="preserve">Notwithstanding the key finding above, heritage protection </w:t>
      </w:r>
      <w:r>
        <w:rPr>
          <w:lang w:eastAsia="en-AU"/>
        </w:rPr>
        <w:t xml:space="preserve">generally </w:t>
      </w:r>
      <w:r w:rsidRPr="0086484B">
        <w:rPr>
          <w:lang w:eastAsia="en-AU"/>
        </w:rPr>
        <w:t xml:space="preserve">provides wider economic and community benefits through amenity, cultural identity, tourism, and the contribution heritage places make to Wellington’s attractiveness as a place to live, work, and visit. </w:t>
      </w:r>
    </w:p>
    <w:p w14:paraId="61DDBE68" w14:textId="77777777" w:rsidR="00853CDD" w:rsidRPr="00DF7E42" w:rsidRDefault="00853CDD" w:rsidP="00853CDD">
      <w:r w:rsidRPr="0086484B">
        <w:rPr>
          <w:lang w:eastAsia="en-AU"/>
        </w:rPr>
        <w:t>Overall, the assessment indicates that the identified heritage provisions have the potential to constrain economic growth and development capacity by limiting the use and redevelopment of some sites. However, the scale of any net economic benefit from modifying these provisions will depend on the balance between the additional economic activity enabled and the heritage values potentially foregone</w:t>
      </w:r>
      <w:r>
        <w:rPr>
          <w:lang w:eastAsia="en-AU"/>
        </w:rPr>
        <w:t>, which was not assessed in this report</w:t>
      </w:r>
      <w:r>
        <w:rPr>
          <w:lang w:val="en-AU" w:eastAsia="en-AU"/>
        </w:rPr>
        <w:t xml:space="preserve">. </w:t>
      </w:r>
    </w:p>
    <w:p w14:paraId="437B01EC" w14:textId="77777777" w:rsidR="00DB3D71" w:rsidRPr="00FE4BC5" w:rsidRDefault="00DB3D71" w:rsidP="00FE4BC5">
      <w:pPr>
        <w:pStyle w:val="BodyText"/>
      </w:pPr>
    </w:p>
    <w:sectPr w:rsidR="00DB3D71" w:rsidRPr="00FE4BC5" w:rsidSect="008A7498">
      <w:footerReference w:type="even" r:id="rId36"/>
      <w:footerReference w:type="default" r:id="rId37"/>
      <w:pgSz w:w="11907" w:h="16840" w:code="9"/>
      <w:pgMar w:top="1134" w:right="1701" w:bottom="1134" w:left="1701" w:header="567" w:footer="56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8D8FCE8" w14:textId="77777777" w:rsidR="00EC165D" w:rsidRDefault="00EC165D" w:rsidP="0080531E">
      <w:pPr>
        <w:spacing w:before="0" w:after="0" w:line="240" w:lineRule="auto"/>
      </w:pPr>
      <w:r>
        <w:separator/>
      </w:r>
    </w:p>
    <w:p w14:paraId="476B2EB1" w14:textId="77777777" w:rsidR="00EC165D" w:rsidRDefault="00EC165D"/>
  </w:endnote>
  <w:endnote w:type="continuationSeparator" w:id="0">
    <w:p w14:paraId="55F9BD8B" w14:textId="77777777" w:rsidR="00EC165D" w:rsidRDefault="00EC165D" w:rsidP="0080531E">
      <w:pPr>
        <w:spacing w:before="0" w:after="0" w:line="240" w:lineRule="auto"/>
      </w:pPr>
      <w:r>
        <w:continuationSeparator/>
      </w:r>
    </w:p>
    <w:p w14:paraId="68E962B9" w14:textId="77777777" w:rsidR="00EC165D" w:rsidRDefault="00EC165D"/>
  </w:endnote>
  <w:endnote w:type="continuationNotice" w:id="1">
    <w:p w14:paraId="4B7D7CC7" w14:textId="77777777" w:rsidR="00EC165D" w:rsidRDefault="00EC165D">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Zalando Sans">
    <w:altName w:val="Calibri"/>
    <w:panose1 w:val="00000000000000000000"/>
    <w:charset w:val="4D"/>
    <w:family w:val="auto"/>
    <w:pitch w:val="variable"/>
    <w:sig w:usb0="A000006F" w:usb1="4001207B" w:usb2="00000000" w:usb3="00000000" w:csb0="00000093" w:csb1="00000000"/>
  </w:font>
  <w:font w:name="MS Mincho">
    <w:panose1 w:val="020206090402050803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Open Sans">
    <w:charset w:val="00"/>
    <w:family w:val="swiss"/>
    <w:pitch w:val="variable"/>
    <w:sig w:usb0="E00002EF" w:usb1="4000205B" w:usb2="00000028"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FF1F72" w14:textId="77777777" w:rsidR="00E5210B" w:rsidRDefault="00E14B00" w:rsidP="009F1D7F">
    <w:pPr>
      <w:spacing w:before="0" w:after="0" w:line="240" w:lineRule="auto"/>
      <w:jc w:val="left"/>
    </w:pPr>
    <w:r>
      <w:rPr>
        <w:noProof/>
      </w:rPr>
      <w:drawing>
        <wp:inline distT="0" distB="0" distL="0" distR="0" wp14:anchorId="500D0604" wp14:editId="26603E89">
          <wp:extent cx="2351618" cy="540000"/>
          <wp:effectExtent l="0" t="0" r="0" b="0"/>
          <wp:docPr id="27636637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6366377" name="Picture 276366377"/>
                  <pic:cNvPicPr/>
                </pic:nvPicPr>
                <pic:blipFill>
                  <a:blip r:embed="rId1"/>
                  <a:stretch>
                    <a:fillRect/>
                  </a:stretch>
                </pic:blipFill>
                <pic:spPr>
                  <a:xfrm>
                    <a:off x="0" y="0"/>
                    <a:ext cx="2351618" cy="540000"/>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F770BE" w14:textId="77777777" w:rsidR="00E5210B" w:rsidRDefault="00E5210B" w:rsidP="00E65427">
    <w:pPr>
      <w:spacing w:before="240" w:after="0" w:line="240" w:lineRule="auto"/>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F4A2B7" w14:textId="77777777" w:rsidR="00E5210B" w:rsidRDefault="00E5210B"/>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38367557"/>
      <w:docPartObj>
        <w:docPartGallery w:val="Page Numbers (Bottom of Page)"/>
        <w:docPartUnique/>
      </w:docPartObj>
    </w:sdtPr>
    <w:sdtContent>
      <w:p w14:paraId="18FF1411" w14:textId="33239121" w:rsidR="00853CDD" w:rsidRPr="00634054" w:rsidRDefault="00634054" w:rsidP="00634054">
        <w:pPr>
          <w:pStyle w:val="Footer"/>
        </w:pPr>
        <w:r w:rsidRPr="00634054">
          <w:t>Report of investigation of Wellington City District Plan heritage provisions</w:t>
        </w:r>
        <w:r w:rsidRPr="00634054">
          <w:tab/>
        </w:r>
        <w:r w:rsidRPr="00634054">
          <w:fldChar w:fldCharType="begin"/>
        </w:r>
        <w:r w:rsidRPr="00634054">
          <w:instrText xml:space="preserve"> PAGE   \* MERGEFORMAT </w:instrText>
        </w:r>
        <w:r w:rsidRPr="00634054">
          <w:fldChar w:fldCharType="separate"/>
        </w:r>
        <w:r w:rsidRPr="00634054">
          <w:t>22</w:t>
        </w:r>
        <w:r w:rsidRPr="00634054">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930AF3" w14:textId="13DF7C3B" w:rsidR="00853CDD" w:rsidRPr="008D75B4" w:rsidRDefault="00853CDD" w:rsidP="008D75B4">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B34F63" w14:textId="77777777" w:rsidR="00853CDD" w:rsidRDefault="00853CDD">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52935766"/>
      <w:docPartObj>
        <w:docPartGallery w:val="Page Numbers (Bottom of Page)"/>
        <w:docPartUnique/>
      </w:docPartObj>
    </w:sdtPr>
    <w:sdtEndPr>
      <w:rPr>
        <w:noProof/>
      </w:rPr>
    </w:sdtEndPr>
    <w:sdtContent>
      <w:p w14:paraId="62BD5DD3" w14:textId="77777777" w:rsidR="00F047D6" w:rsidRDefault="00F047D6" w:rsidP="00F047D6">
        <w:pPr>
          <w:pStyle w:val="Footer"/>
          <w:tabs>
            <w:tab w:val="clear" w:pos="8306"/>
            <w:tab w:val="right" w:pos="7513"/>
          </w:tabs>
          <w:jc w:val="right"/>
        </w:pPr>
        <w:r w:rsidRPr="00AD4B68">
          <w:t>Report of investigation of Wellington City District Plan heritage provisions</w:t>
        </w:r>
        <w:r>
          <w:tab/>
        </w:r>
        <w:r>
          <w:fldChar w:fldCharType="begin"/>
        </w:r>
        <w:r>
          <w:instrText xml:space="preserve"> PAGE   \* MERGEFORMAT </w:instrText>
        </w:r>
        <w:r>
          <w:fldChar w:fldCharType="separate"/>
        </w:r>
        <w:r>
          <w:t>22</w:t>
        </w:r>
        <w:r>
          <w:rPr>
            <w:noProof/>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90529869"/>
      <w:docPartObj>
        <w:docPartGallery w:val="Page Numbers (Bottom of Page)"/>
        <w:docPartUnique/>
      </w:docPartObj>
    </w:sdtPr>
    <w:sdtEndPr>
      <w:rPr>
        <w:noProof/>
      </w:rPr>
    </w:sdtEndPr>
    <w:sdtContent>
      <w:p w14:paraId="70A37D45" w14:textId="32C8D4C8" w:rsidR="00E453AB" w:rsidRPr="00634054" w:rsidRDefault="00634054" w:rsidP="00634054">
        <w:pPr>
          <w:pStyle w:val="Footer"/>
        </w:pPr>
        <w:r w:rsidRPr="00AD4B68">
          <w:t>Report of investigation of Wellington City District Plan heritage provisions</w:t>
        </w:r>
        <w:r>
          <w:tab/>
        </w:r>
        <w:r>
          <w:fldChar w:fldCharType="begin"/>
        </w:r>
        <w:r>
          <w:instrText xml:space="preserve"> PAGE   \* MERGEFORMAT </w:instrText>
        </w:r>
        <w:r>
          <w:fldChar w:fldCharType="separate"/>
        </w:r>
        <w:r>
          <w:t>22</w:t>
        </w:r>
        <w:r>
          <w:rPr>
            <w:noProof/>
          </w:rPr>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368A70" w14:textId="3F322378" w:rsidR="00E453AB" w:rsidRDefault="00E5210B" w:rsidP="00634054">
    <w:pPr>
      <w:pStyle w:val="Footer"/>
    </w:pPr>
    <w:r>
      <w:tab/>
    </w:r>
    <w:r w:rsidR="00063DF7" w:rsidRPr="00063DF7">
      <w:t>Report of investigation of Wellington City District Plan heritage provisions</w:t>
    </w:r>
    <w:r>
      <w:tab/>
    </w:r>
    <w:r w:rsidR="008540A6">
      <w:fldChar w:fldCharType="begin"/>
    </w:r>
    <w:r w:rsidR="008540A6">
      <w:instrText xml:space="preserve"> PAGE   \* MERGEFORMAT </w:instrText>
    </w:r>
    <w:r w:rsidR="008540A6">
      <w:fldChar w:fldCharType="separate"/>
    </w:r>
    <w:r w:rsidR="005D3242">
      <w:rPr>
        <w:noProof/>
      </w:rPr>
      <w:t>7</w:t>
    </w:r>
    <w:r w:rsidR="008540A6">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D03197" w14:textId="77777777" w:rsidR="00EC165D" w:rsidRDefault="00EC165D" w:rsidP="00CB5C5F">
      <w:pPr>
        <w:spacing w:before="0" w:after="80" w:line="240" w:lineRule="auto"/>
      </w:pPr>
      <w:r>
        <w:separator/>
      </w:r>
    </w:p>
  </w:footnote>
  <w:footnote w:type="continuationSeparator" w:id="0">
    <w:p w14:paraId="75E7338D" w14:textId="77777777" w:rsidR="00EC165D" w:rsidRDefault="00EC165D" w:rsidP="0080531E">
      <w:pPr>
        <w:spacing w:before="0" w:after="0" w:line="240" w:lineRule="auto"/>
      </w:pPr>
      <w:r>
        <w:continuationSeparator/>
      </w:r>
    </w:p>
    <w:p w14:paraId="41B19445" w14:textId="77777777" w:rsidR="00EC165D" w:rsidRDefault="00EC165D"/>
  </w:footnote>
  <w:footnote w:type="continuationNotice" w:id="1">
    <w:p w14:paraId="7E05BE9B" w14:textId="77777777" w:rsidR="00EC165D" w:rsidRDefault="00EC165D">
      <w:pPr>
        <w:spacing w:before="0" w:after="0" w:line="240" w:lineRule="auto"/>
      </w:pPr>
    </w:p>
  </w:footnote>
  <w:footnote w:id="2">
    <w:p w14:paraId="36A93DF7" w14:textId="77777777" w:rsidR="00523A0B" w:rsidRPr="00E82C61" w:rsidRDefault="00523A0B" w:rsidP="00523A0B">
      <w:pPr>
        <w:pStyle w:val="FootnoteText"/>
        <w:rPr>
          <w:lang w:val="mi-NZ"/>
        </w:rPr>
      </w:pPr>
      <w:r>
        <w:rPr>
          <w:rStyle w:val="FootnoteReference"/>
        </w:rPr>
        <w:footnoteRef/>
      </w:r>
      <w:r>
        <w:t xml:space="preserve"> </w:t>
      </w:r>
      <w:r>
        <w:rPr>
          <w:lang w:val="mi-NZ"/>
        </w:rPr>
        <w:tab/>
      </w:r>
      <w:hyperlink r:id="rId1" w:history="1">
        <w:r w:rsidRPr="00E82C61">
          <w:rPr>
            <w:rStyle w:val="Hyperlink"/>
          </w:rPr>
          <w:t>Courtenay Place Heritage Area - Wellington Heritage - Absolutely Positively Wellington City Council Me Heke Ki Poneke</w:t>
        </w:r>
      </w:hyperlink>
    </w:p>
  </w:footnote>
  <w:footnote w:id="3">
    <w:p w14:paraId="1136F27C" w14:textId="5D7005FD" w:rsidR="00314711" w:rsidRPr="00314711" w:rsidRDefault="00314711">
      <w:pPr>
        <w:pStyle w:val="FootnoteText"/>
        <w:rPr>
          <w:lang w:val="mi-NZ"/>
        </w:rPr>
      </w:pPr>
      <w:r>
        <w:rPr>
          <w:rStyle w:val="FootnoteReference"/>
        </w:rPr>
        <w:footnoteRef/>
      </w:r>
      <w:r>
        <w:t xml:space="preserve"> </w:t>
      </w:r>
      <w:r>
        <w:rPr>
          <w:lang w:val="mi-NZ"/>
        </w:rPr>
        <w:tab/>
      </w:r>
      <w:hyperlink r:id="rId2" w:history="1">
        <w:r w:rsidRPr="00314711">
          <w:rPr>
            <w:rStyle w:val="Hyperlink"/>
          </w:rPr>
          <w:t>Heritage New Zealand - Karori Tunnel</w:t>
        </w:r>
      </w:hyperlink>
    </w:p>
  </w:footnote>
  <w:footnote w:id="4">
    <w:p w14:paraId="51EF71AF" w14:textId="4388C440" w:rsidR="0073526F" w:rsidRPr="0073526F" w:rsidRDefault="0073526F">
      <w:pPr>
        <w:pStyle w:val="FootnoteText"/>
        <w:rPr>
          <w:lang w:val="mi-NZ"/>
        </w:rPr>
      </w:pPr>
      <w:r>
        <w:rPr>
          <w:rStyle w:val="FootnoteReference"/>
        </w:rPr>
        <w:footnoteRef/>
      </w:r>
      <w:r>
        <w:t xml:space="preserve"> </w:t>
      </w:r>
      <w:r>
        <w:rPr>
          <w:lang w:val="mi-NZ"/>
        </w:rPr>
        <w:tab/>
      </w:r>
      <w:r>
        <w:rPr>
          <w:sz w:val="18"/>
          <w:szCs w:val="18"/>
        </w:rPr>
        <w:t>HH-R7 (rule): requires resource consent, as a restricted discretionary activity, for additions, alterations or partial demolition of a listed heritage building or structure; assessed against heritage policies, chiefly HH-P7</w:t>
      </w:r>
      <w:r w:rsidR="00256130">
        <w:rPr>
          <w:sz w:val="18"/>
          <w:szCs w:val="18"/>
        </w:rPr>
        <w:t>.</w:t>
      </w:r>
    </w:p>
  </w:footnote>
  <w:footnote w:id="5">
    <w:p w14:paraId="3AE783B0" w14:textId="16C1BED0" w:rsidR="00AB284E" w:rsidRPr="00AB284E" w:rsidRDefault="00AB284E">
      <w:pPr>
        <w:pStyle w:val="FootnoteText"/>
        <w:rPr>
          <w:lang w:val="mi-NZ"/>
        </w:rPr>
      </w:pPr>
      <w:r>
        <w:rPr>
          <w:rStyle w:val="FootnoteReference"/>
        </w:rPr>
        <w:footnoteRef/>
      </w:r>
      <w:r>
        <w:t xml:space="preserve"> </w:t>
      </w:r>
      <w:r>
        <w:rPr>
          <w:lang w:val="mi-NZ"/>
        </w:rPr>
        <w:tab/>
      </w:r>
      <w:r>
        <w:rPr>
          <w:sz w:val="18"/>
          <w:szCs w:val="18"/>
        </w:rPr>
        <w:t>HH-P7 (policy): guides the assessment of works to heritage buildings and structures, providing for works that do not detract from identified heritage values and that minimise the loss of historic fabric.</w:t>
      </w:r>
    </w:p>
  </w:footnote>
  <w:footnote w:id="6">
    <w:p w14:paraId="1B4E1068" w14:textId="7B534F8B" w:rsidR="0059142E" w:rsidRPr="0059142E" w:rsidRDefault="0059142E">
      <w:pPr>
        <w:pStyle w:val="FootnoteText"/>
        <w:rPr>
          <w:lang w:val="mi-NZ"/>
        </w:rPr>
      </w:pPr>
      <w:r>
        <w:rPr>
          <w:rStyle w:val="FootnoteReference"/>
        </w:rPr>
        <w:footnoteRef/>
      </w:r>
      <w:r>
        <w:t xml:space="preserve"> </w:t>
      </w:r>
      <w:r>
        <w:rPr>
          <w:lang w:val="mi-NZ"/>
        </w:rPr>
        <w:tab/>
      </w:r>
      <w:r>
        <w:rPr>
          <w:sz w:val="18"/>
          <w:szCs w:val="18"/>
        </w:rPr>
        <w:t>HH-R13 (rule): requires resource consent for the total demolition of a listed heritage building or structure; the application must be publicly notified and is assessed against the policy that demolition be avoided (HH-P11).</w:t>
      </w:r>
    </w:p>
  </w:footnote>
  <w:footnote w:id="7">
    <w:p w14:paraId="09E20B87" w14:textId="3851AE63" w:rsidR="00073D47" w:rsidRPr="00073D47" w:rsidRDefault="00073D47">
      <w:pPr>
        <w:pStyle w:val="FootnoteText"/>
        <w:rPr>
          <w:lang w:val="mi-NZ"/>
        </w:rPr>
      </w:pPr>
      <w:r>
        <w:rPr>
          <w:rStyle w:val="FootnoteReference"/>
        </w:rPr>
        <w:footnoteRef/>
      </w:r>
      <w:r>
        <w:t xml:space="preserve"> </w:t>
      </w:r>
      <w:r>
        <w:rPr>
          <w:lang w:val="mi-NZ"/>
        </w:rPr>
        <w:tab/>
      </w:r>
      <w:r>
        <w:rPr>
          <w:sz w:val="18"/>
          <w:szCs w:val="18"/>
        </w:rPr>
        <w:t>HH-P11 (policy): directs the council to avoid the total demolition of heritage buildings and structures unless there is no reasonable alternative.</w:t>
      </w:r>
    </w:p>
  </w:footnote>
  <w:footnote w:id="8">
    <w:p w14:paraId="4156C385" w14:textId="3CD028E3" w:rsidR="00436CE6" w:rsidRPr="00436CE6" w:rsidRDefault="00436CE6">
      <w:pPr>
        <w:pStyle w:val="FootnoteText"/>
        <w:rPr>
          <w:lang w:val="mi-NZ"/>
        </w:rPr>
      </w:pPr>
      <w:r>
        <w:rPr>
          <w:rStyle w:val="FootnoteReference"/>
        </w:rPr>
        <w:footnoteRef/>
      </w:r>
      <w:r>
        <w:t xml:space="preserve"> </w:t>
      </w:r>
      <w:r>
        <w:rPr>
          <w:lang w:val="mi-NZ"/>
        </w:rPr>
        <w:tab/>
      </w:r>
      <w:hyperlink r:id="rId3" w:history="1">
        <w:r w:rsidRPr="00436CE6">
          <w:rPr>
            <w:rStyle w:val="Hyperlink"/>
          </w:rPr>
          <w:t>Heritage New Zealand - Kelburn Viaduct</w:t>
        </w:r>
      </w:hyperlink>
    </w:p>
  </w:footnote>
  <w:footnote w:id="9">
    <w:p w14:paraId="1D9E2B2E" w14:textId="10F9B5C2" w:rsidR="00B6608B" w:rsidRDefault="00B6608B">
      <w:pPr>
        <w:pStyle w:val="FootnoteText"/>
      </w:pPr>
      <w:r>
        <w:rPr>
          <w:rStyle w:val="FootnoteReference"/>
        </w:rPr>
        <w:footnoteRef/>
      </w:r>
      <w:r>
        <w:t xml:space="preserve"> </w:t>
      </w:r>
      <w:r>
        <w:tab/>
      </w:r>
      <w:r w:rsidRPr="00B6608B">
        <w:t>HH-R7 (rule): requires resource consent, as a restricted discretionary activity, for additions, alterations or partial demolition of a listed heritage building or structure; assessed against heritage policies, chiefly HH-P7.</w:t>
      </w:r>
    </w:p>
  </w:footnote>
  <w:footnote w:id="10">
    <w:p w14:paraId="74E7D07E" w14:textId="1E11F0EE" w:rsidR="005D7864" w:rsidRDefault="005D7864">
      <w:pPr>
        <w:pStyle w:val="FootnoteText"/>
      </w:pPr>
      <w:r>
        <w:rPr>
          <w:rStyle w:val="FootnoteReference"/>
        </w:rPr>
        <w:footnoteRef/>
      </w:r>
      <w:r>
        <w:t xml:space="preserve"> </w:t>
      </w:r>
      <w:r>
        <w:tab/>
      </w:r>
      <w:r w:rsidRPr="005D7864">
        <w:t>HH-P7 (policy): guides the assessment of works to heritage buildings and structures, providing for works that do not detract from identified heritage values and that minimise the loss of historic fabric.</w:t>
      </w:r>
    </w:p>
  </w:footnote>
  <w:footnote w:id="11">
    <w:p w14:paraId="17AD8D63" w14:textId="35B83A1C" w:rsidR="008641EA" w:rsidRDefault="008641EA">
      <w:pPr>
        <w:pStyle w:val="FootnoteText"/>
      </w:pPr>
      <w:r>
        <w:rPr>
          <w:rStyle w:val="FootnoteReference"/>
        </w:rPr>
        <w:footnoteRef/>
      </w:r>
      <w:r>
        <w:t xml:space="preserve"> </w:t>
      </w:r>
      <w:r>
        <w:tab/>
      </w:r>
      <w:r w:rsidRPr="008641EA">
        <w:t>HH-R13 (rule): requires resource consent for the total demolition of a listed heritage building or structure; the application must be publicly notified and is assessed against the policy that demolition be avoided (HH-P11).</w:t>
      </w:r>
    </w:p>
  </w:footnote>
  <w:footnote w:id="12">
    <w:p w14:paraId="1A471171" w14:textId="655C1E32" w:rsidR="006A5A0A" w:rsidRDefault="006A5A0A">
      <w:pPr>
        <w:pStyle w:val="FootnoteText"/>
      </w:pPr>
      <w:r>
        <w:rPr>
          <w:rStyle w:val="FootnoteReference"/>
        </w:rPr>
        <w:footnoteRef/>
      </w:r>
      <w:r>
        <w:t xml:space="preserve"> </w:t>
      </w:r>
      <w:r>
        <w:tab/>
      </w:r>
      <w:r w:rsidRPr="006A5A0A">
        <w:t>HH-P11 (policy): directs the council to avoid the total demolition of heritage buildings and structures unless there is no reasonable alternative.</w:t>
      </w:r>
    </w:p>
  </w:footnote>
  <w:footnote w:id="13">
    <w:p w14:paraId="7F4B81D7" w14:textId="68E152D3" w:rsidR="001213FB" w:rsidRPr="001213FB" w:rsidRDefault="001213FB">
      <w:pPr>
        <w:pStyle w:val="FootnoteText"/>
        <w:rPr>
          <w:lang w:val="mi-NZ"/>
        </w:rPr>
      </w:pPr>
      <w:r>
        <w:rPr>
          <w:rStyle w:val="FootnoteReference"/>
        </w:rPr>
        <w:footnoteRef/>
      </w:r>
      <w:r>
        <w:t xml:space="preserve"> </w:t>
      </w:r>
      <w:r>
        <w:rPr>
          <w:lang w:val="mi-NZ"/>
        </w:rPr>
        <w:tab/>
      </w:r>
      <w:hyperlink r:id="rId4" w:history="1">
        <w:r w:rsidRPr="001213FB">
          <w:rPr>
            <w:rStyle w:val="Hyperlink"/>
          </w:rPr>
          <w:t>Heritage New Zealand - General Headquarters Building (Former)</w:t>
        </w:r>
      </w:hyperlink>
    </w:p>
  </w:footnote>
  <w:footnote w:id="14">
    <w:p w14:paraId="69CF46A0" w14:textId="7544F8E5" w:rsidR="008A3128" w:rsidRPr="008A3128" w:rsidRDefault="008A3128">
      <w:pPr>
        <w:pStyle w:val="FootnoteText"/>
        <w:rPr>
          <w:lang w:val="mi-NZ"/>
        </w:rPr>
      </w:pPr>
      <w:r>
        <w:rPr>
          <w:rStyle w:val="FootnoteReference"/>
        </w:rPr>
        <w:footnoteRef/>
      </w:r>
      <w:r>
        <w:t xml:space="preserve"> </w:t>
      </w:r>
      <w:r>
        <w:rPr>
          <w:lang w:val="mi-NZ"/>
        </w:rPr>
        <w:tab/>
      </w:r>
      <w:hyperlink r:id="rId5" w:history="1">
        <w:r w:rsidR="00B501FF">
          <w:rPr>
            <w:rStyle w:val="Hyperlink"/>
          </w:rPr>
          <w:t>Historic Heritage Evaluation: The Miramar Installation Bulk Storage Tank 139 Park Road</w:t>
        </w:r>
      </w:hyperlink>
    </w:p>
  </w:footnote>
  <w:footnote w:id="15">
    <w:p w14:paraId="668ADE21" w14:textId="034F0697" w:rsidR="00853CDD" w:rsidRPr="006C7BAB" w:rsidRDefault="00853CDD" w:rsidP="00853CDD">
      <w:pPr>
        <w:pStyle w:val="FootnoteText"/>
        <w:rPr>
          <w:lang w:val="en-AU"/>
        </w:rPr>
      </w:pPr>
      <w:r>
        <w:rPr>
          <w:rStyle w:val="FootnoteReference"/>
        </w:rPr>
        <w:footnoteRef/>
      </w:r>
      <w:r>
        <w:t xml:space="preserve"> </w:t>
      </w:r>
      <w:r w:rsidR="00B81FFF">
        <w:tab/>
      </w:r>
      <w:r>
        <w:rPr>
          <w:lang w:val="en-AU"/>
        </w:rPr>
        <w:t xml:space="preserve">Property Economics (2022) Wellington City Qualifying Matters Capacity Assessment. </w:t>
      </w:r>
    </w:p>
  </w:footnote>
  <w:footnote w:id="16">
    <w:p w14:paraId="78787F03" w14:textId="09BC8DCD" w:rsidR="00853CDD" w:rsidRPr="009F489F" w:rsidRDefault="00853CDD" w:rsidP="00853CDD">
      <w:pPr>
        <w:pStyle w:val="FootnoteText"/>
        <w:rPr>
          <w:lang w:val="en-AU"/>
        </w:rPr>
      </w:pPr>
      <w:r>
        <w:rPr>
          <w:rStyle w:val="FootnoteReference"/>
        </w:rPr>
        <w:footnoteRef/>
      </w:r>
      <w:r>
        <w:t xml:space="preserve"> </w:t>
      </w:r>
      <w:r w:rsidR="00B81FFF">
        <w:tab/>
      </w:r>
      <w:r w:rsidRPr="009F489F">
        <w:t>HH-S1 (</w:t>
      </w:r>
      <w:r>
        <w:t>H</w:t>
      </w:r>
      <w:r w:rsidRPr="009F489F">
        <w:t xml:space="preserve">eight </w:t>
      </w:r>
      <w:r>
        <w:t>S</w:t>
      </w:r>
      <w:r w:rsidRPr="009F489F">
        <w:t>tandard)</w:t>
      </w:r>
      <w:r>
        <w:t>.</w:t>
      </w:r>
    </w:p>
  </w:footnote>
  <w:footnote w:id="17">
    <w:p w14:paraId="41AD8CED" w14:textId="219894C5" w:rsidR="00853CDD" w:rsidRPr="004F6DC7" w:rsidRDefault="00853CDD" w:rsidP="00853CDD">
      <w:pPr>
        <w:pStyle w:val="FootnoteText"/>
        <w:rPr>
          <w:lang w:val="en-AU"/>
        </w:rPr>
      </w:pPr>
      <w:r>
        <w:rPr>
          <w:rStyle w:val="FootnoteReference"/>
        </w:rPr>
        <w:footnoteRef/>
      </w:r>
      <w:r>
        <w:t xml:space="preserve"> </w:t>
      </w:r>
      <w:r w:rsidR="00B81FFF">
        <w:tab/>
      </w:r>
      <w:r w:rsidRPr="008219DD">
        <w:t>CCZ-S1</w:t>
      </w:r>
      <w:r>
        <w:t xml:space="preserve"> (Height Threshold)</w:t>
      </w:r>
    </w:p>
  </w:footnote>
  <w:footnote w:id="18">
    <w:p w14:paraId="3A043D3C" w14:textId="759002E0" w:rsidR="00853CDD" w:rsidRPr="008D040C" w:rsidRDefault="00853CDD" w:rsidP="00853CDD">
      <w:pPr>
        <w:pStyle w:val="FootnoteText"/>
        <w:rPr>
          <w:lang w:val="en-AU"/>
        </w:rPr>
      </w:pPr>
      <w:r>
        <w:rPr>
          <w:rStyle w:val="FootnoteReference"/>
        </w:rPr>
        <w:footnoteRef/>
      </w:r>
      <w:r>
        <w:t xml:space="preserve"> </w:t>
      </w:r>
      <w:r w:rsidR="00B81FFF">
        <w:tab/>
      </w:r>
      <w:r>
        <w:rPr>
          <w:lang w:val="en-AU"/>
        </w:rPr>
        <w:t xml:space="preserve">The resource consenting the Lido cost in the order of $20,000, and if all the </w:t>
      </w:r>
      <w:r w:rsidRPr="00A17923">
        <w:t>non-heritage</w:t>
      </w:r>
      <w:r>
        <w:t xml:space="preserve"> parcels were developed via this process then the cost of consenting would be over $280,000.</w:t>
      </w:r>
      <w:r>
        <w:rPr>
          <w:lang w:val="en-AU"/>
        </w:rPr>
        <w:t xml:space="preserve">  </w:t>
      </w:r>
    </w:p>
  </w:footnote>
  <w:footnote w:id="19">
    <w:p w14:paraId="4FADF82B" w14:textId="30CB3A9B" w:rsidR="00853CDD" w:rsidRPr="009A76E3" w:rsidRDefault="00853CDD" w:rsidP="00853CDD">
      <w:pPr>
        <w:pStyle w:val="FootnoteText"/>
        <w:rPr>
          <w:lang w:val="en-AU"/>
        </w:rPr>
      </w:pPr>
      <w:r>
        <w:rPr>
          <w:rStyle w:val="FootnoteReference"/>
        </w:rPr>
        <w:footnoteRef/>
      </w:r>
      <w:r>
        <w:t xml:space="preserve"> </w:t>
      </w:r>
      <w:r w:rsidR="00B81FFF">
        <w:tab/>
      </w:r>
      <w:r w:rsidRPr="00615622">
        <w:t xml:space="preserve">The site is subject to a designation (MDEF) in the </w:t>
      </w:r>
      <w:r>
        <w:t>WCDP</w:t>
      </w:r>
      <w:r w:rsidRPr="00615622">
        <w:t xml:space="preserve"> for the Minister of Defence. This designation will be removed once the property is disposed of</w:t>
      </w:r>
      <w:r>
        <w:rPr>
          <w:lang w:val="en-AU"/>
        </w:rPr>
        <w:t xml:space="preserve">. </w:t>
      </w:r>
    </w:p>
  </w:footnote>
  <w:footnote w:id="20">
    <w:p w14:paraId="60166D80" w14:textId="7F942BD7" w:rsidR="00853CDD" w:rsidRPr="00666744" w:rsidRDefault="00853CDD" w:rsidP="00853CDD">
      <w:pPr>
        <w:pStyle w:val="FootnoteText"/>
        <w:rPr>
          <w:lang w:val="en-AU"/>
        </w:rPr>
      </w:pPr>
      <w:r>
        <w:rPr>
          <w:rStyle w:val="FootnoteReference"/>
        </w:rPr>
        <w:footnoteRef/>
      </w:r>
      <w:r>
        <w:t xml:space="preserve"> </w:t>
      </w:r>
      <w:r w:rsidR="00B81FFF">
        <w:tab/>
      </w:r>
      <w:r w:rsidRPr="00996F9E">
        <w:t>The company acquired the site to expand its film infrastructure and add facilities for up to 150 crew members</w:t>
      </w:r>
      <w:r>
        <w:t>.</w:t>
      </w:r>
    </w:p>
  </w:footnote>
  <w:footnote w:id="21">
    <w:p w14:paraId="5773A635" w14:textId="7262C7A5" w:rsidR="00853CDD" w:rsidRPr="00122FB9" w:rsidRDefault="00853CDD" w:rsidP="00853CDD">
      <w:pPr>
        <w:pStyle w:val="FootnoteText"/>
        <w:rPr>
          <w:lang w:val="en-AU"/>
        </w:rPr>
      </w:pPr>
      <w:r>
        <w:rPr>
          <w:rStyle w:val="FootnoteReference"/>
        </w:rPr>
        <w:footnoteRef/>
      </w:r>
      <w:r>
        <w:t xml:space="preserve"> </w:t>
      </w:r>
      <w:r w:rsidR="00B81FFF">
        <w:tab/>
      </w:r>
      <w:r w:rsidRPr="00025888">
        <w:t>Notwithstanding the</w:t>
      </w:r>
      <w:r>
        <w:t>re are</w:t>
      </w:r>
      <w:r w:rsidRPr="00025888">
        <w:t xml:space="preserve"> other constraints in this area, including limitations in </w:t>
      </w:r>
      <w:r>
        <w:t>wastewater</w:t>
      </w:r>
      <w:r w:rsidRPr="00025888">
        <w:t xml:space="preserve"> infrastructure capacity</w:t>
      </w:r>
      <w:r>
        <w:t>.</w:t>
      </w:r>
      <w:r w:rsidRPr="00025888">
        <w:t xml:space="preserve"> WCC considers that these infrastructure constraints can be managed and that growth in Karori Valley can be enabled over the longer term</w:t>
      </w:r>
      <w:r>
        <w:rPr>
          <w:lang w:val="en-AU"/>
        </w:rPr>
        <w:t>.</w:t>
      </w:r>
    </w:p>
  </w:footnote>
  <w:footnote w:id="22">
    <w:p w14:paraId="0ABC2FE0" w14:textId="5291FE8D" w:rsidR="00853CDD" w:rsidRPr="009E5321" w:rsidRDefault="00853CDD" w:rsidP="00853CDD">
      <w:pPr>
        <w:pStyle w:val="FootnoteText"/>
        <w:rPr>
          <w:lang w:val="en-AU"/>
        </w:rPr>
      </w:pPr>
      <w:r>
        <w:rPr>
          <w:rStyle w:val="FootnoteReference"/>
        </w:rPr>
        <w:footnoteRef/>
      </w:r>
      <w:r>
        <w:t xml:space="preserve"> </w:t>
      </w:r>
      <w:r w:rsidR="00B81FFF">
        <w:tab/>
      </w:r>
      <w:r>
        <w:rPr>
          <w:lang w:val="en-AU"/>
        </w:rPr>
        <w:t>Metlink (2023) Route 2 Capacity Options Feasibility Assessment.</w:t>
      </w:r>
    </w:p>
  </w:footnote>
  <w:footnote w:id="23">
    <w:p w14:paraId="70855813" w14:textId="6E08EF5A" w:rsidR="00853CDD" w:rsidRPr="00F9022A" w:rsidRDefault="00853CDD" w:rsidP="00853CDD">
      <w:pPr>
        <w:pStyle w:val="FootnoteText"/>
        <w:rPr>
          <w:lang w:val="en-AU"/>
        </w:rPr>
      </w:pPr>
      <w:r>
        <w:rPr>
          <w:rStyle w:val="FootnoteReference"/>
        </w:rPr>
        <w:footnoteRef/>
      </w:r>
      <w:r>
        <w:t xml:space="preserve"> </w:t>
      </w:r>
      <w:r w:rsidR="0042432E">
        <w:tab/>
      </w:r>
      <w:r>
        <w:rPr>
          <w:lang w:val="en-AU"/>
        </w:rPr>
        <w:t xml:space="preserve">Wellington City Council (2026) Heritage Capacity Assessment for </w:t>
      </w:r>
      <w:r>
        <w:t>CPHA non-heritage, GHQ and Miramar Tank.</w:t>
      </w:r>
    </w:p>
  </w:footnote>
  <w:footnote w:id="24">
    <w:p w14:paraId="4690B77B" w14:textId="67D33EBD" w:rsidR="00853CDD" w:rsidRPr="007825BF" w:rsidRDefault="00853CDD" w:rsidP="00853CDD">
      <w:pPr>
        <w:pStyle w:val="FootnoteText"/>
        <w:rPr>
          <w:lang w:val="en-AU"/>
        </w:rPr>
      </w:pPr>
      <w:r>
        <w:rPr>
          <w:rStyle w:val="FootnoteReference"/>
        </w:rPr>
        <w:footnoteRef/>
      </w:r>
      <w:r>
        <w:t xml:space="preserve"> </w:t>
      </w:r>
      <w:r w:rsidR="0042432E">
        <w:tab/>
      </w:r>
      <w:r>
        <w:t>This site is removed from the remainder of the assessment as it is unlikely to redeveloped further in the future.</w:t>
      </w:r>
    </w:p>
  </w:footnote>
  <w:footnote w:id="25">
    <w:p w14:paraId="38DBB6C9" w14:textId="2E1AB9FE" w:rsidR="00853CDD" w:rsidRPr="00E72B72" w:rsidRDefault="00853CDD" w:rsidP="00853CDD">
      <w:pPr>
        <w:pStyle w:val="FootnoteText"/>
        <w:rPr>
          <w:lang w:val="en-AU"/>
        </w:rPr>
      </w:pPr>
      <w:r>
        <w:rPr>
          <w:rStyle w:val="FootnoteReference"/>
        </w:rPr>
        <w:footnoteRef/>
      </w:r>
      <w:r>
        <w:t xml:space="preserve"> </w:t>
      </w:r>
      <w:r w:rsidR="0042432E">
        <w:tab/>
      </w:r>
      <w:r w:rsidRPr="009876A9">
        <w:t>Assuming that 20% of the total floorspace is required for communal areas (including lifts, corridors, foyers, stairwells, and building services), and that the remaining floorspace is developed as apartments with average sizes of 70m²</w:t>
      </w:r>
      <w:r>
        <w:t xml:space="preserve">. </w:t>
      </w:r>
    </w:p>
  </w:footnote>
  <w:footnote w:id="26">
    <w:p w14:paraId="60001356" w14:textId="525E1D3D" w:rsidR="00853CDD" w:rsidRPr="0095357D" w:rsidRDefault="00853CDD" w:rsidP="00853CDD">
      <w:pPr>
        <w:pStyle w:val="FootnoteText"/>
        <w:rPr>
          <w:lang w:val="en-AU"/>
        </w:rPr>
      </w:pPr>
      <w:r>
        <w:rPr>
          <w:rStyle w:val="FootnoteReference"/>
        </w:rPr>
        <w:footnoteRef/>
      </w:r>
      <w:r>
        <w:t xml:space="preserve"> </w:t>
      </w:r>
      <w:r w:rsidR="0042432E">
        <w:tab/>
      </w:r>
      <w:r>
        <w:t>Assuming workspace ratio of 17.5m</w:t>
      </w:r>
      <w:r w:rsidRPr="005644C6">
        <w:rPr>
          <w:vertAlign w:val="superscript"/>
        </w:rPr>
        <w:t>2</w:t>
      </w:r>
      <w:r>
        <w:t xml:space="preserve"> of floorspace per employee (</w:t>
      </w:r>
      <w:r w:rsidRPr="000E152A">
        <w:rPr>
          <w:i/>
          <w:iCs/>
        </w:rPr>
        <w:t>Sense Partners (2023) Demand for business land in the Wellington-Horowhenua region</w:t>
      </w:r>
      <w:r>
        <w:t>).</w:t>
      </w:r>
    </w:p>
  </w:footnote>
  <w:footnote w:id="27">
    <w:p w14:paraId="7DF2ADAB" w14:textId="7F949070" w:rsidR="00853CDD" w:rsidRPr="00432851" w:rsidRDefault="00853CDD" w:rsidP="00853CDD">
      <w:pPr>
        <w:pStyle w:val="FootnoteText"/>
        <w:rPr>
          <w:lang w:val="en-AU"/>
        </w:rPr>
      </w:pPr>
      <w:r>
        <w:rPr>
          <w:rStyle w:val="FootnoteReference"/>
        </w:rPr>
        <w:footnoteRef/>
      </w:r>
      <w:r>
        <w:t xml:space="preserve"> </w:t>
      </w:r>
      <w:r w:rsidR="0042432E">
        <w:tab/>
      </w:r>
      <w:r w:rsidRPr="00B72451">
        <w:t>The economic impact is estimated using Formative’s subregional input-output model, the Economic Linkages Model (ELM)</w:t>
      </w:r>
      <w:r>
        <w:rPr>
          <w:lang w:val="en-AU"/>
        </w:rPr>
        <w:t>.</w:t>
      </w:r>
    </w:p>
  </w:footnote>
  <w:footnote w:id="28">
    <w:p w14:paraId="61FD7ABF" w14:textId="01760C62" w:rsidR="00853CDD" w:rsidRPr="00980156" w:rsidRDefault="00853CDD" w:rsidP="00853CDD">
      <w:pPr>
        <w:pStyle w:val="FootnoteText"/>
        <w:rPr>
          <w:lang w:val="en-AU"/>
        </w:rPr>
      </w:pPr>
      <w:r>
        <w:rPr>
          <w:rStyle w:val="FootnoteReference"/>
        </w:rPr>
        <w:footnoteRef/>
      </w:r>
      <w:r>
        <w:t xml:space="preserve"> </w:t>
      </w:r>
      <w:r w:rsidR="0042432E">
        <w:tab/>
      </w:r>
      <w:r>
        <w:rPr>
          <w:lang w:val="en-AU"/>
        </w:rPr>
        <w:t xml:space="preserve">Assuming that 300 film production jobs are accommodated in a new building, applying the average GDP per job from Infometrics (2026) Regional Economic Profile.  </w:t>
      </w:r>
    </w:p>
  </w:footnote>
  <w:footnote w:id="29">
    <w:p w14:paraId="545AD484" w14:textId="00C2B103" w:rsidR="00853CDD" w:rsidRPr="00394C01" w:rsidRDefault="00853CDD" w:rsidP="00853CDD">
      <w:pPr>
        <w:pStyle w:val="FootnoteText"/>
        <w:rPr>
          <w:lang w:val="en-AU"/>
        </w:rPr>
      </w:pPr>
      <w:r>
        <w:rPr>
          <w:rStyle w:val="FootnoteReference"/>
        </w:rPr>
        <w:footnoteRef/>
      </w:r>
      <w:r>
        <w:t xml:space="preserve"> </w:t>
      </w:r>
      <w:r w:rsidR="0042432E">
        <w:tab/>
      </w:r>
      <w:r w:rsidRPr="000E242A">
        <w:t>Sense Partners 50</w:t>
      </w:r>
      <w:r w:rsidRPr="000E242A">
        <w:rPr>
          <w:vertAlign w:val="superscript"/>
        </w:rPr>
        <w:t>th</w:t>
      </w:r>
      <w:r w:rsidRPr="000E242A">
        <w:t> and 75</w:t>
      </w:r>
      <w:r w:rsidRPr="000E242A">
        <w:rPr>
          <w:vertAlign w:val="superscript"/>
        </w:rPr>
        <w:t>th</w:t>
      </w:r>
      <w:r w:rsidRPr="000E242A">
        <w:t> percentile projections from 2025</w:t>
      </w:r>
      <w:r>
        <w:t>.</w:t>
      </w:r>
    </w:p>
  </w:footnote>
  <w:footnote w:id="30">
    <w:p w14:paraId="3B97B1B5" w14:textId="131D73CB" w:rsidR="00853CDD" w:rsidRPr="00606F5A" w:rsidRDefault="00853CDD" w:rsidP="00853CDD">
      <w:pPr>
        <w:pStyle w:val="FootnoteText"/>
        <w:rPr>
          <w:lang w:val="en-AU"/>
        </w:rPr>
      </w:pPr>
      <w:r>
        <w:rPr>
          <w:rStyle w:val="FootnoteReference"/>
        </w:rPr>
        <w:footnoteRef/>
      </w:r>
      <w:r>
        <w:t xml:space="preserve"> </w:t>
      </w:r>
      <w:r w:rsidR="002231A0">
        <w:tab/>
      </w:r>
      <w:r>
        <w:rPr>
          <w:lang w:val="en-AU"/>
        </w:rPr>
        <w:t>Property Economics (2022) Wellington City Qualifying Matters Capacity Assessment.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49C00A" w14:textId="77777777" w:rsidR="00DE7BF8" w:rsidRPr="00DE7BF8" w:rsidRDefault="003B7DC0" w:rsidP="009F1D7F">
    <w:pPr>
      <w:pStyle w:val="Header"/>
      <w:jc w:val="left"/>
      <w:rPr>
        <w:rFonts w:ascii="Calibri" w:hAnsi="Calibri"/>
      </w:rPr>
    </w:pPr>
    <w:r>
      <w:rPr>
        <w:rFonts w:ascii="Calibri" w:hAnsi="Calibri"/>
        <w:noProof/>
      </w:rPr>
      <w:drawing>
        <wp:inline distT="0" distB="0" distL="0" distR="0" wp14:anchorId="5D55B95D" wp14:editId="382F4697">
          <wp:extent cx="2802136" cy="540000"/>
          <wp:effectExtent l="0" t="0" r="0" b="0"/>
          <wp:docPr id="23537542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5375421" name="Picture 235375421"/>
                  <pic:cNvPicPr/>
                </pic:nvPicPr>
                <pic:blipFill>
                  <a:blip r:embed="rId1"/>
                  <a:stretch>
                    <a:fillRect/>
                  </a:stretch>
                </pic:blipFill>
                <pic:spPr>
                  <a:xfrm>
                    <a:off x="0" y="0"/>
                    <a:ext cx="2802136" cy="540000"/>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B6815D" w14:textId="77777777" w:rsidR="00E5210B" w:rsidRDefault="00E5210B" w:rsidP="0036151C"/>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27F462" w14:textId="77777777" w:rsidR="00E5210B" w:rsidRDefault="00E5210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8939DB" w14:textId="77777777" w:rsidR="00853CDD" w:rsidRDefault="00853CD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0E0CE" w14:textId="77777777" w:rsidR="00853CDD" w:rsidRDefault="00853CD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A24414" w14:textId="77777777" w:rsidR="00853CDD" w:rsidRDefault="00853CD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063BEA" w14:textId="77777777" w:rsidR="00853CDD" w:rsidRDefault="00853CD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4E4B20"/>
    <w:multiLevelType w:val="hybridMultilevel"/>
    <w:tmpl w:val="EB0CEE3C"/>
    <w:lvl w:ilvl="0" w:tplc="3634E1E2">
      <w:start w:val="1"/>
      <w:numFmt w:val="decimal"/>
      <w:pStyle w:val="Number"/>
      <w:lvlText w:val="%1."/>
      <w:lvlJc w:val="left"/>
      <w:pPr>
        <w:ind w:left="360" w:hanging="360"/>
      </w:pPr>
      <w:rPr>
        <w:rFonts w:hint="default"/>
        <w:b w:val="0"/>
        <w:bCs/>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 w15:restartNumberingAfterBreak="0">
    <w:nsid w:val="12003162"/>
    <w:multiLevelType w:val="hybridMultilevel"/>
    <w:tmpl w:val="38464FAE"/>
    <w:lvl w:ilvl="0" w:tplc="452C3E56">
      <w:start w:val="1"/>
      <w:numFmt w:val="bullet"/>
      <w:pStyle w:val="BulletL1"/>
      <w:lvlText w:val=""/>
      <w:lvlJc w:val="left"/>
      <w:pPr>
        <w:ind w:left="1080" w:hanging="360"/>
      </w:pPr>
      <w:rPr>
        <w:rFonts w:ascii="Wingdings" w:hAnsi="Wingdings" w:hint="default"/>
        <w:color w:val="CE872B"/>
        <w:u w:color="BC7839"/>
      </w:rPr>
    </w:lvl>
    <w:lvl w:ilvl="1" w:tplc="71B80F9C">
      <w:start w:val="1"/>
      <w:numFmt w:val="bullet"/>
      <w:pStyle w:val="BulletL2"/>
      <w:lvlText w:val=""/>
      <w:lvlJc w:val="left"/>
      <w:pPr>
        <w:ind w:left="1800" w:hanging="360"/>
      </w:pPr>
      <w:rPr>
        <w:rFonts w:ascii="Wingdings" w:hAnsi="Wingdings" w:hint="default"/>
        <w:color w:val="CE872B"/>
        <w:u w:color="BC7839"/>
      </w:rPr>
    </w:lvl>
    <w:lvl w:ilvl="2" w:tplc="14090005">
      <w:start w:val="1"/>
      <w:numFmt w:val="bullet"/>
      <w:lvlText w:val=""/>
      <w:lvlJc w:val="left"/>
      <w:pPr>
        <w:ind w:left="2520" w:hanging="360"/>
      </w:pPr>
      <w:rPr>
        <w:rFonts w:ascii="Wingdings" w:hAnsi="Wingdings" w:hint="default"/>
      </w:rPr>
    </w:lvl>
    <w:lvl w:ilvl="3" w:tplc="14090001" w:tentative="1">
      <w:start w:val="1"/>
      <w:numFmt w:val="bullet"/>
      <w:lvlText w:val=""/>
      <w:lvlJc w:val="left"/>
      <w:pPr>
        <w:ind w:left="3240" w:hanging="360"/>
      </w:pPr>
      <w:rPr>
        <w:rFonts w:ascii="Symbol" w:hAnsi="Symbol" w:hint="default"/>
      </w:rPr>
    </w:lvl>
    <w:lvl w:ilvl="4" w:tplc="14090003" w:tentative="1">
      <w:start w:val="1"/>
      <w:numFmt w:val="bullet"/>
      <w:lvlText w:val="o"/>
      <w:lvlJc w:val="left"/>
      <w:pPr>
        <w:ind w:left="3960" w:hanging="360"/>
      </w:pPr>
      <w:rPr>
        <w:rFonts w:ascii="Courier New" w:hAnsi="Courier New" w:cs="Courier New" w:hint="default"/>
      </w:rPr>
    </w:lvl>
    <w:lvl w:ilvl="5" w:tplc="14090005" w:tentative="1">
      <w:start w:val="1"/>
      <w:numFmt w:val="bullet"/>
      <w:lvlText w:val=""/>
      <w:lvlJc w:val="left"/>
      <w:pPr>
        <w:ind w:left="4680" w:hanging="360"/>
      </w:pPr>
      <w:rPr>
        <w:rFonts w:ascii="Wingdings" w:hAnsi="Wingdings" w:hint="default"/>
      </w:rPr>
    </w:lvl>
    <w:lvl w:ilvl="6" w:tplc="14090001" w:tentative="1">
      <w:start w:val="1"/>
      <w:numFmt w:val="bullet"/>
      <w:lvlText w:val=""/>
      <w:lvlJc w:val="left"/>
      <w:pPr>
        <w:ind w:left="5400" w:hanging="360"/>
      </w:pPr>
      <w:rPr>
        <w:rFonts w:ascii="Symbol" w:hAnsi="Symbol" w:hint="default"/>
      </w:rPr>
    </w:lvl>
    <w:lvl w:ilvl="7" w:tplc="14090003" w:tentative="1">
      <w:start w:val="1"/>
      <w:numFmt w:val="bullet"/>
      <w:lvlText w:val="o"/>
      <w:lvlJc w:val="left"/>
      <w:pPr>
        <w:ind w:left="6120" w:hanging="360"/>
      </w:pPr>
      <w:rPr>
        <w:rFonts w:ascii="Courier New" w:hAnsi="Courier New" w:cs="Courier New" w:hint="default"/>
      </w:rPr>
    </w:lvl>
    <w:lvl w:ilvl="8" w:tplc="14090005" w:tentative="1">
      <w:start w:val="1"/>
      <w:numFmt w:val="bullet"/>
      <w:lvlText w:val=""/>
      <w:lvlJc w:val="left"/>
      <w:pPr>
        <w:ind w:left="6840" w:hanging="360"/>
      </w:pPr>
      <w:rPr>
        <w:rFonts w:ascii="Wingdings" w:hAnsi="Wingdings" w:hint="default"/>
      </w:rPr>
    </w:lvl>
  </w:abstractNum>
  <w:abstractNum w:abstractNumId="2" w15:restartNumberingAfterBreak="0">
    <w:nsid w:val="204F1D2E"/>
    <w:multiLevelType w:val="multilevel"/>
    <w:tmpl w:val="7CB0E0AA"/>
    <w:lvl w:ilvl="0">
      <w:start w:val="1"/>
      <w:numFmt w:val="bullet"/>
      <w:pStyle w:val="Boxsub-bullet"/>
      <w:lvlText w:val="‒"/>
      <w:lvlJc w:val="left"/>
      <w:pPr>
        <w:ind w:left="1077" w:hanging="397"/>
      </w:p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3" w15:restartNumberingAfterBreak="0">
    <w:nsid w:val="208C5CF5"/>
    <w:multiLevelType w:val="multilevel"/>
    <w:tmpl w:val="D076DAB2"/>
    <w:lvl w:ilvl="0">
      <w:start w:val="1"/>
      <w:numFmt w:val="lowerLetter"/>
      <w:pStyle w:val="Sub-lista"/>
      <w:lvlText w:val="(%1)"/>
      <w:lvlJc w:val="left"/>
      <w:pPr>
        <w:ind w:left="794" w:hanging="397"/>
      </w:pPr>
      <w:rPr>
        <w:rFonts w:ascii="Calibri" w:hAnsi="Calibri" w:hint="default"/>
        <w:b w:val="0"/>
        <w:i w:val="0"/>
        <w:sz w:val="22"/>
        <w:szCs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4" w15:restartNumberingAfterBreak="0">
    <w:nsid w:val="26DA454E"/>
    <w:multiLevelType w:val="multilevel"/>
    <w:tmpl w:val="8F2AD7BA"/>
    <w:styleLink w:val="Style3"/>
    <w:lvl w:ilvl="0">
      <w:start w:val="1"/>
      <w:numFmt w:val="bullet"/>
      <w:lvlText w:val=""/>
      <w:lvlJc w:val="left"/>
      <w:pPr>
        <w:tabs>
          <w:tab w:val="num" w:pos="56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2D1A6BE2"/>
    <w:multiLevelType w:val="multilevel"/>
    <w:tmpl w:val="20FCAAE4"/>
    <w:lvl w:ilvl="0">
      <w:start w:val="1"/>
      <w:numFmt w:val="decimal"/>
      <w:pStyle w:val="Numberedparagraph"/>
      <w:lvlText w:val="%1."/>
      <w:lvlJc w:val="left"/>
      <w:pPr>
        <w:ind w:left="397" w:hanging="397"/>
      </w:pPr>
      <w:rPr>
        <w:rFonts w:ascii="Calibri" w:hAnsi="Calibri" w:cs="Arial" w:hint="default"/>
        <w:b w:val="0"/>
        <w:i w:val="0"/>
        <w:sz w:val="22"/>
        <w:szCs w:val="22"/>
      </w:rPr>
    </w:lvl>
    <w:lvl w:ilvl="1">
      <w:start w:val="1"/>
      <w:numFmt w:val="lowerLetter"/>
      <w:lvlText w:val="%2."/>
      <w:lvlJc w:val="left"/>
      <w:pPr>
        <w:ind w:left="397" w:firstLine="397"/>
      </w:pPr>
      <w:rPr>
        <w:rFonts w:hint="default"/>
      </w:rPr>
    </w:lvl>
    <w:lvl w:ilvl="2">
      <w:start w:val="1"/>
      <w:numFmt w:val="lowerRoman"/>
      <w:lvlText w:val="%3."/>
      <w:lvlJc w:val="right"/>
      <w:pPr>
        <w:ind w:left="794" w:firstLine="397"/>
      </w:pPr>
      <w:rPr>
        <w:rFonts w:hint="default"/>
      </w:rPr>
    </w:lvl>
    <w:lvl w:ilvl="3">
      <w:start w:val="1"/>
      <w:numFmt w:val="decimal"/>
      <w:lvlText w:val="%4."/>
      <w:lvlJc w:val="left"/>
      <w:pPr>
        <w:ind w:left="1191" w:firstLine="397"/>
      </w:pPr>
      <w:rPr>
        <w:rFonts w:hint="default"/>
      </w:rPr>
    </w:lvl>
    <w:lvl w:ilvl="4">
      <w:start w:val="1"/>
      <w:numFmt w:val="lowerLetter"/>
      <w:lvlText w:val="%5."/>
      <w:lvlJc w:val="left"/>
      <w:pPr>
        <w:ind w:left="1588" w:firstLine="397"/>
      </w:pPr>
      <w:rPr>
        <w:rFonts w:hint="default"/>
      </w:rPr>
    </w:lvl>
    <w:lvl w:ilvl="5">
      <w:start w:val="1"/>
      <w:numFmt w:val="lowerRoman"/>
      <w:lvlText w:val="%6."/>
      <w:lvlJc w:val="right"/>
      <w:pPr>
        <w:ind w:left="1985" w:firstLine="397"/>
      </w:pPr>
      <w:rPr>
        <w:rFonts w:hint="default"/>
      </w:rPr>
    </w:lvl>
    <w:lvl w:ilvl="6">
      <w:start w:val="1"/>
      <w:numFmt w:val="decimal"/>
      <w:lvlText w:val="%7."/>
      <w:lvlJc w:val="left"/>
      <w:pPr>
        <w:ind w:left="2382" w:firstLine="397"/>
      </w:pPr>
      <w:rPr>
        <w:rFonts w:hint="default"/>
      </w:rPr>
    </w:lvl>
    <w:lvl w:ilvl="7">
      <w:start w:val="1"/>
      <w:numFmt w:val="lowerLetter"/>
      <w:lvlText w:val="%8."/>
      <w:lvlJc w:val="left"/>
      <w:pPr>
        <w:ind w:left="2779" w:firstLine="397"/>
      </w:pPr>
      <w:rPr>
        <w:rFonts w:hint="default"/>
      </w:rPr>
    </w:lvl>
    <w:lvl w:ilvl="8">
      <w:start w:val="1"/>
      <w:numFmt w:val="lowerRoman"/>
      <w:lvlText w:val="%9."/>
      <w:lvlJc w:val="right"/>
      <w:pPr>
        <w:ind w:left="3176" w:firstLine="397"/>
      </w:pPr>
      <w:rPr>
        <w:rFonts w:hint="default"/>
      </w:rPr>
    </w:lvl>
  </w:abstractNum>
  <w:abstractNum w:abstractNumId="6" w15:restartNumberingAfterBreak="0">
    <w:nsid w:val="32C14B48"/>
    <w:multiLevelType w:val="multilevel"/>
    <w:tmpl w:val="4C18AA5C"/>
    <w:lvl w:ilvl="0">
      <w:start w:val="1"/>
      <w:numFmt w:val="decimal"/>
      <w:lvlRestart w:val="0"/>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lvlText w:val="%1.%2.%3.%4"/>
      <w:lvlJc w:val="left"/>
      <w:pPr>
        <w:tabs>
          <w:tab w:val="num" w:pos="3130"/>
        </w:tabs>
        <w:ind w:left="3130" w:hanging="862"/>
      </w:pPr>
      <w:rPr>
        <w:rFonts w:hint="default"/>
      </w:rPr>
    </w:lvl>
    <w:lvl w:ilvl="4">
      <w:start w:val="1"/>
      <w:numFmt w:val="decimal"/>
      <w:lvlText w:val="%1.%2.%3.%4.%5"/>
      <w:lvlJc w:val="left"/>
      <w:pPr>
        <w:tabs>
          <w:tab w:val="num" w:pos="3277"/>
        </w:tabs>
        <w:ind w:left="3277" w:hanging="1009"/>
      </w:pPr>
      <w:rPr>
        <w:rFonts w:hint="default"/>
      </w:rPr>
    </w:lvl>
    <w:lvl w:ilvl="5">
      <w:start w:val="1"/>
      <w:numFmt w:val="decimal"/>
      <w:pStyle w:val="Heading6"/>
      <w:lvlText w:val="%1.%2.%3.%4.%5.%6"/>
      <w:lvlJc w:val="left"/>
      <w:pPr>
        <w:tabs>
          <w:tab w:val="num" w:pos="3419"/>
        </w:tabs>
        <w:ind w:left="3419" w:hanging="1151"/>
      </w:pPr>
      <w:rPr>
        <w:rFonts w:hint="default"/>
      </w:rPr>
    </w:lvl>
    <w:lvl w:ilvl="6">
      <w:start w:val="1"/>
      <w:numFmt w:val="decimal"/>
      <w:pStyle w:val="Heading7"/>
      <w:lvlText w:val="%1.%2.%3.%4.%5.%6.%7"/>
      <w:lvlJc w:val="left"/>
      <w:pPr>
        <w:tabs>
          <w:tab w:val="num" w:pos="3566"/>
        </w:tabs>
        <w:ind w:left="3566" w:hanging="1298"/>
      </w:pPr>
      <w:rPr>
        <w:rFonts w:hint="default"/>
      </w:rPr>
    </w:lvl>
    <w:lvl w:ilvl="7">
      <w:start w:val="1"/>
      <w:numFmt w:val="decimal"/>
      <w:pStyle w:val="Heading8"/>
      <w:lvlText w:val="%1.%2.%3.%4.%5.%6.%7.%8"/>
      <w:lvlJc w:val="left"/>
      <w:pPr>
        <w:tabs>
          <w:tab w:val="num" w:pos="3708"/>
        </w:tabs>
        <w:ind w:left="3708" w:hanging="1440"/>
      </w:pPr>
      <w:rPr>
        <w:rFonts w:hint="default"/>
      </w:rPr>
    </w:lvl>
    <w:lvl w:ilvl="8">
      <w:start w:val="1"/>
      <w:numFmt w:val="decimal"/>
      <w:pStyle w:val="Heading9"/>
      <w:lvlText w:val="%1.%2.%3.%4.%5.%6.%7.%8.%9"/>
      <w:lvlJc w:val="left"/>
      <w:pPr>
        <w:tabs>
          <w:tab w:val="num" w:pos="3850"/>
        </w:tabs>
        <w:ind w:left="3850" w:hanging="1582"/>
      </w:pPr>
      <w:rPr>
        <w:rFonts w:hint="default"/>
      </w:rPr>
    </w:lvl>
  </w:abstractNum>
  <w:abstractNum w:abstractNumId="7" w15:restartNumberingAfterBreak="0">
    <w:nsid w:val="33BC6AC3"/>
    <w:multiLevelType w:val="hybridMultilevel"/>
    <w:tmpl w:val="1C08C5F6"/>
    <w:lvl w:ilvl="0" w:tplc="0A48D11E">
      <w:start w:val="1"/>
      <w:numFmt w:val="bullet"/>
      <w:pStyle w:val="Bullets2"/>
      <w:lvlText w:val="–"/>
      <w:lvlJc w:val="left"/>
      <w:pPr>
        <w:ind w:left="663" w:hanging="360"/>
      </w:pPr>
      <w:rPr>
        <w:rFonts w:ascii="Zalando Sans" w:eastAsia="Zalando Sans" w:hAnsi="Zalando Sans" w:cs="Zalando Sans" w:hint="default"/>
      </w:rPr>
    </w:lvl>
    <w:lvl w:ilvl="1" w:tplc="7EF032C4">
      <w:start w:val="1"/>
      <w:numFmt w:val="bullet"/>
      <w:lvlText w:val="o"/>
      <w:lvlJc w:val="left"/>
      <w:pPr>
        <w:ind w:left="1383" w:hanging="360"/>
      </w:pPr>
      <w:rPr>
        <w:rFonts w:ascii="Courier New" w:hAnsi="Courier New" w:cs="Courier New" w:hint="default"/>
      </w:rPr>
    </w:lvl>
    <w:lvl w:ilvl="2" w:tplc="08090005" w:tentative="1">
      <w:start w:val="1"/>
      <w:numFmt w:val="bullet"/>
      <w:lvlText w:val=""/>
      <w:lvlJc w:val="left"/>
      <w:pPr>
        <w:ind w:left="2103" w:hanging="360"/>
      </w:pPr>
      <w:rPr>
        <w:rFonts w:ascii="Wingdings" w:hAnsi="Wingdings" w:hint="default"/>
      </w:rPr>
    </w:lvl>
    <w:lvl w:ilvl="3" w:tplc="08090001" w:tentative="1">
      <w:start w:val="1"/>
      <w:numFmt w:val="bullet"/>
      <w:lvlText w:val=""/>
      <w:lvlJc w:val="left"/>
      <w:pPr>
        <w:ind w:left="2823" w:hanging="360"/>
      </w:pPr>
      <w:rPr>
        <w:rFonts w:ascii="Symbol" w:hAnsi="Symbol" w:hint="default"/>
      </w:rPr>
    </w:lvl>
    <w:lvl w:ilvl="4" w:tplc="08090003" w:tentative="1">
      <w:start w:val="1"/>
      <w:numFmt w:val="bullet"/>
      <w:lvlText w:val="o"/>
      <w:lvlJc w:val="left"/>
      <w:pPr>
        <w:ind w:left="3543" w:hanging="360"/>
      </w:pPr>
      <w:rPr>
        <w:rFonts w:ascii="Courier New" w:hAnsi="Courier New" w:cs="Courier New" w:hint="default"/>
      </w:rPr>
    </w:lvl>
    <w:lvl w:ilvl="5" w:tplc="08090005" w:tentative="1">
      <w:start w:val="1"/>
      <w:numFmt w:val="bullet"/>
      <w:lvlText w:val=""/>
      <w:lvlJc w:val="left"/>
      <w:pPr>
        <w:ind w:left="4263" w:hanging="360"/>
      </w:pPr>
      <w:rPr>
        <w:rFonts w:ascii="Wingdings" w:hAnsi="Wingdings" w:hint="default"/>
      </w:rPr>
    </w:lvl>
    <w:lvl w:ilvl="6" w:tplc="08090001" w:tentative="1">
      <w:start w:val="1"/>
      <w:numFmt w:val="bullet"/>
      <w:lvlText w:val=""/>
      <w:lvlJc w:val="left"/>
      <w:pPr>
        <w:ind w:left="4983" w:hanging="360"/>
      </w:pPr>
      <w:rPr>
        <w:rFonts w:ascii="Symbol" w:hAnsi="Symbol" w:hint="default"/>
      </w:rPr>
    </w:lvl>
    <w:lvl w:ilvl="7" w:tplc="08090003" w:tentative="1">
      <w:start w:val="1"/>
      <w:numFmt w:val="bullet"/>
      <w:lvlText w:val="o"/>
      <w:lvlJc w:val="left"/>
      <w:pPr>
        <w:ind w:left="5703" w:hanging="360"/>
      </w:pPr>
      <w:rPr>
        <w:rFonts w:ascii="Courier New" w:hAnsi="Courier New" w:cs="Courier New" w:hint="default"/>
      </w:rPr>
    </w:lvl>
    <w:lvl w:ilvl="8" w:tplc="08090005" w:tentative="1">
      <w:start w:val="1"/>
      <w:numFmt w:val="bullet"/>
      <w:lvlText w:val=""/>
      <w:lvlJc w:val="left"/>
      <w:pPr>
        <w:ind w:left="6423" w:hanging="360"/>
      </w:pPr>
      <w:rPr>
        <w:rFonts w:ascii="Wingdings" w:hAnsi="Wingdings" w:hint="default"/>
      </w:rPr>
    </w:lvl>
  </w:abstractNum>
  <w:abstractNum w:abstractNumId="8" w15:restartNumberingAfterBreak="0">
    <w:nsid w:val="3B29438D"/>
    <w:multiLevelType w:val="multilevel"/>
    <w:tmpl w:val="285A8BC6"/>
    <w:lvl w:ilvl="0">
      <w:start w:val="1"/>
      <w:numFmt w:val="lowerLetter"/>
      <w:lvlText w:val="%1)"/>
      <w:lvlJc w:val="left"/>
      <w:pPr>
        <w:ind w:left="397" w:hanging="397"/>
      </w:pPr>
      <w:rPr>
        <w:rFonts w:hint="default"/>
        <w:b w:val="0"/>
        <w:i w:val="0"/>
        <w:sz w:val="22"/>
        <w:szCs w:val="22"/>
      </w:rPr>
    </w:lvl>
    <w:lvl w:ilvl="1">
      <w:start w:val="1"/>
      <w:numFmt w:val="lowerLetter"/>
      <w:lvlText w:val="%2."/>
      <w:lvlJc w:val="left"/>
      <w:pPr>
        <w:ind w:left="397" w:firstLine="397"/>
      </w:pPr>
      <w:rPr>
        <w:rFonts w:hint="default"/>
      </w:rPr>
    </w:lvl>
    <w:lvl w:ilvl="2">
      <w:start w:val="1"/>
      <w:numFmt w:val="lowerRoman"/>
      <w:lvlText w:val="%3."/>
      <w:lvlJc w:val="right"/>
      <w:pPr>
        <w:ind w:left="794" w:firstLine="397"/>
      </w:pPr>
      <w:rPr>
        <w:rFonts w:hint="default"/>
      </w:rPr>
    </w:lvl>
    <w:lvl w:ilvl="3">
      <w:start w:val="1"/>
      <w:numFmt w:val="decimal"/>
      <w:lvlText w:val="%4."/>
      <w:lvlJc w:val="left"/>
      <w:pPr>
        <w:ind w:left="1191" w:firstLine="397"/>
      </w:pPr>
      <w:rPr>
        <w:rFonts w:hint="default"/>
      </w:rPr>
    </w:lvl>
    <w:lvl w:ilvl="4">
      <w:start w:val="1"/>
      <w:numFmt w:val="lowerLetter"/>
      <w:lvlText w:val="%5."/>
      <w:lvlJc w:val="left"/>
      <w:pPr>
        <w:ind w:left="1588" w:firstLine="397"/>
      </w:pPr>
      <w:rPr>
        <w:rFonts w:hint="default"/>
      </w:rPr>
    </w:lvl>
    <w:lvl w:ilvl="5">
      <w:start w:val="1"/>
      <w:numFmt w:val="lowerRoman"/>
      <w:lvlText w:val="%6."/>
      <w:lvlJc w:val="right"/>
      <w:pPr>
        <w:ind w:left="1985" w:firstLine="397"/>
      </w:pPr>
      <w:rPr>
        <w:rFonts w:hint="default"/>
      </w:rPr>
    </w:lvl>
    <w:lvl w:ilvl="6">
      <w:start w:val="1"/>
      <w:numFmt w:val="decimal"/>
      <w:lvlText w:val="%7."/>
      <w:lvlJc w:val="left"/>
      <w:pPr>
        <w:ind w:left="2382" w:firstLine="397"/>
      </w:pPr>
      <w:rPr>
        <w:rFonts w:hint="default"/>
      </w:rPr>
    </w:lvl>
    <w:lvl w:ilvl="7">
      <w:start w:val="1"/>
      <w:numFmt w:val="lowerLetter"/>
      <w:lvlText w:val="%8."/>
      <w:lvlJc w:val="left"/>
      <w:pPr>
        <w:ind w:left="2779" w:firstLine="397"/>
      </w:pPr>
      <w:rPr>
        <w:rFonts w:hint="default"/>
      </w:rPr>
    </w:lvl>
    <w:lvl w:ilvl="8">
      <w:start w:val="1"/>
      <w:numFmt w:val="lowerRoman"/>
      <w:lvlText w:val="%9."/>
      <w:lvlJc w:val="right"/>
      <w:pPr>
        <w:ind w:left="3176" w:firstLine="397"/>
      </w:pPr>
      <w:rPr>
        <w:rFonts w:hint="default"/>
      </w:rPr>
    </w:lvl>
  </w:abstractNum>
  <w:abstractNum w:abstractNumId="9" w15:restartNumberingAfterBreak="0">
    <w:nsid w:val="3D465A16"/>
    <w:multiLevelType w:val="multilevel"/>
    <w:tmpl w:val="7CBA8A44"/>
    <w:lvl w:ilvl="0">
      <w:start w:val="1"/>
      <w:numFmt w:val="bullet"/>
      <w:pStyle w:val="Bullet"/>
      <w:lvlText w:val=""/>
      <w:lvlJc w:val="left"/>
      <w:pPr>
        <w:tabs>
          <w:tab w:val="num" w:pos="39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0" w15:restartNumberingAfterBreak="0">
    <w:nsid w:val="40B051D7"/>
    <w:multiLevelType w:val="multilevel"/>
    <w:tmpl w:val="329870E2"/>
    <w:lvl w:ilvl="0">
      <w:start w:val="1"/>
      <w:numFmt w:val="lowerLetter"/>
      <w:lvlText w:val="%1)"/>
      <w:lvlJc w:val="left"/>
      <w:pPr>
        <w:ind w:left="397" w:hanging="397"/>
      </w:pPr>
      <w:rPr>
        <w:rFonts w:hint="default"/>
        <w:b w:val="0"/>
        <w:i w:val="0"/>
        <w:sz w:val="22"/>
        <w:szCs w:val="22"/>
      </w:rPr>
    </w:lvl>
    <w:lvl w:ilvl="1">
      <w:start w:val="1"/>
      <w:numFmt w:val="lowerLetter"/>
      <w:lvlText w:val="%2."/>
      <w:lvlJc w:val="left"/>
      <w:pPr>
        <w:ind w:left="397" w:firstLine="397"/>
      </w:pPr>
      <w:rPr>
        <w:rFonts w:hint="default"/>
      </w:rPr>
    </w:lvl>
    <w:lvl w:ilvl="2">
      <w:start w:val="1"/>
      <w:numFmt w:val="lowerRoman"/>
      <w:lvlText w:val="%3."/>
      <w:lvlJc w:val="right"/>
      <w:pPr>
        <w:ind w:left="794" w:firstLine="397"/>
      </w:pPr>
      <w:rPr>
        <w:rFonts w:hint="default"/>
      </w:rPr>
    </w:lvl>
    <w:lvl w:ilvl="3">
      <w:start w:val="1"/>
      <w:numFmt w:val="decimal"/>
      <w:lvlText w:val="%4."/>
      <w:lvlJc w:val="left"/>
      <w:pPr>
        <w:ind w:left="1191" w:firstLine="397"/>
      </w:pPr>
      <w:rPr>
        <w:rFonts w:hint="default"/>
      </w:rPr>
    </w:lvl>
    <w:lvl w:ilvl="4">
      <w:start w:val="1"/>
      <w:numFmt w:val="lowerLetter"/>
      <w:lvlText w:val="%5."/>
      <w:lvlJc w:val="left"/>
      <w:pPr>
        <w:ind w:left="1588" w:firstLine="397"/>
      </w:pPr>
      <w:rPr>
        <w:rFonts w:hint="default"/>
      </w:rPr>
    </w:lvl>
    <w:lvl w:ilvl="5">
      <w:start w:val="1"/>
      <w:numFmt w:val="lowerRoman"/>
      <w:lvlText w:val="%6."/>
      <w:lvlJc w:val="right"/>
      <w:pPr>
        <w:ind w:left="1985" w:firstLine="397"/>
      </w:pPr>
      <w:rPr>
        <w:rFonts w:hint="default"/>
      </w:rPr>
    </w:lvl>
    <w:lvl w:ilvl="6">
      <w:start w:val="1"/>
      <w:numFmt w:val="decimal"/>
      <w:lvlText w:val="%7."/>
      <w:lvlJc w:val="left"/>
      <w:pPr>
        <w:ind w:left="2382" w:firstLine="397"/>
      </w:pPr>
      <w:rPr>
        <w:rFonts w:hint="default"/>
      </w:rPr>
    </w:lvl>
    <w:lvl w:ilvl="7">
      <w:start w:val="1"/>
      <w:numFmt w:val="lowerLetter"/>
      <w:lvlText w:val="%8."/>
      <w:lvlJc w:val="left"/>
      <w:pPr>
        <w:ind w:left="2779" w:firstLine="397"/>
      </w:pPr>
      <w:rPr>
        <w:rFonts w:hint="default"/>
      </w:rPr>
    </w:lvl>
    <w:lvl w:ilvl="8">
      <w:start w:val="1"/>
      <w:numFmt w:val="lowerRoman"/>
      <w:lvlText w:val="%9."/>
      <w:lvlJc w:val="right"/>
      <w:pPr>
        <w:ind w:left="3176" w:firstLine="397"/>
      </w:pPr>
      <w:rPr>
        <w:rFonts w:hint="default"/>
      </w:rPr>
    </w:lvl>
  </w:abstractNum>
  <w:abstractNum w:abstractNumId="11" w15:restartNumberingAfterBreak="0">
    <w:nsid w:val="427701FB"/>
    <w:multiLevelType w:val="hybridMultilevel"/>
    <w:tmpl w:val="0BA89340"/>
    <w:lvl w:ilvl="0" w:tplc="C04A679E">
      <w:start w:val="1"/>
      <w:numFmt w:val="bullet"/>
      <w:pStyle w:val="Bullet-dash"/>
      <w:lvlText w:val=""/>
      <w:lvlJc w:val="left"/>
      <w:pPr>
        <w:tabs>
          <w:tab w:val="num" w:pos="397"/>
        </w:tabs>
        <w:ind w:left="397" w:firstLine="0"/>
      </w:pPr>
      <w:rPr>
        <w:rFonts w:ascii="Symbol" w:hAnsi="Symbol" w:hint="default"/>
      </w:rPr>
    </w:lvl>
    <w:lvl w:ilvl="1" w:tplc="14090003">
      <w:start w:val="1"/>
      <w:numFmt w:val="bullet"/>
      <w:lvlText w:val="o"/>
      <w:lvlJc w:val="left"/>
      <w:pPr>
        <w:tabs>
          <w:tab w:val="num" w:pos="1440"/>
        </w:tabs>
        <w:ind w:left="1440" w:hanging="360"/>
      </w:pPr>
      <w:rPr>
        <w:rFonts w:ascii="Courier New" w:hAnsi="Courier New" w:cs="Courier New" w:hint="default"/>
      </w:rPr>
    </w:lvl>
    <w:lvl w:ilvl="2" w:tplc="14090005" w:tentative="1">
      <w:start w:val="1"/>
      <w:numFmt w:val="bullet"/>
      <w:lvlText w:val=""/>
      <w:lvlJc w:val="left"/>
      <w:pPr>
        <w:tabs>
          <w:tab w:val="num" w:pos="2160"/>
        </w:tabs>
        <w:ind w:left="2160" w:hanging="360"/>
      </w:pPr>
      <w:rPr>
        <w:rFonts w:ascii="Wingdings" w:hAnsi="Wingdings" w:hint="default"/>
      </w:rPr>
    </w:lvl>
    <w:lvl w:ilvl="3" w:tplc="14090001" w:tentative="1">
      <w:start w:val="1"/>
      <w:numFmt w:val="bullet"/>
      <w:lvlText w:val=""/>
      <w:lvlJc w:val="left"/>
      <w:pPr>
        <w:tabs>
          <w:tab w:val="num" w:pos="2880"/>
        </w:tabs>
        <w:ind w:left="2880" w:hanging="360"/>
      </w:pPr>
      <w:rPr>
        <w:rFonts w:ascii="Symbol" w:hAnsi="Symbol" w:hint="default"/>
      </w:rPr>
    </w:lvl>
    <w:lvl w:ilvl="4" w:tplc="14090003" w:tentative="1">
      <w:start w:val="1"/>
      <w:numFmt w:val="bullet"/>
      <w:lvlText w:val="o"/>
      <w:lvlJc w:val="left"/>
      <w:pPr>
        <w:tabs>
          <w:tab w:val="num" w:pos="3600"/>
        </w:tabs>
        <w:ind w:left="3600" w:hanging="360"/>
      </w:pPr>
      <w:rPr>
        <w:rFonts w:ascii="Courier New" w:hAnsi="Courier New" w:cs="Courier New" w:hint="default"/>
      </w:rPr>
    </w:lvl>
    <w:lvl w:ilvl="5" w:tplc="14090005" w:tentative="1">
      <w:start w:val="1"/>
      <w:numFmt w:val="bullet"/>
      <w:lvlText w:val=""/>
      <w:lvlJc w:val="left"/>
      <w:pPr>
        <w:tabs>
          <w:tab w:val="num" w:pos="4320"/>
        </w:tabs>
        <w:ind w:left="4320" w:hanging="360"/>
      </w:pPr>
      <w:rPr>
        <w:rFonts w:ascii="Wingdings" w:hAnsi="Wingdings" w:hint="default"/>
      </w:rPr>
    </w:lvl>
    <w:lvl w:ilvl="6" w:tplc="14090001" w:tentative="1">
      <w:start w:val="1"/>
      <w:numFmt w:val="bullet"/>
      <w:lvlText w:val=""/>
      <w:lvlJc w:val="left"/>
      <w:pPr>
        <w:tabs>
          <w:tab w:val="num" w:pos="5040"/>
        </w:tabs>
        <w:ind w:left="5040" w:hanging="360"/>
      </w:pPr>
      <w:rPr>
        <w:rFonts w:ascii="Symbol" w:hAnsi="Symbol" w:hint="default"/>
      </w:rPr>
    </w:lvl>
    <w:lvl w:ilvl="7" w:tplc="14090003" w:tentative="1">
      <w:start w:val="1"/>
      <w:numFmt w:val="bullet"/>
      <w:lvlText w:val="o"/>
      <w:lvlJc w:val="left"/>
      <w:pPr>
        <w:tabs>
          <w:tab w:val="num" w:pos="5760"/>
        </w:tabs>
        <w:ind w:left="5760" w:hanging="360"/>
      </w:pPr>
      <w:rPr>
        <w:rFonts w:ascii="Courier New" w:hAnsi="Courier New" w:cs="Courier New" w:hint="default"/>
      </w:rPr>
    </w:lvl>
    <w:lvl w:ilvl="8" w:tplc="1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440B17DC"/>
    <w:multiLevelType w:val="hybridMultilevel"/>
    <w:tmpl w:val="7B165F02"/>
    <w:lvl w:ilvl="0" w:tplc="37E6EBC0">
      <w:start w:val="1"/>
      <w:numFmt w:val="bullet"/>
      <w:pStyle w:val="Tablebullet"/>
      <w:lvlText w:val=""/>
      <w:lvlJc w:val="left"/>
      <w:pPr>
        <w:tabs>
          <w:tab w:val="num" w:pos="284"/>
        </w:tabs>
        <w:ind w:left="284" w:hanging="284"/>
      </w:pPr>
      <w:rPr>
        <w:rFonts w:ascii="Symbol" w:hAnsi="Symbol" w:hint="default"/>
        <w:sz w:val="16"/>
        <w:szCs w:val="16"/>
      </w:rPr>
    </w:lvl>
    <w:lvl w:ilvl="1" w:tplc="14090003">
      <w:numFmt w:val="bullet"/>
      <w:lvlText w:val="-"/>
      <w:lvlJc w:val="left"/>
      <w:pPr>
        <w:ind w:left="1440" w:hanging="360"/>
      </w:pPr>
      <w:rPr>
        <w:rFonts w:ascii="Calibri" w:eastAsiaTheme="minorEastAsia" w:hAnsi="Calibri" w:cstheme="minorBidi" w:hint="default"/>
      </w:rPr>
    </w:lvl>
    <w:lvl w:ilvl="2" w:tplc="14090005" w:tentative="1">
      <w:start w:val="1"/>
      <w:numFmt w:val="bullet"/>
      <w:lvlText w:val=""/>
      <w:lvlJc w:val="left"/>
      <w:pPr>
        <w:tabs>
          <w:tab w:val="num" w:pos="2160"/>
        </w:tabs>
        <w:ind w:left="2160" w:hanging="360"/>
      </w:pPr>
      <w:rPr>
        <w:rFonts w:ascii="Wingdings" w:hAnsi="Wingdings" w:hint="default"/>
      </w:rPr>
    </w:lvl>
    <w:lvl w:ilvl="3" w:tplc="14090001" w:tentative="1">
      <w:start w:val="1"/>
      <w:numFmt w:val="bullet"/>
      <w:lvlText w:val=""/>
      <w:lvlJc w:val="left"/>
      <w:pPr>
        <w:tabs>
          <w:tab w:val="num" w:pos="2880"/>
        </w:tabs>
        <w:ind w:left="2880" w:hanging="360"/>
      </w:pPr>
      <w:rPr>
        <w:rFonts w:ascii="Symbol" w:hAnsi="Symbol" w:hint="default"/>
      </w:rPr>
    </w:lvl>
    <w:lvl w:ilvl="4" w:tplc="14090003" w:tentative="1">
      <w:start w:val="1"/>
      <w:numFmt w:val="bullet"/>
      <w:lvlText w:val="o"/>
      <w:lvlJc w:val="left"/>
      <w:pPr>
        <w:tabs>
          <w:tab w:val="num" w:pos="3600"/>
        </w:tabs>
        <w:ind w:left="3600" w:hanging="360"/>
      </w:pPr>
      <w:rPr>
        <w:rFonts w:ascii="Courier New" w:hAnsi="Courier New" w:cs="Courier New" w:hint="default"/>
      </w:rPr>
    </w:lvl>
    <w:lvl w:ilvl="5" w:tplc="14090005" w:tentative="1">
      <w:start w:val="1"/>
      <w:numFmt w:val="bullet"/>
      <w:lvlText w:val=""/>
      <w:lvlJc w:val="left"/>
      <w:pPr>
        <w:tabs>
          <w:tab w:val="num" w:pos="4320"/>
        </w:tabs>
        <w:ind w:left="4320" w:hanging="360"/>
      </w:pPr>
      <w:rPr>
        <w:rFonts w:ascii="Wingdings" w:hAnsi="Wingdings" w:hint="default"/>
      </w:rPr>
    </w:lvl>
    <w:lvl w:ilvl="6" w:tplc="14090001" w:tentative="1">
      <w:start w:val="1"/>
      <w:numFmt w:val="bullet"/>
      <w:lvlText w:val=""/>
      <w:lvlJc w:val="left"/>
      <w:pPr>
        <w:tabs>
          <w:tab w:val="num" w:pos="5040"/>
        </w:tabs>
        <w:ind w:left="5040" w:hanging="360"/>
      </w:pPr>
      <w:rPr>
        <w:rFonts w:ascii="Symbol" w:hAnsi="Symbol" w:hint="default"/>
      </w:rPr>
    </w:lvl>
    <w:lvl w:ilvl="7" w:tplc="14090003" w:tentative="1">
      <w:start w:val="1"/>
      <w:numFmt w:val="bullet"/>
      <w:lvlText w:val="o"/>
      <w:lvlJc w:val="left"/>
      <w:pPr>
        <w:tabs>
          <w:tab w:val="num" w:pos="5760"/>
        </w:tabs>
        <w:ind w:left="5760" w:hanging="360"/>
      </w:pPr>
      <w:rPr>
        <w:rFonts w:ascii="Courier New" w:hAnsi="Courier New" w:cs="Courier New" w:hint="default"/>
      </w:rPr>
    </w:lvl>
    <w:lvl w:ilvl="8" w:tplc="14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53535234"/>
    <w:multiLevelType w:val="singleLevel"/>
    <w:tmpl w:val="3ACE82AE"/>
    <w:lvl w:ilvl="0">
      <w:start w:val="1"/>
      <w:numFmt w:val="bullet"/>
      <w:pStyle w:val="Boxbullet"/>
      <w:lvlText w:val=""/>
      <w:lvlJc w:val="left"/>
      <w:pPr>
        <w:ind w:left="644" w:hanging="360"/>
      </w:pPr>
      <w:rPr>
        <w:rFonts w:ascii="Symbol" w:hAnsi="Symbol" w:hint="default"/>
        <w:color w:val="005B73"/>
        <w:sz w:val="16"/>
      </w:rPr>
    </w:lvl>
  </w:abstractNum>
  <w:abstractNum w:abstractNumId="14" w15:restartNumberingAfterBreak="0">
    <w:nsid w:val="655A071C"/>
    <w:multiLevelType w:val="hybridMultilevel"/>
    <w:tmpl w:val="F508D8B2"/>
    <w:lvl w:ilvl="0" w:tplc="5DB8B64A">
      <w:start w:val="1"/>
      <w:numFmt w:val="decimal"/>
      <w:pStyle w:val="NumberL1"/>
      <w:lvlText w:val="%1"/>
      <w:lvlJc w:val="left"/>
      <w:pPr>
        <w:ind w:left="720" w:hanging="360"/>
      </w:pPr>
      <w:rPr>
        <w:rFonts w:hint="default"/>
      </w:rPr>
    </w:lvl>
    <w:lvl w:ilvl="1" w:tplc="CE12278E">
      <w:start w:val="1"/>
      <w:numFmt w:val="lowerLetter"/>
      <w:pStyle w:val="NumberL2"/>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5" w15:restartNumberingAfterBreak="0">
    <w:nsid w:val="6F363378"/>
    <w:multiLevelType w:val="hybridMultilevel"/>
    <w:tmpl w:val="0EC26816"/>
    <w:lvl w:ilvl="0" w:tplc="72BC1262">
      <w:numFmt w:val="bullet"/>
      <w:pStyle w:val="Bullets1"/>
      <w:lvlText w:val="•"/>
      <w:lvlJc w:val="left"/>
      <w:pPr>
        <w:ind w:left="303" w:hanging="284"/>
      </w:pPr>
      <w:rPr>
        <w:rFonts w:ascii="Zalando Sans" w:eastAsia="Zalando Sans" w:hAnsi="Zalando Sans" w:cs="Zalando Sans" w:hint="default"/>
        <w:b w:val="0"/>
        <w:bCs w:val="0"/>
        <w:i w:val="0"/>
        <w:iCs w:val="0"/>
        <w:color w:val="231F20"/>
        <w:spacing w:val="0"/>
        <w:w w:val="100"/>
        <w:sz w:val="24"/>
        <w:szCs w:val="24"/>
        <w:lang w:val="en-US" w:eastAsia="en-US" w:bidi="ar-SA"/>
      </w:rPr>
    </w:lvl>
    <w:lvl w:ilvl="1" w:tplc="2A1615F8">
      <w:numFmt w:val="bullet"/>
      <w:lvlText w:val="•"/>
      <w:lvlJc w:val="left"/>
      <w:pPr>
        <w:ind w:left="1217" w:hanging="284"/>
      </w:pPr>
      <w:rPr>
        <w:rFonts w:hint="default"/>
        <w:lang w:val="en-US" w:eastAsia="en-US" w:bidi="ar-SA"/>
      </w:rPr>
    </w:lvl>
    <w:lvl w:ilvl="2" w:tplc="43989C4C">
      <w:numFmt w:val="bullet"/>
      <w:lvlText w:val="•"/>
      <w:lvlJc w:val="left"/>
      <w:pPr>
        <w:ind w:left="2135" w:hanging="284"/>
      </w:pPr>
      <w:rPr>
        <w:rFonts w:hint="default"/>
        <w:lang w:val="en-US" w:eastAsia="en-US" w:bidi="ar-SA"/>
      </w:rPr>
    </w:lvl>
    <w:lvl w:ilvl="3" w:tplc="76620A84">
      <w:numFmt w:val="bullet"/>
      <w:lvlText w:val="•"/>
      <w:lvlJc w:val="left"/>
      <w:pPr>
        <w:ind w:left="3052" w:hanging="284"/>
      </w:pPr>
      <w:rPr>
        <w:rFonts w:hint="default"/>
        <w:lang w:val="en-US" w:eastAsia="en-US" w:bidi="ar-SA"/>
      </w:rPr>
    </w:lvl>
    <w:lvl w:ilvl="4" w:tplc="D54A33C0">
      <w:numFmt w:val="bullet"/>
      <w:lvlText w:val="•"/>
      <w:lvlJc w:val="left"/>
      <w:pPr>
        <w:ind w:left="3970" w:hanging="284"/>
      </w:pPr>
      <w:rPr>
        <w:rFonts w:hint="default"/>
        <w:lang w:val="en-US" w:eastAsia="en-US" w:bidi="ar-SA"/>
      </w:rPr>
    </w:lvl>
    <w:lvl w:ilvl="5" w:tplc="D32280B0">
      <w:numFmt w:val="bullet"/>
      <w:lvlText w:val="•"/>
      <w:lvlJc w:val="left"/>
      <w:pPr>
        <w:ind w:left="4887" w:hanging="284"/>
      </w:pPr>
      <w:rPr>
        <w:rFonts w:hint="default"/>
        <w:lang w:val="en-US" w:eastAsia="en-US" w:bidi="ar-SA"/>
      </w:rPr>
    </w:lvl>
    <w:lvl w:ilvl="6" w:tplc="78107E44">
      <w:numFmt w:val="bullet"/>
      <w:lvlText w:val="•"/>
      <w:lvlJc w:val="left"/>
      <w:pPr>
        <w:ind w:left="5805" w:hanging="284"/>
      </w:pPr>
      <w:rPr>
        <w:rFonts w:hint="default"/>
        <w:lang w:val="en-US" w:eastAsia="en-US" w:bidi="ar-SA"/>
      </w:rPr>
    </w:lvl>
    <w:lvl w:ilvl="7" w:tplc="667E73F2">
      <w:numFmt w:val="bullet"/>
      <w:lvlText w:val="•"/>
      <w:lvlJc w:val="left"/>
      <w:pPr>
        <w:ind w:left="6722" w:hanging="284"/>
      </w:pPr>
      <w:rPr>
        <w:rFonts w:hint="default"/>
        <w:lang w:val="en-US" w:eastAsia="en-US" w:bidi="ar-SA"/>
      </w:rPr>
    </w:lvl>
    <w:lvl w:ilvl="8" w:tplc="792E6E08">
      <w:numFmt w:val="bullet"/>
      <w:lvlText w:val="•"/>
      <w:lvlJc w:val="left"/>
      <w:pPr>
        <w:ind w:left="7640" w:hanging="284"/>
      </w:pPr>
      <w:rPr>
        <w:rFonts w:hint="default"/>
        <w:lang w:val="en-US" w:eastAsia="en-US" w:bidi="ar-SA"/>
      </w:rPr>
    </w:lvl>
  </w:abstractNum>
  <w:abstractNum w:abstractNumId="16" w15:restartNumberingAfterBreak="0">
    <w:nsid w:val="6F393427"/>
    <w:multiLevelType w:val="multilevel"/>
    <w:tmpl w:val="C7440BB4"/>
    <w:styleLink w:val="Style2"/>
    <w:lvl w:ilvl="0">
      <w:start w:val="1"/>
      <w:numFmt w:val="decimal"/>
      <w:lvlText w:val="%1)"/>
      <w:lvlJc w:val="left"/>
      <w:pPr>
        <w:tabs>
          <w:tab w:val="num" w:pos="397"/>
        </w:tabs>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75811DDE"/>
    <w:multiLevelType w:val="hybridMultilevel"/>
    <w:tmpl w:val="C38A23EA"/>
    <w:lvl w:ilvl="0" w:tplc="528AF70E">
      <w:start w:val="1"/>
      <w:numFmt w:val="bullet"/>
      <w:pStyle w:val="Tabledash"/>
      <w:lvlText w:val=""/>
      <w:lvlJc w:val="left"/>
      <w:pPr>
        <w:tabs>
          <w:tab w:val="num" w:pos="567"/>
        </w:tabs>
        <w:ind w:left="567" w:hanging="283"/>
      </w:pPr>
      <w:rPr>
        <w:rFonts w:ascii="Symbol" w:hAnsi="Symbol" w:hint="default"/>
        <w:color w:val="auto"/>
        <w:sz w:val="16"/>
        <w:szCs w:val="16"/>
      </w:rPr>
    </w:lvl>
    <w:lvl w:ilvl="1" w:tplc="66624CCE">
      <w:start w:val="1"/>
      <w:numFmt w:val="bullet"/>
      <w:lvlText w:val="o"/>
      <w:lvlJc w:val="left"/>
      <w:pPr>
        <w:tabs>
          <w:tab w:val="num" w:pos="1440"/>
        </w:tabs>
        <w:ind w:left="1440" w:hanging="360"/>
      </w:pPr>
      <w:rPr>
        <w:rFonts w:ascii="Courier New" w:hAnsi="Courier New" w:cs="Courier New" w:hint="default"/>
      </w:rPr>
    </w:lvl>
    <w:lvl w:ilvl="2" w:tplc="F50EB80C" w:tentative="1">
      <w:start w:val="1"/>
      <w:numFmt w:val="bullet"/>
      <w:lvlText w:val=""/>
      <w:lvlJc w:val="left"/>
      <w:pPr>
        <w:tabs>
          <w:tab w:val="num" w:pos="2160"/>
        </w:tabs>
        <w:ind w:left="2160" w:hanging="360"/>
      </w:pPr>
      <w:rPr>
        <w:rFonts w:ascii="Wingdings" w:hAnsi="Wingdings" w:hint="default"/>
      </w:rPr>
    </w:lvl>
    <w:lvl w:ilvl="3" w:tplc="3662DCF6" w:tentative="1">
      <w:start w:val="1"/>
      <w:numFmt w:val="bullet"/>
      <w:lvlText w:val=""/>
      <w:lvlJc w:val="left"/>
      <w:pPr>
        <w:tabs>
          <w:tab w:val="num" w:pos="2880"/>
        </w:tabs>
        <w:ind w:left="2880" w:hanging="360"/>
      </w:pPr>
      <w:rPr>
        <w:rFonts w:ascii="Symbol" w:hAnsi="Symbol" w:hint="default"/>
      </w:rPr>
    </w:lvl>
    <w:lvl w:ilvl="4" w:tplc="4F909F22" w:tentative="1">
      <w:start w:val="1"/>
      <w:numFmt w:val="bullet"/>
      <w:lvlText w:val="o"/>
      <w:lvlJc w:val="left"/>
      <w:pPr>
        <w:tabs>
          <w:tab w:val="num" w:pos="3600"/>
        </w:tabs>
        <w:ind w:left="3600" w:hanging="360"/>
      </w:pPr>
      <w:rPr>
        <w:rFonts w:ascii="Courier New" w:hAnsi="Courier New" w:cs="Courier New" w:hint="default"/>
      </w:rPr>
    </w:lvl>
    <w:lvl w:ilvl="5" w:tplc="6D8E5B5C" w:tentative="1">
      <w:start w:val="1"/>
      <w:numFmt w:val="bullet"/>
      <w:lvlText w:val=""/>
      <w:lvlJc w:val="left"/>
      <w:pPr>
        <w:tabs>
          <w:tab w:val="num" w:pos="4320"/>
        </w:tabs>
        <w:ind w:left="4320" w:hanging="360"/>
      </w:pPr>
      <w:rPr>
        <w:rFonts w:ascii="Wingdings" w:hAnsi="Wingdings" w:hint="default"/>
      </w:rPr>
    </w:lvl>
    <w:lvl w:ilvl="6" w:tplc="430447C8" w:tentative="1">
      <w:start w:val="1"/>
      <w:numFmt w:val="bullet"/>
      <w:lvlText w:val=""/>
      <w:lvlJc w:val="left"/>
      <w:pPr>
        <w:tabs>
          <w:tab w:val="num" w:pos="5040"/>
        </w:tabs>
        <w:ind w:left="5040" w:hanging="360"/>
      </w:pPr>
      <w:rPr>
        <w:rFonts w:ascii="Symbol" w:hAnsi="Symbol" w:hint="default"/>
      </w:rPr>
    </w:lvl>
    <w:lvl w:ilvl="7" w:tplc="489CDFD4" w:tentative="1">
      <w:start w:val="1"/>
      <w:numFmt w:val="bullet"/>
      <w:lvlText w:val="o"/>
      <w:lvlJc w:val="left"/>
      <w:pPr>
        <w:tabs>
          <w:tab w:val="num" w:pos="5760"/>
        </w:tabs>
        <w:ind w:left="5760" w:hanging="360"/>
      </w:pPr>
      <w:rPr>
        <w:rFonts w:ascii="Courier New" w:hAnsi="Courier New" w:cs="Courier New" w:hint="default"/>
      </w:rPr>
    </w:lvl>
    <w:lvl w:ilvl="8" w:tplc="5FD01C96" w:tentative="1">
      <w:start w:val="1"/>
      <w:numFmt w:val="bullet"/>
      <w:lvlText w:val=""/>
      <w:lvlJc w:val="left"/>
      <w:pPr>
        <w:tabs>
          <w:tab w:val="num" w:pos="6480"/>
        </w:tabs>
        <w:ind w:left="6480" w:hanging="360"/>
      </w:pPr>
      <w:rPr>
        <w:rFonts w:ascii="Wingdings" w:hAnsi="Wingdings" w:hint="default"/>
      </w:rPr>
    </w:lvl>
  </w:abstractNum>
  <w:num w:numId="1" w16cid:durableId="848715540">
    <w:abstractNumId w:val="6"/>
  </w:num>
  <w:num w:numId="2" w16cid:durableId="1287734805">
    <w:abstractNumId w:val="13"/>
  </w:num>
  <w:num w:numId="3" w16cid:durableId="550508225">
    <w:abstractNumId w:val="11"/>
  </w:num>
  <w:num w:numId="4" w16cid:durableId="745567648">
    <w:abstractNumId w:val="5"/>
  </w:num>
  <w:num w:numId="5" w16cid:durableId="2076933510">
    <w:abstractNumId w:val="3"/>
  </w:num>
  <w:num w:numId="6" w16cid:durableId="1088233813">
    <w:abstractNumId w:val="12"/>
  </w:num>
  <w:num w:numId="7" w16cid:durableId="394550804">
    <w:abstractNumId w:val="17"/>
  </w:num>
  <w:num w:numId="8" w16cid:durableId="1465346826">
    <w:abstractNumId w:val="16"/>
  </w:num>
  <w:num w:numId="9" w16cid:durableId="1951621493">
    <w:abstractNumId w:val="4"/>
  </w:num>
  <w:num w:numId="10" w16cid:durableId="1425766684">
    <w:abstractNumId w:val="9"/>
  </w:num>
  <w:num w:numId="11" w16cid:durableId="1911882459">
    <w:abstractNumId w:val="2"/>
  </w:num>
  <w:num w:numId="12" w16cid:durableId="1184395031">
    <w:abstractNumId w:val="8"/>
  </w:num>
  <w:num w:numId="13" w16cid:durableId="2026051275">
    <w:abstractNumId w:val="10"/>
  </w:num>
  <w:num w:numId="14" w16cid:durableId="2065516969">
    <w:abstractNumId w:val="15"/>
  </w:num>
  <w:num w:numId="15" w16cid:durableId="2048867787">
    <w:abstractNumId w:val="7"/>
  </w:num>
  <w:num w:numId="16" w16cid:durableId="1072434954">
    <w:abstractNumId w:val="0"/>
  </w:num>
  <w:num w:numId="17" w16cid:durableId="563302188">
    <w:abstractNumId w:val="1"/>
  </w:num>
  <w:num w:numId="18" w16cid:durableId="1972977453">
    <w:abstractNumId w:val="14"/>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grammar="clean"/>
  <w:attachedTemplate r:id="rId1"/>
  <w:defaultTabStop w:val="397"/>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suppressBottomSpacing/>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77242"/>
    <w:rsid w:val="00000792"/>
    <w:rsid w:val="00000F04"/>
    <w:rsid w:val="00003C4F"/>
    <w:rsid w:val="00004E0A"/>
    <w:rsid w:val="00004FD3"/>
    <w:rsid w:val="00006D68"/>
    <w:rsid w:val="00006DF5"/>
    <w:rsid w:val="00006F95"/>
    <w:rsid w:val="00007023"/>
    <w:rsid w:val="0000709F"/>
    <w:rsid w:val="000071D6"/>
    <w:rsid w:val="00007F2D"/>
    <w:rsid w:val="00007FAC"/>
    <w:rsid w:val="00010A9C"/>
    <w:rsid w:val="00010ABA"/>
    <w:rsid w:val="00010E15"/>
    <w:rsid w:val="00010F57"/>
    <w:rsid w:val="0001100C"/>
    <w:rsid w:val="00011188"/>
    <w:rsid w:val="00012555"/>
    <w:rsid w:val="00012A27"/>
    <w:rsid w:val="0001303C"/>
    <w:rsid w:val="00014236"/>
    <w:rsid w:val="000148F6"/>
    <w:rsid w:val="00015217"/>
    <w:rsid w:val="000159D2"/>
    <w:rsid w:val="00016264"/>
    <w:rsid w:val="00016993"/>
    <w:rsid w:val="00016CAB"/>
    <w:rsid w:val="00016E5B"/>
    <w:rsid w:val="0001749B"/>
    <w:rsid w:val="00017D75"/>
    <w:rsid w:val="00017FE5"/>
    <w:rsid w:val="00021910"/>
    <w:rsid w:val="00022E8D"/>
    <w:rsid w:val="0002348A"/>
    <w:rsid w:val="000235B5"/>
    <w:rsid w:val="00023BDA"/>
    <w:rsid w:val="00024708"/>
    <w:rsid w:val="00024EE7"/>
    <w:rsid w:val="00025F96"/>
    <w:rsid w:val="00025FAB"/>
    <w:rsid w:val="00026E89"/>
    <w:rsid w:val="000275A3"/>
    <w:rsid w:val="00030558"/>
    <w:rsid w:val="00030699"/>
    <w:rsid w:val="00030725"/>
    <w:rsid w:val="00030DB8"/>
    <w:rsid w:val="00031A83"/>
    <w:rsid w:val="0003213A"/>
    <w:rsid w:val="00032A81"/>
    <w:rsid w:val="000340D8"/>
    <w:rsid w:val="0003427D"/>
    <w:rsid w:val="00034DFA"/>
    <w:rsid w:val="000357ED"/>
    <w:rsid w:val="00035E15"/>
    <w:rsid w:val="0003640E"/>
    <w:rsid w:val="0003688A"/>
    <w:rsid w:val="000368FC"/>
    <w:rsid w:val="00036A0D"/>
    <w:rsid w:val="00036DA3"/>
    <w:rsid w:val="000379BF"/>
    <w:rsid w:val="00037BEC"/>
    <w:rsid w:val="000400D9"/>
    <w:rsid w:val="0004035C"/>
    <w:rsid w:val="00040860"/>
    <w:rsid w:val="00040CED"/>
    <w:rsid w:val="00040EA1"/>
    <w:rsid w:val="0004205F"/>
    <w:rsid w:val="000423C6"/>
    <w:rsid w:val="00042EDB"/>
    <w:rsid w:val="00044A50"/>
    <w:rsid w:val="00044C65"/>
    <w:rsid w:val="000458C7"/>
    <w:rsid w:val="00045991"/>
    <w:rsid w:val="00045E5C"/>
    <w:rsid w:val="00046288"/>
    <w:rsid w:val="00047941"/>
    <w:rsid w:val="00050A22"/>
    <w:rsid w:val="00050E27"/>
    <w:rsid w:val="0005144F"/>
    <w:rsid w:val="00051AF1"/>
    <w:rsid w:val="00051D42"/>
    <w:rsid w:val="000538A1"/>
    <w:rsid w:val="00055375"/>
    <w:rsid w:val="00056319"/>
    <w:rsid w:val="000564E7"/>
    <w:rsid w:val="00056770"/>
    <w:rsid w:val="00057386"/>
    <w:rsid w:val="00057EEF"/>
    <w:rsid w:val="000619CB"/>
    <w:rsid w:val="00061F36"/>
    <w:rsid w:val="00062387"/>
    <w:rsid w:val="00062F81"/>
    <w:rsid w:val="00063DF7"/>
    <w:rsid w:val="000640F0"/>
    <w:rsid w:val="0006434D"/>
    <w:rsid w:val="000643A1"/>
    <w:rsid w:val="00064679"/>
    <w:rsid w:val="00064A13"/>
    <w:rsid w:val="00064AF4"/>
    <w:rsid w:val="00064DB1"/>
    <w:rsid w:val="00064EB5"/>
    <w:rsid w:val="00065BA3"/>
    <w:rsid w:val="00065D3B"/>
    <w:rsid w:val="000667E9"/>
    <w:rsid w:val="00067128"/>
    <w:rsid w:val="000675CD"/>
    <w:rsid w:val="00067872"/>
    <w:rsid w:val="000678AC"/>
    <w:rsid w:val="000703B2"/>
    <w:rsid w:val="00070FBF"/>
    <w:rsid w:val="000711EE"/>
    <w:rsid w:val="0007180E"/>
    <w:rsid w:val="00071AE4"/>
    <w:rsid w:val="00071CB5"/>
    <w:rsid w:val="00071CCB"/>
    <w:rsid w:val="00071D03"/>
    <w:rsid w:val="0007232B"/>
    <w:rsid w:val="000735A2"/>
    <w:rsid w:val="00073D47"/>
    <w:rsid w:val="0007517E"/>
    <w:rsid w:val="00075FE1"/>
    <w:rsid w:val="00076667"/>
    <w:rsid w:val="00077473"/>
    <w:rsid w:val="00077481"/>
    <w:rsid w:val="000776F9"/>
    <w:rsid w:val="00077EE0"/>
    <w:rsid w:val="000802F9"/>
    <w:rsid w:val="0008145A"/>
    <w:rsid w:val="0008162D"/>
    <w:rsid w:val="000831C8"/>
    <w:rsid w:val="00083F5E"/>
    <w:rsid w:val="00084FDB"/>
    <w:rsid w:val="0008505C"/>
    <w:rsid w:val="00085C46"/>
    <w:rsid w:val="0008686A"/>
    <w:rsid w:val="00087175"/>
    <w:rsid w:val="00087D35"/>
    <w:rsid w:val="0009132D"/>
    <w:rsid w:val="00091796"/>
    <w:rsid w:val="00091BA2"/>
    <w:rsid w:val="00091CB0"/>
    <w:rsid w:val="00094344"/>
    <w:rsid w:val="000953C6"/>
    <w:rsid w:val="000953F4"/>
    <w:rsid w:val="0009590C"/>
    <w:rsid w:val="000959E7"/>
    <w:rsid w:val="00095C45"/>
    <w:rsid w:val="00095E7D"/>
    <w:rsid w:val="000964DE"/>
    <w:rsid w:val="000972AB"/>
    <w:rsid w:val="00097B40"/>
    <w:rsid w:val="00097D0E"/>
    <w:rsid w:val="000A0C57"/>
    <w:rsid w:val="000A109B"/>
    <w:rsid w:val="000A17EA"/>
    <w:rsid w:val="000A1C7A"/>
    <w:rsid w:val="000A2345"/>
    <w:rsid w:val="000A2394"/>
    <w:rsid w:val="000A31C1"/>
    <w:rsid w:val="000A32C5"/>
    <w:rsid w:val="000A3411"/>
    <w:rsid w:val="000A34CA"/>
    <w:rsid w:val="000A426F"/>
    <w:rsid w:val="000A4559"/>
    <w:rsid w:val="000A45FD"/>
    <w:rsid w:val="000A477B"/>
    <w:rsid w:val="000A558D"/>
    <w:rsid w:val="000A5611"/>
    <w:rsid w:val="000A563C"/>
    <w:rsid w:val="000A59C5"/>
    <w:rsid w:val="000A5DEA"/>
    <w:rsid w:val="000A5EBD"/>
    <w:rsid w:val="000A7658"/>
    <w:rsid w:val="000A7F0F"/>
    <w:rsid w:val="000A7F4C"/>
    <w:rsid w:val="000B02BC"/>
    <w:rsid w:val="000B0498"/>
    <w:rsid w:val="000B0F36"/>
    <w:rsid w:val="000B1942"/>
    <w:rsid w:val="000B1BED"/>
    <w:rsid w:val="000B2240"/>
    <w:rsid w:val="000B2477"/>
    <w:rsid w:val="000B2600"/>
    <w:rsid w:val="000B33D0"/>
    <w:rsid w:val="000B36F9"/>
    <w:rsid w:val="000B4074"/>
    <w:rsid w:val="000B4732"/>
    <w:rsid w:val="000B4BCD"/>
    <w:rsid w:val="000B66DC"/>
    <w:rsid w:val="000B6D1F"/>
    <w:rsid w:val="000C062F"/>
    <w:rsid w:val="000C17E7"/>
    <w:rsid w:val="000C3270"/>
    <w:rsid w:val="000C577E"/>
    <w:rsid w:val="000D0317"/>
    <w:rsid w:val="000D04BA"/>
    <w:rsid w:val="000D0B6E"/>
    <w:rsid w:val="000D0D65"/>
    <w:rsid w:val="000D12E0"/>
    <w:rsid w:val="000D1944"/>
    <w:rsid w:val="000D1DD9"/>
    <w:rsid w:val="000D2172"/>
    <w:rsid w:val="000D293C"/>
    <w:rsid w:val="000D2BC1"/>
    <w:rsid w:val="000D337B"/>
    <w:rsid w:val="000D385A"/>
    <w:rsid w:val="000D38C2"/>
    <w:rsid w:val="000D3CA7"/>
    <w:rsid w:val="000D539E"/>
    <w:rsid w:val="000D5B16"/>
    <w:rsid w:val="000D5FD6"/>
    <w:rsid w:val="000D6201"/>
    <w:rsid w:val="000D6488"/>
    <w:rsid w:val="000D7088"/>
    <w:rsid w:val="000D770B"/>
    <w:rsid w:val="000D788E"/>
    <w:rsid w:val="000E12B0"/>
    <w:rsid w:val="000E1BC8"/>
    <w:rsid w:val="000E1D32"/>
    <w:rsid w:val="000E26D8"/>
    <w:rsid w:val="000E2B94"/>
    <w:rsid w:val="000E3156"/>
    <w:rsid w:val="000E35B6"/>
    <w:rsid w:val="000E3BB8"/>
    <w:rsid w:val="000E3D9B"/>
    <w:rsid w:val="000E3DFD"/>
    <w:rsid w:val="000E4261"/>
    <w:rsid w:val="000E4697"/>
    <w:rsid w:val="000E58C5"/>
    <w:rsid w:val="000E6203"/>
    <w:rsid w:val="000E64CB"/>
    <w:rsid w:val="000E722C"/>
    <w:rsid w:val="000E755B"/>
    <w:rsid w:val="000E786F"/>
    <w:rsid w:val="000E7DA7"/>
    <w:rsid w:val="000E7FA0"/>
    <w:rsid w:val="000F00BA"/>
    <w:rsid w:val="000F02F8"/>
    <w:rsid w:val="000F0409"/>
    <w:rsid w:val="000F049F"/>
    <w:rsid w:val="000F0642"/>
    <w:rsid w:val="000F07FA"/>
    <w:rsid w:val="000F0B5E"/>
    <w:rsid w:val="000F1D43"/>
    <w:rsid w:val="000F1FFF"/>
    <w:rsid w:val="000F20AA"/>
    <w:rsid w:val="000F2651"/>
    <w:rsid w:val="000F348D"/>
    <w:rsid w:val="000F369A"/>
    <w:rsid w:val="000F4463"/>
    <w:rsid w:val="000F5285"/>
    <w:rsid w:val="000F52E0"/>
    <w:rsid w:val="000F53A9"/>
    <w:rsid w:val="000F6464"/>
    <w:rsid w:val="000F6628"/>
    <w:rsid w:val="000F6C25"/>
    <w:rsid w:val="000F76EB"/>
    <w:rsid w:val="000F78AE"/>
    <w:rsid w:val="000F7E25"/>
    <w:rsid w:val="001007EE"/>
    <w:rsid w:val="00100F76"/>
    <w:rsid w:val="0010148E"/>
    <w:rsid w:val="001018BB"/>
    <w:rsid w:val="0010253C"/>
    <w:rsid w:val="00102BD1"/>
    <w:rsid w:val="0010486A"/>
    <w:rsid w:val="0010561C"/>
    <w:rsid w:val="00105C0F"/>
    <w:rsid w:val="00105E39"/>
    <w:rsid w:val="00106561"/>
    <w:rsid w:val="00106D63"/>
    <w:rsid w:val="001075F3"/>
    <w:rsid w:val="00107A01"/>
    <w:rsid w:val="00107C23"/>
    <w:rsid w:val="00110307"/>
    <w:rsid w:val="00110C7F"/>
    <w:rsid w:val="00110EE2"/>
    <w:rsid w:val="00111A7A"/>
    <w:rsid w:val="00111A88"/>
    <w:rsid w:val="0011221A"/>
    <w:rsid w:val="00112835"/>
    <w:rsid w:val="00113283"/>
    <w:rsid w:val="001137AE"/>
    <w:rsid w:val="00113B20"/>
    <w:rsid w:val="001147B3"/>
    <w:rsid w:val="001148F7"/>
    <w:rsid w:val="001149B2"/>
    <w:rsid w:val="00114C2D"/>
    <w:rsid w:val="00115125"/>
    <w:rsid w:val="001152F2"/>
    <w:rsid w:val="001154D6"/>
    <w:rsid w:val="001157D7"/>
    <w:rsid w:val="00116382"/>
    <w:rsid w:val="00116484"/>
    <w:rsid w:val="00116ACF"/>
    <w:rsid w:val="00116D5C"/>
    <w:rsid w:val="001172B2"/>
    <w:rsid w:val="00117F9B"/>
    <w:rsid w:val="001201AD"/>
    <w:rsid w:val="00121211"/>
    <w:rsid w:val="001213FB"/>
    <w:rsid w:val="00121628"/>
    <w:rsid w:val="0012167D"/>
    <w:rsid w:val="00122189"/>
    <w:rsid w:val="00122280"/>
    <w:rsid w:val="00122D42"/>
    <w:rsid w:val="00123345"/>
    <w:rsid w:val="00123C46"/>
    <w:rsid w:val="0012470B"/>
    <w:rsid w:val="00125C75"/>
    <w:rsid w:val="00125C7E"/>
    <w:rsid w:val="00127945"/>
    <w:rsid w:val="00127B87"/>
    <w:rsid w:val="00127D94"/>
    <w:rsid w:val="00127E90"/>
    <w:rsid w:val="001302C1"/>
    <w:rsid w:val="001306D3"/>
    <w:rsid w:val="00130A41"/>
    <w:rsid w:val="001310BF"/>
    <w:rsid w:val="00133E73"/>
    <w:rsid w:val="00133FDB"/>
    <w:rsid w:val="00134F4A"/>
    <w:rsid w:val="001351CB"/>
    <w:rsid w:val="00135E4E"/>
    <w:rsid w:val="00136246"/>
    <w:rsid w:val="001364D4"/>
    <w:rsid w:val="0013679B"/>
    <w:rsid w:val="001371C8"/>
    <w:rsid w:val="001372ED"/>
    <w:rsid w:val="00140FEF"/>
    <w:rsid w:val="00142B50"/>
    <w:rsid w:val="00143873"/>
    <w:rsid w:val="001439E9"/>
    <w:rsid w:val="00143C55"/>
    <w:rsid w:val="00144C6F"/>
    <w:rsid w:val="00145089"/>
    <w:rsid w:val="001451E7"/>
    <w:rsid w:val="001462E3"/>
    <w:rsid w:val="0014720C"/>
    <w:rsid w:val="001472C2"/>
    <w:rsid w:val="00147458"/>
    <w:rsid w:val="00147E21"/>
    <w:rsid w:val="00150BA8"/>
    <w:rsid w:val="00150D19"/>
    <w:rsid w:val="0015181B"/>
    <w:rsid w:val="00151A9F"/>
    <w:rsid w:val="00152B87"/>
    <w:rsid w:val="00153A96"/>
    <w:rsid w:val="00153D1C"/>
    <w:rsid w:val="001543E2"/>
    <w:rsid w:val="00155B43"/>
    <w:rsid w:val="001565A2"/>
    <w:rsid w:val="001567C3"/>
    <w:rsid w:val="00156915"/>
    <w:rsid w:val="00156A12"/>
    <w:rsid w:val="00157B3F"/>
    <w:rsid w:val="00157F8A"/>
    <w:rsid w:val="00160C3D"/>
    <w:rsid w:val="00161B24"/>
    <w:rsid w:val="00161C41"/>
    <w:rsid w:val="00161DD5"/>
    <w:rsid w:val="001633A4"/>
    <w:rsid w:val="001634D6"/>
    <w:rsid w:val="001648DD"/>
    <w:rsid w:val="00165705"/>
    <w:rsid w:val="00166389"/>
    <w:rsid w:val="00166E03"/>
    <w:rsid w:val="00167E4C"/>
    <w:rsid w:val="00171449"/>
    <w:rsid w:val="0017199C"/>
    <w:rsid w:val="00171C7E"/>
    <w:rsid w:val="00171F35"/>
    <w:rsid w:val="00172552"/>
    <w:rsid w:val="00172873"/>
    <w:rsid w:val="00172CF7"/>
    <w:rsid w:val="0017319E"/>
    <w:rsid w:val="00173A1F"/>
    <w:rsid w:val="00173BC3"/>
    <w:rsid w:val="00174128"/>
    <w:rsid w:val="00175C34"/>
    <w:rsid w:val="00175F9A"/>
    <w:rsid w:val="00176E98"/>
    <w:rsid w:val="00177996"/>
    <w:rsid w:val="00180B3F"/>
    <w:rsid w:val="00180C83"/>
    <w:rsid w:val="00180CE5"/>
    <w:rsid w:val="0018175B"/>
    <w:rsid w:val="001820A3"/>
    <w:rsid w:val="0018332A"/>
    <w:rsid w:val="00183D80"/>
    <w:rsid w:val="001842C8"/>
    <w:rsid w:val="00185044"/>
    <w:rsid w:val="001850DB"/>
    <w:rsid w:val="0018599C"/>
    <w:rsid w:val="001869EE"/>
    <w:rsid w:val="00186D00"/>
    <w:rsid w:val="0018743A"/>
    <w:rsid w:val="00190A57"/>
    <w:rsid w:val="00190B3F"/>
    <w:rsid w:val="0019122C"/>
    <w:rsid w:val="00191908"/>
    <w:rsid w:val="00192DF3"/>
    <w:rsid w:val="0019301F"/>
    <w:rsid w:val="00193286"/>
    <w:rsid w:val="001937B8"/>
    <w:rsid w:val="00193E4B"/>
    <w:rsid w:val="00194BB7"/>
    <w:rsid w:val="00194CC5"/>
    <w:rsid w:val="001951B2"/>
    <w:rsid w:val="0019565D"/>
    <w:rsid w:val="00197564"/>
    <w:rsid w:val="00197EC2"/>
    <w:rsid w:val="00197ECE"/>
    <w:rsid w:val="001A1CED"/>
    <w:rsid w:val="001A279B"/>
    <w:rsid w:val="001A2DC3"/>
    <w:rsid w:val="001A2E87"/>
    <w:rsid w:val="001A3869"/>
    <w:rsid w:val="001A38C2"/>
    <w:rsid w:val="001A65C8"/>
    <w:rsid w:val="001A732E"/>
    <w:rsid w:val="001A7F30"/>
    <w:rsid w:val="001B06E2"/>
    <w:rsid w:val="001B103A"/>
    <w:rsid w:val="001B103D"/>
    <w:rsid w:val="001B1513"/>
    <w:rsid w:val="001B1767"/>
    <w:rsid w:val="001B2453"/>
    <w:rsid w:val="001B3D48"/>
    <w:rsid w:val="001B5AF9"/>
    <w:rsid w:val="001B6600"/>
    <w:rsid w:val="001B6B9B"/>
    <w:rsid w:val="001B6C27"/>
    <w:rsid w:val="001B6D2F"/>
    <w:rsid w:val="001B7144"/>
    <w:rsid w:val="001B7E91"/>
    <w:rsid w:val="001C147E"/>
    <w:rsid w:val="001C151B"/>
    <w:rsid w:val="001C19E5"/>
    <w:rsid w:val="001C3666"/>
    <w:rsid w:val="001C3800"/>
    <w:rsid w:val="001C3C7B"/>
    <w:rsid w:val="001C6122"/>
    <w:rsid w:val="001C6587"/>
    <w:rsid w:val="001C69BE"/>
    <w:rsid w:val="001C6DB5"/>
    <w:rsid w:val="001C71AC"/>
    <w:rsid w:val="001C7316"/>
    <w:rsid w:val="001C75DD"/>
    <w:rsid w:val="001C7E5C"/>
    <w:rsid w:val="001D00CC"/>
    <w:rsid w:val="001D02B8"/>
    <w:rsid w:val="001D0494"/>
    <w:rsid w:val="001D07B7"/>
    <w:rsid w:val="001D1719"/>
    <w:rsid w:val="001D171B"/>
    <w:rsid w:val="001D1732"/>
    <w:rsid w:val="001D1E2E"/>
    <w:rsid w:val="001D2203"/>
    <w:rsid w:val="001D255C"/>
    <w:rsid w:val="001D2DEF"/>
    <w:rsid w:val="001D30BB"/>
    <w:rsid w:val="001D488C"/>
    <w:rsid w:val="001D4CDF"/>
    <w:rsid w:val="001D4F88"/>
    <w:rsid w:val="001D578D"/>
    <w:rsid w:val="001D5818"/>
    <w:rsid w:val="001D653A"/>
    <w:rsid w:val="001D7DEE"/>
    <w:rsid w:val="001E02CB"/>
    <w:rsid w:val="001E0F22"/>
    <w:rsid w:val="001E14FD"/>
    <w:rsid w:val="001E180F"/>
    <w:rsid w:val="001E1C64"/>
    <w:rsid w:val="001E1CEC"/>
    <w:rsid w:val="001E1DB9"/>
    <w:rsid w:val="001E2ECB"/>
    <w:rsid w:val="001E4B64"/>
    <w:rsid w:val="001E552A"/>
    <w:rsid w:val="001E57B9"/>
    <w:rsid w:val="001E6E8D"/>
    <w:rsid w:val="001E7EE4"/>
    <w:rsid w:val="001E7F76"/>
    <w:rsid w:val="001F0FAF"/>
    <w:rsid w:val="001F139F"/>
    <w:rsid w:val="001F2805"/>
    <w:rsid w:val="001F2E79"/>
    <w:rsid w:val="001F2F07"/>
    <w:rsid w:val="001F3123"/>
    <w:rsid w:val="001F376D"/>
    <w:rsid w:val="001F418C"/>
    <w:rsid w:val="001F4B2D"/>
    <w:rsid w:val="001F4F40"/>
    <w:rsid w:val="001F50E0"/>
    <w:rsid w:val="001F594C"/>
    <w:rsid w:val="001F69FC"/>
    <w:rsid w:val="001F6D62"/>
    <w:rsid w:val="001F7675"/>
    <w:rsid w:val="00200FAE"/>
    <w:rsid w:val="0020102D"/>
    <w:rsid w:val="002010E2"/>
    <w:rsid w:val="00201B73"/>
    <w:rsid w:val="00202517"/>
    <w:rsid w:val="00202ADB"/>
    <w:rsid w:val="00202BB7"/>
    <w:rsid w:val="0020435B"/>
    <w:rsid w:val="00204533"/>
    <w:rsid w:val="00204F2D"/>
    <w:rsid w:val="00205566"/>
    <w:rsid w:val="002063AA"/>
    <w:rsid w:val="00210549"/>
    <w:rsid w:val="0021069E"/>
    <w:rsid w:val="00210804"/>
    <w:rsid w:val="0021088F"/>
    <w:rsid w:val="002113FE"/>
    <w:rsid w:val="00211737"/>
    <w:rsid w:val="0021181B"/>
    <w:rsid w:val="0021230F"/>
    <w:rsid w:val="002125B0"/>
    <w:rsid w:val="002125F6"/>
    <w:rsid w:val="00212A82"/>
    <w:rsid w:val="00214EA2"/>
    <w:rsid w:val="002160FA"/>
    <w:rsid w:val="002166DD"/>
    <w:rsid w:val="002168A2"/>
    <w:rsid w:val="00216AC3"/>
    <w:rsid w:val="00217867"/>
    <w:rsid w:val="002205E4"/>
    <w:rsid w:val="00220D67"/>
    <w:rsid w:val="002215F8"/>
    <w:rsid w:val="00221F80"/>
    <w:rsid w:val="0022273A"/>
    <w:rsid w:val="00222D28"/>
    <w:rsid w:val="002231A0"/>
    <w:rsid w:val="00223CF4"/>
    <w:rsid w:val="00224220"/>
    <w:rsid w:val="00224398"/>
    <w:rsid w:val="00224A81"/>
    <w:rsid w:val="00224E91"/>
    <w:rsid w:val="00225B4C"/>
    <w:rsid w:val="00225E1E"/>
    <w:rsid w:val="00226129"/>
    <w:rsid w:val="0022614D"/>
    <w:rsid w:val="00226AA2"/>
    <w:rsid w:val="00227218"/>
    <w:rsid w:val="00227635"/>
    <w:rsid w:val="0022770A"/>
    <w:rsid w:val="00227BEE"/>
    <w:rsid w:val="00227FB4"/>
    <w:rsid w:val="0023057E"/>
    <w:rsid w:val="002312BC"/>
    <w:rsid w:val="002337E5"/>
    <w:rsid w:val="00233C06"/>
    <w:rsid w:val="00233F24"/>
    <w:rsid w:val="00234BBB"/>
    <w:rsid w:val="002356F4"/>
    <w:rsid w:val="00235F02"/>
    <w:rsid w:val="00236D28"/>
    <w:rsid w:val="00237FE4"/>
    <w:rsid w:val="00240656"/>
    <w:rsid w:val="00241610"/>
    <w:rsid w:val="00241AED"/>
    <w:rsid w:val="00243182"/>
    <w:rsid w:val="002438E5"/>
    <w:rsid w:val="00243928"/>
    <w:rsid w:val="00243946"/>
    <w:rsid w:val="00243BC5"/>
    <w:rsid w:val="00243C7D"/>
    <w:rsid w:val="00243E9A"/>
    <w:rsid w:val="00244371"/>
    <w:rsid w:val="00244AF8"/>
    <w:rsid w:val="00244BC5"/>
    <w:rsid w:val="00244E68"/>
    <w:rsid w:val="002456C5"/>
    <w:rsid w:val="00245ABE"/>
    <w:rsid w:val="00245C0B"/>
    <w:rsid w:val="00246EAE"/>
    <w:rsid w:val="00247116"/>
    <w:rsid w:val="002471E5"/>
    <w:rsid w:val="002517A8"/>
    <w:rsid w:val="00251EEE"/>
    <w:rsid w:val="00253177"/>
    <w:rsid w:val="002538B8"/>
    <w:rsid w:val="0025396F"/>
    <w:rsid w:val="00254319"/>
    <w:rsid w:val="002546A4"/>
    <w:rsid w:val="0025539F"/>
    <w:rsid w:val="00256130"/>
    <w:rsid w:val="00256388"/>
    <w:rsid w:val="00256E44"/>
    <w:rsid w:val="002605BF"/>
    <w:rsid w:val="00260919"/>
    <w:rsid w:val="002612FD"/>
    <w:rsid w:val="002613DC"/>
    <w:rsid w:val="00261755"/>
    <w:rsid w:val="00261AAA"/>
    <w:rsid w:val="00262097"/>
    <w:rsid w:val="00262D20"/>
    <w:rsid w:val="002634AB"/>
    <w:rsid w:val="002638E0"/>
    <w:rsid w:val="00263C19"/>
    <w:rsid w:val="00263E9F"/>
    <w:rsid w:val="00264F03"/>
    <w:rsid w:val="00264F8F"/>
    <w:rsid w:val="002655AE"/>
    <w:rsid w:val="0026591F"/>
    <w:rsid w:val="00265A65"/>
    <w:rsid w:val="002660F0"/>
    <w:rsid w:val="002675B6"/>
    <w:rsid w:val="00267A99"/>
    <w:rsid w:val="00270271"/>
    <w:rsid w:val="00272174"/>
    <w:rsid w:val="002721A6"/>
    <w:rsid w:val="002722E0"/>
    <w:rsid w:val="002730EC"/>
    <w:rsid w:val="00273100"/>
    <w:rsid w:val="002735CC"/>
    <w:rsid w:val="00274588"/>
    <w:rsid w:val="00274A67"/>
    <w:rsid w:val="00274AA2"/>
    <w:rsid w:val="002756EF"/>
    <w:rsid w:val="00275708"/>
    <w:rsid w:val="002768CF"/>
    <w:rsid w:val="00276F82"/>
    <w:rsid w:val="002805DF"/>
    <w:rsid w:val="0028092D"/>
    <w:rsid w:val="002815D9"/>
    <w:rsid w:val="00282317"/>
    <w:rsid w:val="00282D25"/>
    <w:rsid w:val="00282DF9"/>
    <w:rsid w:val="00283A44"/>
    <w:rsid w:val="0028529F"/>
    <w:rsid w:val="00285687"/>
    <w:rsid w:val="00287649"/>
    <w:rsid w:val="00287867"/>
    <w:rsid w:val="00287DAB"/>
    <w:rsid w:val="00287FB6"/>
    <w:rsid w:val="002900C5"/>
    <w:rsid w:val="002901E0"/>
    <w:rsid w:val="0029075B"/>
    <w:rsid w:val="00290BB1"/>
    <w:rsid w:val="00291BC1"/>
    <w:rsid w:val="002933CA"/>
    <w:rsid w:val="00293A8F"/>
    <w:rsid w:val="00293B50"/>
    <w:rsid w:val="00295155"/>
    <w:rsid w:val="00295D51"/>
    <w:rsid w:val="00296203"/>
    <w:rsid w:val="00296428"/>
    <w:rsid w:val="0029643D"/>
    <w:rsid w:val="0029706A"/>
    <w:rsid w:val="002972EE"/>
    <w:rsid w:val="00297F01"/>
    <w:rsid w:val="002A052D"/>
    <w:rsid w:val="002A0DF8"/>
    <w:rsid w:val="002A1928"/>
    <w:rsid w:val="002A1F1F"/>
    <w:rsid w:val="002A21B5"/>
    <w:rsid w:val="002A2631"/>
    <w:rsid w:val="002A2A0C"/>
    <w:rsid w:val="002A2BB6"/>
    <w:rsid w:val="002A30E0"/>
    <w:rsid w:val="002A310C"/>
    <w:rsid w:val="002A3521"/>
    <w:rsid w:val="002A35C5"/>
    <w:rsid w:val="002A37E1"/>
    <w:rsid w:val="002A3B61"/>
    <w:rsid w:val="002A402A"/>
    <w:rsid w:val="002A45AA"/>
    <w:rsid w:val="002A4A9B"/>
    <w:rsid w:val="002A4B0B"/>
    <w:rsid w:val="002A4B6F"/>
    <w:rsid w:val="002A4FFF"/>
    <w:rsid w:val="002A533C"/>
    <w:rsid w:val="002A56E1"/>
    <w:rsid w:val="002A59BD"/>
    <w:rsid w:val="002A75CA"/>
    <w:rsid w:val="002A7889"/>
    <w:rsid w:val="002A799A"/>
    <w:rsid w:val="002B097D"/>
    <w:rsid w:val="002B11B2"/>
    <w:rsid w:val="002B18F7"/>
    <w:rsid w:val="002B31CF"/>
    <w:rsid w:val="002B3ED7"/>
    <w:rsid w:val="002B4778"/>
    <w:rsid w:val="002B6F65"/>
    <w:rsid w:val="002B75B2"/>
    <w:rsid w:val="002B79B7"/>
    <w:rsid w:val="002C141D"/>
    <w:rsid w:val="002C19C0"/>
    <w:rsid w:val="002C2485"/>
    <w:rsid w:val="002C25E0"/>
    <w:rsid w:val="002C2A2D"/>
    <w:rsid w:val="002C36C0"/>
    <w:rsid w:val="002C38BB"/>
    <w:rsid w:val="002C3928"/>
    <w:rsid w:val="002C3B33"/>
    <w:rsid w:val="002C435E"/>
    <w:rsid w:val="002C43BB"/>
    <w:rsid w:val="002C44AB"/>
    <w:rsid w:val="002C5E39"/>
    <w:rsid w:val="002C5FA2"/>
    <w:rsid w:val="002C7A02"/>
    <w:rsid w:val="002C7BD4"/>
    <w:rsid w:val="002D0107"/>
    <w:rsid w:val="002D062E"/>
    <w:rsid w:val="002D0D43"/>
    <w:rsid w:val="002D15C2"/>
    <w:rsid w:val="002D2B10"/>
    <w:rsid w:val="002D3842"/>
    <w:rsid w:val="002D386A"/>
    <w:rsid w:val="002D4100"/>
    <w:rsid w:val="002D477F"/>
    <w:rsid w:val="002D4F48"/>
    <w:rsid w:val="002D519B"/>
    <w:rsid w:val="002D621E"/>
    <w:rsid w:val="002D66DA"/>
    <w:rsid w:val="002D7027"/>
    <w:rsid w:val="002D70DC"/>
    <w:rsid w:val="002D758B"/>
    <w:rsid w:val="002D79BC"/>
    <w:rsid w:val="002D7E58"/>
    <w:rsid w:val="002E0D31"/>
    <w:rsid w:val="002E0EFA"/>
    <w:rsid w:val="002E1073"/>
    <w:rsid w:val="002E12EC"/>
    <w:rsid w:val="002E146D"/>
    <w:rsid w:val="002E1803"/>
    <w:rsid w:val="002E272B"/>
    <w:rsid w:val="002E29F8"/>
    <w:rsid w:val="002E2C52"/>
    <w:rsid w:val="002E342B"/>
    <w:rsid w:val="002E3B81"/>
    <w:rsid w:val="002E3D08"/>
    <w:rsid w:val="002E3E1D"/>
    <w:rsid w:val="002E3EEA"/>
    <w:rsid w:val="002E4D08"/>
    <w:rsid w:val="002E4DA5"/>
    <w:rsid w:val="002E52B8"/>
    <w:rsid w:val="002E5DBF"/>
    <w:rsid w:val="002E5E01"/>
    <w:rsid w:val="002E60F5"/>
    <w:rsid w:val="002E6536"/>
    <w:rsid w:val="002E6687"/>
    <w:rsid w:val="002E69F5"/>
    <w:rsid w:val="002E6CAA"/>
    <w:rsid w:val="002E732D"/>
    <w:rsid w:val="002E73EC"/>
    <w:rsid w:val="002E78B2"/>
    <w:rsid w:val="002F023D"/>
    <w:rsid w:val="002F10EC"/>
    <w:rsid w:val="002F1136"/>
    <w:rsid w:val="002F1231"/>
    <w:rsid w:val="002F1521"/>
    <w:rsid w:val="002F15EE"/>
    <w:rsid w:val="002F3632"/>
    <w:rsid w:val="002F3AFB"/>
    <w:rsid w:val="002F3C41"/>
    <w:rsid w:val="002F4C8E"/>
    <w:rsid w:val="002F5076"/>
    <w:rsid w:val="002F5839"/>
    <w:rsid w:val="002F64D9"/>
    <w:rsid w:val="002F651D"/>
    <w:rsid w:val="002F6648"/>
    <w:rsid w:val="002F6E44"/>
    <w:rsid w:val="002F74FD"/>
    <w:rsid w:val="002F787B"/>
    <w:rsid w:val="002F7974"/>
    <w:rsid w:val="002F7D01"/>
    <w:rsid w:val="0030005C"/>
    <w:rsid w:val="00300369"/>
    <w:rsid w:val="003018DB"/>
    <w:rsid w:val="00301D0A"/>
    <w:rsid w:val="003027B8"/>
    <w:rsid w:val="0030293F"/>
    <w:rsid w:val="00302947"/>
    <w:rsid w:val="00302C50"/>
    <w:rsid w:val="003031C2"/>
    <w:rsid w:val="00303861"/>
    <w:rsid w:val="003049B1"/>
    <w:rsid w:val="00304FFF"/>
    <w:rsid w:val="00305557"/>
    <w:rsid w:val="0030561F"/>
    <w:rsid w:val="00305CA3"/>
    <w:rsid w:val="00306E5C"/>
    <w:rsid w:val="00307C19"/>
    <w:rsid w:val="00310732"/>
    <w:rsid w:val="00310BC9"/>
    <w:rsid w:val="00311762"/>
    <w:rsid w:val="00311CAD"/>
    <w:rsid w:val="00311E98"/>
    <w:rsid w:val="00312215"/>
    <w:rsid w:val="0031249C"/>
    <w:rsid w:val="003125C3"/>
    <w:rsid w:val="00312896"/>
    <w:rsid w:val="00313EAC"/>
    <w:rsid w:val="003142F4"/>
    <w:rsid w:val="0031454E"/>
    <w:rsid w:val="00314711"/>
    <w:rsid w:val="0031611F"/>
    <w:rsid w:val="00317A33"/>
    <w:rsid w:val="00320339"/>
    <w:rsid w:val="00321214"/>
    <w:rsid w:val="003213D5"/>
    <w:rsid w:val="00323737"/>
    <w:rsid w:val="00323AD6"/>
    <w:rsid w:val="00323F27"/>
    <w:rsid w:val="003242EF"/>
    <w:rsid w:val="00325339"/>
    <w:rsid w:val="003255AA"/>
    <w:rsid w:val="003314B6"/>
    <w:rsid w:val="00331A20"/>
    <w:rsid w:val="00331A23"/>
    <w:rsid w:val="00331E65"/>
    <w:rsid w:val="00333107"/>
    <w:rsid w:val="0033343B"/>
    <w:rsid w:val="00333592"/>
    <w:rsid w:val="0033393C"/>
    <w:rsid w:val="003357EE"/>
    <w:rsid w:val="00337368"/>
    <w:rsid w:val="00337B4D"/>
    <w:rsid w:val="003407A9"/>
    <w:rsid w:val="00340BA3"/>
    <w:rsid w:val="00340BAF"/>
    <w:rsid w:val="00340C2B"/>
    <w:rsid w:val="00340F9A"/>
    <w:rsid w:val="00341018"/>
    <w:rsid w:val="00341723"/>
    <w:rsid w:val="003420D9"/>
    <w:rsid w:val="003423E0"/>
    <w:rsid w:val="0034301A"/>
    <w:rsid w:val="00343D76"/>
    <w:rsid w:val="00344DFD"/>
    <w:rsid w:val="003451D3"/>
    <w:rsid w:val="00345B64"/>
    <w:rsid w:val="00346631"/>
    <w:rsid w:val="00346AAD"/>
    <w:rsid w:val="00346D96"/>
    <w:rsid w:val="0034736A"/>
    <w:rsid w:val="0034747C"/>
    <w:rsid w:val="00347B6C"/>
    <w:rsid w:val="0035151C"/>
    <w:rsid w:val="00352254"/>
    <w:rsid w:val="003522A3"/>
    <w:rsid w:val="00353929"/>
    <w:rsid w:val="00353F9E"/>
    <w:rsid w:val="003540D1"/>
    <w:rsid w:val="003545BF"/>
    <w:rsid w:val="0035586A"/>
    <w:rsid w:val="0035611A"/>
    <w:rsid w:val="00356C3D"/>
    <w:rsid w:val="00360B75"/>
    <w:rsid w:val="0036151C"/>
    <w:rsid w:val="00361A9B"/>
    <w:rsid w:val="00362CCF"/>
    <w:rsid w:val="003631DB"/>
    <w:rsid w:val="00364524"/>
    <w:rsid w:val="0036513A"/>
    <w:rsid w:val="00365237"/>
    <w:rsid w:val="0036559C"/>
    <w:rsid w:val="0036587E"/>
    <w:rsid w:val="003660CD"/>
    <w:rsid w:val="00366AC2"/>
    <w:rsid w:val="00366B08"/>
    <w:rsid w:val="00367496"/>
    <w:rsid w:val="003678BE"/>
    <w:rsid w:val="003700F8"/>
    <w:rsid w:val="00370949"/>
    <w:rsid w:val="0037243B"/>
    <w:rsid w:val="0037251C"/>
    <w:rsid w:val="0037272C"/>
    <w:rsid w:val="00372B9A"/>
    <w:rsid w:val="003731BF"/>
    <w:rsid w:val="00375287"/>
    <w:rsid w:val="00375791"/>
    <w:rsid w:val="00375826"/>
    <w:rsid w:val="00375994"/>
    <w:rsid w:val="00375C59"/>
    <w:rsid w:val="00375E05"/>
    <w:rsid w:val="00376BB7"/>
    <w:rsid w:val="00376EEE"/>
    <w:rsid w:val="00377BA1"/>
    <w:rsid w:val="00377FF0"/>
    <w:rsid w:val="00380616"/>
    <w:rsid w:val="00381022"/>
    <w:rsid w:val="003814B8"/>
    <w:rsid w:val="00382909"/>
    <w:rsid w:val="00382EE1"/>
    <w:rsid w:val="00384258"/>
    <w:rsid w:val="00385131"/>
    <w:rsid w:val="0038620B"/>
    <w:rsid w:val="00387647"/>
    <w:rsid w:val="0038791A"/>
    <w:rsid w:val="00390056"/>
    <w:rsid w:val="0039055C"/>
    <w:rsid w:val="00390718"/>
    <w:rsid w:val="00390767"/>
    <w:rsid w:val="00390883"/>
    <w:rsid w:val="00391470"/>
    <w:rsid w:val="003920C4"/>
    <w:rsid w:val="00392184"/>
    <w:rsid w:val="00392652"/>
    <w:rsid w:val="00392B41"/>
    <w:rsid w:val="0039456F"/>
    <w:rsid w:val="003945C8"/>
    <w:rsid w:val="0039480D"/>
    <w:rsid w:val="00395446"/>
    <w:rsid w:val="00396725"/>
    <w:rsid w:val="00397A28"/>
    <w:rsid w:val="00397E94"/>
    <w:rsid w:val="00397F05"/>
    <w:rsid w:val="003A0442"/>
    <w:rsid w:val="003A0899"/>
    <w:rsid w:val="003A1512"/>
    <w:rsid w:val="003A1EB7"/>
    <w:rsid w:val="003A23F3"/>
    <w:rsid w:val="003A2D82"/>
    <w:rsid w:val="003A337C"/>
    <w:rsid w:val="003A36DA"/>
    <w:rsid w:val="003A38F1"/>
    <w:rsid w:val="003A3D1B"/>
    <w:rsid w:val="003A3F39"/>
    <w:rsid w:val="003A4296"/>
    <w:rsid w:val="003A4549"/>
    <w:rsid w:val="003A49B3"/>
    <w:rsid w:val="003A55B4"/>
    <w:rsid w:val="003A61B6"/>
    <w:rsid w:val="003A623F"/>
    <w:rsid w:val="003A71AD"/>
    <w:rsid w:val="003A7D1D"/>
    <w:rsid w:val="003B1688"/>
    <w:rsid w:val="003B1FA4"/>
    <w:rsid w:val="003B1FE6"/>
    <w:rsid w:val="003B3106"/>
    <w:rsid w:val="003B3974"/>
    <w:rsid w:val="003B39E0"/>
    <w:rsid w:val="003B3DAB"/>
    <w:rsid w:val="003B404D"/>
    <w:rsid w:val="003B4B34"/>
    <w:rsid w:val="003B4CDA"/>
    <w:rsid w:val="003B4F2D"/>
    <w:rsid w:val="003B5BD9"/>
    <w:rsid w:val="003B64A3"/>
    <w:rsid w:val="003B6DB8"/>
    <w:rsid w:val="003B72B9"/>
    <w:rsid w:val="003B7DC0"/>
    <w:rsid w:val="003C0887"/>
    <w:rsid w:val="003C08AF"/>
    <w:rsid w:val="003C2EDD"/>
    <w:rsid w:val="003C3220"/>
    <w:rsid w:val="003C3A47"/>
    <w:rsid w:val="003C3A79"/>
    <w:rsid w:val="003C48F2"/>
    <w:rsid w:val="003C5177"/>
    <w:rsid w:val="003C52B0"/>
    <w:rsid w:val="003C5911"/>
    <w:rsid w:val="003C5CDB"/>
    <w:rsid w:val="003C5E17"/>
    <w:rsid w:val="003C6465"/>
    <w:rsid w:val="003C65E4"/>
    <w:rsid w:val="003C7712"/>
    <w:rsid w:val="003C7862"/>
    <w:rsid w:val="003C7ECD"/>
    <w:rsid w:val="003D007D"/>
    <w:rsid w:val="003D01A1"/>
    <w:rsid w:val="003D04D6"/>
    <w:rsid w:val="003D04F6"/>
    <w:rsid w:val="003D0D2B"/>
    <w:rsid w:val="003D18CC"/>
    <w:rsid w:val="003D3583"/>
    <w:rsid w:val="003D391E"/>
    <w:rsid w:val="003D3B6F"/>
    <w:rsid w:val="003D40E8"/>
    <w:rsid w:val="003D455E"/>
    <w:rsid w:val="003D5785"/>
    <w:rsid w:val="003D5A2D"/>
    <w:rsid w:val="003D5A9D"/>
    <w:rsid w:val="003D62C0"/>
    <w:rsid w:val="003D65F6"/>
    <w:rsid w:val="003D6911"/>
    <w:rsid w:val="003D7E4B"/>
    <w:rsid w:val="003E0035"/>
    <w:rsid w:val="003E0C14"/>
    <w:rsid w:val="003E0D6F"/>
    <w:rsid w:val="003E1591"/>
    <w:rsid w:val="003E1ACF"/>
    <w:rsid w:val="003E216C"/>
    <w:rsid w:val="003E236E"/>
    <w:rsid w:val="003E259D"/>
    <w:rsid w:val="003E26BA"/>
    <w:rsid w:val="003E2906"/>
    <w:rsid w:val="003E2969"/>
    <w:rsid w:val="003E2C1A"/>
    <w:rsid w:val="003E330F"/>
    <w:rsid w:val="003E3478"/>
    <w:rsid w:val="003E4E74"/>
    <w:rsid w:val="003E5F7D"/>
    <w:rsid w:val="003E6484"/>
    <w:rsid w:val="003E6520"/>
    <w:rsid w:val="003E67E7"/>
    <w:rsid w:val="003E6B25"/>
    <w:rsid w:val="003E6B3C"/>
    <w:rsid w:val="003E6B95"/>
    <w:rsid w:val="003E70FF"/>
    <w:rsid w:val="003E7F1B"/>
    <w:rsid w:val="003F0B41"/>
    <w:rsid w:val="003F1150"/>
    <w:rsid w:val="003F1E39"/>
    <w:rsid w:val="003F229D"/>
    <w:rsid w:val="003F25F0"/>
    <w:rsid w:val="003F2D5B"/>
    <w:rsid w:val="003F5AD2"/>
    <w:rsid w:val="003F5CA4"/>
    <w:rsid w:val="003F6D50"/>
    <w:rsid w:val="003F7006"/>
    <w:rsid w:val="003F7507"/>
    <w:rsid w:val="003F7C72"/>
    <w:rsid w:val="003F7D10"/>
    <w:rsid w:val="00401000"/>
    <w:rsid w:val="004016C6"/>
    <w:rsid w:val="0040179A"/>
    <w:rsid w:val="00401856"/>
    <w:rsid w:val="004028A2"/>
    <w:rsid w:val="00402FEB"/>
    <w:rsid w:val="00403344"/>
    <w:rsid w:val="00403C82"/>
    <w:rsid w:val="00404157"/>
    <w:rsid w:val="00404C44"/>
    <w:rsid w:val="00404EE8"/>
    <w:rsid w:val="0040510D"/>
    <w:rsid w:val="0040512D"/>
    <w:rsid w:val="0040602F"/>
    <w:rsid w:val="00406AFB"/>
    <w:rsid w:val="00407382"/>
    <w:rsid w:val="0040791B"/>
    <w:rsid w:val="00411958"/>
    <w:rsid w:val="00411B2A"/>
    <w:rsid w:val="00412973"/>
    <w:rsid w:val="00412D42"/>
    <w:rsid w:val="00412DA4"/>
    <w:rsid w:val="00412EB6"/>
    <w:rsid w:val="0041351F"/>
    <w:rsid w:val="004137C8"/>
    <w:rsid w:val="00413BF9"/>
    <w:rsid w:val="00413C25"/>
    <w:rsid w:val="00415531"/>
    <w:rsid w:val="00416330"/>
    <w:rsid w:val="004176C7"/>
    <w:rsid w:val="00417877"/>
    <w:rsid w:val="00417D9F"/>
    <w:rsid w:val="00420229"/>
    <w:rsid w:val="00420DBA"/>
    <w:rsid w:val="00421311"/>
    <w:rsid w:val="00422E13"/>
    <w:rsid w:val="0042350F"/>
    <w:rsid w:val="00423599"/>
    <w:rsid w:val="0042384C"/>
    <w:rsid w:val="00423893"/>
    <w:rsid w:val="00423BC9"/>
    <w:rsid w:val="00423CEF"/>
    <w:rsid w:val="0042432E"/>
    <w:rsid w:val="004255B4"/>
    <w:rsid w:val="00426766"/>
    <w:rsid w:val="004267D0"/>
    <w:rsid w:val="004279CA"/>
    <w:rsid w:val="00427A82"/>
    <w:rsid w:val="00427EA2"/>
    <w:rsid w:val="00430115"/>
    <w:rsid w:val="00430A4B"/>
    <w:rsid w:val="00431C46"/>
    <w:rsid w:val="004327E6"/>
    <w:rsid w:val="004329DC"/>
    <w:rsid w:val="00432AC6"/>
    <w:rsid w:val="004341C6"/>
    <w:rsid w:val="00434C5E"/>
    <w:rsid w:val="00435765"/>
    <w:rsid w:val="004360B6"/>
    <w:rsid w:val="004362E5"/>
    <w:rsid w:val="00436356"/>
    <w:rsid w:val="00436CE6"/>
    <w:rsid w:val="00440722"/>
    <w:rsid w:val="004425D9"/>
    <w:rsid w:val="00443244"/>
    <w:rsid w:val="00444AF6"/>
    <w:rsid w:val="0044519D"/>
    <w:rsid w:val="00445544"/>
    <w:rsid w:val="00445C0B"/>
    <w:rsid w:val="00446195"/>
    <w:rsid w:val="00447CD0"/>
    <w:rsid w:val="00447FC2"/>
    <w:rsid w:val="004502F4"/>
    <w:rsid w:val="004506F4"/>
    <w:rsid w:val="004509D1"/>
    <w:rsid w:val="00450A42"/>
    <w:rsid w:val="00450E98"/>
    <w:rsid w:val="004513A5"/>
    <w:rsid w:val="00451D50"/>
    <w:rsid w:val="00452EC4"/>
    <w:rsid w:val="00453340"/>
    <w:rsid w:val="00453775"/>
    <w:rsid w:val="00453890"/>
    <w:rsid w:val="00454380"/>
    <w:rsid w:val="0045470C"/>
    <w:rsid w:val="004552C8"/>
    <w:rsid w:val="0045536C"/>
    <w:rsid w:val="00455A07"/>
    <w:rsid w:val="00455AEB"/>
    <w:rsid w:val="0045603C"/>
    <w:rsid w:val="00456053"/>
    <w:rsid w:val="00456068"/>
    <w:rsid w:val="00456896"/>
    <w:rsid w:val="00456ADA"/>
    <w:rsid w:val="00456B0D"/>
    <w:rsid w:val="00456E90"/>
    <w:rsid w:val="00457135"/>
    <w:rsid w:val="0045770D"/>
    <w:rsid w:val="0045790F"/>
    <w:rsid w:val="00457D63"/>
    <w:rsid w:val="00457E21"/>
    <w:rsid w:val="0046007E"/>
    <w:rsid w:val="0046024B"/>
    <w:rsid w:val="00460E36"/>
    <w:rsid w:val="00461155"/>
    <w:rsid w:val="0046218C"/>
    <w:rsid w:val="004623D4"/>
    <w:rsid w:val="00463944"/>
    <w:rsid w:val="0046512A"/>
    <w:rsid w:val="00465234"/>
    <w:rsid w:val="00465B24"/>
    <w:rsid w:val="00466858"/>
    <w:rsid w:val="00466D0F"/>
    <w:rsid w:val="00467544"/>
    <w:rsid w:val="004676BA"/>
    <w:rsid w:val="0046784C"/>
    <w:rsid w:val="00467ECB"/>
    <w:rsid w:val="004710C3"/>
    <w:rsid w:val="00471459"/>
    <w:rsid w:val="00472274"/>
    <w:rsid w:val="004722D4"/>
    <w:rsid w:val="00472522"/>
    <w:rsid w:val="00472AD0"/>
    <w:rsid w:val="00472D9C"/>
    <w:rsid w:val="00473B60"/>
    <w:rsid w:val="00475AFF"/>
    <w:rsid w:val="00475D30"/>
    <w:rsid w:val="004765F4"/>
    <w:rsid w:val="00476B4D"/>
    <w:rsid w:val="00476CBC"/>
    <w:rsid w:val="00476E6C"/>
    <w:rsid w:val="00477282"/>
    <w:rsid w:val="00477947"/>
    <w:rsid w:val="00480FA1"/>
    <w:rsid w:val="00481FD7"/>
    <w:rsid w:val="00482DE5"/>
    <w:rsid w:val="00483266"/>
    <w:rsid w:val="0048352E"/>
    <w:rsid w:val="004836A9"/>
    <w:rsid w:val="00483B23"/>
    <w:rsid w:val="004840D7"/>
    <w:rsid w:val="004846F4"/>
    <w:rsid w:val="00485C26"/>
    <w:rsid w:val="00485EC0"/>
    <w:rsid w:val="00486A51"/>
    <w:rsid w:val="004875E1"/>
    <w:rsid w:val="00487B37"/>
    <w:rsid w:val="00490636"/>
    <w:rsid w:val="00490FF0"/>
    <w:rsid w:val="004910FE"/>
    <w:rsid w:val="00491198"/>
    <w:rsid w:val="004917E0"/>
    <w:rsid w:val="00491BF6"/>
    <w:rsid w:val="00491FED"/>
    <w:rsid w:val="00492F82"/>
    <w:rsid w:val="004943C2"/>
    <w:rsid w:val="00494918"/>
    <w:rsid w:val="00494C65"/>
    <w:rsid w:val="00494F0C"/>
    <w:rsid w:val="00495557"/>
    <w:rsid w:val="0049618D"/>
    <w:rsid w:val="004965EF"/>
    <w:rsid w:val="0049719D"/>
    <w:rsid w:val="00497FCD"/>
    <w:rsid w:val="004A095C"/>
    <w:rsid w:val="004A0D1E"/>
    <w:rsid w:val="004A0E66"/>
    <w:rsid w:val="004A0EEC"/>
    <w:rsid w:val="004A130F"/>
    <w:rsid w:val="004A17EF"/>
    <w:rsid w:val="004A1BDA"/>
    <w:rsid w:val="004A22DA"/>
    <w:rsid w:val="004A2700"/>
    <w:rsid w:val="004A36C8"/>
    <w:rsid w:val="004A3721"/>
    <w:rsid w:val="004A3742"/>
    <w:rsid w:val="004A37B8"/>
    <w:rsid w:val="004A3CC2"/>
    <w:rsid w:val="004A3ED3"/>
    <w:rsid w:val="004A47BC"/>
    <w:rsid w:val="004A4AC6"/>
    <w:rsid w:val="004B1199"/>
    <w:rsid w:val="004B16C4"/>
    <w:rsid w:val="004B1867"/>
    <w:rsid w:val="004B2A64"/>
    <w:rsid w:val="004B41DA"/>
    <w:rsid w:val="004B470D"/>
    <w:rsid w:val="004B4764"/>
    <w:rsid w:val="004B4846"/>
    <w:rsid w:val="004B5394"/>
    <w:rsid w:val="004B5BDD"/>
    <w:rsid w:val="004B6E9E"/>
    <w:rsid w:val="004B6F83"/>
    <w:rsid w:val="004B7714"/>
    <w:rsid w:val="004B7C29"/>
    <w:rsid w:val="004C06E5"/>
    <w:rsid w:val="004C1A49"/>
    <w:rsid w:val="004C1B7D"/>
    <w:rsid w:val="004C1E3C"/>
    <w:rsid w:val="004C25F0"/>
    <w:rsid w:val="004C26DD"/>
    <w:rsid w:val="004C2B5D"/>
    <w:rsid w:val="004C2D68"/>
    <w:rsid w:val="004C2F56"/>
    <w:rsid w:val="004C339D"/>
    <w:rsid w:val="004C33E8"/>
    <w:rsid w:val="004C4307"/>
    <w:rsid w:val="004C4309"/>
    <w:rsid w:val="004C49E3"/>
    <w:rsid w:val="004C4E8A"/>
    <w:rsid w:val="004C4F1B"/>
    <w:rsid w:val="004C514A"/>
    <w:rsid w:val="004C645A"/>
    <w:rsid w:val="004C6572"/>
    <w:rsid w:val="004C6D4F"/>
    <w:rsid w:val="004C7541"/>
    <w:rsid w:val="004D0094"/>
    <w:rsid w:val="004D1E71"/>
    <w:rsid w:val="004D2CDF"/>
    <w:rsid w:val="004D33CE"/>
    <w:rsid w:val="004D3E17"/>
    <w:rsid w:val="004D4AAE"/>
    <w:rsid w:val="004D7C86"/>
    <w:rsid w:val="004E0197"/>
    <w:rsid w:val="004E0857"/>
    <w:rsid w:val="004E1122"/>
    <w:rsid w:val="004E1409"/>
    <w:rsid w:val="004E1A87"/>
    <w:rsid w:val="004E1BB0"/>
    <w:rsid w:val="004E3030"/>
    <w:rsid w:val="004E3311"/>
    <w:rsid w:val="004E38EC"/>
    <w:rsid w:val="004E3933"/>
    <w:rsid w:val="004E4549"/>
    <w:rsid w:val="004E4C83"/>
    <w:rsid w:val="004E4D53"/>
    <w:rsid w:val="004E4D84"/>
    <w:rsid w:val="004E4EBC"/>
    <w:rsid w:val="004E5104"/>
    <w:rsid w:val="004E5B06"/>
    <w:rsid w:val="004E5FA8"/>
    <w:rsid w:val="004E684C"/>
    <w:rsid w:val="004E6FF1"/>
    <w:rsid w:val="004E76DB"/>
    <w:rsid w:val="004F1F90"/>
    <w:rsid w:val="004F2401"/>
    <w:rsid w:val="004F2A44"/>
    <w:rsid w:val="004F2DAD"/>
    <w:rsid w:val="004F34F7"/>
    <w:rsid w:val="004F55D6"/>
    <w:rsid w:val="004F565A"/>
    <w:rsid w:val="004F571B"/>
    <w:rsid w:val="004F64EB"/>
    <w:rsid w:val="004F7A74"/>
    <w:rsid w:val="00500250"/>
    <w:rsid w:val="00500264"/>
    <w:rsid w:val="00500824"/>
    <w:rsid w:val="00500DAB"/>
    <w:rsid w:val="00501144"/>
    <w:rsid w:val="005013EF"/>
    <w:rsid w:val="005016CC"/>
    <w:rsid w:val="005019E0"/>
    <w:rsid w:val="0050211F"/>
    <w:rsid w:val="005022E7"/>
    <w:rsid w:val="00502A93"/>
    <w:rsid w:val="00506083"/>
    <w:rsid w:val="005068D6"/>
    <w:rsid w:val="00506B86"/>
    <w:rsid w:val="00506EEC"/>
    <w:rsid w:val="00506FD4"/>
    <w:rsid w:val="005107FF"/>
    <w:rsid w:val="00510CBC"/>
    <w:rsid w:val="0051102D"/>
    <w:rsid w:val="005112A5"/>
    <w:rsid w:val="00511F48"/>
    <w:rsid w:val="00512448"/>
    <w:rsid w:val="0051253A"/>
    <w:rsid w:val="0051266C"/>
    <w:rsid w:val="00513B72"/>
    <w:rsid w:val="00515277"/>
    <w:rsid w:val="005158C2"/>
    <w:rsid w:val="005169DE"/>
    <w:rsid w:val="0051754D"/>
    <w:rsid w:val="0051785D"/>
    <w:rsid w:val="00517913"/>
    <w:rsid w:val="0052005F"/>
    <w:rsid w:val="00520200"/>
    <w:rsid w:val="00520E2D"/>
    <w:rsid w:val="00520F04"/>
    <w:rsid w:val="00521717"/>
    <w:rsid w:val="005224B2"/>
    <w:rsid w:val="00523A0B"/>
    <w:rsid w:val="00523B23"/>
    <w:rsid w:val="00523DFA"/>
    <w:rsid w:val="005254BC"/>
    <w:rsid w:val="005256FC"/>
    <w:rsid w:val="00526C27"/>
    <w:rsid w:val="00526DFF"/>
    <w:rsid w:val="00527473"/>
    <w:rsid w:val="00527EF9"/>
    <w:rsid w:val="005305FF"/>
    <w:rsid w:val="00530C9B"/>
    <w:rsid w:val="00532334"/>
    <w:rsid w:val="005324AF"/>
    <w:rsid w:val="0053402C"/>
    <w:rsid w:val="00534090"/>
    <w:rsid w:val="00534ABA"/>
    <w:rsid w:val="00535D28"/>
    <w:rsid w:val="00535FFF"/>
    <w:rsid w:val="0053616F"/>
    <w:rsid w:val="005368AD"/>
    <w:rsid w:val="005370BC"/>
    <w:rsid w:val="00537B35"/>
    <w:rsid w:val="00537DE7"/>
    <w:rsid w:val="00537EC4"/>
    <w:rsid w:val="00537FE4"/>
    <w:rsid w:val="0054027D"/>
    <w:rsid w:val="00541222"/>
    <w:rsid w:val="00541A8D"/>
    <w:rsid w:val="00541EDF"/>
    <w:rsid w:val="00544DA0"/>
    <w:rsid w:val="005454BD"/>
    <w:rsid w:val="005457E4"/>
    <w:rsid w:val="0054633F"/>
    <w:rsid w:val="00546C49"/>
    <w:rsid w:val="0055010B"/>
    <w:rsid w:val="00550D59"/>
    <w:rsid w:val="0055110D"/>
    <w:rsid w:val="00551F81"/>
    <w:rsid w:val="0055210F"/>
    <w:rsid w:val="00552CD7"/>
    <w:rsid w:val="005533BE"/>
    <w:rsid w:val="00554B30"/>
    <w:rsid w:val="00554EFF"/>
    <w:rsid w:val="00554FFB"/>
    <w:rsid w:val="005568DE"/>
    <w:rsid w:val="00557C50"/>
    <w:rsid w:val="005606B6"/>
    <w:rsid w:val="005608D6"/>
    <w:rsid w:val="00560F19"/>
    <w:rsid w:val="00561E6B"/>
    <w:rsid w:val="005621D2"/>
    <w:rsid w:val="005621E0"/>
    <w:rsid w:val="00562D90"/>
    <w:rsid w:val="00563317"/>
    <w:rsid w:val="00563A23"/>
    <w:rsid w:val="00563A5A"/>
    <w:rsid w:val="00563C61"/>
    <w:rsid w:val="00563ECB"/>
    <w:rsid w:val="00563F47"/>
    <w:rsid w:val="005640BB"/>
    <w:rsid w:val="00564C23"/>
    <w:rsid w:val="00565247"/>
    <w:rsid w:val="00565406"/>
    <w:rsid w:val="00565570"/>
    <w:rsid w:val="005657DD"/>
    <w:rsid w:val="00565B29"/>
    <w:rsid w:val="005664CC"/>
    <w:rsid w:val="0056664B"/>
    <w:rsid w:val="00567588"/>
    <w:rsid w:val="00567992"/>
    <w:rsid w:val="00567C3C"/>
    <w:rsid w:val="005702F8"/>
    <w:rsid w:val="00571231"/>
    <w:rsid w:val="00571767"/>
    <w:rsid w:val="00571E44"/>
    <w:rsid w:val="0057264A"/>
    <w:rsid w:val="00573C4B"/>
    <w:rsid w:val="00573E61"/>
    <w:rsid w:val="0057411B"/>
    <w:rsid w:val="00574525"/>
    <w:rsid w:val="00574778"/>
    <w:rsid w:val="0057498F"/>
    <w:rsid w:val="00574DE9"/>
    <w:rsid w:val="00575DF4"/>
    <w:rsid w:val="0057765D"/>
    <w:rsid w:val="005777FC"/>
    <w:rsid w:val="005808EB"/>
    <w:rsid w:val="00580D37"/>
    <w:rsid w:val="00581FA0"/>
    <w:rsid w:val="00582B90"/>
    <w:rsid w:val="00583134"/>
    <w:rsid w:val="005831A7"/>
    <w:rsid w:val="00583321"/>
    <w:rsid w:val="0058341E"/>
    <w:rsid w:val="00584F3A"/>
    <w:rsid w:val="005853AB"/>
    <w:rsid w:val="00585748"/>
    <w:rsid w:val="005859C5"/>
    <w:rsid w:val="00585C79"/>
    <w:rsid w:val="00585FD0"/>
    <w:rsid w:val="00586144"/>
    <w:rsid w:val="00587785"/>
    <w:rsid w:val="0058788D"/>
    <w:rsid w:val="00587E29"/>
    <w:rsid w:val="00587FE6"/>
    <w:rsid w:val="0059040D"/>
    <w:rsid w:val="0059142E"/>
    <w:rsid w:val="00591698"/>
    <w:rsid w:val="00593B87"/>
    <w:rsid w:val="00593C1C"/>
    <w:rsid w:val="00593E94"/>
    <w:rsid w:val="00594143"/>
    <w:rsid w:val="00594543"/>
    <w:rsid w:val="00594612"/>
    <w:rsid w:val="00595873"/>
    <w:rsid w:val="00595CDD"/>
    <w:rsid w:val="005964BB"/>
    <w:rsid w:val="00596A70"/>
    <w:rsid w:val="00596BD3"/>
    <w:rsid w:val="00596BE7"/>
    <w:rsid w:val="00596C3E"/>
    <w:rsid w:val="005977DD"/>
    <w:rsid w:val="005A04BD"/>
    <w:rsid w:val="005A0A3F"/>
    <w:rsid w:val="005A114F"/>
    <w:rsid w:val="005A1F49"/>
    <w:rsid w:val="005A2364"/>
    <w:rsid w:val="005A2480"/>
    <w:rsid w:val="005A2B2C"/>
    <w:rsid w:val="005A2D6B"/>
    <w:rsid w:val="005A3252"/>
    <w:rsid w:val="005A33F7"/>
    <w:rsid w:val="005A40CF"/>
    <w:rsid w:val="005A4A9C"/>
    <w:rsid w:val="005A4BAE"/>
    <w:rsid w:val="005A4F39"/>
    <w:rsid w:val="005A574D"/>
    <w:rsid w:val="005A5B5C"/>
    <w:rsid w:val="005A6E93"/>
    <w:rsid w:val="005A707A"/>
    <w:rsid w:val="005A7340"/>
    <w:rsid w:val="005A7F93"/>
    <w:rsid w:val="005B07EA"/>
    <w:rsid w:val="005B0B20"/>
    <w:rsid w:val="005B0BD6"/>
    <w:rsid w:val="005B0EFB"/>
    <w:rsid w:val="005B1060"/>
    <w:rsid w:val="005B12B9"/>
    <w:rsid w:val="005B17C1"/>
    <w:rsid w:val="005B229F"/>
    <w:rsid w:val="005B3737"/>
    <w:rsid w:val="005B3A42"/>
    <w:rsid w:val="005B5D40"/>
    <w:rsid w:val="005B5EFC"/>
    <w:rsid w:val="005B6412"/>
    <w:rsid w:val="005B6698"/>
    <w:rsid w:val="005B68A7"/>
    <w:rsid w:val="005B6AC3"/>
    <w:rsid w:val="005C055E"/>
    <w:rsid w:val="005C0FA1"/>
    <w:rsid w:val="005C1615"/>
    <w:rsid w:val="005C1D98"/>
    <w:rsid w:val="005C1DA5"/>
    <w:rsid w:val="005C2559"/>
    <w:rsid w:val="005C2873"/>
    <w:rsid w:val="005C34FC"/>
    <w:rsid w:val="005C3B5C"/>
    <w:rsid w:val="005C3C7F"/>
    <w:rsid w:val="005C5143"/>
    <w:rsid w:val="005C5639"/>
    <w:rsid w:val="005C5742"/>
    <w:rsid w:val="005C6CA5"/>
    <w:rsid w:val="005C760E"/>
    <w:rsid w:val="005C7E9E"/>
    <w:rsid w:val="005D18C9"/>
    <w:rsid w:val="005D1AB1"/>
    <w:rsid w:val="005D1B72"/>
    <w:rsid w:val="005D2471"/>
    <w:rsid w:val="005D25A3"/>
    <w:rsid w:val="005D2779"/>
    <w:rsid w:val="005D3242"/>
    <w:rsid w:val="005D610C"/>
    <w:rsid w:val="005D74E7"/>
    <w:rsid w:val="005D7864"/>
    <w:rsid w:val="005D7C64"/>
    <w:rsid w:val="005D7F7B"/>
    <w:rsid w:val="005E3BCD"/>
    <w:rsid w:val="005E4A87"/>
    <w:rsid w:val="005E4DA5"/>
    <w:rsid w:val="005E503E"/>
    <w:rsid w:val="005E59C7"/>
    <w:rsid w:val="005E5E7B"/>
    <w:rsid w:val="005E6095"/>
    <w:rsid w:val="005E6A3F"/>
    <w:rsid w:val="005E6DB8"/>
    <w:rsid w:val="005E7228"/>
    <w:rsid w:val="005E7284"/>
    <w:rsid w:val="005E7BAC"/>
    <w:rsid w:val="005F0E5C"/>
    <w:rsid w:val="005F134E"/>
    <w:rsid w:val="005F1365"/>
    <w:rsid w:val="005F2C1F"/>
    <w:rsid w:val="005F2E44"/>
    <w:rsid w:val="005F3690"/>
    <w:rsid w:val="005F3986"/>
    <w:rsid w:val="005F4C57"/>
    <w:rsid w:val="005F6774"/>
    <w:rsid w:val="005F79AA"/>
    <w:rsid w:val="0060044B"/>
    <w:rsid w:val="006013D7"/>
    <w:rsid w:val="006014DB"/>
    <w:rsid w:val="00601587"/>
    <w:rsid w:val="00602079"/>
    <w:rsid w:val="006022F3"/>
    <w:rsid w:val="00602579"/>
    <w:rsid w:val="00602BA4"/>
    <w:rsid w:val="00602DA2"/>
    <w:rsid w:val="00602FF4"/>
    <w:rsid w:val="00603228"/>
    <w:rsid w:val="00604ACD"/>
    <w:rsid w:val="00604C15"/>
    <w:rsid w:val="00604DC2"/>
    <w:rsid w:val="006060C4"/>
    <w:rsid w:val="00607C35"/>
    <w:rsid w:val="00611777"/>
    <w:rsid w:val="0061189F"/>
    <w:rsid w:val="0061219B"/>
    <w:rsid w:val="00612D05"/>
    <w:rsid w:val="00613FB6"/>
    <w:rsid w:val="006140C6"/>
    <w:rsid w:val="00614134"/>
    <w:rsid w:val="00614241"/>
    <w:rsid w:val="0061428D"/>
    <w:rsid w:val="0061473C"/>
    <w:rsid w:val="00615411"/>
    <w:rsid w:val="0061599E"/>
    <w:rsid w:val="00615AC7"/>
    <w:rsid w:val="006162E6"/>
    <w:rsid w:val="006171A5"/>
    <w:rsid w:val="00620309"/>
    <w:rsid w:val="0062159D"/>
    <w:rsid w:val="00621680"/>
    <w:rsid w:val="00621EC5"/>
    <w:rsid w:val="006223E0"/>
    <w:rsid w:val="006224D0"/>
    <w:rsid w:val="006226A3"/>
    <w:rsid w:val="00622BCE"/>
    <w:rsid w:val="00622E29"/>
    <w:rsid w:val="00623643"/>
    <w:rsid w:val="00624018"/>
    <w:rsid w:val="006240C4"/>
    <w:rsid w:val="00624B3C"/>
    <w:rsid w:val="006252C2"/>
    <w:rsid w:val="00625304"/>
    <w:rsid w:val="0062581B"/>
    <w:rsid w:val="006261F4"/>
    <w:rsid w:val="0063164E"/>
    <w:rsid w:val="0063191D"/>
    <w:rsid w:val="00633488"/>
    <w:rsid w:val="00633581"/>
    <w:rsid w:val="006339AF"/>
    <w:rsid w:val="00633C47"/>
    <w:rsid w:val="00634054"/>
    <w:rsid w:val="006348F7"/>
    <w:rsid w:val="0063512D"/>
    <w:rsid w:val="006358FB"/>
    <w:rsid w:val="00635AE2"/>
    <w:rsid w:val="00635E1E"/>
    <w:rsid w:val="0063677C"/>
    <w:rsid w:val="00636972"/>
    <w:rsid w:val="00636B69"/>
    <w:rsid w:val="00636BC2"/>
    <w:rsid w:val="006404B1"/>
    <w:rsid w:val="006404D1"/>
    <w:rsid w:val="00640F43"/>
    <w:rsid w:val="006412CA"/>
    <w:rsid w:val="006420DA"/>
    <w:rsid w:val="00642A0A"/>
    <w:rsid w:val="00643AC1"/>
    <w:rsid w:val="00643D62"/>
    <w:rsid w:val="00644078"/>
    <w:rsid w:val="00644A5E"/>
    <w:rsid w:val="00644A6C"/>
    <w:rsid w:val="00644D69"/>
    <w:rsid w:val="006457A8"/>
    <w:rsid w:val="00645EA0"/>
    <w:rsid w:val="00645F76"/>
    <w:rsid w:val="00646EB0"/>
    <w:rsid w:val="0064714D"/>
    <w:rsid w:val="0064727D"/>
    <w:rsid w:val="006473CE"/>
    <w:rsid w:val="00647B32"/>
    <w:rsid w:val="00647C27"/>
    <w:rsid w:val="006519E6"/>
    <w:rsid w:val="00651CDE"/>
    <w:rsid w:val="00652326"/>
    <w:rsid w:val="006524F6"/>
    <w:rsid w:val="00652907"/>
    <w:rsid w:val="00652E06"/>
    <w:rsid w:val="00653FC4"/>
    <w:rsid w:val="00654F91"/>
    <w:rsid w:val="00655361"/>
    <w:rsid w:val="00656253"/>
    <w:rsid w:val="00656799"/>
    <w:rsid w:val="00656B77"/>
    <w:rsid w:val="00656E72"/>
    <w:rsid w:val="006578A1"/>
    <w:rsid w:val="0066137B"/>
    <w:rsid w:val="0066174E"/>
    <w:rsid w:val="00661BBB"/>
    <w:rsid w:val="00661E57"/>
    <w:rsid w:val="006629E4"/>
    <w:rsid w:val="0066352E"/>
    <w:rsid w:val="00663783"/>
    <w:rsid w:val="00663E47"/>
    <w:rsid w:val="006644A7"/>
    <w:rsid w:val="00664BDE"/>
    <w:rsid w:val="0066565B"/>
    <w:rsid w:val="0066570A"/>
    <w:rsid w:val="00665C44"/>
    <w:rsid w:val="00666284"/>
    <w:rsid w:val="006667F3"/>
    <w:rsid w:val="00667AEA"/>
    <w:rsid w:val="006704FA"/>
    <w:rsid w:val="00670687"/>
    <w:rsid w:val="00670DC5"/>
    <w:rsid w:val="00671652"/>
    <w:rsid w:val="00671FAA"/>
    <w:rsid w:val="00675DA5"/>
    <w:rsid w:val="00680482"/>
    <w:rsid w:val="006808DC"/>
    <w:rsid w:val="006816B6"/>
    <w:rsid w:val="006820EB"/>
    <w:rsid w:val="00682128"/>
    <w:rsid w:val="0068220C"/>
    <w:rsid w:val="00682AB1"/>
    <w:rsid w:val="00682E9F"/>
    <w:rsid w:val="00683252"/>
    <w:rsid w:val="0068343A"/>
    <w:rsid w:val="006834D4"/>
    <w:rsid w:val="0068413D"/>
    <w:rsid w:val="006844BA"/>
    <w:rsid w:val="006845A2"/>
    <w:rsid w:val="00684BF8"/>
    <w:rsid w:val="00684D9B"/>
    <w:rsid w:val="006858AA"/>
    <w:rsid w:val="00685BCF"/>
    <w:rsid w:val="006871D0"/>
    <w:rsid w:val="0068751F"/>
    <w:rsid w:val="006900D1"/>
    <w:rsid w:val="00690297"/>
    <w:rsid w:val="0069115A"/>
    <w:rsid w:val="006912F1"/>
    <w:rsid w:val="00691387"/>
    <w:rsid w:val="006922D4"/>
    <w:rsid w:val="00692531"/>
    <w:rsid w:val="006927F2"/>
    <w:rsid w:val="006931E1"/>
    <w:rsid w:val="00693E3A"/>
    <w:rsid w:val="00694310"/>
    <w:rsid w:val="00694700"/>
    <w:rsid w:val="00694803"/>
    <w:rsid w:val="00694CE8"/>
    <w:rsid w:val="0069569E"/>
    <w:rsid w:val="006956C6"/>
    <w:rsid w:val="00696EE3"/>
    <w:rsid w:val="0069715D"/>
    <w:rsid w:val="00697392"/>
    <w:rsid w:val="006973E5"/>
    <w:rsid w:val="00697664"/>
    <w:rsid w:val="00697681"/>
    <w:rsid w:val="0069770C"/>
    <w:rsid w:val="00697D26"/>
    <w:rsid w:val="006A08F2"/>
    <w:rsid w:val="006A151A"/>
    <w:rsid w:val="006A1E62"/>
    <w:rsid w:val="006A2A12"/>
    <w:rsid w:val="006A2E9C"/>
    <w:rsid w:val="006A35E0"/>
    <w:rsid w:val="006A377F"/>
    <w:rsid w:val="006A384A"/>
    <w:rsid w:val="006A3875"/>
    <w:rsid w:val="006A3D40"/>
    <w:rsid w:val="006A561D"/>
    <w:rsid w:val="006A5A0A"/>
    <w:rsid w:val="006A5A0C"/>
    <w:rsid w:val="006A5BA0"/>
    <w:rsid w:val="006A5BB1"/>
    <w:rsid w:val="006A5F88"/>
    <w:rsid w:val="006A7D95"/>
    <w:rsid w:val="006B120D"/>
    <w:rsid w:val="006B13C1"/>
    <w:rsid w:val="006B2CC7"/>
    <w:rsid w:val="006B3AF9"/>
    <w:rsid w:val="006B44C5"/>
    <w:rsid w:val="006B555F"/>
    <w:rsid w:val="006B5A60"/>
    <w:rsid w:val="006B6242"/>
    <w:rsid w:val="006B62B8"/>
    <w:rsid w:val="006B6C7C"/>
    <w:rsid w:val="006B6EA4"/>
    <w:rsid w:val="006B72B0"/>
    <w:rsid w:val="006B77BB"/>
    <w:rsid w:val="006B7F8F"/>
    <w:rsid w:val="006B7FC5"/>
    <w:rsid w:val="006C055E"/>
    <w:rsid w:val="006C0D13"/>
    <w:rsid w:val="006C187F"/>
    <w:rsid w:val="006C19BC"/>
    <w:rsid w:val="006C19D5"/>
    <w:rsid w:val="006C1B44"/>
    <w:rsid w:val="006C1F77"/>
    <w:rsid w:val="006C2211"/>
    <w:rsid w:val="006C3031"/>
    <w:rsid w:val="006C3607"/>
    <w:rsid w:val="006C3990"/>
    <w:rsid w:val="006C3ED2"/>
    <w:rsid w:val="006C4233"/>
    <w:rsid w:val="006C42E7"/>
    <w:rsid w:val="006C4422"/>
    <w:rsid w:val="006C5CCA"/>
    <w:rsid w:val="006C625F"/>
    <w:rsid w:val="006C78A6"/>
    <w:rsid w:val="006C7AB4"/>
    <w:rsid w:val="006D006B"/>
    <w:rsid w:val="006D105C"/>
    <w:rsid w:val="006D30E7"/>
    <w:rsid w:val="006D48E7"/>
    <w:rsid w:val="006D4947"/>
    <w:rsid w:val="006D5F16"/>
    <w:rsid w:val="006D60AF"/>
    <w:rsid w:val="006D63AD"/>
    <w:rsid w:val="006D6764"/>
    <w:rsid w:val="006D67D9"/>
    <w:rsid w:val="006D6C93"/>
    <w:rsid w:val="006D7573"/>
    <w:rsid w:val="006E0340"/>
    <w:rsid w:val="006E06F9"/>
    <w:rsid w:val="006E07A9"/>
    <w:rsid w:val="006E0D91"/>
    <w:rsid w:val="006E1706"/>
    <w:rsid w:val="006E3CB2"/>
    <w:rsid w:val="006E3CC3"/>
    <w:rsid w:val="006E3DA8"/>
    <w:rsid w:val="006E5DAA"/>
    <w:rsid w:val="006E7006"/>
    <w:rsid w:val="006F00E7"/>
    <w:rsid w:val="006F0F6E"/>
    <w:rsid w:val="006F1B22"/>
    <w:rsid w:val="006F1BA4"/>
    <w:rsid w:val="006F2259"/>
    <w:rsid w:val="006F23E1"/>
    <w:rsid w:val="006F2F8F"/>
    <w:rsid w:val="006F2FDA"/>
    <w:rsid w:val="006F2FE5"/>
    <w:rsid w:val="006F3460"/>
    <w:rsid w:val="006F34FE"/>
    <w:rsid w:val="006F3615"/>
    <w:rsid w:val="006F3FA3"/>
    <w:rsid w:val="006F48BA"/>
    <w:rsid w:val="006F4AF9"/>
    <w:rsid w:val="006F54EB"/>
    <w:rsid w:val="006F5CC1"/>
    <w:rsid w:val="006F67A5"/>
    <w:rsid w:val="006F762D"/>
    <w:rsid w:val="00700492"/>
    <w:rsid w:val="007009AC"/>
    <w:rsid w:val="0070167E"/>
    <w:rsid w:val="00701E1B"/>
    <w:rsid w:val="00702ED0"/>
    <w:rsid w:val="00703C09"/>
    <w:rsid w:val="0070434A"/>
    <w:rsid w:val="007048C4"/>
    <w:rsid w:val="00704CC4"/>
    <w:rsid w:val="00705345"/>
    <w:rsid w:val="0070638D"/>
    <w:rsid w:val="00706DBF"/>
    <w:rsid w:val="00707A59"/>
    <w:rsid w:val="0071046B"/>
    <w:rsid w:val="00710AC6"/>
    <w:rsid w:val="00710C1D"/>
    <w:rsid w:val="007110A3"/>
    <w:rsid w:val="00711108"/>
    <w:rsid w:val="00711213"/>
    <w:rsid w:val="007112A1"/>
    <w:rsid w:val="00711996"/>
    <w:rsid w:val="00711B3B"/>
    <w:rsid w:val="00711BA3"/>
    <w:rsid w:val="00711C9D"/>
    <w:rsid w:val="00712B71"/>
    <w:rsid w:val="00712E55"/>
    <w:rsid w:val="00713023"/>
    <w:rsid w:val="0071322C"/>
    <w:rsid w:val="00713779"/>
    <w:rsid w:val="00713989"/>
    <w:rsid w:val="00713DCF"/>
    <w:rsid w:val="00714004"/>
    <w:rsid w:val="0071458E"/>
    <w:rsid w:val="007145C9"/>
    <w:rsid w:val="00714631"/>
    <w:rsid w:val="00714B6E"/>
    <w:rsid w:val="0071512F"/>
    <w:rsid w:val="007169AC"/>
    <w:rsid w:val="007169DD"/>
    <w:rsid w:val="00717679"/>
    <w:rsid w:val="00717B67"/>
    <w:rsid w:val="007206A2"/>
    <w:rsid w:val="00720B38"/>
    <w:rsid w:val="00720CA7"/>
    <w:rsid w:val="0072147B"/>
    <w:rsid w:val="0072181E"/>
    <w:rsid w:val="00722267"/>
    <w:rsid w:val="007224AB"/>
    <w:rsid w:val="0072285E"/>
    <w:rsid w:val="00722C62"/>
    <w:rsid w:val="0072321F"/>
    <w:rsid w:val="00723295"/>
    <w:rsid w:val="007238E2"/>
    <w:rsid w:val="007239B4"/>
    <w:rsid w:val="00724446"/>
    <w:rsid w:val="00724584"/>
    <w:rsid w:val="00724AA1"/>
    <w:rsid w:val="00724D39"/>
    <w:rsid w:val="00725A19"/>
    <w:rsid w:val="00726356"/>
    <w:rsid w:val="007268C7"/>
    <w:rsid w:val="00726AAB"/>
    <w:rsid w:val="00727077"/>
    <w:rsid w:val="00730EA6"/>
    <w:rsid w:val="00731C15"/>
    <w:rsid w:val="00732045"/>
    <w:rsid w:val="007322A0"/>
    <w:rsid w:val="00732C1A"/>
    <w:rsid w:val="00733CDC"/>
    <w:rsid w:val="00734B9A"/>
    <w:rsid w:val="0073526F"/>
    <w:rsid w:val="00735695"/>
    <w:rsid w:val="007360CB"/>
    <w:rsid w:val="00737566"/>
    <w:rsid w:val="00741BA2"/>
    <w:rsid w:val="00741CF4"/>
    <w:rsid w:val="00741DCC"/>
    <w:rsid w:val="00741DE2"/>
    <w:rsid w:val="007421A1"/>
    <w:rsid w:val="007427FE"/>
    <w:rsid w:val="00742C51"/>
    <w:rsid w:val="00743445"/>
    <w:rsid w:val="00745E01"/>
    <w:rsid w:val="0074666B"/>
    <w:rsid w:val="007468D6"/>
    <w:rsid w:val="00746BFF"/>
    <w:rsid w:val="007473E1"/>
    <w:rsid w:val="00747897"/>
    <w:rsid w:val="00747E47"/>
    <w:rsid w:val="00750192"/>
    <w:rsid w:val="007504E1"/>
    <w:rsid w:val="00750544"/>
    <w:rsid w:val="00750804"/>
    <w:rsid w:val="007509AB"/>
    <w:rsid w:val="00751689"/>
    <w:rsid w:val="007524AA"/>
    <w:rsid w:val="00753744"/>
    <w:rsid w:val="00753A93"/>
    <w:rsid w:val="00755663"/>
    <w:rsid w:val="00756386"/>
    <w:rsid w:val="00756603"/>
    <w:rsid w:val="007575C0"/>
    <w:rsid w:val="00757D2F"/>
    <w:rsid w:val="0076000E"/>
    <w:rsid w:val="00760C00"/>
    <w:rsid w:val="007610E9"/>
    <w:rsid w:val="00761728"/>
    <w:rsid w:val="00761C6C"/>
    <w:rsid w:val="00762B72"/>
    <w:rsid w:val="00763CCB"/>
    <w:rsid w:val="007642B4"/>
    <w:rsid w:val="00764C45"/>
    <w:rsid w:val="00764C7F"/>
    <w:rsid w:val="00766277"/>
    <w:rsid w:val="0076656A"/>
    <w:rsid w:val="00766701"/>
    <w:rsid w:val="00766911"/>
    <w:rsid w:val="00767793"/>
    <w:rsid w:val="007679D8"/>
    <w:rsid w:val="00770803"/>
    <w:rsid w:val="00771319"/>
    <w:rsid w:val="007713E8"/>
    <w:rsid w:val="00771794"/>
    <w:rsid w:val="00771CCF"/>
    <w:rsid w:val="00771F7D"/>
    <w:rsid w:val="00772C3E"/>
    <w:rsid w:val="007736E8"/>
    <w:rsid w:val="00774400"/>
    <w:rsid w:val="00774ACE"/>
    <w:rsid w:val="00775823"/>
    <w:rsid w:val="00775F57"/>
    <w:rsid w:val="00776584"/>
    <w:rsid w:val="0077679E"/>
    <w:rsid w:val="007769EF"/>
    <w:rsid w:val="00776D4F"/>
    <w:rsid w:val="00776DDC"/>
    <w:rsid w:val="007770F9"/>
    <w:rsid w:val="00777179"/>
    <w:rsid w:val="00777945"/>
    <w:rsid w:val="00777D40"/>
    <w:rsid w:val="00780B8D"/>
    <w:rsid w:val="00780B8E"/>
    <w:rsid w:val="00781649"/>
    <w:rsid w:val="007823D6"/>
    <w:rsid w:val="0078254E"/>
    <w:rsid w:val="00782628"/>
    <w:rsid w:val="007826AB"/>
    <w:rsid w:val="007840E2"/>
    <w:rsid w:val="0078569F"/>
    <w:rsid w:val="00785803"/>
    <w:rsid w:val="00785EB4"/>
    <w:rsid w:val="0078609A"/>
    <w:rsid w:val="00786F85"/>
    <w:rsid w:val="0078731A"/>
    <w:rsid w:val="00787487"/>
    <w:rsid w:val="007906F1"/>
    <w:rsid w:val="00790EDA"/>
    <w:rsid w:val="00791349"/>
    <w:rsid w:val="00791D85"/>
    <w:rsid w:val="00791DAF"/>
    <w:rsid w:val="007924CA"/>
    <w:rsid w:val="00794CBF"/>
    <w:rsid w:val="00795365"/>
    <w:rsid w:val="0079567E"/>
    <w:rsid w:val="00795F6A"/>
    <w:rsid w:val="007961D5"/>
    <w:rsid w:val="00796A6F"/>
    <w:rsid w:val="00796C5D"/>
    <w:rsid w:val="00797B06"/>
    <w:rsid w:val="00797B9C"/>
    <w:rsid w:val="00797CE8"/>
    <w:rsid w:val="007A0483"/>
    <w:rsid w:val="007A1065"/>
    <w:rsid w:val="007A1D86"/>
    <w:rsid w:val="007A2A97"/>
    <w:rsid w:val="007A2CDC"/>
    <w:rsid w:val="007A371B"/>
    <w:rsid w:val="007A3832"/>
    <w:rsid w:val="007A3A0F"/>
    <w:rsid w:val="007A3E60"/>
    <w:rsid w:val="007A407D"/>
    <w:rsid w:val="007A42C3"/>
    <w:rsid w:val="007A464F"/>
    <w:rsid w:val="007A6196"/>
    <w:rsid w:val="007A63D5"/>
    <w:rsid w:val="007A689A"/>
    <w:rsid w:val="007A68EA"/>
    <w:rsid w:val="007A6B7D"/>
    <w:rsid w:val="007A7629"/>
    <w:rsid w:val="007B0B99"/>
    <w:rsid w:val="007B1027"/>
    <w:rsid w:val="007B1691"/>
    <w:rsid w:val="007B174F"/>
    <w:rsid w:val="007B1863"/>
    <w:rsid w:val="007B22E0"/>
    <w:rsid w:val="007B28CA"/>
    <w:rsid w:val="007B358D"/>
    <w:rsid w:val="007B4082"/>
    <w:rsid w:val="007B5401"/>
    <w:rsid w:val="007B5FB4"/>
    <w:rsid w:val="007B6B2B"/>
    <w:rsid w:val="007B7949"/>
    <w:rsid w:val="007B7D30"/>
    <w:rsid w:val="007C0FA9"/>
    <w:rsid w:val="007C2413"/>
    <w:rsid w:val="007C25AE"/>
    <w:rsid w:val="007C3152"/>
    <w:rsid w:val="007C333B"/>
    <w:rsid w:val="007C3914"/>
    <w:rsid w:val="007C3CEA"/>
    <w:rsid w:val="007C3D92"/>
    <w:rsid w:val="007C3E98"/>
    <w:rsid w:val="007C5966"/>
    <w:rsid w:val="007C5A8F"/>
    <w:rsid w:val="007C5B38"/>
    <w:rsid w:val="007C76E8"/>
    <w:rsid w:val="007D01E6"/>
    <w:rsid w:val="007D035E"/>
    <w:rsid w:val="007D0396"/>
    <w:rsid w:val="007D0644"/>
    <w:rsid w:val="007D1801"/>
    <w:rsid w:val="007D1FE0"/>
    <w:rsid w:val="007D20BB"/>
    <w:rsid w:val="007D261E"/>
    <w:rsid w:val="007D2F61"/>
    <w:rsid w:val="007D3004"/>
    <w:rsid w:val="007D3D0E"/>
    <w:rsid w:val="007D3D33"/>
    <w:rsid w:val="007D41C2"/>
    <w:rsid w:val="007D4F02"/>
    <w:rsid w:val="007D674C"/>
    <w:rsid w:val="007D6B7B"/>
    <w:rsid w:val="007D6CF1"/>
    <w:rsid w:val="007D7131"/>
    <w:rsid w:val="007D7BEC"/>
    <w:rsid w:val="007D7CE3"/>
    <w:rsid w:val="007E051A"/>
    <w:rsid w:val="007E0798"/>
    <w:rsid w:val="007E1B72"/>
    <w:rsid w:val="007E37D7"/>
    <w:rsid w:val="007E3EE3"/>
    <w:rsid w:val="007E57DE"/>
    <w:rsid w:val="007E5902"/>
    <w:rsid w:val="007E6719"/>
    <w:rsid w:val="007E68ED"/>
    <w:rsid w:val="007E69ED"/>
    <w:rsid w:val="007E7B2D"/>
    <w:rsid w:val="007F0221"/>
    <w:rsid w:val="007F034B"/>
    <w:rsid w:val="007F07B9"/>
    <w:rsid w:val="007F0928"/>
    <w:rsid w:val="007F15CE"/>
    <w:rsid w:val="007F1E88"/>
    <w:rsid w:val="007F2CD7"/>
    <w:rsid w:val="007F3568"/>
    <w:rsid w:val="007F422D"/>
    <w:rsid w:val="007F4DBA"/>
    <w:rsid w:val="007F519C"/>
    <w:rsid w:val="007F534D"/>
    <w:rsid w:val="007F54A2"/>
    <w:rsid w:val="007F54FE"/>
    <w:rsid w:val="007F5535"/>
    <w:rsid w:val="007F5D32"/>
    <w:rsid w:val="007F72DC"/>
    <w:rsid w:val="007F795F"/>
    <w:rsid w:val="0080069C"/>
    <w:rsid w:val="008006FD"/>
    <w:rsid w:val="0080148D"/>
    <w:rsid w:val="0080156B"/>
    <w:rsid w:val="00801A3A"/>
    <w:rsid w:val="00804114"/>
    <w:rsid w:val="00804634"/>
    <w:rsid w:val="008047E8"/>
    <w:rsid w:val="008052E5"/>
    <w:rsid w:val="0080531E"/>
    <w:rsid w:val="00805C3D"/>
    <w:rsid w:val="00806F1D"/>
    <w:rsid w:val="008077ED"/>
    <w:rsid w:val="00807B6F"/>
    <w:rsid w:val="00807E93"/>
    <w:rsid w:val="00810172"/>
    <w:rsid w:val="00810762"/>
    <w:rsid w:val="00810858"/>
    <w:rsid w:val="00810EFF"/>
    <w:rsid w:val="00811314"/>
    <w:rsid w:val="00811A39"/>
    <w:rsid w:val="0081291B"/>
    <w:rsid w:val="00813622"/>
    <w:rsid w:val="00813DCF"/>
    <w:rsid w:val="00813FAB"/>
    <w:rsid w:val="0081498C"/>
    <w:rsid w:val="00814AE1"/>
    <w:rsid w:val="00815D31"/>
    <w:rsid w:val="0081601F"/>
    <w:rsid w:val="00816064"/>
    <w:rsid w:val="008174B2"/>
    <w:rsid w:val="00817CFF"/>
    <w:rsid w:val="0082000D"/>
    <w:rsid w:val="00820053"/>
    <w:rsid w:val="0082037E"/>
    <w:rsid w:val="00820C9C"/>
    <w:rsid w:val="00820F55"/>
    <w:rsid w:val="00821572"/>
    <w:rsid w:val="00822310"/>
    <w:rsid w:val="00823794"/>
    <w:rsid w:val="008237F4"/>
    <w:rsid w:val="00823F67"/>
    <w:rsid w:val="00824022"/>
    <w:rsid w:val="0082483A"/>
    <w:rsid w:val="00824A81"/>
    <w:rsid w:val="008257B8"/>
    <w:rsid w:val="008260ED"/>
    <w:rsid w:val="0082699D"/>
    <w:rsid w:val="00826E6B"/>
    <w:rsid w:val="008275FD"/>
    <w:rsid w:val="00830BA1"/>
    <w:rsid w:val="00830EB2"/>
    <w:rsid w:val="00831652"/>
    <w:rsid w:val="0083202E"/>
    <w:rsid w:val="0083304F"/>
    <w:rsid w:val="008334C9"/>
    <w:rsid w:val="00834122"/>
    <w:rsid w:val="008352C5"/>
    <w:rsid w:val="008358A6"/>
    <w:rsid w:val="008359FB"/>
    <w:rsid w:val="00835C56"/>
    <w:rsid w:val="008360FC"/>
    <w:rsid w:val="00836E81"/>
    <w:rsid w:val="008377C1"/>
    <w:rsid w:val="00837C90"/>
    <w:rsid w:val="00837EB1"/>
    <w:rsid w:val="0084042B"/>
    <w:rsid w:val="008409BB"/>
    <w:rsid w:val="00841034"/>
    <w:rsid w:val="0084184A"/>
    <w:rsid w:val="008423F2"/>
    <w:rsid w:val="00842A30"/>
    <w:rsid w:val="00842F71"/>
    <w:rsid w:val="00843179"/>
    <w:rsid w:val="0084386A"/>
    <w:rsid w:val="00843E0E"/>
    <w:rsid w:val="008442EA"/>
    <w:rsid w:val="00844589"/>
    <w:rsid w:val="00844794"/>
    <w:rsid w:val="00844FE7"/>
    <w:rsid w:val="00845103"/>
    <w:rsid w:val="00845969"/>
    <w:rsid w:val="00845F37"/>
    <w:rsid w:val="00845FF5"/>
    <w:rsid w:val="00846001"/>
    <w:rsid w:val="0084615D"/>
    <w:rsid w:val="0084642A"/>
    <w:rsid w:val="008465C4"/>
    <w:rsid w:val="00846710"/>
    <w:rsid w:val="008478ED"/>
    <w:rsid w:val="0085087F"/>
    <w:rsid w:val="00851728"/>
    <w:rsid w:val="00851DFF"/>
    <w:rsid w:val="00853084"/>
    <w:rsid w:val="00853142"/>
    <w:rsid w:val="00853CDD"/>
    <w:rsid w:val="008540A6"/>
    <w:rsid w:val="00854420"/>
    <w:rsid w:val="00854481"/>
    <w:rsid w:val="008555EF"/>
    <w:rsid w:val="00857591"/>
    <w:rsid w:val="00857E88"/>
    <w:rsid w:val="008612DB"/>
    <w:rsid w:val="00861B57"/>
    <w:rsid w:val="00862AC4"/>
    <w:rsid w:val="008633AC"/>
    <w:rsid w:val="008634E3"/>
    <w:rsid w:val="008639E5"/>
    <w:rsid w:val="008641EA"/>
    <w:rsid w:val="00864627"/>
    <w:rsid w:val="00864635"/>
    <w:rsid w:val="00864678"/>
    <w:rsid w:val="00864C1A"/>
    <w:rsid w:val="00865217"/>
    <w:rsid w:val="008658AA"/>
    <w:rsid w:val="00865CBD"/>
    <w:rsid w:val="00866E37"/>
    <w:rsid w:val="00866F9E"/>
    <w:rsid w:val="008672E2"/>
    <w:rsid w:val="0086793D"/>
    <w:rsid w:val="00867B1C"/>
    <w:rsid w:val="008713D6"/>
    <w:rsid w:val="00871643"/>
    <w:rsid w:val="0087281D"/>
    <w:rsid w:val="008732D8"/>
    <w:rsid w:val="00873377"/>
    <w:rsid w:val="00873577"/>
    <w:rsid w:val="0087409F"/>
    <w:rsid w:val="00874D58"/>
    <w:rsid w:val="008750D2"/>
    <w:rsid w:val="00875AB5"/>
    <w:rsid w:val="00875C91"/>
    <w:rsid w:val="00875F85"/>
    <w:rsid w:val="00876C6B"/>
    <w:rsid w:val="00876DC9"/>
    <w:rsid w:val="00877125"/>
    <w:rsid w:val="008777C2"/>
    <w:rsid w:val="0088063B"/>
    <w:rsid w:val="00881511"/>
    <w:rsid w:val="00882448"/>
    <w:rsid w:val="00882F1D"/>
    <w:rsid w:val="00883A4D"/>
    <w:rsid w:val="00883B21"/>
    <w:rsid w:val="00883F8F"/>
    <w:rsid w:val="00884235"/>
    <w:rsid w:val="00885285"/>
    <w:rsid w:val="00885985"/>
    <w:rsid w:val="00886699"/>
    <w:rsid w:val="0088709A"/>
    <w:rsid w:val="0089199F"/>
    <w:rsid w:val="00891C32"/>
    <w:rsid w:val="00891D7F"/>
    <w:rsid w:val="00892265"/>
    <w:rsid w:val="0089233E"/>
    <w:rsid w:val="0089330E"/>
    <w:rsid w:val="00893A8E"/>
    <w:rsid w:val="00893E27"/>
    <w:rsid w:val="008945F7"/>
    <w:rsid w:val="0089463D"/>
    <w:rsid w:val="0089554F"/>
    <w:rsid w:val="008955E6"/>
    <w:rsid w:val="00895B5F"/>
    <w:rsid w:val="0089637C"/>
    <w:rsid w:val="00896712"/>
    <w:rsid w:val="00896870"/>
    <w:rsid w:val="008969BD"/>
    <w:rsid w:val="008A01A3"/>
    <w:rsid w:val="008A13BD"/>
    <w:rsid w:val="008A1596"/>
    <w:rsid w:val="008A1EDF"/>
    <w:rsid w:val="008A2695"/>
    <w:rsid w:val="008A2DC9"/>
    <w:rsid w:val="008A2FF1"/>
    <w:rsid w:val="008A3128"/>
    <w:rsid w:val="008A32D4"/>
    <w:rsid w:val="008A367F"/>
    <w:rsid w:val="008A37AF"/>
    <w:rsid w:val="008A3D62"/>
    <w:rsid w:val="008A448D"/>
    <w:rsid w:val="008A4A55"/>
    <w:rsid w:val="008A506F"/>
    <w:rsid w:val="008A528A"/>
    <w:rsid w:val="008A5298"/>
    <w:rsid w:val="008A535A"/>
    <w:rsid w:val="008A720F"/>
    <w:rsid w:val="008A7498"/>
    <w:rsid w:val="008A793D"/>
    <w:rsid w:val="008A7C72"/>
    <w:rsid w:val="008B04F2"/>
    <w:rsid w:val="008B0D0E"/>
    <w:rsid w:val="008B12BB"/>
    <w:rsid w:val="008B1411"/>
    <w:rsid w:val="008B17A2"/>
    <w:rsid w:val="008B25F2"/>
    <w:rsid w:val="008B2643"/>
    <w:rsid w:val="008B2FAE"/>
    <w:rsid w:val="008B3317"/>
    <w:rsid w:val="008B414B"/>
    <w:rsid w:val="008B4E0E"/>
    <w:rsid w:val="008B4FB9"/>
    <w:rsid w:val="008B5715"/>
    <w:rsid w:val="008B5A2D"/>
    <w:rsid w:val="008B5BC2"/>
    <w:rsid w:val="008B5E54"/>
    <w:rsid w:val="008B60BB"/>
    <w:rsid w:val="008B6732"/>
    <w:rsid w:val="008B68EC"/>
    <w:rsid w:val="008B711E"/>
    <w:rsid w:val="008C042F"/>
    <w:rsid w:val="008C057B"/>
    <w:rsid w:val="008C0CAC"/>
    <w:rsid w:val="008C13B4"/>
    <w:rsid w:val="008C1557"/>
    <w:rsid w:val="008C1B8C"/>
    <w:rsid w:val="008C2306"/>
    <w:rsid w:val="008C26D1"/>
    <w:rsid w:val="008C2901"/>
    <w:rsid w:val="008C2B7F"/>
    <w:rsid w:val="008C36AC"/>
    <w:rsid w:val="008C4953"/>
    <w:rsid w:val="008C4E44"/>
    <w:rsid w:val="008C6255"/>
    <w:rsid w:val="008C684B"/>
    <w:rsid w:val="008C6ABD"/>
    <w:rsid w:val="008C6F18"/>
    <w:rsid w:val="008C7685"/>
    <w:rsid w:val="008D007A"/>
    <w:rsid w:val="008D07DE"/>
    <w:rsid w:val="008D0831"/>
    <w:rsid w:val="008D0E40"/>
    <w:rsid w:val="008D1E7F"/>
    <w:rsid w:val="008D2367"/>
    <w:rsid w:val="008D427A"/>
    <w:rsid w:val="008D4DD5"/>
    <w:rsid w:val="008D5657"/>
    <w:rsid w:val="008D6752"/>
    <w:rsid w:val="008D69E7"/>
    <w:rsid w:val="008D6FC1"/>
    <w:rsid w:val="008D75B4"/>
    <w:rsid w:val="008E0140"/>
    <w:rsid w:val="008E0688"/>
    <w:rsid w:val="008E0BEF"/>
    <w:rsid w:val="008E103C"/>
    <w:rsid w:val="008E266D"/>
    <w:rsid w:val="008E2F0C"/>
    <w:rsid w:val="008E3E23"/>
    <w:rsid w:val="008E547B"/>
    <w:rsid w:val="008E5DF8"/>
    <w:rsid w:val="008F0250"/>
    <w:rsid w:val="008F11F4"/>
    <w:rsid w:val="008F1952"/>
    <w:rsid w:val="008F254D"/>
    <w:rsid w:val="008F310B"/>
    <w:rsid w:val="008F322B"/>
    <w:rsid w:val="008F34CB"/>
    <w:rsid w:val="008F3519"/>
    <w:rsid w:val="008F3925"/>
    <w:rsid w:val="008F3AD3"/>
    <w:rsid w:val="008F3CA7"/>
    <w:rsid w:val="008F443F"/>
    <w:rsid w:val="008F5DE5"/>
    <w:rsid w:val="008F5E42"/>
    <w:rsid w:val="008F63B1"/>
    <w:rsid w:val="008F6973"/>
    <w:rsid w:val="008F6E6A"/>
    <w:rsid w:val="008F7AA7"/>
    <w:rsid w:val="008F7F94"/>
    <w:rsid w:val="00900947"/>
    <w:rsid w:val="00900EB8"/>
    <w:rsid w:val="00900FBA"/>
    <w:rsid w:val="0090240E"/>
    <w:rsid w:val="00902E5B"/>
    <w:rsid w:val="00903FD9"/>
    <w:rsid w:val="00904CF5"/>
    <w:rsid w:val="00905259"/>
    <w:rsid w:val="0090556C"/>
    <w:rsid w:val="00905633"/>
    <w:rsid w:val="00905EAE"/>
    <w:rsid w:val="009060C4"/>
    <w:rsid w:val="00906C91"/>
    <w:rsid w:val="00906C95"/>
    <w:rsid w:val="00907656"/>
    <w:rsid w:val="00907E47"/>
    <w:rsid w:val="009115EF"/>
    <w:rsid w:val="009116DD"/>
    <w:rsid w:val="00912D1C"/>
    <w:rsid w:val="00913019"/>
    <w:rsid w:val="00913F1E"/>
    <w:rsid w:val="00913FB2"/>
    <w:rsid w:val="009140C4"/>
    <w:rsid w:val="009144A9"/>
    <w:rsid w:val="0091468B"/>
    <w:rsid w:val="0091526F"/>
    <w:rsid w:val="009153D2"/>
    <w:rsid w:val="00916286"/>
    <w:rsid w:val="00916595"/>
    <w:rsid w:val="00916C47"/>
    <w:rsid w:val="00917009"/>
    <w:rsid w:val="009171AD"/>
    <w:rsid w:val="00917569"/>
    <w:rsid w:val="00920174"/>
    <w:rsid w:val="00921387"/>
    <w:rsid w:val="009219D2"/>
    <w:rsid w:val="00921A4E"/>
    <w:rsid w:val="00921E37"/>
    <w:rsid w:val="00922511"/>
    <w:rsid w:val="00922F07"/>
    <w:rsid w:val="00923463"/>
    <w:rsid w:val="00925238"/>
    <w:rsid w:val="00925ACF"/>
    <w:rsid w:val="0092615D"/>
    <w:rsid w:val="00926546"/>
    <w:rsid w:val="009265A1"/>
    <w:rsid w:val="00927700"/>
    <w:rsid w:val="0093036E"/>
    <w:rsid w:val="00931224"/>
    <w:rsid w:val="0093264C"/>
    <w:rsid w:val="009333D3"/>
    <w:rsid w:val="009339B6"/>
    <w:rsid w:val="00933B4C"/>
    <w:rsid w:val="00933DC4"/>
    <w:rsid w:val="0093431B"/>
    <w:rsid w:val="009346D6"/>
    <w:rsid w:val="00934743"/>
    <w:rsid w:val="0093487E"/>
    <w:rsid w:val="00934FFE"/>
    <w:rsid w:val="00936405"/>
    <w:rsid w:val="00936B64"/>
    <w:rsid w:val="009379C4"/>
    <w:rsid w:val="0094041A"/>
    <w:rsid w:val="00940D32"/>
    <w:rsid w:val="0094190D"/>
    <w:rsid w:val="00942354"/>
    <w:rsid w:val="00942681"/>
    <w:rsid w:val="00943A7E"/>
    <w:rsid w:val="00943E42"/>
    <w:rsid w:val="00943E5D"/>
    <w:rsid w:val="00944728"/>
    <w:rsid w:val="009453E8"/>
    <w:rsid w:val="00945664"/>
    <w:rsid w:val="00945AD1"/>
    <w:rsid w:val="00946ECB"/>
    <w:rsid w:val="00947268"/>
    <w:rsid w:val="0094750E"/>
    <w:rsid w:val="00947C94"/>
    <w:rsid w:val="009507C8"/>
    <w:rsid w:val="0095115E"/>
    <w:rsid w:val="0095118A"/>
    <w:rsid w:val="00952468"/>
    <w:rsid w:val="00954767"/>
    <w:rsid w:val="0095487A"/>
    <w:rsid w:val="009548FB"/>
    <w:rsid w:val="0095538B"/>
    <w:rsid w:val="009575B9"/>
    <w:rsid w:val="00957AF7"/>
    <w:rsid w:val="00960ACA"/>
    <w:rsid w:val="00960C4F"/>
    <w:rsid w:val="00961D2F"/>
    <w:rsid w:val="0096217C"/>
    <w:rsid w:val="00962441"/>
    <w:rsid w:val="00963277"/>
    <w:rsid w:val="00964B53"/>
    <w:rsid w:val="00964C3F"/>
    <w:rsid w:val="00964C6C"/>
    <w:rsid w:val="00965176"/>
    <w:rsid w:val="00965240"/>
    <w:rsid w:val="00965847"/>
    <w:rsid w:val="00965A3E"/>
    <w:rsid w:val="00965C48"/>
    <w:rsid w:val="00966D9D"/>
    <w:rsid w:val="00966E4A"/>
    <w:rsid w:val="00967041"/>
    <w:rsid w:val="00970918"/>
    <w:rsid w:val="0097099E"/>
    <w:rsid w:val="00971761"/>
    <w:rsid w:val="0097216F"/>
    <w:rsid w:val="00972C3B"/>
    <w:rsid w:val="00973057"/>
    <w:rsid w:val="00974D50"/>
    <w:rsid w:val="009751AF"/>
    <w:rsid w:val="00975326"/>
    <w:rsid w:val="00975DEA"/>
    <w:rsid w:val="00977242"/>
    <w:rsid w:val="00977CDF"/>
    <w:rsid w:val="0098043F"/>
    <w:rsid w:val="00981038"/>
    <w:rsid w:val="0098106E"/>
    <w:rsid w:val="00981511"/>
    <w:rsid w:val="00981D1C"/>
    <w:rsid w:val="00981E1C"/>
    <w:rsid w:val="00982118"/>
    <w:rsid w:val="009824E7"/>
    <w:rsid w:val="00982C62"/>
    <w:rsid w:val="00982C91"/>
    <w:rsid w:val="00982F76"/>
    <w:rsid w:val="00982FA3"/>
    <w:rsid w:val="009840FD"/>
    <w:rsid w:val="00984701"/>
    <w:rsid w:val="00984847"/>
    <w:rsid w:val="00984BEC"/>
    <w:rsid w:val="00985EB8"/>
    <w:rsid w:val="00985FB3"/>
    <w:rsid w:val="00986566"/>
    <w:rsid w:val="00986CC1"/>
    <w:rsid w:val="00986F4E"/>
    <w:rsid w:val="00987191"/>
    <w:rsid w:val="00987A5A"/>
    <w:rsid w:val="00987CB4"/>
    <w:rsid w:val="0099097E"/>
    <w:rsid w:val="00990E96"/>
    <w:rsid w:val="009921FC"/>
    <w:rsid w:val="0099272B"/>
    <w:rsid w:val="00992A0E"/>
    <w:rsid w:val="0099399E"/>
    <w:rsid w:val="0099413C"/>
    <w:rsid w:val="00994230"/>
    <w:rsid w:val="0099479E"/>
    <w:rsid w:val="009951D8"/>
    <w:rsid w:val="00995355"/>
    <w:rsid w:val="0099586F"/>
    <w:rsid w:val="00996CB5"/>
    <w:rsid w:val="0099719E"/>
    <w:rsid w:val="009A0169"/>
    <w:rsid w:val="009A1B56"/>
    <w:rsid w:val="009A2A8A"/>
    <w:rsid w:val="009A3C93"/>
    <w:rsid w:val="009A3FD0"/>
    <w:rsid w:val="009A51C7"/>
    <w:rsid w:val="009A59EC"/>
    <w:rsid w:val="009A5C56"/>
    <w:rsid w:val="009A5CA8"/>
    <w:rsid w:val="009A6ED0"/>
    <w:rsid w:val="009A706A"/>
    <w:rsid w:val="009A71AB"/>
    <w:rsid w:val="009A7745"/>
    <w:rsid w:val="009A7C3D"/>
    <w:rsid w:val="009B009A"/>
    <w:rsid w:val="009B0156"/>
    <w:rsid w:val="009B0295"/>
    <w:rsid w:val="009B05BA"/>
    <w:rsid w:val="009B1B0E"/>
    <w:rsid w:val="009B2596"/>
    <w:rsid w:val="009B42B6"/>
    <w:rsid w:val="009B42CC"/>
    <w:rsid w:val="009B43D6"/>
    <w:rsid w:val="009B5081"/>
    <w:rsid w:val="009B6985"/>
    <w:rsid w:val="009B69B3"/>
    <w:rsid w:val="009B7011"/>
    <w:rsid w:val="009B71E4"/>
    <w:rsid w:val="009C04EE"/>
    <w:rsid w:val="009C0CD4"/>
    <w:rsid w:val="009C15E7"/>
    <w:rsid w:val="009C17C8"/>
    <w:rsid w:val="009C385B"/>
    <w:rsid w:val="009C3E3C"/>
    <w:rsid w:val="009C4353"/>
    <w:rsid w:val="009C49C2"/>
    <w:rsid w:val="009C4E2D"/>
    <w:rsid w:val="009C62C0"/>
    <w:rsid w:val="009C6A88"/>
    <w:rsid w:val="009C765D"/>
    <w:rsid w:val="009C7ADA"/>
    <w:rsid w:val="009D000A"/>
    <w:rsid w:val="009D0C8C"/>
    <w:rsid w:val="009D1A86"/>
    <w:rsid w:val="009D1E12"/>
    <w:rsid w:val="009D2DA9"/>
    <w:rsid w:val="009D2E93"/>
    <w:rsid w:val="009D2EA9"/>
    <w:rsid w:val="009D3038"/>
    <w:rsid w:val="009D34C0"/>
    <w:rsid w:val="009D35FB"/>
    <w:rsid w:val="009D4BBE"/>
    <w:rsid w:val="009D4E16"/>
    <w:rsid w:val="009D5893"/>
    <w:rsid w:val="009D6620"/>
    <w:rsid w:val="009D6C54"/>
    <w:rsid w:val="009D72B0"/>
    <w:rsid w:val="009D77CE"/>
    <w:rsid w:val="009D7CA5"/>
    <w:rsid w:val="009D7DE3"/>
    <w:rsid w:val="009E004A"/>
    <w:rsid w:val="009E066B"/>
    <w:rsid w:val="009E1515"/>
    <w:rsid w:val="009E1CFF"/>
    <w:rsid w:val="009E1FEE"/>
    <w:rsid w:val="009E23EA"/>
    <w:rsid w:val="009E2D24"/>
    <w:rsid w:val="009E2EA0"/>
    <w:rsid w:val="009E305F"/>
    <w:rsid w:val="009E36FF"/>
    <w:rsid w:val="009E37D3"/>
    <w:rsid w:val="009E5028"/>
    <w:rsid w:val="009E50FB"/>
    <w:rsid w:val="009E5280"/>
    <w:rsid w:val="009E5386"/>
    <w:rsid w:val="009E5DD1"/>
    <w:rsid w:val="009E60AD"/>
    <w:rsid w:val="009E68C8"/>
    <w:rsid w:val="009E6AB5"/>
    <w:rsid w:val="009E6DAB"/>
    <w:rsid w:val="009E6F4B"/>
    <w:rsid w:val="009E703C"/>
    <w:rsid w:val="009E7E4C"/>
    <w:rsid w:val="009F08F5"/>
    <w:rsid w:val="009F0956"/>
    <w:rsid w:val="009F0EE5"/>
    <w:rsid w:val="009F1264"/>
    <w:rsid w:val="009F1D7F"/>
    <w:rsid w:val="009F245B"/>
    <w:rsid w:val="009F25E6"/>
    <w:rsid w:val="009F2BE8"/>
    <w:rsid w:val="009F2F09"/>
    <w:rsid w:val="009F39A7"/>
    <w:rsid w:val="009F40B7"/>
    <w:rsid w:val="009F4188"/>
    <w:rsid w:val="009F4302"/>
    <w:rsid w:val="009F4393"/>
    <w:rsid w:val="009F4BE9"/>
    <w:rsid w:val="009F62D3"/>
    <w:rsid w:val="00A00112"/>
    <w:rsid w:val="00A008B5"/>
    <w:rsid w:val="00A017B4"/>
    <w:rsid w:val="00A01C53"/>
    <w:rsid w:val="00A01D38"/>
    <w:rsid w:val="00A02414"/>
    <w:rsid w:val="00A025B9"/>
    <w:rsid w:val="00A0355C"/>
    <w:rsid w:val="00A03A13"/>
    <w:rsid w:val="00A040CD"/>
    <w:rsid w:val="00A04429"/>
    <w:rsid w:val="00A06446"/>
    <w:rsid w:val="00A06697"/>
    <w:rsid w:val="00A06C40"/>
    <w:rsid w:val="00A10586"/>
    <w:rsid w:val="00A10A48"/>
    <w:rsid w:val="00A110DA"/>
    <w:rsid w:val="00A1132B"/>
    <w:rsid w:val="00A11930"/>
    <w:rsid w:val="00A11B54"/>
    <w:rsid w:val="00A11CDC"/>
    <w:rsid w:val="00A1238C"/>
    <w:rsid w:val="00A1263D"/>
    <w:rsid w:val="00A12AF2"/>
    <w:rsid w:val="00A12D8A"/>
    <w:rsid w:val="00A12E6C"/>
    <w:rsid w:val="00A136D0"/>
    <w:rsid w:val="00A13D1A"/>
    <w:rsid w:val="00A14DC2"/>
    <w:rsid w:val="00A14DD6"/>
    <w:rsid w:val="00A15D5E"/>
    <w:rsid w:val="00A161F8"/>
    <w:rsid w:val="00A169FA"/>
    <w:rsid w:val="00A1766A"/>
    <w:rsid w:val="00A200F4"/>
    <w:rsid w:val="00A206C9"/>
    <w:rsid w:val="00A20C27"/>
    <w:rsid w:val="00A20E7D"/>
    <w:rsid w:val="00A216BC"/>
    <w:rsid w:val="00A23931"/>
    <w:rsid w:val="00A23FD6"/>
    <w:rsid w:val="00A25317"/>
    <w:rsid w:val="00A25706"/>
    <w:rsid w:val="00A25D84"/>
    <w:rsid w:val="00A26029"/>
    <w:rsid w:val="00A262E4"/>
    <w:rsid w:val="00A268EA"/>
    <w:rsid w:val="00A31CE0"/>
    <w:rsid w:val="00A31FA9"/>
    <w:rsid w:val="00A333BF"/>
    <w:rsid w:val="00A33825"/>
    <w:rsid w:val="00A3398F"/>
    <w:rsid w:val="00A35583"/>
    <w:rsid w:val="00A363EF"/>
    <w:rsid w:val="00A36596"/>
    <w:rsid w:val="00A36DFE"/>
    <w:rsid w:val="00A370FD"/>
    <w:rsid w:val="00A376AD"/>
    <w:rsid w:val="00A3798C"/>
    <w:rsid w:val="00A37DD9"/>
    <w:rsid w:val="00A40ED7"/>
    <w:rsid w:val="00A40F83"/>
    <w:rsid w:val="00A412BA"/>
    <w:rsid w:val="00A41416"/>
    <w:rsid w:val="00A4200D"/>
    <w:rsid w:val="00A424BF"/>
    <w:rsid w:val="00A4258E"/>
    <w:rsid w:val="00A432D1"/>
    <w:rsid w:val="00A43716"/>
    <w:rsid w:val="00A442C5"/>
    <w:rsid w:val="00A44712"/>
    <w:rsid w:val="00A44AF5"/>
    <w:rsid w:val="00A44B8B"/>
    <w:rsid w:val="00A45050"/>
    <w:rsid w:val="00A45EC4"/>
    <w:rsid w:val="00A47212"/>
    <w:rsid w:val="00A474EA"/>
    <w:rsid w:val="00A501B2"/>
    <w:rsid w:val="00A5034A"/>
    <w:rsid w:val="00A50FFA"/>
    <w:rsid w:val="00A539D1"/>
    <w:rsid w:val="00A54DAE"/>
    <w:rsid w:val="00A55D7C"/>
    <w:rsid w:val="00A56D3B"/>
    <w:rsid w:val="00A57450"/>
    <w:rsid w:val="00A57479"/>
    <w:rsid w:val="00A57C08"/>
    <w:rsid w:val="00A600D9"/>
    <w:rsid w:val="00A604CD"/>
    <w:rsid w:val="00A637A0"/>
    <w:rsid w:val="00A63ECD"/>
    <w:rsid w:val="00A64093"/>
    <w:rsid w:val="00A640EB"/>
    <w:rsid w:val="00A64815"/>
    <w:rsid w:val="00A65043"/>
    <w:rsid w:val="00A66DF9"/>
    <w:rsid w:val="00A704E4"/>
    <w:rsid w:val="00A7136A"/>
    <w:rsid w:val="00A71C44"/>
    <w:rsid w:val="00A72296"/>
    <w:rsid w:val="00A7388E"/>
    <w:rsid w:val="00A74544"/>
    <w:rsid w:val="00A74548"/>
    <w:rsid w:val="00A74DF2"/>
    <w:rsid w:val="00A74E4D"/>
    <w:rsid w:val="00A75633"/>
    <w:rsid w:val="00A7592E"/>
    <w:rsid w:val="00A76C1F"/>
    <w:rsid w:val="00A803FC"/>
    <w:rsid w:val="00A8071A"/>
    <w:rsid w:val="00A80DD9"/>
    <w:rsid w:val="00A80FCA"/>
    <w:rsid w:val="00A81CBC"/>
    <w:rsid w:val="00A82506"/>
    <w:rsid w:val="00A837CE"/>
    <w:rsid w:val="00A83DB5"/>
    <w:rsid w:val="00A83FBA"/>
    <w:rsid w:val="00A84636"/>
    <w:rsid w:val="00A84FE1"/>
    <w:rsid w:val="00A85080"/>
    <w:rsid w:val="00A85337"/>
    <w:rsid w:val="00A8626D"/>
    <w:rsid w:val="00A86406"/>
    <w:rsid w:val="00A86853"/>
    <w:rsid w:val="00A86B75"/>
    <w:rsid w:val="00A86E75"/>
    <w:rsid w:val="00A86F33"/>
    <w:rsid w:val="00A87AF0"/>
    <w:rsid w:val="00A9065F"/>
    <w:rsid w:val="00A90B0E"/>
    <w:rsid w:val="00A91AA1"/>
    <w:rsid w:val="00A91C8C"/>
    <w:rsid w:val="00A91F0D"/>
    <w:rsid w:val="00A9235A"/>
    <w:rsid w:val="00A92FF7"/>
    <w:rsid w:val="00A93069"/>
    <w:rsid w:val="00A9468F"/>
    <w:rsid w:val="00A9498D"/>
    <w:rsid w:val="00A95335"/>
    <w:rsid w:val="00A9566B"/>
    <w:rsid w:val="00A9657F"/>
    <w:rsid w:val="00A9797D"/>
    <w:rsid w:val="00AA015F"/>
    <w:rsid w:val="00AA0C3A"/>
    <w:rsid w:val="00AA1723"/>
    <w:rsid w:val="00AA190D"/>
    <w:rsid w:val="00AA1FDD"/>
    <w:rsid w:val="00AA22C3"/>
    <w:rsid w:val="00AA230D"/>
    <w:rsid w:val="00AA4941"/>
    <w:rsid w:val="00AA49E9"/>
    <w:rsid w:val="00AA5475"/>
    <w:rsid w:val="00AA5876"/>
    <w:rsid w:val="00AA6A8A"/>
    <w:rsid w:val="00AA6DD8"/>
    <w:rsid w:val="00AA6FA3"/>
    <w:rsid w:val="00AA70BB"/>
    <w:rsid w:val="00AA757C"/>
    <w:rsid w:val="00AA7F10"/>
    <w:rsid w:val="00AB0391"/>
    <w:rsid w:val="00AB2151"/>
    <w:rsid w:val="00AB284E"/>
    <w:rsid w:val="00AB2C59"/>
    <w:rsid w:val="00AB2C8A"/>
    <w:rsid w:val="00AB42B6"/>
    <w:rsid w:val="00AB4D67"/>
    <w:rsid w:val="00AB545D"/>
    <w:rsid w:val="00AB54D7"/>
    <w:rsid w:val="00AB57D3"/>
    <w:rsid w:val="00AB6886"/>
    <w:rsid w:val="00AB6AE4"/>
    <w:rsid w:val="00AB6E00"/>
    <w:rsid w:val="00AB6F37"/>
    <w:rsid w:val="00AB769E"/>
    <w:rsid w:val="00AB7D55"/>
    <w:rsid w:val="00AC0681"/>
    <w:rsid w:val="00AC154B"/>
    <w:rsid w:val="00AC1B72"/>
    <w:rsid w:val="00AC26FE"/>
    <w:rsid w:val="00AC3202"/>
    <w:rsid w:val="00AC350D"/>
    <w:rsid w:val="00AC3568"/>
    <w:rsid w:val="00AC3CF2"/>
    <w:rsid w:val="00AC47EC"/>
    <w:rsid w:val="00AC4E5D"/>
    <w:rsid w:val="00AC6C53"/>
    <w:rsid w:val="00AC6E85"/>
    <w:rsid w:val="00AC7284"/>
    <w:rsid w:val="00AC7CE6"/>
    <w:rsid w:val="00AD0828"/>
    <w:rsid w:val="00AD0B13"/>
    <w:rsid w:val="00AD0E69"/>
    <w:rsid w:val="00AD103D"/>
    <w:rsid w:val="00AD159C"/>
    <w:rsid w:val="00AD17FA"/>
    <w:rsid w:val="00AD19EC"/>
    <w:rsid w:val="00AD2717"/>
    <w:rsid w:val="00AD3DC4"/>
    <w:rsid w:val="00AD47B5"/>
    <w:rsid w:val="00AD4B68"/>
    <w:rsid w:val="00AD4FF4"/>
    <w:rsid w:val="00AD531D"/>
    <w:rsid w:val="00AD600C"/>
    <w:rsid w:val="00AD63D6"/>
    <w:rsid w:val="00AD6CD5"/>
    <w:rsid w:val="00AD733B"/>
    <w:rsid w:val="00AD7CA7"/>
    <w:rsid w:val="00AE0040"/>
    <w:rsid w:val="00AE184D"/>
    <w:rsid w:val="00AE1C03"/>
    <w:rsid w:val="00AE23E3"/>
    <w:rsid w:val="00AE2F65"/>
    <w:rsid w:val="00AE317E"/>
    <w:rsid w:val="00AE35A5"/>
    <w:rsid w:val="00AE4E2A"/>
    <w:rsid w:val="00AE5CF9"/>
    <w:rsid w:val="00AE5DB6"/>
    <w:rsid w:val="00AE6C3C"/>
    <w:rsid w:val="00AE702E"/>
    <w:rsid w:val="00AE73E0"/>
    <w:rsid w:val="00AF03C0"/>
    <w:rsid w:val="00AF166F"/>
    <w:rsid w:val="00AF1C03"/>
    <w:rsid w:val="00AF1FF9"/>
    <w:rsid w:val="00AF39AF"/>
    <w:rsid w:val="00AF3E3B"/>
    <w:rsid w:val="00AF3E5A"/>
    <w:rsid w:val="00AF46FE"/>
    <w:rsid w:val="00AF486F"/>
    <w:rsid w:val="00AF548B"/>
    <w:rsid w:val="00AF55E0"/>
    <w:rsid w:val="00AF5666"/>
    <w:rsid w:val="00AF5870"/>
    <w:rsid w:val="00AF6619"/>
    <w:rsid w:val="00AF6CFD"/>
    <w:rsid w:val="00AF7DC1"/>
    <w:rsid w:val="00B000AE"/>
    <w:rsid w:val="00B0040B"/>
    <w:rsid w:val="00B00830"/>
    <w:rsid w:val="00B00AB5"/>
    <w:rsid w:val="00B00CC0"/>
    <w:rsid w:val="00B00F5C"/>
    <w:rsid w:val="00B019C1"/>
    <w:rsid w:val="00B0236E"/>
    <w:rsid w:val="00B02506"/>
    <w:rsid w:val="00B02ACE"/>
    <w:rsid w:val="00B03913"/>
    <w:rsid w:val="00B04CEA"/>
    <w:rsid w:val="00B05607"/>
    <w:rsid w:val="00B05A08"/>
    <w:rsid w:val="00B05F14"/>
    <w:rsid w:val="00B06737"/>
    <w:rsid w:val="00B0784C"/>
    <w:rsid w:val="00B07CE9"/>
    <w:rsid w:val="00B101D5"/>
    <w:rsid w:val="00B10633"/>
    <w:rsid w:val="00B10B08"/>
    <w:rsid w:val="00B11A78"/>
    <w:rsid w:val="00B11CFB"/>
    <w:rsid w:val="00B12111"/>
    <w:rsid w:val="00B13E18"/>
    <w:rsid w:val="00B14109"/>
    <w:rsid w:val="00B14410"/>
    <w:rsid w:val="00B1486D"/>
    <w:rsid w:val="00B150D6"/>
    <w:rsid w:val="00B15373"/>
    <w:rsid w:val="00B15639"/>
    <w:rsid w:val="00B15D15"/>
    <w:rsid w:val="00B15E42"/>
    <w:rsid w:val="00B15EEE"/>
    <w:rsid w:val="00B16198"/>
    <w:rsid w:val="00B16A2C"/>
    <w:rsid w:val="00B16FB6"/>
    <w:rsid w:val="00B17022"/>
    <w:rsid w:val="00B21736"/>
    <w:rsid w:val="00B218B1"/>
    <w:rsid w:val="00B21A33"/>
    <w:rsid w:val="00B22180"/>
    <w:rsid w:val="00B22272"/>
    <w:rsid w:val="00B224AA"/>
    <w:rsid w:val="00B22998"/>
    <w:rsid w:val="00B229FE"/>
    <w:rsid w:val="00B2302B"/>
    <w:rsid w:val="00B24363"/>
    <w:rsid w:val="00B2456E"/>
    <w:rsid w:val="00B24979"/>
    <w:rsid w:val="00B250A5"/>
    <w:rsid w:val="00B25651"/>
    <w:rsid w:val="00B26309"/>
    <w:rsid w:val="00B26937"/>
    <w:rsid w:val="00B30243"/>
    <w:rsid w:val="00B30421"/>
    <w:rsid w:val="00B30DC8"/>
    <w:rsid w:val="00B315BB"/>
    <w:rsid w:val="00B31977"/>
    <w:rsid w:val="00B3235A"/>
    <w:rsid w:val="00B333FE"/>
    <w:rsid w:val="00B3382B"/>
    <w:rsid w:val="00B35094"/>
    <w:rsid w:val="00B350F0"/>
    <w:rsid w:val="00B357AC"/>
    <w:rsid w:val="00B35992"/>
    <w:rsid w:val="00B35E4B"/>
    <w:rsid w:val="00B35FCC"/>
    <w:rsid w:val="00B36518"/>
    <w:rsid w:val="00B378CC"/>
    <w:rsid w:val="00B41615"/>
    <w:rsid w:val="00B41D70"/>
    <w:rsid w:val="00B41FD8"/>
    <w:rsid w:val="00B420DF"/>
    <w:rsid w:val="00B428E2"/>
    <w:rsid w:val="00B42A2C"/>
    <w:rsid w:val="00B42A5C"/>
    <w:rsid w:val="00B42A98"/>
    <w:rsid w:val="00B42C64"/>
    <w:rsid w:val="00B4329D"/>
    <w:rsid w:val="00B436B4"/>
    <w:rsid w:val="00B448EF"/>
    <w:rsid w:val="00B47493"/>
    <w:rsid w:val="00B474C8"/>
    <w:rsid w:val="00B474DF"/>
    <w:rsid w:val="00B47915"/>
    <w:rsid w:val="00B501FF"/>
    <w:rsid w:val="00B50E18"/>
    <w:rsid w:val="00B513A9"/>
    <w:rsid w:val="00B51568"/>
    <w:rsid w:val="00B51610"/>
    <w:rsid w:val="00B5167B"/>
    <w:rsid w:val="00B520E3"/>
    <w:rsid w:val="00B52336"/>
    <w:rsid w:val="00B52E03"/>
    <w:rsid w:val="00B5388C"/>
    <w:rsid w:val="00B55CED"/>
    <w:rsid w:val="00B55D57"/>
    <w:rsid w:val="00B55E9D"/>
    <w:rsid w:val="00B55F80"/>
    <w:rsid w:val="00B56480"/>
    <w:rsid w:val="00B565D6"/>
    <w:rsid w:val="00B576A4"/>
    <w:rsid w:val="00B57998"/>
    <w:rsid w:val="00B57CD0"/>
    <w:rsid w:val="00B57DA9"/>
    <w:rsid w:val="00B60177"/>
    <w:rsid w:val="00B60639"/>
    <w:rsid w:val="00B6308E"/>
    <w:rsid w:val="00B63D58"/>
    <w:rsid w:val="00B64E8A"/>
    <w:rsid w:val="00B65588"/>
    <w:rsid w:val="00B658D1"/>
    <w:rsid w:val="00B66064"/>
    <w:rsid w:val="00B6608B"/>
    <w:rsid w:val="00B66995"/>
    <w:rsid w:val="00B671A1"/>
    <w:rsid w:val="00B675A6"/>
    <w:rsid w:val="00B6794D"/>
    <w:rsid w:val="00B67B55"/>
    <w:rsid w:val="00B67C6C"/>
    <w:rsid w:val="00B70C61"/>
    <w:rsid w:val="00B70E5A"/>
    <w:rsid w:val="00B7220D"/>
    <w:rsid w:val="00B749B6"/>
    <w:rsid w:val="00B7509A"/>
    <w:rsid w:val="00B7613E"/>
    <w:rsid w:val="00B766C1"/>
    <w:rsid w:val="00B76966"/>
    <w:rsid w:val="00B76B96"/>
    <w:rsid w:val="00B76EFB"/>
    <w:rsid w:val="00B77129"/>
    <w:rsid w:val="00B77C37"/>
    <w:rsid w:val="00B807BF"/>
    <w:rsid w:val="00B809B1"/>
    <w:rsid w:val="00B81FFF"/>
    <w:rsid w:val="00B82543"/>
    <w:rsid w:val="00B827E8"/>
    <w:rsid w:val="00B82998"/>
    <w:rsid w:val="00B834B0"/>
    <w:rsid w:val="00B837F6"/>
    <w:rsid w:val="00B83DAE"/>
    <w:rsid w:val="00B84FB4"/>
    <w:rsid w:val="00B86F2A"/>
    <w:rsid w:val="00B8756E"/>
    <w:rsid w:val="00B87DF9"/>
    <w:rsid w:val="00B91951"/>
    <w:rsid w:val="00B91A58"/>
    <w:rsid w:val="00B91EAD"/>
    <w:rsid w:val="00B920B9"/>
    <w:rsid w:val="00B930D2"/>
    <w:rsid w:val="00B936C5"/>
    <w:rsid w:val="00B937CD"/>
    <w:rsid w:val="00B938BC"/>
    <w:rsid w:val="00B93997"/>
    <w:rsid w:val="00B93C98"/>
    <w:rsid w:val="00B976BB"/>
    <w:rsid w:val="00BA01A7"/>
    <w:rsid w:val="00BA0224"/>
    <w:rsid w:val="00BA05C8"/>
    <w:rsid w:val="00BA09AA"/>
    <w:rsid w:val="00BA0AD5"/>
    <w:rsid w:val="00BA0CA0"/>
    <w:rsid w:val="00BA0E3C"/>
    <w:rsid w:val="00BA1F74"/>
    <w:rsid w:val="00BA1FE7"/>
    <w:rsid w:val="00BA2B1D"/>
    <w:rsid w:val="00BA3D14"/>
    <w:rsid w:val="00BA435A"/>
    <w:rsid w:val="00BA54BA"/>
    <w:rsid w:val="00BA5603"/>
    <w:rsid w:val="00BA56D9"/>
    <w:rsid w:val="00BA6194"/>
    <w:rsid w:val="00BA62C6"/>
    <w:rsid w:val="00BA7EEE"/>
    <w:rsid w:val="00BB2008"/>
    <w:rsid w:val="00BB29DF"/>
    <w:rsid w:val="00BB2CFC"/>
    <w:rsid w:val="00BB34DC"/>
    <w:rsid w:val="00BB35D0"/>
    <w:rsid w:val="00BB3AC4"/>
    <w:rsid w:val="00BB4999"/>
    <w:rsid w:val="00BB4BCD"/>
    <w:rsid w:val="00BB52EB"/>
    <w:rsid w:val="00BB56C7"/>
    <w:rsid w:val="00BB5B62"/>
    <w:rsid w:val="00BB6502"/>
    <w:rsid w:val="00BB6BCD"/>
    <w:rsid w:val="00BB70F9"/>
    <w:rsid w:val="00BB7C9B"/>
    <w:rsid w:val="00BC1527"/>
    <w:rsid w:val="00BC2306"/>
    <w:rsid w:val="00BC2F31"/>
    <w:rsid w:val="00BC4036"/>
    <w:rsid w:val="00BC4F0A"/>
    <w:rsid w:val="00BC509F"/>
    <w:rsid w:val="00BC51D2"/>
    <w:rsid w:val="00BC589D"/>
    <w:rsid w:val="00BC64BE"/>
    <w:rsid w:val="00BC714F"/>
    <w:rsid w:val="00BC7155"/>
    <w:rsid w:val="00BC7550"/>
    <w:rsid w:val="00BC79A4"/>
    <w:rsid w:val="00BD0B72"/>
    <w:rsid w:val="00BD110D"/>
    <w:rsid w:val="00BD2668"/>
    <w:rsid w:val="00BD3924"/>
    <w:rsid w:val="00BD450F"/>
    <w:rsid w:val="00BD4512"/>
    <w:rsid w:val="00BD52AA"/>
    <w:rsid w:val="00BE1061"/>
    <w:rsid w:val="00BE1321"/>
    <w:rsid w:val="00BE2893"/>
    <w:rsid w:val="00BE2EB4"/>
    <w:rsid w:val="00BE2F5A"/>
    <w:rsid w:val="00BE37D3"/>
    <w:rsid w:val="00BE522A"/>
    <w:rsid w:val="00BE57B5"/>
    <w:rsid w:val="00BE7A7C"/>
    <w:rsid w:val="00BF0A44"/>
    <w:rsid w:val="00BF0CEC"/>
    <w:rsid w:val="00BF1A44"/>
    <w:rsid w:val="00BF1EDF"/>
    <w:rsid w:val="00BF487A"/>
    <w:rsid w:val="00BF4D3D"/>
    <w:rsid w:val="00BF5B8C"/>
    <w:rsid w:val="00BF66B7"/>
    <w:rsid w:val="00BF6A68"/>
    <w:rsid w:val="00BF6FC6"/>
    <w:rsid w:val="00BF7152"/>
    <w:rsid w:val="00BF73F0"/>
    <w:rsid w:val="00BF75B1"/>
    <w:rsid w:val="00BF75C9"/>
    <w:rsid w:val="00BF7BD3"/>
    <w:rsid w:val="00C00352"/>
    <w:rsid w:val="00C007CE"/>
    <w:rsid w:val="00C00A22"/>
    <w:rsid w:val="00C00F18"/>
    <w:rsid w:val="00C01D39"/>
    <w:rsid w:val="00C0200C"/>
    <w:rsid w:val="00C020A8"/>
    <w:rsid w:val="00C034A4"/>
    <w:rsid w:val="00C03DD0"/>
    <w:rsid w:val="00C04445"/>
    <w:rsid w:val="00C04705"/>
    <w:rsid w:val="00C04A7F"/>
    <w:rsid w:val="00C04E2B"/>
    <w:rsid w:val="00C051AA"/>
    <w:rsid w:val="00C060A0"/>
    <w:rsid w:val="00C07187"/>
    <w:rsid w:val="00C075C9"/>
    <w:rsid w:val="00C07FAD"/>
    <w:rsid w:val="00C106C4"/>
    <w:rsid w:val="00C111EA"/>
    <w:rsid w:val="00C119AD"/>
    <w:rsid w:val="00C1228D"/>
    <w:rsid w:val="00C123F3"/>
    <w:rsid w:val="00C13FED"/>
    <w:rsid w:val="00C14E7D"/>
    <w:rsid w:val="00C15722"/>
    <w:rsid w:val="00C16897"/>
    <w:rsid w:val="00C200C9"/>
    <w:rsid w:val="00C2038E"/>
    <w:rsid w:val="00C218FD"/>
    <w:rsid w:val="00C21D8E"/>
    <w:rsid w:val="00C22525"/>
    <w:rsid w:val="00C23DBB"/>
    <w:rsid w:val="00C23FE1"/>
    <w:rsid w:val="00C2410D"/>
    <w:rsid w:val="00C24901"/>
    <w:rsid w:val="00C24BAF"/>
    <w:rsid w:val="00C25F8B"/>
    <w:rsid w:val="00C25FB5"/>
    <w:rsid w:val="00C265C0"/>
    <w:rsid w:val="00C26B9E"/>
    <w:rsid w:val="00C272EF"/>
    <w:rsid w:val="00C2732B"/>
    <w:rsid w:val="00C2753F"/>
    <w:rsid w:val="00C276A8"/>
    <w:rsid w:val="00C27975"/>
    <w:rsid w:val="00C300BC"/>
    <w:rsid w:val="00C318F7"/>
    <w:rsid w:val="00C319D2"/>
    <w:rsid w:val="00C31F85"/>
    <w:rsid w:val="00C32534"/>
    <w:rsid w:val="00C326EE"/>
    <w:rsid w:val="00C32951"/>
    <w:rsid w:val="00C32C02"/>
    <w:rsid w:val="00C33235"/>
    <w:rsid w:val="00C33677"/>
    <w:rsid w:val="00C34137"/>
    <w:rsid w:val="00C3476B"/>
    <w:rsid w:val="00C35240"/>
    <w:rsid w:val="00C368B3"/>
    <w:rsid w:val="00C36F07"/>
    <w:rsid w:val="00C37214"/>
    <w:rsid w:val="00C372E8"/>
    <w:rsid w:val="00C409DC"/>
    <w:rsid w:val="00C40B1B"/>
    <w:rsid w:val="00C40E88"/>
    <w:rsid w:val="00C416A3"/>
    <w:rsid w:val="00C41785"/>
    <w:rsid w:val="00C41FC1"/>
    <w:rsid w:val="00C434C2"/>
    <w:rsid w:val="00C43940"/>
    <w:rsid w:val="00C44342"/>
    <w:rsid w:val="00C44694"/>
    <w:rsid w:val="00C44744"/>
    <w:rsid w:val="00C457C1"/>
    <w:rsid w:val="00C46625"/>
    <w:rsid w:val="00C46870"/>
    <w:rsid w:val="00C47545"/>
    <w:rsid w:val="00C47593"/>
    <w:rsid w:val="00C47748"/>
    <w:rsid w:val="00C5044B"/>
    <w:rsid w:val="00C506BD"/>
    <w:rsid w:val="00C50E55"/>
    <w:rsid w:val="00C51426"/>
    <w:rsid w:val="00C51622"/>
    <w:rsid w:val="00C51FB3"/>
    <w:rsid w:val="00C5223C"/>
    <w:rsid w:val="00C52A35"/>
    <w:rsid w:val="00C53213"/>
    <w:rsid w:val="00C53917"/>
    <w:rsid w:val="00C53930"/>
    <w:rsid w:val="00C541DE"/>
    <w:rsid w:val="00C54C11"/>
    <w:rsid w:val="00C54C67"/>
    <w:rsid w:val="00C54E65"/>
    <w:rsid w:val="00C56324"/>
    <w:rsid w:val="00C5653B"/>
    <w:rsid w:val="00C565A3"/>
    <w:rsid w:val="00C577F7"/>
    <w:rsid w:val="00C60667"/>
    <w:rsid w:val="00C61AB9"/>
    <w:rsid w:val="00C61F84"/>
    <w:rsid w:val="00C62FF7"/>
    <w:rsid w:val="00C63135"/>
    <w:rsid w:val="00C637DC"/>
    <w:rsid w:val="00C63EE8"/>
    <w:rsid w:val="00C6432E"/>
    <w:rsid w:val="00C65718"/>
    <w:rsid w:val="00C65C81"/>
    <w:rsid w:val="00C666DE"/>
    <w:rsid w:val="00C66772"/>
    <w:rsid w:val="00C66D2B"/>
    <w:rsid w:val="00C67156"/>
    <w:rsid w:val="00C67580"/>
    <w:rsid w:val="00C6781C"/>
    <w:rsid w:val="00C67AF7"/>
    <w:rsid w:val="00C67EA1"/>
    <w:rsid w:val="00C70AEE"/>
    <w:rsid w:val="00C71D15"/>
    <w:rsid w:val="00C7234D"/>
    <w:rsid w:val="00C7244E"/>
    <w:rsid w:val="00C726C9"/>
    <w:rsid w:val="00C72801"/>
    <w:rsid w:val="00C72C0A"/>
    <w:rsid w:val="00C73E67"/>
    <w:rsid w:val="00C73FAD"/>
    <w:rsid w:val="00C745FF"/>
    <w:rsid w:val="00C74AE1"/>
    <w:rsid w:val="00C757B8"/>
    <w:rsid w:val="00C76906"/>
    <w:rsid w:val="00C76B7C"/>
    <w:rsid w:val="00C76CC7"/>
    <w:rsid w:val="00C76F81"/>
    <w:rsid w:val="00C776A4"/>
    <w:rsid w:val="00C77800"/>
    <w:rsid w:val="00C800DD"/>
    <w:rsid w:val="00C80920"/>
    <w:rsid w:val="00C80B03"/>
    <w:rsid w:val="00C8243F"/>
    <w:rsid w:val="00C8289B"/>
    <w:rsid w:val="00C82D54"/>
    <w:rsid w:val="00C82F3B"/>
    <w:rsid w:val="00C837C4"/>
    <w:rsid w:val="00C83829"/>
    <w:rsid w:val="00C83EDD"/>
    <w:rsid w:val="00C84BF1"/>
    <w:rsid w:val="00C84CA2"/>
    <w:rsid w:val="00C85A36"/>
    <w:rsid w:val="00C85A62"/>
    <w:rsid w:val="00C85CD1"/>
    <w:rsid w:val="00C86C56"/>
    <w:rsid w:val="00C8773E"/>
    <w:rsid w:val="00C87EDA"/>
    <w:rsid w:val="00C90601"/>
    <w:rsid w:val="00C90991"/>
    <w:rsid w:val="00C90D16"/>
    <w:rsid w:val="00C9116A"/>
    <w:rsid w:val="00C9265D"/>
    <w:rsid w:val="00C92824"/>
    <w:rsid w:val="00C937BA"/>
    <w:rsid w:val="00C949FC"/>
    <w:rsid w:val="00C960CF"/>
    <w:rsid w:val="00C96672"/>
    <w:rsid w:val="00C96678"/>
    <w:rsid w:val="00C96772"/>
    <w:rsid w:val="00C96A34"/>
    <w:rsid w:val="00C96CFA"/>
    <w:rsid w:val="00C96E5A"/>
    <w:rsid w:val="00C96EB5"/>
    <w:rsid w:val="00C97913"/>
    <w:rsid w:val="00CA0257"/>
    <w:rsid w:val="00CA0917"/>
    <w:rsid w:val="00CA102B"/>
    <w:rsid w:val="00CA283D"/>
    <w:rsid w:val="00CA29D1"/>
    <w:rsid w:val="00CA2DD6"/>
    <w:rsid w:val="00CA3247"/>
    <w:rsid w:val="00CA3752"/>
    <w:rsid w:val="00CA3999"/>
    <w:rsid w:val="00CA39C0"/>
    <w:rsid w:val="00CA5AD3"/>
    <w:rsid w:val="00CA62DD"/>
    <w:rsid w:val="00CA69BA"/>
    <w:rsid w:val="00CA7DE6"/>
    <w:rsid w:val="00CB0339"/>
    <w:rsid w:val="00CB110E"/>
    <w:rsid w:val="00CB11F8"/>
    <w:rsid w:val="00CB225B"/>
    <w:rsid w:val="00CB2EF5"/>
    <w:rsid w:val="00CB33E4"/>
    <w:rsid w:val="00CB4230"/>
    <w:rsid w:val="00CB431B"/>
    <w:rsid w:val="00CB4A77"/>
    <w:rsid w:val="00CB4EA5"/>
    <w:rsid w:val="00CB557F"/>
    <w:rsid w:val="00CB592B"/>
    <w:rsid w:val="00CB5C5F"/>
    <w:rsid w:val="00CB600E"/>
    <w:rsid w:val="00CB65B8"/>
    <w:rsid w:val="00CB6CDF"/>
    <w:rsid w:val="00CB7264"/>
    <w:rsid w:val="00CB730F"/>
    <w:rsid w:val="00CB761C"/>
    <w:rsid w:val="00CB76B5"/>
    <w:rsid w:val="00CB7AD6"/>
    <w:rsid w:val="00CC00E8"/>
    <w:rsid w:val="00CC0495"/>
    <w:rsid w:val="00CC110F"/>
    <w:rsid w:val="00CC11B8"/>
    <w:rsid w:val="00CC1AF9"/>
    <w:rsid w:val="00CC20E0"/>
    <w:rsid w:val="00CC2818"/>
    <w:rsid w:val="00CC2F7A"/>
    <w:rsid w:val="00CC3A70"/>
    <w:rsid w:val="00CC4033"/>
    <w:rsid w:val="00CC40B8"/>
    <w:rsid w:val="00CC5444"/>
    <w:rsid w:val="00CC5631"/>
    <w:rsid w:val="00CC62A6"/>
    <w:rsid w:val="00CC676C"/>
    <w:rsid w:val="00CC7A11"/>
    <w:rsid w:val="00CD04A8"/>
    <w:rsid w:val="00CD051B"/>
    <w:rsid w:val="00CD1DB1"/>
    <w:rsid w:val="00CD22B5"/>
    <w:rsid w:val="00CD22F4"/>
    <w:rsid w:val="00CD25E1"/>
    <w:rsid w:val="00CD367C"/>
    <w:rsid w:val="00CD454A"/>
    <w:rsid w:val="00CD4F54"/>
    <w:rsid w:val="00CD4FFE"/>
    <w:rsid w:val="00CD57FA"/>
    <w:rsid w:val="00CD5A6E"/>
    <w:rsid w:val="00CD711F"/>
    <w:rsid w:val="00CD74A7"/>
    <w:rsid w:val="00CD79B2"/>
    <w:rsid w:val="00CE157C"/>
    <w:rsid w:val="00CE1AF6"/>
    <w:rsid w:val="00CE2298"/>
    <w:rsid w:val="00CE3064"/>
    <w:rsid w:val="00CE39E4"/>
    <w:rsid w:val="00CE4282"/>
    <w:rsid w:val="00CE54E1"/>
    <w:rsid w:val="00CE55B6"/>
    <w:rsid w:val="00CE5856"/>
    <w:rsid w:val="00CE5BDE"/>
    <w:rsid w:val="00CE6A6D"/>
    <w:rsid w:val="00CE774C"/>
    <w:rsid w:val="00CF012E"/>
    <w:rsid w:val="00CF04D4"/>
    <w:rsid w:val="00CF0B4C"/>
    <w:rsid w:val="00CF1680"/>
    <w:rsid w:val="00CF1BD7"/>
    <w:rsid w:val="00CF21A5"/>
    <w:rsid w:val="00CF24AB"/>
    <w:rsid w:val="00CF2518"/>
    <w:rsid w:val="00CF2DDE"/>
    <w:rsid w:val="00CF344A"/>
    <w:rsid w:val="00CF39A0"/>
    <w:rsid w:val="00CF3D1C"/>
    <w:rsid w:val="00CF4713"/>
    <w:rsid w:val="00CF4B12"/>
    <w:rsid w:val="00CF58FE"/>
    <w:rsid w:val="00CF5EBE"/>
    <w:rsid w:val="00CF783B"/>
    <w:rsid w:val="00CF7D97"/>
    <w:rsid w:val="00CF7EEC"/>
    <w:rsid w:val="00D001C2"/>
    <w:rsid w:val="00D00779"/>
    <w:rsid w:val="00D009D8"/>
    <w:rsid w:val="00D012E1"/>
    <w:rsid w:val="00D01318"/>
    <w:rsid w:val="00D01665"/>
    <w:rsid w:val="00D01D1E"/>
    <w:rsid w:val="00D01DD6"/>
    <w:rsid w:val="00D02580"/>
    <w:rsid w:val="00D03BF7"/>
    <w:rsid w:val="00D03F1E"/>
    <w:rsid w:val="00D0428E"/>
    <w:rsid w:val="00D04426"/>
    <w:rsid w:val="00D0482F"/>
    <w:rsid w:val="00D04A33"/>
    <w:rsid w:val="00D04E82"/>
    <w:rsid w:val="00D05892"/>
    <w:rsid w:val="00D062FD"/>
    <w:rsid w:val="00D06824"/>
    <w:rsid w:val="00D06C03"/>
    <w:rsid w:val="00D1037A"/>
    <w:rsid w:val="00D10D09"/>
    <w:rsid w:val="00D1163E"/>
    <w:rsid w:val="00D12362"/>
    <w:rsid w:val="00D12A4F"/>
    <w:rsid w:val="00D14C15"/>
    <w:rsid w:val="00D15CB3"/>
    <w:rsid w:val="00D15F51"/>
    <w:rsid w:val="00D16ED5"/>
    <w:rsid w:val="00D202B1"/>
    <w:rsid w:val="00D20662"/>
    <w:rsid w:val="00D21291"/>
    <w:rsid w:val="00D217F7"/>
    <w:rsid w:val="00D21C8A"/>
    <w:rsid w:val="00D2297E"/>
    <w:rsid w:val="00D22DE5"/>
    <w:rsid w:val="00D233BD"/>
    <w:rsid w:val="00D233D7"/>
    <w:rsid w:val="00D23CBB"/>
    <w:rsid w:val="00D25806"/>
    <w:rsid w:val="00D25E9D"/>
    <w:rsid w:val="00D25F1C"/>
    <w:rsid w:val="00D26DE6"/>
    <w:rsid w:val="00D26EE7"/>
    <w:rsid w:val="00D27B1E"/>
    <w:rsid w:val="00D30718"/>
    <w:rsid w:val="00D322FB"/>
    <w:rsid w:val="00D32475"/>
    <w:rsid w:val="00D32EF4"/>
    <w:rsid w:val="00D33F81"/>
    <w:rsid w:val="00D34850"/>
    <w:rsid w:val="00D35060"/>
    <w:rsid w:val="00D369D4"/>
    <w:rsid w:val="00D36AD7"/>
    <w:rsid w:val="00D373E9"/>
    <w:rsid w:val="00D37C61"/>
    <w:rsid w:val="00D403FF"/>
    <w:rsid w:val="00D404C4"/>
    <w:rsid w:val="00D40C02"/>
    <w:rsid w:val="00D40CE9"/>
    <w:rsid w:val="00D42115"/>
    <w:rsid w:val="00D42EFD"/>
    <w:rsid w:val="00D457D1"/>
    <w:rsid w:val="00D458AA"/>
    <w:rsid w:val="00D46338"/>
    <w:rsid w:val="00D46BA2"/>
    <w:rsid w:val="00D47234"/>
    <w:rsid w:val="00D47281"/>
    <w:rsid w:val="00D47581"/>
    <w:rsid w:val="00D50295"/>
    <w:rsid w:val="00D5069A"/>
    <w:rsid w:val="00D50E43"/>
    <w:rsid w:val="00D51469"/>
    <w:rsid w:val="00D51D48"/>
    <w:rsid w:val="00D52B45"/>
    <w:rsid w:val="00D530EB"/>
    <w:rsid w:val="00D53393"/>
    <w:rsid w:val="00D535B6"/>
    <w:rsid w:val="00D55235"/>
    <w:rsid w:val="00D55D78"/>
    <w:rsid w:val="00D56916"/>
    <w:rsid w:val="00D572B2"/>
    <w:rsid w:val="00D57F53"/>
    <w:rsid w:val="00D60CAB"/>
    <w:rsid w:val="00D610FD"/>
    <w:rsid w:val="00D612AF"/>
    <w:rsid w:val="00D619F3"/>
    <w:rsid w:val="00D62A5B"/>
    <w:rsid w:val="00D62B43"/>
    <w:rsid w:val="00D62ECD"/>
    <w:rsid w:val="00D63748"/>
    <w:rsid w:val="00D639F0"/>
    <w:rsid w:val="00D63C1B"/>
    <w:rsid w:val="00D63D76"/>
    <w:rsid w:val="00D64BFF"/>
    <w:rsid w:val="00D64DE1"/>
    <w:rsid w:val="00D64E3F"/>
    <w:rsid w:val="00D653D0"/>
    <w:rsid w:val="00D6692A"/>
    <w:rsid w:val="00D66E55"/>
    <w:rsid w:val="00D674E9"/>
    <w:rsid w:val="00D6799A"/>
    <w:rsid w:val="00D7009C"/>
    <w:rsid w:val="00D7043A"/>
    <w:rsid w:val="00D70F17"/>
    <w:rsid w:val="00D712DA"/>
    <w:rsid w:val="00D71561"/>
    <w:rsid w:val="00D719EF"/>
    <w:rsid w:val="00D72327"/>
    <w:rsid w:val="00D727E0"/>
    <w:rsid w:val="00D72B87"/>
    <w:rsid w:val="00D72C72"/>
    <w:rsid w:val="00D74160"/>
    <w:rsid w:val="00D75D22"/>
    <w:rsid w:val="00D75DA5"/>
    <w:rsid w:val="00D76C58"/>
    <w:rsid w:val="00D76CF2"/>
    <w:rsid w:val="00D76E7C"/>
    <w:rsid w:val="00D80B40"/>
    <w:rsid w:val="00D8155B"/>
    <w:rsid w:val="00D816D5"/>
    <w:rsid w:val="00D81E79"/>
    <w:rsid w:val="00D81FEA"/>
    <w:rsid w:val="00D825A5"/>
    <w:rsid w:val="00D825B7"/>
    <w:rsid w:val="00D8290E"/>
    <w:rsid w:val="00D82AD1"/>
    <w:rsid w:val="00D82E6E"/>
    <w:rsid w:val="00D83040"/>
    <w:rsid w:val="00D8323B"/>
    <w:rsid w:val="00D83489"/>
    <w:rsid w:val="00D83D13"/>
    <w:rsid w:val="00D841AC"/>
    <w:rsid w:val="00D8589D"/>
    <w:rsid w:val="00D85A81"/>
    <w:rsid w:val="00D86466"/>
    <w:rsid w:val="00D86997"/>
    <w:rsid w:val="00D870E8"/>
    <w:rsid w:val="00D87423"/>
    <w:rsid w:val="00D87452"/>
    <w:rsid w:val="00D87485"/>
    <w:rsid w:val="00D907CB"/>
    <w:rsid w:val="00D91BF2"/>
    <w:rsid w:val="00D93322"/>
    <w:rsid w:val="00D93C1C"/>
    <w:rsid w:val="00D94026"/>
    <w:rsid w:val="00D94120"/>
    <w:rsid w:val="00D951DD"/>
    <w:rsid w:val="00D952ED"/>
    <w:rsid w:val="00D957FA"/>
    <w:rsid w:val="00D9664C"/>
    <w:rsid w:val="00D97404"/>
    <w:rsid w:val="00D975A3"/>
    <w:rsid w:val="00D979D0"/>
    <w:rsid w:val="00DA08CA"/>
    <w:rsid w:val="00DA0F37"/>
    <w:rsid w:val="00DA101A"/>
    <w:rsid w:val="00DA122C"/>
    <w:rsid w:val="00DA1A06"/>
    <w:rsid w:val="00DA2FD5"/>
    <w:rsid w:val="00DA4838"/>
    <w:rsid w:val="00DA4989"/>
    <w:rsid w:val="00DA5721"/>
    <w:rsid w:val="00DA6173"/>
    <w:rsid w:val="00DA7477"/>
    <w:rsid w:val="00DA7573"/>
    <w:rsid w:val="00DA7BD4"/>
    <w:rsid w:val="00DB0191"/>
    <w:rsid w:val="00DB0359"/>
    <w:rsid w:val="00DB0EF6"/>
    <w:rsid w:val="00DB0F8A"/>
    <w:rsid w:val="00DB26A8"/>
    <w:rsid w:val="00DB27CF"/>
    <w:rsid w:val="00DB324C"/>
    <w:rsid w:val="00DB3D71"/>
    <w:rsid w:val="00DB3FD3"/>
    <w:rsid w:val="00DB5F2A"/>
    <w:rsid w:val="00DB6A2B"/>
    <w:rsid w:val="00DB6F45"/>
    <w:rsid w:val="00DB72B7"/>
    <w:rsid w:val="00DB7546"/>
    <w:rsid w:val="00DB782D"/>
    <w:rsid w:val="00DC0624"/>
    <w:rsid w:val="00DC0FC3"/>
    <w:rsid w:val="00DC1A58"/>
    <w:rsid w:val="00DC1AC0"/>
    <w:rsid w:val="00DC1CDD"/>
    <w:rsid w:val="00DC1D8E"/>
    <w:rsid w:val="00DC20C3"/>
    <w:rsid w:val="00DC227A"/>
    <w:rsid w:val="00DC2360"/>
    <w:rsid w:val="00DC26E4"/>
    <w:rsid w:val="00DC2BAE"/>
    <w:rsid w:val="00DC2CEE"/>
    <w:rsid w:val="00DC3257"/>
    <w:rsid w:val="00DC3279"/>
    <w:rsid w:val="00DC3BF1"/>
    <w:rsid w:val="00DC3CFC"/>
    <w:rsid w:val="00DC4D1D"/>
    <w:rsid w:val="00DC4D87"/>
    <w:rsid w:val="00DC54EB"/>
    <w:rsid w:val="00DC580A"/>
    <w:rsid w:val="00DC5B50"/>
    <w:rsid w:val="00DC66BC"/>
    <w:rsid w:val="00DC727F"/>
    <w:rsid w:val="00DC7E78"/>
    <w:rsid w:val="00DD0493"/>
    <w:rsid w:val="00DD0924"/>
    <w:rsid w:val="00DD0CBF"/>
    <w:rsid w:val="00DD1071"/>
    <w:rsid w:val="00DD12FD"/>
    <w:rsid w:val="00DD1576"/>
    <w:rsid w:val="00DD1D31"/>
    <w:rsid w:val="00DD2893"/>
    <w:rsid w:val="00DD4717"/>
    <w:rsid w:val="00DD4F74"/>
    <w:rsid w:val="00DD531F"/>
    <w:rsid w:val="00DD556C"/>
    <w:rsid w:val="00DD5737"/>
    <w:rsid w:val="00DD5E81"/>
    <w:rsid w:val="00DD6C46"/>
    <w:rsid w:val="00DD6C7A"/>
    <w:rsid w:val="00DD6F44"/>
    <w:rsid w:val="00DD7CCA"/>
    <w:rsid w:val="00DE0BDE"/>
    <w:rsid w:val="00DE10CF"/>
    <w:rsid w:val="00DE1270"/>
    <w:rsid w:val="00DE1E1E"/>
    <w:rsid w:val="00DE223E"/>
    <w:rsid w:val="00DE2D33"/>
    <w:rsid w:val="00DE34EB"/>
    <w:rsid w:val="00DE3592"/>
    <w:rsid w:val="00DE3E78"/>
    <w:rsid w:val="00DE41F8"/>
    <w:rsid w:val="00DE4B9D"/>
    <w:rsid w:val="00DE50EA"/>
    <w:rsid w:val="00DE545C"/>
    <w:rsid w:val="00DE5C9F"/>
    <w:rsid w:val="00DE734E"/>
    <w:rsid w:val="00DE7887"/>
    <w:rsid w:val="00DE7BF8"/>
    <w:rsid w:val="00DF0DC3"/>
    <w:rsid w:val="00DF14F9"/>
    <w:rsid w:val="00DF1C2D"/>
    <w:rsid w:val="00DF1FAE"/>
    <w:rsid w:val="00DF2AD9"/>
    <w:rsid w:val="00DF54D0"/>
    <w:rsid w:val="00DF580C"/>
    <w:rsid w:val="00DF5C1A"/>
    <w:rsid w:val="00DF6BCB"/>
    <w:rsid w:val="00DF6D45"/>
    <w:rsid w:val="00DF7042"/>
    <w:rsid w:val="00DF78FD"/>
    <w:rsid w:val="00DF7EFE"/>
    <w:rsid w:val="00E00E15"/>
    <w:rsid w:val="00E00F63"/>
    <w:rsid w:val="00E01210"/>
    <w:rsid w:val="00E01D50"/>
    <w:rsid w:val="00E02664"/>
    <w:rsid w:val="00E02C4D"/>
    <w:rsid w:val="00E031A5"/>
    <w:rsid w:val="00E0341B"/>
    <w:rsid w:val="00E0348F"/>
    <w:rsid w:val="00E035A6"/>
    <w:rsid w:val="00E038F5"/>
    <w:rsid w:val="00E03D67"/>
    <w:rsid w:val="00E04510"/>
    <w:rsid w:val="00E04784"/>
    <w:rsid w:val="00E05569"/>
    <w:rsid w:val="00E05A6C"/>
    <w:rsid w:val="00E05F59"/>
    <w:rsid w:val="00E0655D"/>
    <w:rsid w:val="00E1024A"/>
    <w:rsid w:val="00E10B17"/>
    <w:rsid w:val="00E10B67"/>
    <w:rsid w:val="00E12742"/>
    <w:rsid w:val="00E12AB9"/>
    <w:rsid w:val="00E12B67"/>
    <w:rsid w:val="00E141D3"/>
    <w:rsid w:val="00E14941"/>
    <w:rsid w:val="00E14B00"/>
    <w:rsid w:val="00E1526B"/>
    <w:rsid w:val="00E1534B"/>
    <w:rsid w:val="00E15408"/>
    <w:rsid w:val="00E15743"/>
    <w:rsid w:val="00E15C52"/>
    <w:rsid w:val="00E15EDA"/>
    <w:rsid w:val="00E15F0B"/>
    <w:rsid w:val="00E160E8"/>
    <w:rsid w:val="00E16199"/>
    <w:rsid w:val="00E16311"/>
    <w:rsid w:val="00E1702C"/>
    <w:rsid w:val="00E20CC5"/>
    <w:rsid w:val="00E21ACA"/>
    <w:rsid w:val="00E22B80"/>
    <w:rsid w:val="00E22C0E"/>
    <w:rsid w:val="00E22CFF"/>
    <w:rsid w:val="00E231CD"/>
    <w:rsid w:val="00E231E1"/>
    <w:rsid w:val="00E23888"/>
    <w:rsid w:val="00E23B9C"/>
    <w:rsid w:val="00E23CE3"/>
    <w:rsid w:val="00E23CF7"/>
    <w:rsid w:val="00E23E76"/>
    <w:rsid w:val="00E249DB"/>
    <w:rsid w:val="00E253A3"/>
    <w:rsid w:val="00E25402"/>
    <w:rsid w:val="00E259B0"/>
    <w:rsid w:val="00E25AF8"/>
    <w:rsid w:val="00E26AEC"/>
    <w:rsid w:val="00E2757B"/>
    <w:rsid w:val="00E276EE"/>
    <w:rsid w:val="00E2792D"/>
    <w:rsid w:val="00E30828"/>
    <w:rsid w:val="00E30B37"/>
    <w:rsid w:val="00E3109C"/>
    <w:rsid w:val="00E311D1"/>
    <w:rsid w:val="00E31C2D"/>
    <w:rsid w:val="00E32432"/>
    <w:rsid w:val="00E33B1E"/>
    <w:rsid w:val="00E34277"/>
    <w:rsid w:val="00E3482E"/>
    <w:rsid w:val="00E3621B"/>
    <w:rsid w:val="00E36F43"/>
    <w:rsid w:val="00E37F0C"/>
    <w:rsid w:val="00E40ADF"/>
    <w:rsid w:val="00E418E3"/>
    <w:rsid w:val="00E423DE"/>
    <w:rsid w:val="00E42F07"/>
    <w:rsid w:val="00E4370F"/>
    <w:rsid w:val="00E4441D"/>
    <w:rsid w:val="00E453AB"/>
    <w:rsid w:val="00E462E6"/>
    <w:rsid w:val="00E463A0"/>
    <w:rsid w:val="00E47839"/>
    <w:rsid w:val="00E51CDE"/>
    <w:rsid w:val="00E5210B"/>
    <w:rsid w:val="00E53631"/>
    <w:rsid w:val="00E5388F"/>
    <w:rsid w:val="00E54239"/>
    <w:rsid w:val="00E54272"/>
    <w:rsid w:val="00E542BC"/>
    <w:rsid w:val="00E54521"/>
    <w:rsid w:val="00E54617"/>
    <w:rsid w:val="00E5484B"/>
    <w:rsid w:val="00E56023"/>
    <w:rsid w:val="00E56D6E"/>
    <w:rsid w:val="00E56FEF"/>
    <w:rsid w:val="00E577F9"/>
    <w:rsid w:val="00E57FB5"/>
    <w:rsid w:val="00E60F14"/>
    <w:rsid w:val="00E61B23"/>
    <w:rsid w:val="00E625BE"/>
    <w:rsid w:val="00E6284B"/>
    <w:rsid w:val="00E62D07"/>
    <w:rsid w:val="00E62DF6"/>
    <w:rsid w:val="00E63A22"/>
    <w:rsid w:val="00E63B8F"/>
    <w:rsid w:val="00E646B5"/>
    <w:rsid w:val="00E65427"/>
    <w:rsid w:val="00E6543F"/>
    <w:rsid w:val="00E661C0"/>
    <w:rsid w:val="00E663F5"/>
    <w:rsid w:val="00E66E97"/>
    <w:rsid w:val="00E70BD6"/>
    <w:rsid w:val="00E71305"/>
    <w:rsid w:val="00E72383"/>
    <w:rsid w:val="00E724D2"/>
    <w:rsid w:val="00E72D9F"/>
    <w:rsid w:val="00E73C41"/>
    <w:rsid w:val="00E74933"/>
    <w:rsid w:val="00E74EDC"/>
    <w:rsid w:val="00E75737"/>
    <w:rsid w:val="00E75875"/>
    <w:rsid w:val="00E75886"/>
    <w:rsid w:val="00E75D6E"/>
    <w:rsid w:val="00E76007"/>
    <w:rsid w:val="00E76181"/>
    <w:rsid w:val="00E770F2"/>
    <w:rsid w:val="00E77EAC"/>
    <w:rsid w:val="00E81069"/>
    <w:rsid w:val="00E817AD"/>
    <w:rsid w:val="00E817EF"/>
    <w:rsid w:val="00E8184F"/>
    <w:rsid w:val="00E828D5"/>
    <w:rsid w:val="00E82C61"/>
    <w:rsid w:val="00E82D81"/>
    <w:rsid w:val="00E83259"/>
    <w:rsid w:val="00E839BE"/>
    <w:rsid w:val="00E83CAC"/>
    <w:rsid w:val="00E84C89"/>
    <w:rsid w:val="00E85E56"/>
    <w:rsid w:val="00E860DD"/>
    <w:rsid w:val="00E8713D"/>
    <w:rsid w:val="00E90329"/>
    <w:rsid w:val="00E910D5"/>
    <w:rsid w:val="00E922C4"/>
    <w:rsid w:val="00E943AE"/>
    <w:rsid w:val="00E947B0"/>
    <w:rsid w:val="00E95D82"/>
    <w:rsid w:val="00E95F21"/>
    <w:rsid w:val="00E96273"/>
    <w:rsid w:val="00E96E97"/>
    <w:rsid w:val="00E97D49"/>
    <w:rsid w:val="00EA0251"/>
    <w:rsid w:val="00EA1065"/>
    <w:rsid w:val="00EA1434"/>
    <w:rsid w:val="00EA3C3E"/>
    <w:rsid w:val="00EA4694"/>
    <w:rsid w:val="00EA48D3"/>
    <w:rsid w:val="00EA546B"/>
    <w:rsid w:val="00EA57C5"/>
    <w:rsid w:val="00EA5D7E"/>
    <w:rsid w:val="00EA5F31"/>
    <w:rsid w:val="00EA5F92"/>
    <w:rsid w:val="00EA64B4"/>
    <w:rsid w:val="00EA65F1"/>
    <w:rsid w:val="00EA6665"/>
    <w:rsid w:val="00EA6935"/>
    <w:rsid w:val="00EA6967"/>
    <w:rsid w:val="00EA6F44"/>
    <w:rsid w:val="00EA7613"/>
    <w:rsid w:val="00EA793B"/>
    <w:rsid w:val="00EA7A7E"/>
    <w:rsid w:val="00EB05DA"/>
    <w:rsid w:val="00EB190F"/>
    <w:rsid w:val="00EB235B"/>
    <w:rsid w:val="00EB31A3"/>
    <w:rsid w:val="00EB325B"/>
    <w:rsid w:val="00EB3E22"/>
    <w:rsid w:val="00EB693B"/>
    <w:rsid w:val="00EB7BA9"/>
    <w:rsid w:val="00EB7D75"/>
    <w:rsid w:val="00EC0B20"/>
    <w:rsid w:val="00EC0EE7"/>
    <w:rsid w:val="00EC165D"/>
    <w:rsid w:val="00EC1C3A"/>
    <w:rsid w:val="00EC1F51"/>
    <w:rsid w:val="00EC2B1D"/>
    <w:rsid w:val="00EC4233"/>
    <w:rsid w:val="00EC4544"/>
    <w:rsid w:val="00EC4A85"/>
    <w:rsid w:val="00EC57B2"/>
    <w:rsid w:val="00EC58F4"/>
    <w:rsid w:val="00EC650B"/>
    <w:rsid w:val="00EC7808"/>
    <w:rsid w:val="00EC7BFA"/>
    <w:rsid w:val="00ED042E"/>
    <w:rsid w:val="00ED1295"/>
    <w:rsid w:val="00ED2725"/>
    <w:rsid w:val="00ED34D1"/>
    <w:rsid w:val="00ED367F"/>
    <w:rsid w:val="00ED4206"/>
    <w:rsid w:val="00ED58A2"/>
    <w:rsid w:val="00ED58C3"/>
    <w:rsid w:val="00ED5C71"/>
    <w:rsid w:val="00ED5EEE"/>
    <w:rsid w:val="00ED667C"/>
    <w:rsid w:val="00ED74DB"/>
    <w:rsid w:val="00ED7966"/>
    <w:rsid w:val="00EE01CC"/>
    <w:rsid w:val="00EE04EE"/>
    <w:rsid w:val="00EE1760"/>
    <w:rsid w:val="00EE287D"/>
    <w:rsid w:val="00EE3B32"/>
    <w:rsid w:val="00EE3CFF"/>
    <w:rsid w:val="00EE3F39"/>
    <w:rsid w:val="00EE414C"/>
    <w:rsid w:val="00EE44FE"/>
    <w:rsid w:val="00EE5347"/>
    <w:rsid w:val="00EE5406"/>
    <w:rsid w:val="00EE5EF8"/>
    <w:rsid w:val="00EE6964"/>
    <w:rsid w:val="00EE6A1D"/>
    <w:rsid w:val="00EE6D18"/>
    <w:rsid w:val="00EE7E7A"/>
    <w:rsid w:val="00EF1230"/>
    <w:rsid w:val="00EF223B"/>
    <w:rsid w:val="00EF29DE"/>
    <w:rsid w:val="00EF3978"/>
    <w:rsid w:val="00EF3AAC"/>
    <w:rsid w:val="00EF4D42"/>
    <w:rsid w:val="00EF4FD1"/>
    <w:rsid w:val="00EF5318"/>
    <w:rsid w:val="00EF708A"/>
    <w:rsid w:val="00EF72C3"/>
    <w:rsid w:val="00EF79CE"/>
    <w:rsid w:val="00F00152"/>
    <w:rsid w:val="00F00352"/>
    <w:rsid w:val="00F00B1B"/>
    <w:rsid w:val="00F00E37"/>
    <w:rsid w:val="00F010EE"/>
    <w:rsid w:val="00F01383"/>
    <w:rsid w:val="00F0167D"/>
    <w:rsid w:val="00F0177A"/>
    <w:rsid w:val="00F019D5"/>
    <w:rsid w:val="00F01CE0"/>
    <w:rsid w:val="00F02500"/>
    <w:rsid w:val="00F032E2"/>
    <w:rsid w:val="00F037E3"/>
    <w:rsid w:val="00F03FF2"/>
    <w:rsid w:val="00F047D6"/>
    <w:rsid w:val="00F04F9E"/>
    <w:rsid w:val="00F06A47"/>
    <w:rsid w:val="00F06E0B"/>
    <w:rsid w:val="00F0717F"/>
    <w:rsid w:val="00F0747A"/>
    <w:rsid w:val="00F07849"/>
    <w:rsid w:val="00F07882"/>
    <w:rsid w:val="00F07883"/>
    <w:rsid w:val="00F10177"/>
    <w:rsid w:val="00F10D83"/>
    <w:rsid w:val="00F1196B"/>
    <w:rsid w:val="00F11A6A"/>
    <w:rsid w:val="00F126BD"/>
    <w:rsid w:val="00F13433"/>
    <w:rsid w:val="00F134FC"/>
    <w:rsid w:val="00F1350E"/>
    <w:rsid w:val="00F14419"/>
    <w:rsid w:val="00F1470E"/>
    <w:rsid w:val="00F147A5"/>
    <w:rsid w:val="00F14AA7"/>
    <w:rsid w:val="00F15884"/>
    <w:rsid w:val="00F15B8E"/>
    <w:rsid w:val="00F16665"/>
    <w:rsid w:val="00F16FB0"/>
    <w:rsid w:val="00F170A6"/>
    <w:rsid w:val="00F1733B"/>
    <w:rsid w:val="00F17474"/>
    <w:rsid w:val="00F201CC"/>
    <w:rsid w:val="00F20487"/>
    <w:rsid w:val="00F20F65"/>
    <w:rsid w:val="00F2106D"/>
    <w:rsid w:val="00F22337"/>
    <w:rsid w:val="00F22D65"/>
    <w:rsid w:val="00F23175"/>
    <w:rsid w:val="00F23FB0"/>
    <w:rsid w:val="00F2480A"/>
    <w:rsid w:val="00F24891"/>
    <w:rsid w:val="00F24B9F"/>
    <w:rsid w:val="00F24CA6"/>
    <w:rsid w:val="00F256AE"/>
    <w:rsid w:val="00F25773"/>
    <w:rsid w:val="00F257FA"/>
    <w:rsid w:val="00F26004"/>
    <w:rsid w:val="00F270E8"/>
    <w:rsid w:val="00F27E5C"/>
    <w:rsid w:val="00F27EF5"/>
    <w:rsid w:val="00F27FDB"/>
    <w:rsid w:val="00F30251"/>
    <w:rsid w:val="00F305CC"/>
    <w:rsid w:val="00F3179A"/>
    <w:rsid w:val="00F31D54"/>
    <w:rsid w:val="00F32357"/>
    <w:rsid w:val="00F32C70"/>
    <w:rsid w:val="00F34E02"/>
    <w:rsid w:val="00F3549E"/>
    <w:rsid w:val="00F365A7"/>
    <w:rsid w:val="00F3681C"/>
    <w:rsid w:val="00F3769D"/>
    <w:rsid w:val="00F404F4"/>
    <w:rsid w:val="00F4143E"/>
    <w:rsid w:val="00F41CC5"/>
    <w:rsid w:val="00F41D25"/>
    <w:rsid w:val="00F42307"/>
    <w:rsid w:val="00F423C2"/>
    <w:rsid w:val="00F433F8"/>
    <w:rsid w:val="00F433FE"/>
    <w:rsid w:val="00F435CE"/>
    <w:rsid w:val="00F43627"/>
    <w:rsid w:val="00F43781"/>
    <w:rsid w:val="00F4463C"/>
    <w:rsid w:val="00F473A5"/>
    <w:rsid w:val="00F473F3"/>
    <w:rsid w:val="00F474B8"/>
    <w:rsid w:val="00F478CA"/>
    <w:rsid w:val="00F47CE2"/>
    <w:rsid w:val="00F501F3"/>
    <w:rsid w:val="00F50A98"/>
    <w:rsid w:val="00F50E5F"/>
    <w:rsid w:val="00F51460"/>
    <w:rsid w:val="00F51667"/>
    <w:rsid w:val="00F521DC"/>
    <w:rsid w:val="00F53199"/>
    <w:rsid w:val="00F541A1"/>
    <w:rsid w:val="00F54B09"/>
    <w:rsid w:val="00F54BEA"/>
    <w:rsid w:val="00F54E8A"/>
    <w:rsid w:val="00F559A8"/>
    <w:rsid w:val="00F55C21"/>
    <w:rsid w:val="00F55E5F"/>
    <w:rsid w:val="00F55F6D"/>
    <w:rsid w:val="00F5736B"/>
    <w:rsid w:val="00F57880"/>
    <w:rsid w:val="00F608AB"/>
    <w:rsid w:val="00F60BE7"/>
    <w:rsid w:val="00F6159C"/>
    <w:rsid w:val="00F616CB"/>
    <w:rsid w:val="00F61714"/>
    <w:rsid w:val="00F6238F"/>
    <w:rsid w:val="00F6389E"/>
    <w:rsid w:val="00F63E59"/>
    <w:rsid w:val="00F64BE0"/>
    <w:rsid w:val="00F65B68"/>
    <w:rsid w:val="00F67846"/>
    <w:rsid w:val="00F67B42"/>
    <w:rsid w:val="00F70B72"/>
    <w:rsid w:val="00F70DEF"/>
    <w:rsid w:val="00F70EA3"/>
    <w:rsid w:val="00F71398"/>
    <w:rsid w:val="00F7294C"/>
    <w:rsid w:val="00F72C5F"/>
    <w:rsid w:val="00F73549"/>
    <w:rsid w:val="00F75782"/>
    <w:rsid w:val="00F80C1D"/>
    <w:rsid w:val="00F8107E"/>
    <w:rsid w:val="00F81130"/>
    <w:rsid w:val="00F818F7"/>
    <w:rsid w:val="00F81C5F"/>
    <w:rsid w:val="00F8325D"/>
    <w:rsid w:val="00F832A9"/>
    <w:rsid w:val="00F832B0"/>
    <w:rsid w:val="00F83307"/>
    <w:rsid w:val="00F833A5"/>
    <w:rsid w:val="00F844D3"/>
    <w:rsid w:val="00F84629"/>
    <w:rsid w:val="00F84B71"/>
    <w:rsid w:val="00F84F0E"/>
    <w:rsid w:val="00F8519E"/>
    <w:rsid w:val="00F85FF5"/>
    <w:rsid w:val="00F86BB4"/>
    <w:rsid w:val="00F870F5"/>
    <w:rsid w:val="00F902D2"/>
    <w:rsid w:val="00F90B12"/>
    <w:rsid w:val="00F90CBD"/>
    <w:rsid w:val="00F9109E"/>
    <w:rsid w:val="00F9177E"/>
    <w:rsid w:val="00F91E4F"/>
    <w:rsid w:val="00F91FDF"/>
    <w:rsid w:val="00F92AA1"/>
    <w:rsid w:val="00F92FDC"/>
    <w:rsid w:val="00F931D2"/>
    <w:rsid w:val="00F93431"/>
    <w:rsid w:val="00F93A4A"/>
    <w:rsid w:val="00F93D27"/>
    <w:rsid w:val="00F95DD6"/>
    <w:rsid w:val="00F96370"/>
    <w:rsid w:val="00F97940"/>
    <w:rsid w:val="00F97BA3"/>
    <w:rsid w:val="00F97EA2"/>
    <w:rsid w:val="00F97F0D"/>
    <w:rsid w:val="00FA0B0A"/>
    <w:rsid w:val="00FA121C"/>
    <w:rsid w:val="00FA1407"/>
    <w:rsid w:val="00FA1A68"/>
    <w:rsid w:val="00FA1B1A"/>
    <w:rsid w:val="00FA2747"/>
    <w:rsid w:val="00FA2A33"/>
    <w:rsid w:val="00FA2C8F"/>
    <w:rsid w:val="00FA2CF7"/>
    <w:rsid w:val="00FA3410"/>
    <w:rsid w:val="00FA360B"/>
    <w:rsid w:val="00FA3860"/>
    <w:rsid w:val="00FA3A50"/>
    <w:rsid w:val="00FA4763"/>
    <w:rsid w:val="00FA4830"/>
    <w:rsid w:val="00FA5032"/>
    <w:rsid w:val="00FA6980"/>
    <w:rsid w:val="00FA6CDF"/>
    <w:rsid w:val="00FA6DB8"/>
    <w:rsid w:val="00FA7192"/>
    <w:rsid w:val="00FA7699"/>
    <w:rsid w:val="00FA7BB5"/>
    <w:rsid w:val="00FA7C85"/>
    <w:rsid w:val="00FB12D8"/>
    <w:rsid w:val="00FB176A"/>
    <w:rsid w:val="00FB1789"/>
    <w:rsid w:val="00FB1CDC"/>
    <w:rsid w:val="00FB238A"/>
    <w:rsid w:val="00FB2446"/>
    <w:rsid w:val="00FB2C81"/>
    <w:rsid w:val="00FB3BC4"/>
    <w:rsid w:val="00FB3F9C"/>
    <w:rsid w:val="00FB3FDE"/>
    <w:rsid w:val="00FB4676"/>
    <w:rsid w:val="00FB5552"/>
    <w:rsid w:val="00FB5789"/>
    <w:rsid w:val="00FB5F3A"/>
    <w:rsid w:val="00FB6382"/>
    <w:rsid w:val="00FB6AA9"/>
    <w:rsid w:val="00FB6AD4"/>
    <w:rsid w:val="00FB7F22"/>
    <w:rsid w:val="00FC00F3"/>
    <w:rsid w:val="00FC0174"/>
    <w:rsid w:val="00FC0A33"/>
    <w:rsid w:val="00FC1416"/>
    <w:rsid w:val="00FC14B2"/>
    <w:rsid w:val="00FC1823"/>
    <w:rsid w:val="00FC2198"/>
    <w:rsid w:val="00FC26A4"/>
    <w:rsid w:val="00FC2C93"/>
    <w:rsid w:val="00FC325A"/>
    <w:rsid w:val="00FC33ED"/>
    <w:rsid w:val="00FC43AD"/>
    <w:rsid w:val="00FC5876"/>
    <w:rsid w:val="00FC62F5"/>
    <w:rsid w:val="00FC731E"/>
    <w:rsid w:val="00FD035A"/>
    <w:rsid w:val="00FD19F1"/>
    <w:rsid w:val="00FD1A7E"/>
    <w:rsid w:val="00FD2CC3"/>
    <w:rsid w:val="00FD31BF"/>
    <w:rsid w:val="00FD3CC7"/>
    <w:rsid w:val="00FD4148"/>
    <w:rsid w:val="00FD4D5B"/>
    <w:rsid w:val="00FD6453"/>
    <w:rsid w:val="00FD67FD"/>
    <w:rsid w:val="00FD7CB2"/>
    <w:rsid w:val="00FD7D46"/>
    <w:rsid w:val="00FD7D8B"/>
    <w:rsid w:val="00FE0491"/>
    <w:rsid w:val="00FE0AF2"/>
    <w:rsid w:val="00FE1C47"/>
    <w:rsid w:val="00FE22DD"/>
    <w:rsid w:val="00FE2CFB"/>
    <w:rsid w:val="00FE4A60"/>
    <w:rsid w:val="00FE4BC5"/>
    <w:rsid w:val="00FE54E0"/>
    <w:rsid w:val="00FE55F0"/>
    <w:rsid w:val="00FE6331"/>
    <w:rsid w:val="00FE685B"/>
    <w:rsid w:val="00FE6C12"/>
    <w:rsid w:val="00FE7894"/>
    <w:rsid w:val="00FF01FA"/>
    <w:rsid w:val="00FF21B5"/>
    <w:rsid w:val="00FF21C3"/>
    <w:rsid w:val="00FF2A11"/>
    <w:rsid w:val="00FF2AA0"/>
    <w:rsid w:val="00FF3F6C"/>
    <w:rsid w:val="00FF4603"/>
    <w:rsid w:val="00FF4AA5"/>
    <w:rsid w:val="00FF4B07"/>
    <w:rsid w:val="00FF4BFC"/>
    <w:rsid w:val="00FF4C11"/>
    <w:rsid w:val="00FF56B9"/>
    <w:rsid w:val="00FF57E8"/>
    <w:rsid w:val="00FF58C0"/>
    <w:rsid w:val="00FF5948"/>
    <w:rsid w:val="00FF6B71"/>
    <w:rsid w:val="00FF6EDF"/>
    <w:rsid w:val="00FF6EEA"/>
    <w:rsid w:val="00FF77DF"/>
    <w:rsid w:val="00FF7ABB"/>
    <w:rsid w:val="00FF7B99"/>
    <w:rsid w:val="4A5BD147"/>
    <w:rsid w:val="6BF91CE1"/>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5F13FA0"/>
  <w14:defaultImageDpi w14:val="330"/>
  <w15:docId w15:val="{FCE3010D-6CE1-4D5F-B481-588ACF6315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NZ"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lsdException w:name="header" w:semiHidden="1" w:unhideWhenUsed="1"/>
    <w:lsdException w:name="footer" w:semiHidden="1" w:unhideWhenUsed="1"/>
    <w:lsdException w:name="index heading" w:semiHidden="1"/>
    <w:lsdException w:name="caption" w:semiHidden="1" w:uiPriority="35" w:unhideWhenUsed="1" w:qFormat="1"/>
    <w:lsdException w:name="table of figures" w:semiHidden="1" w:unhideWhenUsed="1"/>
    <w:lsdException w:name="envelope address" w:semiHidden="1"/>
    <w:lsdException w:name="envelope return" w:semiHidden="1"/>
    <w:lsdException w:name="footnote reference" w:semiHidden="1" w:unhideWhenUsed="1"/>
    <w:lsdException w:name="annotation reference" w:semiHidden="1" w:unhideWhenUsed="1"/>
    <w:lsdException w:name="line number" w:semiHidden="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0"/>
    <w:lsdException w:name="Closing" w:semiHidden="1"/>
    <w:lsdException w:name="Signature" w:semiHidden="1" w:unhideWhenUsed="1"/>
    <w:lsdException w:name="Default Paragraph Font" w:semiHidden="1" w:uiPriority="1" w:unhideWhenUsed="1"/>
    <w:lsdException w:name="Body Text" w:semiHidden="1" w:uiPriority="1" w:unhideWhenUsed="1"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0"/>
    <w:lsdException w:name="Salutation" w:semiHidden="1" w:unhideWhenUsed="1"/>
    <w:lsdException w:name="Date" w:semiHidden="1"/>
    <w:lsdException w:name="Body Text First Indent" w:semiHidden="1"/>
    <w:lsdException w:name="Body Text First Indent 2" w:semiHidden="1"/>
    <w:lsdException w:name="Note Heading" w:semiHidden="1" w:unhideWhenUsed="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qFormat="1"/>
    <w:lsdException w:name="FollowedHyperlink" w:semiHidden="1" w:unhideWhenUsed="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unhideWhenUsed="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565247"/>
    <w:pPr>
      <w:spacing w:before="120" w:after="120" w:line="280" w:lineRule="atLeast"/>
      <w:jc w:val="both"/>
    </w:pPr>
    <w:rPr>
      <w:rFonts w:ascii="Calibri" w:eastAsiaTheme="minorEastAsia" w:hAnsi="Calibri"/>
      <w:lang w:eastAsia="en-NZ"/>
    </w:rPr>
  </w:style>
  <w:style w:type="paragraph" w:styleId="Heading1">
    <w:name w:val="heading 1"/>
    <w:basedOn w:val="Normal"/>
    <w:next w:val="BodyText"/>
    <w:link w:val="Heading1Char"/>
    <w:uiPriority w:val="9"/>
    <w:qFormat/>
    <w:rsid w:val="008639E5"/>
    <w:pPr>
      <w:keepNext/>
      <w:tabs>
        <w:tab w:val="left" w:pos="851"/>
      </w:tabs>
      <w:spacing w:before="0" w:after="360" w:line="600" w:lineRule="atLeast"/>
      <w:jc w:val="left"/>
      <w:outlineLvl w:val="0"/>
    </w:pPr>
    <w:rPr>
      <w:rFonts w:ascii="Georgia" w:eastAsiaTheme="majorEastAsia" w:hAnsi="Georgia" w:cstheme="majorBidi"/>
      <w:b/>
      <w:bCs/>
      <w:color w:val="005B73"/>
      <w:sz w:val="48"/>
      <w:szCs w:val="28"/>
    </w:rPr>
  </w:style>
  <w:style w:type="paragraph" w:styleId="Heading2">
    <w:name w:val="heading 2"/>
    <w:basedOn w:val="Normal"/>
    <w:next w:val="BodyText"/>
    <w:link w:val="Heading2Char"/>
    <w:uiPriority w:val="9"/>
    <w:qFormat/>
    <w:rsid w:val="00535D28"/>
    <w:pPr>
      <w:keepNext/>
      <w:tabs>
        <w:tab w:val="left" w:pos="851"/>
      </w:tabs>
      <w:spacing w:before="360" w:after="0" w:line="440" w:lineRule="exact"/>
      <w:jc w:val="left"/>
      <w:outlineLvl w:val="1"/>
    </w:pPr>
    <w:rPr>
      <w:rFonts w:ascii="Georgia" w:eastAsiaTheme="majorEastAsia" w:hAnsi="Georgia" w:cstheme="majorBidi"/>
      <w:b/>
      <w:bCs/>
      <w:color w:val="005B73"/>
      <w:sz w:val="36"/>
      <w:szCs w:val="26"/>
    </w:rPr>
  </w:style>
  <w:style w:type="paragraph" w:styleId="Heading3">
    <w:name w:val="heading 3"/>
    <w:basedOn w:val="Normal"/>
    <w:next w:val="BodyText"/>
    <w:link w:val="Heading3Char"/>
    <w:uiPriority w:val="9"/>
    <w:qFormat/>
    <w:rsid w:val="009A2A8A"/>
    <w:pPr>
      <w:keepNext/>
      <w:tabs>
        <w:tab w:val="left" w:pos="851"/>
      </w:tabs>
      <w:spacing w:before="360" w:after="0" w:line="360" w:lineRule="exact"/>
      <w:jc w:val="left"/>
      <w:outlineLvl w:val="2"/>
    </w:pPr>
    <w:rPr>
      <w:rFonts w:ascii="Georgia" w:eastAsiaTheme="majorEastAsia" w:hAnsi="Georgia" w:cstheme="majorBidi"/>
      <w:b/>
      <w:bCs/>
      <w:sz w:val="28"/>
    </w:rPr>
  </w:style>
  <w:style w:type="paragraph" w:styleId="Heading4">
    <w:name w:val="heading 4"/>
    <w:basedOn w:val="Heading3"/>
    <w:next w:val="BodyText"/>
    <w:link w:val="Heading4Char"/>
    <w:uiPriority w:val="9"/>
    <w:qFormat/>
    <w:rsid w:val="009F1D7F"/>
    <w:pPr>
      <w:outlineLvl w:val="3"/>
    </w:pPr>
    <w:rPr>
      <w:sz w:val="24"/>
    </w:rPr>
  </w:style>
  <w:style w:type="paragraph" w:styleId="Heading5">
    <w:name w:val="heading 5"/>
    <w:basedOn w:val="Normal"/>
    <w:next w:val="BodyText"/>
    <w:link w:val="Heading5Char"/>
    <w:uiPriority w:val="9"/>
    <w:qFormat/>
    <w:rsid w:val="008B68EC"/>
    <w:pPr>
      <w:keepNext/>
      <w:spacing w:before="320" w:after="0" w:line="240" w:lineRule="auto"/>
      <w:jc w:val="left"/>
      <w:outlineLvl w:val="4"/>
    </w:pPr>
    <w:rPr>
      <w:rFonts w:eastAsiaTheme="majorEastAsia" w:cstheme="majorBidi"/>
      <w:i/>
      <w:sz w:val="24"/>
    </w:rPr>
  </w:style>
  <w:style w:type="paragraph" w:styleId="Heading6">
    <w:name w:val="heading 6"/>
    <w:basedOn w:val="Normal"/>
    <w:next w:val="Normal"/>
    <w:link w:val="Heading6Char"/>
    <w:uiPriority w:val="9"/>
    <w:semiHidden/>
    <w:qFormat/>
    <w:rsid w:val="00EA64B4"/>
    <w:pPr>
      <w:numPr>
        <w:ilvl w:val="5"/>
        <w:numId w:val="1"/>
      </w:numPr>
      <w:spacing w:before="240" w:line="288" w:lineRule="auto"/>
      <w:jc w:val="left"/>
      <w:outlineLvl w:val="5"/>
    </w:pPr>
    <w:rPr>
      <w:rFonts w:ascii="Times New Roman" w:eastAsia="Times New Roman" w:hAnsi="Times New Roman" w:cs="Times New Roman"/>
      <w:b/>
      <w:szCs w:val="20"/>
      <w:lang w:val="en-AU" w:eastAsia="en-US"/>
    </w:rPr>
  </w:style>
  <w:style w:type="paragraph" w:styleId="Heading7">
    <w:name w:val="heading 7"/>
    <w:basedOn w:val="Normal"/>
    <w:next w:val="Normal"/>
    <w:link w:val="Heading7Char"/>
    <w:semiHidden/>
    <w:qFormat/>
    <w:rsid w:val="00EA64B4"/>
    <w:pPr>
      <w:numPr>
        <w:ilvl w:val="6"/>
        <w:numId w:val="1"/>
      </w:numPr>
      <w:spacing w:before="240" w:line="288" w:lineRule="auto"/>
      <w:jc w:val="left"/>
      <w:outlineLvl w:val="6"/>
    </w:pPr>
    <w:rPr>
      <w:rFonts w:ascii="Times New Roman" w:eastAsia="Times New Roman" w:hAnsi="Times New Roman" w:cs="Times New Roman"/>
      <w:szCs w:val="20"/>
      <w:lang w:val="en-AU" w:eastAsia="en-US"/>
    </w:rPr>
  </w:style>
  <w:style w:type="paragraph" w:styleId="Heading8">
    <w:name w:val="heading 8"/>
    <w:basedOn w:val="Normal"/>
    <w:next w:val="Normal"/>
    <w:link w:val="Heading8Char"/>
    <w:semiHidden/>
    <w:qFormat/>
    <w:rsid w:val="00EA64B4"/>
    <w:pPr>
      <w:numPr>
        <w:ilvl w:val="7"/>
        <w:numId w:val="1"/>
      </w:numPr>
      <w:spacing w:before="240" w:line="288" w:lineRule="auto"/>
      <w:jc w:val="left"/>
      <w:outlineLvl w:val="7"/>
    </w:pPr>
    <w:rPr>
      <w:rFonts w:ascii="Times New Roman" w:eastAsia="Times New Roman" w:hAnsi="Times New Roman" w:cs="Times New Roman"/>
      <w:i/>
      <w:szCs w:val="20"/>
      <w:lang w:val="en-AU" w:eastAsia="en-US"/>
    </w:rPr>
  </w:style>
  <w:style w:type="paragraph" w:styleId="Heading9">
    <w:name w:val="heading 9"/>
    <w:basedOn w:val="Heading1"/>
    <w:next w:val="Normal"/>
    <w:link w:val="Heading9Char"/>
    <w:semiHidden/>
    <w:qFormat/>
    <w:rsid w:val="00EA64B4"/>
    <w:pPr>
      <w:numPr>
        <w:ilvl w:val="8"/>
        <w:numId w:val="1"/>
      </w:numPr>
      <w:tabs>
        <w:tab w:val="clear" w:pos="851"/>
      </w:tabs>
      <w:spacing w:before="240" w:after="120"/>
      <w:outlineLvl w:val="8"/>
    </w:pPr>
    <w:rPr>
      <w:rFonts w:ascii="Arial" w:eastAsia="Times New Roman" w:hAnsi="Arial" w:cs="Times New Roman"/>
      <w:bCs w:val="0"/>
      <w:color w:val="FFFFFF"/>
      <w:kern w:val="28"/>
      <w:sz w:val="2"/>
      <w:szCs w:val="20"/>
      <w:lang w:val="en-AU"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8639E5"/>
    <w:rPr>
      <w:rFonts w:ascii="Georgia" w:eastAsiaTheme="majorEastAsia" w:hAnsi="Georgia" w:cstheme="majorBidi"/>
      <w:b/>
      <w:bCs/>
      <w:color w:val="005B73"/>
      <w:sz w:val="48"/>
      <w:szCs w:val="28"/>
      <w:lang w:eastAsia="en-NZ"/>
    </w:rPr>
  </w:style>
  <w:style w:type="character" w:customStyle="1" w:styleId="Heading2Char">
    <w:name w:val="Heading 2 Char"/>
    <w:basedOn w:val="DefaultParagraphFont"/>
    <w:link w:val="Heading2"/>
    <w:uiPriority w:val="9"/>
    <w:rsid w:val="00535D28"/>
    <w:rPr>
      <w:rFonts w:ascii="Georgia" w:eastAsiaTheme="majorEastAsia" w:hAnsi="Georgia" w:cstheme="majorBidi"/>
      <w:b/>
      <w:bCs/>
      <w:color w:val="005B73"/>
      <w:sz w:val="36"/>
      <w:szCs w:val="26"/>
      <w:lang w:eastAsia="en-NZ"/>
    </w:rPr>
  </w:style>
  <w:style w:type="character" w:customStyle="1" w:styleId="Heading3Char">
    <w:name w:val="Heading 3 Char"/>
    <w:basedOn w:val="DefaultParagraphFont"/>
    <w:link w:val="Heading3"/>
    <w:uiPriority w:val="9"/>
    <w:rsid w:val="009A2A8A"/>
    <w:rPr>
      <w:rFonts w:ascii="Georgia" w:eastAsiaTheme="majorEastAsia" w:hAnsi="Georgia" w:cstheme="majorBidi"/>
      <w:b/>
      <w:bCs/>
      <w:sz w:val="28"/>
      <w:lang w:eastAsia="en-NZ"/>
    </w:rPr>
  </w:style>
  <w:style w:type="character" w:customStyle="1" w:styleId="Heading4Char">
    <w:name w:val="Heading 4 Char"/>
    <w:basedOn w:val="DefaultParagraphFont"/>
    <w:link w:val="Heading4"/>
    <w:uiPriority w:val="9"/>
    <w:rsid w:val="009F1D7F"/>
    <w:rPr>
      <w:rFonts w:ascii="Georgia" w:eastAsiaTheme="majorEastAsia" w:hAnsi="Georgia" w:cstheme="majorBidi"/>
      <w:b/>
      <w:bCs/>
      <w:sz w:val="24"/>
      <w:lang w:eastAsia="en-NZ"/>
    </w:rPr>
  </w:style>
  <w:style w:type="character" w:customStyle="1" w:styleId="Heading5Char">
    <w:name w:val="Heading 5 Char"/>
    <w:basedOn w:val="DefaultParagraphFont"/>
    <w:link w:val="Heading5"/>
    <w:uiPriority w:val="9"/>
    <w:rsid w:val="008B68EC"/>
    <w:rPr>
      <w:rFonts w:ascii="Calibri" w:eastAsiaTheme="majorEastAsia" w:hAnsi="Calibri" w:cstheme="majorBidi"/>
      <w:i/>
      <w:sz w:val="24"/>
      <w:lang w:eastAsia="en-NZ"/>
    </w:rPr>
  </w:style>
  <w:style w:type="paragraph" w:styleId="BodyText">
    <w:name w:val="Body Text"/>
    <w:basedOn w:val="Normal"/>
    <w:link w:val="BodyTextChar"/>
    <w:uiPriority w:val="1"/>
    <w:qFormat/>
    <w:rsid w:val="00EA64B4"/>
    <w:pPr>
      <w:jc w:val="left"/>
    </w:pPr>
  </w:style>
  <w:style w:type="character" w:customStyle="1" w:styleId="BodyTextChar">
    <w:name w:val="Body Text Char"/>
    <w:basedOn w:val="DefaultParagraphFont"/>
    <w:link w:val="BodyText"/>
    <w:uiPriority w:val="1"/>
    <w:rsid w:val="00EA64B4"/>
    <w:rPr>
      <w:rFonts w:ascii="Calibri" w:eastAsiaTheme="minorEastAsia" w:hAnsi="Calibri"/>
      <w:lang w:eastAsia="en-NZ"/>
    </w:rPr>
  </w:style>
  <w:style w:type="table" w:styleId="TableGrid">
    <w:name w:val="Table Grid"/>
    <w:basedOn w:val="TableNormal"/>
    <w:uiPriority w:val="39"/>
    <w:rsid w:val="00EA64B4"/>
    <w:pPr>
      <w:spacing w:after="0" w:line="240" w:lineRule="auto"/>
      <w:jc w:val="both"/>
    </w:pPr>
    <w:rPr>
      <w:rFonts w:ascii="Times New Roman" w:eastAsia="Times New Roman" w:hAnsi="Times New Roman" w:cs="Times New Roman"/>
      <w:sz w:val="20"/>
      <w:szCs w:val="20"/>
      <w:lang w:eastAsia="en-NZ"/>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rsid w:val="00EA64B4"/>
    <w:pPr>
      <w:jc w:val="center"/>
    </w:pPr>
    <w:rPr>
      <w:rFonts w:ascii="Arial" w:hAnsi="Arial"/>
      <w:sz w:val="16"/>
    </w:rPr>
  </w:style>
  <w:style w:type="character" w:customStyle="1" w:styleId="HeaderChar">
    <w:name w:val="Header Char"/>
    <w:basedOn w:val="DefaultParagraphFont"/>
    <w:link w:val="Header"/>
    <w:uiPriority w:val="99"/>
    <w:rsid w:val="00F03FF2"/>
    <w:rPr>
      <w:rFonts w:ascii="Arial" w:eastAsiaTheme="minorEastAsia" w:hAnsi="Arial"/>
      <w:sz w:val="16"/>
      <w:lang w:eastAsia="en-NZ"/>
    </w:rPr>
  </w:style>
  <w:style w:type="paragraph" w:styleId="Quote">
    <w:name w:val="Quote"/>
    <w:basedOn w:val="Normal"/>
    <w:next w:val="BodyText"/>
    <w:link w:val="QuoteChar"/>
    <w:uiPriority w:val="99"/>
    <w:qFormat/>
    <w:rsid w:val="00684D9B"/>
    <w:pPr>
      <w:spacing w:before="60" w:after="60"/>
      <w:ind w:left="567" w:right="567"/>
      <w:jc w:val="left"/>
    </w:pPr>
    <w:rPr>
      <w:sz w:val="20"/>
    </w:rPr>
  </w:style>
  <w:style w:type="character" w:customStyle="1" w:styleId="QuoteChar">
    <w:name w:val="Quote Char"/>
    <w:basedOn w:val="DefaultParagraphFont"/>
    <w:link w:val="Quote"/>
    <w:uiPriority w:val="99"/>
    <w:rsid w:val="00C53930"/>
    <w:rPr>
      <w:rFonts w:ascii="Calibri" w:eastAsiaTheme="minorEastAsia" w:hAnsi="Calibri"/>
      <w:sz w:val="20"/>
      <w:lang w:eastAsia="en-NZ"/>
    </w:rPr>
  </w:style>
  <w:style w:type="paragraph" w:customStyle="1" w:styleId="Bullet">
    <w:name w:val="Bullet"/>
    <w:basedOn w:val="Normal"/>
    <w:link w:val="BulletChar"/>
    <w:qFormat/>
    <w:rsid w:val="000A109B"/>
    <w:pPr>
      <w:numPr>
        <w:numId w:val="10"/>
      </w:numPr>
      <w:tabs>
        <w:tab w:val="left" w:pos="397"/>
      </w:tabs>
      <w:spacing w:before="0"/>
      <w:jc w:val="left"/>
    </w:pPr>
    <w:rPr>
      <w:rFonts w:eastAsia="Times New Roman" w:cs="Times New Roman"/>
      <w:szCs w:val="20"/>
    </w:rPr>
  </w:style>
  <w:style w:type="paragraph" w:customStyle="1" w:styleId="Heading">
    <w:name w:val="Heading"/>
    <w:basedOn w:val="Heading1"/>
    <w:next w:val="Normal"/>
    <w:uiPriority w:val="3"/>
    <w:rsid w:val="00535D28"/>
  </w:style>
  <w:style w:type="paragraph" w:styleId="Footer">
    <w:name w:val="footer"/>
    <w:basedOn w:val="Normal"/>
    <w:link w:val="FooterChar"/>
    <w:uiPriority w:val="99"/>
    <w:rsid w:val="00EA64B4"/>
    <w:pPr>
      <w:tabs>
        <w:tab w:val="center" w:pos="4153"/>
        <w:tab w:val="right" w:pos="8306"/>
      </w:tabs>
    </w:pPr>
  </w:style>
  <w:style w:type="character" w:customStyle="1" w:styleId="FooterChar">
    <w:name w:val="Footer Char"/>
    <w:basedOn w:val="DefaultParagraphFont"/>
    <w:link w:val="Footer"/>
    <w:uiPriority w:val="99"/>
    <w:rsid w:val="00F03FF2"/>
    <w:rPr>
      <w:rFonts w:ascii="Calibri" w:eastAsiaTheme="minorEastAsia" w:hAnsi="Calibri"/>
      <w:lang w:eastAsia="en-NZ"/>
    </w:rPr>
  </w:style>
  <w:style w:type="paragraph" w:customStyle="1" w:styleId="Bullet-dash">
    <w:name w:val="Bullet - dash"/>
    <w:basedOn w:val="Normal"/>
    <w:qFormat/>
    <w:rsid w:val="002A533C"/>
    <w:pPr>
      <w:numPr>
        <w:numId w:val="3"/>
      </w:numPr>
      <w:tabs>
        <w:tab w:val="clear" w:pos="397"/>
        <w:tab w:val="left" w:pos="794"/>
      </w:tabs>
      <w:spacing w:before="0"/>
      <w:ind w:left="794" w:hanging="397"/>
      <w:jc w:val="left"/>
    </w:pPr>
  </w:style>
  <w:style w:type="paragraph" w:customStyle="1" w:styleId="Figureheading">
    <w:name w:val="Figure heading"/>
    <w:basedOn w:val="Normal"/>
    <w:next w:val="BodyText"/>
    <w:uiPriority w:val="1"/>
    <w:qFormat/>
    <w:rsid w:val="00EA64B4"/>
    <w:pPr>
      <w:keepNext/>
      <w:ind w:left="1134" w:hanging="1134"/>
      <w:jc w:val="left"/>
    </w:pPr>
    <w:rPr>
      <w:b/>
      <w:sz w:val="20"/>
    </w:rPr>
  </w:style>
  <w:style w:type="character" w:styleId="FootnoteReference">
    <w:name w:val="footnote reference"/>
    <w:uiPriority w:val="99"/>
    <w:rsid w:val="00EA64B4"/>
    <w:rPr>
      <w:rFonts w:ascii="Calibri" w:hAnsi="Calibri"/>
      <w:color w:val="183C47"/>
      <w:sz w:val="22"/>
      <w:vertAlign w:val="superscript"/>
    </w:rPr>
  </w:style>
  <w:style w:type="paragraph" w:styleId="FootnoteText">
    <w:name w:val="footnote text"/>
    <w:basedOn w:val="Normal"/>
    <w:link w:val="FootnoteTextChar"/>
    <w:uiPriority w:val="99"/>
    <w:rsid w:val="00EA64B4"/>
    <w:pPr>
      <w:spacing w:before="0" w:after="60" w:line="240" w:lineRule="atLeast"/>
      <w:ind w:left="284" w:hanging="284"/>
      <w:jc w:val="left"/>
    </w:pPr>
    <w:rPr>
      <w:sz w:val="19"/>
    </w:rPr>
  </w:style>
  <w:style w:type="character" w:customStyle="1" w:styleId="FootnoteTextChar">
    <w:name w:val="Footnote Text Char"/>
    <w:basedOn w:val="DefaultParagraphFont"/>
    <w:link w:val="FootnoteText"/>
    <w:uiPriority w:val="99"/>
    <w:rsid w:val="00BE2893"/>
    <w:rPr>
      <w:rFonts w:ascii="Calibri" w:eastAsiaTheme="minorEastAsia" w:hAnsi="Calibri"/>
      <w:sz w:val="19"/>
      <w:lang w:eastAsia="en-NZ"/>
    </w:rPr>
  </w:style>
  <w:style w:type="character" w:styleId="Hyperlink">
    <w:name w:val="Hyperlink"/>
    <w:uiPriority w:val="99"/>
    <w:qFormat/>
    <w:rsid w:val="00B827E8"/>
    <w:rPr>
      <w:color w:val="006AC6"/>
      <w:u w:val="none"/>
    </w:rPr>
  </w:style>
  <w:style w:type="paragraph" w:customStyle="1" w:styleId="Imprint">
    <w:name w:val="Imprint"/>
    <w:basedOn w:val="Normal"/>
    <w:uiPriority w:val="3"/>
    <w:rsid w:val="00EA64B4"/>
    <w:pPr>
      <w:jc w:val="left"/>
    </w:pPr>
  </w:style>
  <w:style w:type="paragraph" w:customStyle="1" w:styleId="Note">
    <w:name w:val="Note"/>
    <w:basedOn w:val="BodyText"/>
    <w:next w:val="Normal"/>
    <w:uiPriority w:val="2"/>
    <w:qFormat/>
    <w:rsid w:val="00EA64B4"/>
    <w:rPr>
      <w:sz w:val="18"/>
    </w:rPr>
  </w:style>
  <w:style w:type="paragraph" w:customStyle="1" w:styleId="References">
    <w:name w:val="References"/>
    <w:basedOn w:val="Normal"/>
    <w:uiPriority w:val="1"/>
    <w:qFormat/>
    <w:rsid w:val="00554B30"/>
    <w:pPr>
      <w:spacing w:before="0" w:line="260" w:lineRule="atLeast"/>
      <w:jc w:val="left"/>
    </w:pPr>
    <w:rPr>
      <w:sz w:val="20"/>
    </w:rPr>
  </w:style>
  <w:style w:type="paragraph" w:customStyle="1" w:styleId="Source">
    <w:name w:val="Source"/>
    <w:basedOn w:val="Normal"/>
    <w:next w:val="Normal"/>
    <w:uiPriority w:val="2"/>
    <w:qFormat/>
    <w:rsid w:val="00EA64B4"/>
    <w:pPr>
      <w:tabs>
        <w:tab w:val="left" w:pos="680"/>
      </w:tabs>
      <w:jc w:val="left"/>
    </w:pPr>
    <w:rPr>
      <w:sz w:val="18"/>
    </w:rPr>
  </w:style>
  <w:style w:type="paragraph" w:styleId="Title">
    <w:name w:val="Title"/>
    <w:basedOn w:val="Normal"/>
    <w:link w:val="TitleChar"/>
    <w:uiPriority w:val="2"/>
    <w:rsid w:val="00921387"/>
    <w:pPr>
      <w:spacing w:line="360" w:lineRule="auto"/>
      <w:jc w:val="center"/>
    </w:pPr>
    <w:rPr>
      <w:rFonts w:ascii="Georgia" w:hAnsi="Georgia"/>
      <w:b/>
      <w:color w:val="005B73"/>
      <w:sz w:val="56"/>
    </w:rPr>
  </w:style>
  <w:style w:type="character" w:customStyle="1" w:styleId="TitleChar">
    <w:name w:val="Title Char"/>
    <w:basedOn w:val="DefaultParagraphFont"/>
    <w:link w:val="Title"/>
    <w:uiPriority w:val="2"/>
    <w:rsid w:val="00921387"/>
    <w:rPr>
      <w:rFonts w:ascii="Georgia" w:eastAsiaTheme="minorEastAsia" w:hAnsi="Georgia"/>
      <w:b/>
      <w:color w:val="005B73"/>
      <w:sz w:val="56"/>
      <w:lang w:eastAsia="en-NZ"/>
    </w:rPr>
  </w:style>
  <w:style w:type="paragraph" w:styleId="Subtitle">
    <w:name w:val="Subtitle"/>
    <w:basedOn w:val="Title"/>
    <w:link w:val="SubtitleChar"/>
    <w:uiPriority w:val="2"/>
    <w:rsid w:val="008639E5"/>
    <w:pPr>
      <w:spacing w:before="600" w:line="240" w:lineRule="auto"/>
    </w:pPr>
    <w:rPr>
      <w:sz w:val="36"/>
      <w:szCs w:val="36"/>
    </w:rPr>
  </w:style>
  <w:style w:type="character" w:customStyle="1" w:styleId="SubtitleChar">
    <w:name w:val="Subtitle Char"/>
    <w:basedOn w:val="DefaultParagraphFont"/>
    <w:link w:val="Subtitle"/>
    <w:uiPriority w:val="2"/>
    <w:rsid w:val="008639E5"/>
    <w:rPr>
      <w:rFonts w:ascii="Georgia" w:eastAsiaTheme="minorEastAsia" w:hAnsi="Georgia"/>
      <w:b/>
      <w:color w:val="005B73"/>
      <w:sz w:val="36"/>
      <w:szCs w:val="36"/>
      <w:lang w:eastAsia="en-NZ"/>
    </w:rPr>
  </w:style>
  <w:style w:type="paragraph" w:customStyle="1" w:styleId="Tableheading">
    <w:name w:val="Table heading"/>
    <w:basedOn w:val="Normal"/>
    <w:next w:val="Normal"/>
    <w:qFormat/>
    <w:rsid w:val="00EA64B4"/>
    <w:pPr>
      <w:keepNext/>
      <w:ind w:left="1134" w:hanging="1134"/>
      <w:jc w:val="left"/>
    </w:pPr>
    <w:rPr>
      <w:b/>
      <w:sz w:val="20"/>
    </w:rPr>
  </w:style>
  <w:style w:type="paragraph" w:customStyle="1" w:styleId="Tabletext">
    <w:name w:val="Table text"/>
    <w:basedOn w:val="Normal"/>
    <w:qFormat/>
    <w:rsid w:val="00EA64B4"/>
    <w:pPr>
      <w:spacing w:before="60" w:after="60" w:line="240" w:lineRule="atLeast"/>
      <w:jc w:val="left"/>
    </w:pPr>
    <w:rPr>
      <w:sz w:val="18"/>
    </w:rPr>
  </w:style>
  <w:style w:type="paragraph" w:customStyle="1" w:styleId="Tabletextbold">
    <w:name w:val="Table text bold"/>
    <w:basedOn w:val="Tabletext"/>
    <w:rsid w:val="00EA64B4"/>
    <w:rPr>
      <w:b/>
    </w:rPr>
  </w:style>
  <w:style w:type="paragraph" w:styleId="TOC1">
    <w:name w:val="toc 1"/>
    <w:basedOn w:val="Normal"/>
    <w:next w:val="Normal"/>
    <w:uiPriority w:val="39"/>
    <w:rsid w:val="00356C3D"/>
    <w:pPr>
      <w:tabs>
        <w:tab w:val="right" w:pos="8505"/>
      </w:tabs>
      <w:spacing w:before="280" w:after="0" w:line="240" w:lineRule="auto"/>
      <w:ind w:left="567" w:right="567" w:hanging="567"/>
      <w:jc w:val="left"/>
    </w:pPr>
  </w:style>
  <w:style w:type="paragraph" w:styleId="TOC2">
    <w:name w:val="toc 2"/>
    <w:basedOn w:val="Normal"/>
    <w:next w:val="Normal"/>
    <w:uiPriority w:val="39"/>
    <w:rsid w:val="00356C3D"/>
    <w:pPr>
      <w:tabs>
        <w:tab w:val="right" w:pos="8505"/>
      </w:tabs>
      <w:spacing w:before="60" w:after="60" w:line="240" w:lineRule="auto"/>
      <w:ind w:left="1134" w:right="567" w:hanging="567"/>
      <w:jc w:val="left"/>
    </w:pPr>
  </w:style>
  <w:style w:type="paragraph" w:customStyle="1" w:styleId="Captions">
    <w:name w:val="Captions"/>
    <w:basedOn w:val="Note"/>
    <w:next w:val="Normal"/>
    <w:semiHidden/>
    <w:rsid w:val="00EA64B4"/>
    <w:pPr>
      <w:tabs>
        <w:tab w:val="left" w:pos="851"/>
      </w:tabs>
    </w:pPr>
  </w:style>
  <w:style w:type="paragraph" w:customStyle="1" w:styleId="Glossary">
    <w:name w:val="Glossary"/>
    <w:basedOn w:val="Normal"/>
    <w:uiPriority w:val="2"/>
    <w:qFormat/>
    <w:rsid w:val="00EA64B4"/>
    <w:pPr>
      <w:tabs>
        <w:tab w:val="left" w:pos="2835"/>
      </w:tabs>
      <w:spacing w:after="0"/>
      <w:jc w:val="left"/>
    </w:pPr>
  </w:style>
  <w:style w:type="paragraph" w:customStyle="1" w:styleId="Footerodd">
    <w:name w:val="Footer odd"/>
    <w:basedOn w:val="Normal"/>
    <w:uiPriority w:val="2"/>
    <w:semiHidden/>
    <w:rsid w:val="00EA64B4"/>
    <w:pPr>
      <w:tabs>
        <w:tab w:val="right" w:pos="7938"/>
        <w:tab w:val="right" w:pos="8505"/>
      </w:tabs>
      <w:jc w:val="left"/>
    </w:pPr>
    <w:rPr>
      <w:sz w:val="16"/>
    </w:rPr>
  </w:style>
  <w:style w:type="paragraph" w:customStyle="1" w:styleId="Footereven">
    <w:name w:val="Footer even"/>
    <w:basedOn w:val="Normal"/>
    <w:uiPriority w:val="2"/>
    <w:semiHidden/>
    <w:rsid w:val="00EA64B4"/>
    <w:pPr>
      <w:tabs>
        <w:tab w:val="left" w:pos="567"/>
      </w:tabs>
    </w:pPr>
    <w:rPr>
      <w:sz w:val="16"/>
    </w:rPr>
  </w:style>
  <w:style w:type="paragraph" w:customStyle="1" w:styleId="Numberedparagraph">
    <w:name w:val="Numbered paragraph"/>
    <w:basedOn w:val="Normal"/>
    <w:uiPriority w:val="1"/>
    <w:qFormat/>
    <w:rsid w:val="005B6698"/>
    <w:pPr>
      <w:numPr>
        <w:numId w:val="4"/>
      </w:numPr>
      <w:spacing w:before="0"/>
      <w:jc w:val="left"/>
    </w:pPr>
  </w:style>
  <w:style w:type="paragraph" w:customStyle="1" w:styleId="Sub-lista">
    <w:name w:val="Sub-list a"/>
    <w:aliases w:val="b"/>
    <w:basedOn w:val="Normal"/>
    <w:uiPriority w:val="1"/>
    <w:rsid w:val="00E21ACA"/>
    <w:pPr>
      <w:numPr>
        <w:numId w:val="5"/>
      </w:numPr>
      <w:spacing w:before="0"/>
      <w:jc w:val="left"/>
    </w:pPr>
  </w:style>
  <w:style w:type="paragraph" w:styleId="EndnoteText">
    <w:name w:val="endnote text"/>
    <w:basedOn w:val="Normal"/>
    <w:link w:val="EndnoteTextChar"/>
    <w:uiPriority w:val="99"/>
    <w:semiHidden/>
    <w:rsid w:val="00EA64B4"/>
    <w:pPr>
      <w:spacing w:after="60"/>
    </w:pPr>
    <w:rPr>
      <w:sz w:val="20"/>
    </w:rPr>
  </w:style>
  <w:style w:type="character" w:customStyle="1" w:styleId="EndnoteTextChar">
    <w:name w:val="Endnote Text Char"/>
    <w:basedOn w:val="DefaultParagraphFont"/>
    <w:link w:val="EndnoteText"/>
    <w:uiPriority w:val="99"/>
    <w:semiHidden/>
    <w:rsid w:val="00EA64B4"/>
    <w:rPr>
      <w:rFonts w:ascii="Calibri" w:eastAsiaTheme="minorEastAsia" w:hAnsi="Calibri"/>
      <w:sz w:val="20"/>
      <w:lang w:eastAsia="en-NZ"/>
    </w:rPr>
  </w:style>
  <w:style w:type="paragraph" w:styleId="TOC3">
    <w:name w:val="toc 3"/>
    <w:basedOn w:val="Normal"/>
    <w:next w:val="Normal"/>
    <w:autoRedefine/>
    <w:uiPriority w:val="39"/>
    <w:rsid w:val="00EA64B4"/>
    <w:pPr>
      <w:ind w:left="440"/>
    </w:pPr>
  </w:style>
  <w:style w:type="paragraph" w:styleId="TableofFigures">
    <w:name w:val="table of figures"/>
    <w:basedOn w:val="Normal"/>
    <w:next w:val="Normal"/>
    <w:uiPriority w:val="99"/>
    <w:rsid w:val="00356C3D"/>
    <w:pPr>
      <w:spacing w:before="0"/>
      <w:ind w:left="1134" w:right="567" w:hanging="1134"/>
      <w:jc w:val="left"/>
    </w:pPr>
  </w:style>
  <w:style w:type="paragraph" w:customStyle="1" w:styleId="Tablebullet">
    <w:name w:val="Table bullet"/>
    <w:basedOn w:val="Normal"/>
    <w:qFormat/>
    <w:rsid w:val="00523DFA"/>
    <w:pPr>
      <w:numPr>
        <w:numId w:val="6"/>
      </w:numPr>
      <w:spacing w:before="0" w:after="60" w:line="240" w:lineRule="atLeast"/>
      <w:jc w:val="left"/>
    </w:pPr>
    <w:rPr>
      <w:rFonts w:cs="Arial"/>
      <w:sz w:val="18"/>
      <w:szCs w:val="16"/>
    </w:rPr>
  </w:style>
  <w:style w:type="paragraph" w:customStyle="1" w:styleId="Tabledash">
    <w:name w:val="Table dash"/>
    <w:basedOn w:val="Tablebullet"/>
    <w:qFormat/>
    <w:rsid w:val="005E3BCD"/>
    <w:pPr>
      <w:numPr>
        <w:numId w:val="7"/>
      </w:numPr>
      <w:ind w:left="568" w:hanging="284"/>
    </w:pPr>
  </w:style>
  <w:style w:type="paragraph" w:styleId="ListParagraph">
    <w:name w:val="List Paragraph"/>
    <w:basedOn w:val="Normal"/>
    <w:uiPriority w:val="34"/>
    <w:qFormat/>
    <w:rsid w:val="00EA64B4"/>
    <w:pPr>
      <w:spacing w:before="0" w:after="0" w:line="240" w:lineRule="auto"/>
      <w:ind w:left="720"/>
      <w:contextualSpacing/>
    </w:pPr>
    <w:rPr>
      <w:rFonts w:ascii="Times New Roman" w:hAnsi="Times New Roman"/>
      <w:szCs w:val="20"/>
      <w:lang w:eastAsia="en-GB"/>
    </w:rPr>
  </w:style>
  <w:style w:type="paragraph" w:styleId="CommentSubject">
    <w:name w:val="annotation subject"/>
    <w:basedOn w:val="Normal"/>
    <w:link w:val="CommentSubjectChar"/>
    <w:uiPriority w:val="99"/>
    <w:semiHidden/>
    <w:rsid w:val="00E21ACA"/>
    <w:rPr>
      <w:b/>
      <w:bCs/>
      <w:sz w:val="20"/>
    </w:rPr>
  </w:style>
  <w:style w:type="character" w:customStyle="1" w:styleId="CommentSubjectChar">
    <w:name w:val="Comment Subject Char"/>
    <w:basedOn w:val="DefaultParagraphFont"/>
    <w:link w:val="CommentSubject"/>
    <w:uiPriority w:val="99"/>
    <w:semiHidden/>
    <w:rsid w:val="00AB54D7"/>
    <w:rPr>
      <w:rFonts w:ascii="Calibri" w:eastAsiaTheme="minorEastAsia" w:hAnsi="Calibri"/>
      <w:b/>
      <w:bCs/>
      <w:sz w:val="20"/>
      <w:lang w:eastAsia="en-NZ"/>
    </w:rPr>
  </w:style>
  <w:style w:type="paragraph" w:styleId="BalloonText">
    <w:name w:val="Balloon Text"/>
    <w:basedOn w:val="Normal"/>
    <w:link w:val="BalloonTextChar"/>
    <w:semiHidden/>
    <w:unhideWhenUsed/>
    <w:rsid w:val="00EA64B4"/>
    <w:rPr>
      <w:rFonts w:ascii="Tahoma" w:hAnsi="Tahoma"/>
      <w:sz w:val="16"/>
      <w:szCs w:val="16"/>
    </w:rPr>
  </w:style>
  <w:style w:type="character" w:customStyle="1" w:styleId="BalloonTextChar">
    <w:name w:val="Balloon Text Char"/>
    <w:basedOn w:val="DefaultParagraphFont"/>
    <w:link w:val="BalloonText"/>
    <w:semiHidden/>
    <w:rsid w:val="00EA64B4"/>
    <w:rPr>
      <w:rFonts w:ascii="Tahoma" w:eastAsiaTheme="minorEastAsia" w:hAnsi="Tahoma"/>
      <w:sz w:val="16"/>
      <w:szCs w:val="16"/>
      <w:lang w:eastAsia="en-NZ"/>
    </w:rPr>
  </w:style>
  <w:style w:type="paragraph" w:styleId="z-BottomofForm">
    <w:name w:val="HTML Bottom of Form"/>
    <w:basedOn w:val="Normal"/>
    <w:next w:val="Normal"/>
    <w:link w:val="z-BottomofFormChar"/>
    <w:hidden/>
    <w:uiPriority w:val="99"/>
    <w:semiHidden/>
    <w:unhideWhenUsed/>
    <w:rsid w:val="0080531E"/>
    <w:pPr>
      <w:pBdr>
        <w:top w:val="single" w:sz="6" w:space="1" w:color="auto"/>
      </w:pBdr>
      <w:jc w:val="center"/>
    </w:pPr>
    <w:rPr>
      <w:rFonts w:ascii="Arial" w:eastAsia="Calibri" w:hAnsi="Arial"/>
      <w:vanish/>
      <w:sz w:val="16"/>
      <w:szCs w:val="16"/>
      <w:lang w:val="en-US"/>
    </w:rPr>
  </w:style>
  <w:style w:type="character" w:customStyle="1" w:styleId="z-BottomofFormChar">
    <w:name w:val="z-Bottom of Form Char"/>
    <w:basedOn w:val="DefaultParagraphFont"/>
    <w:link w:val="z-BottomofForm"/>
    <w:uiPriority w:val="99"/>
    <w:semiHidden/>
    <w:rsid w:val="0080531E"/>
    <w:rPr>
      <w:rFonts w:ascii="Arial" w:eastAsia="Calibri" w:hAnsi="Arial"/>
      <w:vanish/>
      <w:color w:val="183C47"/>
      <w:sz w:val="16"/>
      <w:szCs w:val="16"/>
      <w:lang w:val="en-US" w:eastAsia="en-NZ"/>
    </w:rPr>
  </w:style>
  <w:style w:type="paragraph" w:styleId="z-TopofForm">
    <w:name w:val="HTML Top of Form"/>
    <w:basedOn w:val="Normal"/>
    <w:next w:val="Normal"/>
    <w:link w:val="z-TopofFormChar"/>
    <w:hidden/>
    <w:uiPriority w:val="99"/>
    <w:semiHidden/>
    <w:unhideWhenUsed/>
    <w:rsid w:val="0080531E"/>
    <w:pPr>
      <w:pBdr>
        <w:bottom w:val="single" w:sz="6" w:space="1" w:color="auto"/>
      </w:pBdr>
      <w:jc w:val="center"/>
    </w:pPr>
    <w:rPr>
      <w:rFonts w:ascii="Arial" w:eastAsia="Calibri" w:hAnsi="Arial"/>
      <w:vanish/>
      <w:sz w:val="16"/>
      <w:szCs w:val="16"/>
      <w:lang w:val="en-US"/>
    </w:rPr>
  </w:style>
  <w:style w:type="character" w:customStyle="1" w:styleId="z-TopofFormChar">
    <w:name w:val="z-Top of Form Char"/>
    <w:basedOn w:val="DefaultParagraphFont"/>
    <w:link w:val="z-TopofForm"/>
    <w:uiPriority w:val="99"/>
    <w:semiHidden/>
    <w:rsid w:val="0080531E"/>
    <w:rPr>
      <w:rFonts w:ascii="Arial" w:eastAsia="Calibri" w:hAnsi="Arial"/>
      <w:vanish/>
      <w:color w:val="183C47"/>
      <w:sz w:val="16"/>
      <w:szCs w:val="16"/>
      <w:lang w:val="en-US" w:eastAsia="en-NZ"/>
    </w:rPr>
  </w:style>
  <w:style w:type="table" w:styleId="MediumShading1-Accent2">
    <w:name w:val="Medium Shading 1 Accent 2"/>
    <w:basedOn w:val="TableNormal"/>
    <w:uiPriority w:val="63"/>
    <w:rsid w:val="00EA64B4"/>
    <w:pPr>
      <w:spacing w:after="0" w:line="240" w:lineRule="auto"/>
    </w:pPr>
    <w:tblPr>
      <w:tblStyleRowBandSize w:val="1"/>
      <w:tblStyleColBandSize w:val="1"/>
      <w:tblBorders>
        <w:top w:val="single" w:sz="8" w:space="0" w:color="64A04A" w:themeColor="accent2" w:themeTint="BF"/>
        <w:left w:val="single" w:sz="8" w:space="0" w:color="64A04A" w:themeColor="accent2" w:themeTint="BF"/>
        <w:bottom w:val="single" w:sz="8" w:space="0" w:color="64A04A" w:themeColor="accent2" w:themeTint="BF"/>
        <w:right w:val="single" w:sz="8" w:space="0" w:color="64A04A" w:themeColor="accent2" w:themeTint="BF"/>
        <w:insideH w:val="single" w:sz="8" w:space="0" w:color="64A04A" w:themeColor="accent2" w:themeTint="BF"/>
      </w:tblBorders>
    </w:tblPr>
    <w:tblStylePr w:type="firstRow">
      <w:pPr>
        <w:spacing w:before="0" w:after="0" w:line="240" w:lineRule="auto"/>
      </w:pPr>
      <w:rPr>
        <w:b/>
        <w:bCs/>
        <w:color w:val="FFFFFF" w:themeColor="background1"/>
      </w:rPr>
      <w:tblPr/>
      <w:tcPr>
        <w:tcBorders>
          <w:top w:val="single" w:sz="8" w:space="0" w:color="64A04A" w:themeColor="accent2" w:themeTint="BF"/>
          <w:left w:val="single" w:sz="8" w:space="0" w:color="64A04A" w:themeColor="accent2" w:themeTint="BF"/>
          <w:bottom w:val="single" w:sz="8" w:space="0" w:color="64A04A" w:themeColor="accent2" w:themeTint="BF"/>
          <w:right w:val="single" w:sz="8" w:space="0" w:color="64A04A" w:themeColor="accent2" w:themeTint="BF"/>
          <w:insideH w:val="nil"/>
          <w:insideV w:val="nil"/>
        </w:tcBorders>
        <w:shd w:val="clear" w:color="auto" w:fill="3D612D" w:themeFill="accent2"/>
      </w:tcPr>
    </w:tblStylePr>
    <w:tblStylePr w:type="lastRow">
      <w:pPr>
        <w:spacing w:before="0" w:after="0" w:line="240" w:lineRule="auto"/>
      </w:pPr>
      <w:rPr>
        <w:b/>
        <w:bCs/>
      </w:rPr>
      <w:tblPr/>
      <w:tcPr>
        <w:tcBorders>
          <w:top w:val="double" w:sz="6" w:space="0" w:color="64A04A" w:themeColor="accent2" w:themeTint="BF"/>
          <w:left w:val="single" w:sz="8" w:space="0" w:color="64A04A" w:themeColor="accent2" w:themeTint="BF"/>
          <w:bottom w:val="single" w:sz="8" w:space="0" w:color="64A04A" w:themeColor="accent2" w:themeTint="BF"/>
          <w:right w:val="single" w:sz="8" w:space="0" w:color="64A04A" w:themeColor="accent2" w:themeTint="BF"/>
          <w:insideH w:val="nil"/>
          <w:insideV w:val="nil"/>
        </w:tcBorders>
      </w:tcPr>
    </w:tblStylePr>
    <w:tblStylePr w:type="firstCol">
      <w:rPr>
        <w:b/>
        <w:bCs/>
      </w:rPr>
    </w:tblStylePr>
    <w:tblStylePr w:type="lastCol">
      <w:rPr>
        <w:b/>
        <w:bCs/>
      </w:rPr>
    </w:tblStylePr>
    <w:tblStylePr w:type="band1Vert">
      <w:tblPr/>
      <w:tcPr>
        <w:shd w:val="clear" w:color="auto" w:fill="CBE2C0" w:themeFill="accent2" w:themeFillTint="3F"/>
      </w:tcPr>
    </w:tblStylePr>
    <w:tblStylePr w:type="band1Horz">
      <w:tblPr/>
      <w:tcPr>
        <w:tcBorders>
          <w:insideH w:val="nil"/>
          <w:insideV w:val="nil"/>
        </w:tcBorders>
        <w:shd w:val="clear" w:color="auto" w:fill="CBE2C0" w:themeFill="accent2" w:themeFillTint="3F"/>
      </w:tcPr>
    </w:tblStylePr>
    <w:tblStylePr w:type="band2Horz">
      <w:tblPr/>
      <w:tcPr>
        <w:tcBorders>
          <w:insideH w:val="nil"/>
          <w:insideV w:val="nil"/>
        </w:tcBorders>
      </w:tcPr>
    </w:tblStylePr>
  </w:style>
  <w:style w:type="table" w:styleId="LightList-Accent5">
    <w:name w:val="Light List Accent 5"/>
    <w:basedOn w:val="TableNormal"/>
    <w:uiPriority w:val="61"/>
    <w:rsid w:val="00EA64B4"/>
    <w:pPr>
      <w:spacing w:after="0" w:line="240" w:lineRule="auto"/>
    </w:pPr>
    <w:tblPr>
      <w:tblStyleRowBandSize w:val="1"/>
      <w:tblStyleColBandSize w:val="1"/>
      <w:tblBorders>
        <w:top w:val="single" w:sz="8" w:space="0" w:color="D8DFD5" w:themeColor="accent5"/>
        <w:left w:val="single" w:sz="8" w:space="0" w:color="D8DFD5" w:themeColor="accent5"/>
        <w:bottom w:val="single" w:sz="8" w:space="0" w:color="D8DFD5" w:themeColor="accent5"/>
        <w:right w:val="single" w:sz="8" w:space="0" w:color="D8DFD5" w:themeColor="accent5"/>
      </w:tblBorders>
    </w:tblPr>
    <w:tblStylePr w:type="firstRow">
      <w:pPr>
        <w:spacing w:before="0" w:after="0" w:line="240" w:lineRule="auto"/>
      </w:pPr>
      <w:rPr>
        <w:b/>
        <w:bCs/>
        <w:color w:val="FFFFFF" w:themeColor="background1"/>
      </w:rPr>
      <w:tblPr/>
      <w:tcPr>
        <w:shd w:val="clear" w:color="auto" w:fill="D8DFD5" w:themeFill="accent5"/>
      </w:tcPr>
    </w:tblStylePr>
    <w:tblStylePr w:type="lastRow">
      <w:pPr>
        <w:spacing w:before="0" w:after="0" w:line="240" w:lineRule="auto"/>
      </w:pPr>
      <w:rPr>
        <w:b/>
        <w:bCs/>
      </w:rPr>
      <w:tblPr/>
      <w:tcPr>
        <w:tcBorders>
          <w:top w:val="double" w:sz="6" w:space="0" w:color="D8DFD5" w:themeColor="accent5"/>
          <w:left w:val="single" w:sz="8" w:space="0" w:color="D8DFD5" w:themeColor="accent5"/>
          <w:bottom w:val="single" w:sz="8" w:space="0" w:color="D8DFD5" w:themeColor="accent5"/>
          <w:right w:val="single" w:sz="8" w:space="0" w:color="D8DFD5" w:themeColor="accent5"/>
        </w:tcBorders>
      </w:tcPr>
    </w:tblStylePr>
    <w:tblStylePr w:type="firstCol">
      <w:rPr>
        <w:b/>
        <w:bCs/>
      </w:rPr>
    </w:tblStylePr>
    <w:tblStylePr w:type="lastCol">
      <w:rPr>
        <w:b/>
        <w:bCs/>
      </w:rPr>
    </w:tblStylePr>
    <w:tblStylePr w:type="band1Vert">
      <w:tblPr/>
      <w:tcPr>
        <w:tcBorders>
          <w:top w:val="single" w:sz="8" w:space="0" w:color="D8DFD5" w:themeColor="accent5"/>
          <w:left w:val="single" w:sz="8" w:space="0" w:color="D8DFD5" w:themeColor="accent5"/>
          <w:bottom w:val="single" w:sz="8" w:space="0" w:color="D8DFD5" w:themeColor="accent5"/>
          <w:right w:val="single" w:sz="8" w:space="0" w:color="D8DFD5" w:themeColor="accent5"/>
        </w:tcBorders>
      </w:tcPr>
    </w:tblStylePr>
    <w:tblStylePr w:type="band1Horz">
      <w:tblPr/>
      <w:tcPr>
        <w:tcBorders>
          <w:top w:val="single" w:sz="8" w:space="0" w:color="D8DFD5" w:themeColor="accent5"/>
          <w:left w:val="single" w:sz="8" w:space="0" w:color="D8DFD5" w:themeColor="accent5"/>
          <w:bottom w:val="single" w:sz="8" w:space="0" w:color="D8DFD5" w:themeColor="accent5"/>
          <w:right w:val="single" w:sz="8" w:space="0" w:color="D8DFD5" w:themeColor="accent5"/>
        </w:tcBorders>
      </w:tcPr>
    </w:tblStylePr>
  </w:style>
  <w:style w:type="table" w:styleId="LightGrid-Accent5">
    <w:name w:val="Light Grid Accent 5"/>
    <w:basedOn w:val="TableNormal"/>
    <w:uiPriority w:val="62"/>
    <w:rsid w:val="00EA64B4"/>
    <w:pPr>
      <w:spacing w:after="0" w:line="240" w:lineRule="auto"/>
    </w:pPr>
    <w:tblPr>
      <w:tblStyleRowBandSize w:val="1"/>
      <w:tblStyleColBandSize w:val="1"/>
      <w:tblBorders>
        <w:top w:val="single" w:sz="8" w:space="0" w:color="D8DFD5" w:themeColor="accent5"/>
        <w:left w:val="single" w:sz="8" w:space="0" w:color="D8DFD5" w:themeColor="accent5"/>
        <w:bottom w:val="single" w:sz="8" w:space="0" w:color="D8DFD5" w:themeColor="accent5"/>
        <w:right w:val="single" w:sz="8" w:space="0" w:color="D8DFD5" w:themeColor="accent5"/>
        <w:insideH w:val="single" w:sz="8" w:space="0" w:color="D8DFD5" w:themeColor="accent5"/>
        <w:insideV w:val="single" w:sz="8" w:space="0" w:color="D8DFD5"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8DFD5" w:themeColor="accent5"/>
          <w:left w:val="single" w:sz="8" w:space="0" w:color="D8DFD5" w:themeColor="accent5"/>
          <w:bottom w:val="single" w:sz="18" w:space="0" w:color="D8DFD5" w:themeColor="accent5"/>
          <w:right w:val="single" w:sz="8" w:space="0" w:color="D8DFD5" w:themeColor="accent5"/>
          <w:insideH w:val="nil"/>
          <w:insideV w:val="single" w:sz="8" w:space="0" w:color="D8DFD5"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8DFD5" w:themeColor="accent5"/>
          <w:left w:val="single" w:sz="8" w:space="0" w:color="D8DFD5" w:themeColor="accent5"/>
          <w:bottom w:val="single" w:sz="8" w:space="0" w:color="D8DFD5" w:themeColor="accent5"/>
          <w:right w:val="single" w:sz="8" w:space="0" w:color="D8DFD5" w:themeColor="accent5"/>
          <w:insideH w:val="nil"/>
          <w:insideV w:val="single" w:sz="8" w:space="0" w:color="D8DFD5"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8DFD5" w:themeColor="accent5"/>
          <w:left w:val="single" w:sz="8" w:space="0" w:color="D8DFD5" w:themeColor="accent5"/>
          <w:bottom w:val="single" w:sz="8" w:space="0" w:color="D8DFD5" w:themeColor="accent5"/>
          <w:right w:val="single" w:sz="8" w:space="0" w:color="D8DFD5" w:themeColor="accent5"/>
        </w:tcBorders>
      </w:tcPr>
    </w:tblStylePr>
    <w:tblStylePr w:type="band1Vert">
      <w:tblPr/>
      <w:tcPr>
        <w:tcBorders>
          <w:top w:val="single" w:sz="8" w:space="0" w:color="D8DFD5" w:themeColor="accent5"/>
          <w:left w:val="single" w:sz="8" w:space="0" w:color="D8DFD5" w:themeColor="accent5"/>
          <w:bottom w:val="single" w:sz="8" w:space="0" w:color="D8DFD5" w:themeColor="accent5"/>
          <w:right w:val="single" w:sz="8" w:space="0" w:color="D8DFD5" w:themeColor="accent5"/>
        </w:tcBorders>
        <w:shd w:val="clear" w:color="auto" w:fill="F5F7F4" w:themeFill="accent5" w:themeFillTint="3F"/>
      </w:tcPr>
    </w:tblStylePr>
    <w:tblStylePr w:type="band1Horz">
      <w:tblPr/>
      <w:tcPr>
        <w:tcBorders>
          <w:top w:val="single" w:sz="8" w:space="0" w:color="D8DFD5" w:themeColor="accent5"/>
          <w:left w:val="single" w:sz="8" w:space="0" w:color="D8DFD5" w:themeColor="accent5"/>
          <w:bottom w:val="single" w:sz="8" w:space="0" w:color="D8DFD5" w:themeColor="accent5"/>
          <w:right w:val="single" w:sz="8" w:space="0" w:color="D8DFD5" w:themeColor="accent5"/>
          <w:insideV w:val="single" w:sz="8" w:space="0" w:color="D8DFD5" w:themeColor="accent5"/>
        </w:tcBorders>
        <w:shd w:val="clear" w:color="auto" w:fill="F5F7F4" w:themeFill="accent5" w:themeFillTint="3F"/>
      </w:tcPr>
    </w:tblStylePr>
    <w:tblStylePr w:type="band2Horz">
      <w:tblPr/>
      <w:tcPr>
        <w:tcBorders>
          <w:top w:val="single" w:sz="8" w:space="0" w:color="D8DFD5" w:themeColor="accent5"/>
          <w:left w:val="single" w:sz="8" w:space="0" w:color="D8DFD5" w:themeColor="accent5"/>
          <w:bottom w:val="single" w:sz="8" w:space="0" w:color="D8DFD5" w:themeColor="accent5"/>
          <w:right w:val="single" w:sz="8" w:space="0" w:color="D8DFD5" w:themeColor="accent5"/>
          <w:insideV w:val="single" w:sz="8" w:space="0" w:color="D8DFD5" w:themeColor="accent5"/>
        </w:tcBorders>
      </w:tcPr>
    </w:tblStylePr>
  </w:style>
  <w:style w:type="table" w:customStyle="1" w:styleId="LightGrid-Accent11">
    <w:name w:val="Light Grid - Accent 11"/>
    <w:basedOn w:val="TableNormal"/>
    <w:uiPriority w:val="62"/>
    <w:rsid w:val="00EA64B4"/>
    <w:pPr>
      <w:spacing w:after="0" w:line="240" w:lineRule="auto"/>
    </w:pPr>
    <w:tblPr>
      <w:tblStyleRowBandSize w:val="1"/>
      <w:tblStyleColBandSize w:val="1"/>
      <w:tblBorders>
        <w:top w:val="single" w:sz="8" w:space="0" w:color="0D2C6C" w:themeColor="accent1"/>
        <w:left w:val="single" w:sz="8" w:space="0" w:color="0D2C6C" w:themeColor="accent1"/>
        <w:bottom w:val="single" w:sz="8" w:space="0" w:color="0D2C6C" w:themeColor="accent1"/>
        <w:right w:val="single" w:sz="8" w:space="0" w:color="0D2C6C" w:themeColor="accent1"/>
        <w:insideH w:val="single" w:sz="8" w:space="0" w:color="0D2C6C" w:themeColor="accent1"/>
        <w:insideV w:val="single" w:sz="8" w:space="0" w:color="0D2C6C"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D2C6C" w:themeColor="accent1"/>
          <w:left w:val="single" w:sz="8" w:space="0" w:color="0D2C6C" w:themeColor="accent1"/>
          <w:bottom w:val="single" w:sz="18" w:space="0" w:color="0D2C6C" w:themeColor="accent1"/>
          <w:right w:val="single" w:sz="8" w:space="0" w:color="0D2C6C" w:themeColor="accent1"/>
          <w:insideH w:val="nil"/>
          <w:insideV w:val="single" w:sz="8" w:space="0" w:color="0D2C6C"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D2C6C" w:themeColor="accent1"/>
          <w:left w:val="single" w:sz="8" w:space="0" w:color="0D2C6C" w:themeColor="accent1"/>
          <w:bottom w:val="single" w:sz="8" w:space="0" w:color="0D2C6C" w:themeColor="accent1"/>
          <w:right w:val="single" w:sz="8" w:space="0" w:color="0D2C6C" w:themeColor="accent1"/>
          <w:insideH w:val="nil"/>
          <w:insideV w:val="single" w:sz="8" w:space="0" w:color="0D2C6C"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D2C6C" w:themeColor="accent1"/>
          <w:left w:val="single" w:sz="8" w:space="0" w:color="0D2C6C" w:themeColor="accent1"/>
          <w:bottom w:val="single" w:sz="8" w:space="0" w:color="0D2C6C" w:themeColor="accent1"/>
          <w:right w:val="single" w:sz="8" w:space="0" w:color="0D2C6C" w:themeColor="accent1"/>
        </w:tcBorders>
      </w:tcPr>
    </w:tblStylePr>
    <w:tblStylePr w:type="band1Vert">
      <w:tblPr/>
      <w:tcPr>
        <w:tcBorders>
          <w:top w:val="single" w:sz="8" w:space="0" w:color="0D2C6C" w:themeColor="accent1"/>
          <w:left w:val="single" w:sz="8" w:space="0" w:color="0D2C6C" w:themeColor="accent1"/>
          <w:bottom w:val="single" w:sz="8" w:space="0" w:color="0D2C6C" w:themeColor="accent1"/>
          <w:right w:val="single" w:sz="8" w:space="0" w:color="0D2C6C" w:themeColor="accent1"/>
        </w:tcBorders>
        <w:shd w:val="clear" w:color="auto" w:fill="A9C1F4" w:themeFill="accent1" w:themeFillTint="3F"/>
      </w:tcPr>
    </w:tblStylePr>
    <w:tblStylePr w:type="band1Horz">
      <w:tblPr/>
      <w:tcPr>
        <w:tcBorders>
          <w:top w:val="single" w:sz="8" w:space="0" w:color="0D2C6C" w:themeColor="accent1"/>
          <w:left w:val="single" w:sz="8" w:space="0" w:color="0D2C6C" w:themeColor="accent1"/>
          <w:bottom w:val="single" w:sz="8" w:space="0" w:color="0D2C6C" w:themeColor="accent1"/>
          <w:right w:val="single" w:sz="8" w:space="0" w:color="0D2C6C" w:themeColor="accent1"/>
          <w:insideV w:val="single" w:sz="8" w:space="0" w:color="0D2C6C" w:themeColor="accent1"/>
        </w:tcBorders>
        <w:shd w:val="clear" w:color="auto" w:fill="A9C1F4" w:themeFill="accent1" w:themeFillTint="3F"/>
      </w:tcPr>
    </w:tblStylePr>
    <w:tblStylePr w:type="band2Horz">
      <w:tblPr/>
      <w:tcPr>
        <w:tcBorders>
          <w:top w:val="single" w:sz="8" w:space="0" w:color="0D2C6C" w:themeColor="accent1"/>
          <w:left w:val="single" w:sz="8" w:space="0" w:color="0D2C6C" w:themeColor="accent1"/>
          <w:bottom w:val="single" w:sz="8" w:space="0" w:color="0D2C6C" w:themeColor="accent1"/>
          <w:right w:val="single" w:sz="8" w:space="0" w:color="0D2C6C" w:themeColor="accent1"/>
          <w:insideV w:val="single" w:sz="8" w:space="0" w:color="0D2C6C" w:themeColor="accent1"/>
        </w:tcBorders>
      </w:tcPr>
    </w:tblStylePr>
  </w:style>
  <w:style w:type="table" w:customStyle="1" w:styleId="LightShading-Accent11">
    <w:name w:val="Light Shading - Accent 11"/>
    <w:basedOn w:val="TableNormal"/>
    <w:uiPriority w:val="60"/>
    <w:rsid w:val="00EA64B4"/>
    <w:pPr>
      <w:spacing w:after="0" w:line="240" w:lineRule="auto"/>
    </w:pPr>
    <w:rPr>
      <w:color w:val="092050" w:themeColor="accent1" w:themeShade="BF"/>
    </w:rPr>
    <w:tblPr>
      <w:tblStyleRowBandSize w:val="1"/>
      <w:tblStyleColBandSize w:val="1"/>
      <w:tblBorders>
        <w:top w:val="single" w:sz="8" w:space="0" w:color="0D2C6C" w:themeColor="accent1"/>
        <w:bottom w:val="single" w:sz="8" w:space="0" w:color="0D2C6C" w:themeColor="accent1"/>
      </w:tblBorders>
    </w:tblPr>
    <w:tblStylePr w:type="firstRow">
      <w:pPr>
        <w:spacing w:before="0" w:after="0" w:line="240" w:lineRule="auto"/>
      </w:pPr>
      <w:rPr>
        <w:b/>
        <w:bCs/>
      </w:rPr>
      <w:tblPr/>
      <w:tcPr>
        <w:tcBorders>
          <w:top w:val="single" w:sz="8" w:space="0" w:color="0D2C6C" w:themeColor="accent1"/>
          <w:left w:val="nil"/>
          <w:bottom w:val="single" w:sz="8" w:space="0" w:color="0D2C6C" w:themeColor="accent1"/>
          <w:right w:val="nil"/>
          <w:insideH w:val="nil"/>
          <w:insideV w:val="nil"/>
        </w:tcBorders>
      </w:tcPr>
    </w:tblStylePr>
    <w:tblStylePr w:type="lastRow">
      <w:pPr>
        <w:spacing w:before="0" w:after="0" w:line="240" w:lineRule="auto"/>
      </w:pPr>
      <w:rPr>
        <w:b/>
        <w:bCs/>
      </w:rPr>
      <w:tblPr/>
      <w:tcPr>
        <w:tcBorders>
          <w:top w:val="single" w:sz="8" w:space="0" w:color="0D2C6C" w:themeColor="accent1"/>
          <w:left w:val="nil"/>
          <w:bottom w:val="single" w:sz="8" w:space="0" w:color="0D2C6C"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9C1F4" w:themeFill="accent1" w:themeFillTint="3F"/>
      </w:tcPr>
    </w:tblStylePr>
    <w:tblStylePr w:type="band1Horz">
      <w:tblPr/>
      <w:tcPr>
        <w:tcBorders>
          <w:left w:val="nil"/>
          <w:right w:val="nil"/>
          <w:insideH w:val="nil"/>
          <w:insideV w:val="nil"/>
        </w:tcBorders>
        <w:shd w:val="clear" w:color="auto" w:fill="A9C1F4" w:themeFill="accent1" w:themeFillTint="3F"/>
      </w:tcPr>
    </w:tblStylePr>
  </w:style>
  <w:style w:type="table" w:customStyle="1" w:styleId="LightList-Accent11">
    <w:name w:val="Light List - Accent 11"/>
    <w:basedOn w:val="TableNormal"/>
    <w:uiPriority w:val="61"/>
    <w:rsid w:val="00EA64B4"/>
    <w:pPr>
      <w:spacing w:after="0" w:line="240" w:lineRule="auto"/>
    </w:pPr>
    <w:tblPr>
      <w:tblStyleRowBandSize w:val="1"/>
      <w:tblStyleColBandSize w:val="1"/>
      <w:tblBorders>
        <w:top w:val="single" w:sz="8" w:space="0" w:color="0D2C6C" w:themeColor="accent1"/>
        <w:left w:val="single" w:sz="8" w:space="0" w:color="0D2C6C" w:themeColor="accent1"/>
        <w:bottom w:val="single" w:sz="8" w:space="0" w:color="0D2C6C" w:themeColor="accent1"/>
        <w:right w:val="single" w:sz="8" w:space="0" w:color="0D2C6C" w:themeColor="accent1"/>
      </w:tblBorders>
    </w:tblPr>
    <w:tblStylePr w:type="firstRow">
      <w:pPr>
        <w:spacing w:before="0" w:after="0" w:line="240" w:lineRule="auto"/>
      </w:pPr>
      <w:rPr>
        <w:b/>
        <w:bCs/>
        <w:color w:val="FFFFFF" w:themeColor="background1"/>
      </w:rPr>
      <w:tblPr/>
      <w:tcPr>
        <w:shd w:val="clear" w:color="auto" w:fill="0D2C6C" w:themeFill="accent1"/>
      </w:tcPr>
    </w:tblStylePr>
    <w:tblStylePr w:type="lastRow">
      <w:pPr>
        <w:spacing w:before="0" w:after="0" w:line="240" w:lineRule="auto"/>
      </w:pPr>
      <w:rPr>
        <w:b/>
        <w:bCs/>
      </w:rPr>
      <w:tblPr/>
      <w:tcPr>
        <w:tcBorders>
          <w:top w:val="double" w:sz="6" w:space="0" w:color="0D2C6C" w:themeColor="accent1"/>
          <w:left w:val="single" w:sz="8" w:space="0" w:color="0D2C6C" w:themeColor="accent1"/>
          <w:bottom w:val="single" w:sz="8" w:space="0" w:color="0D2C6C" w:themeColor="accent1"/>
          <w:right w:val="single" w:sz="8" w:space="0" w:color="0D2C6C" w:themeColor="accent1"/>
        </w:tcBorders>
      </w:tcPr>
    </w:tblStylePr>
    <w:tblStylePr w:type="firstCol">
      <w:rPr>
        <w:b/>
        <w:bCs/>
      </w:rPr>
    </w:tblStylePr>
    <w:tblStylePr w:type="lastCol">
      <w:rPr>
        <w:b/>
        <w:bCs/>
      </w:rPr>
    </w:tblStylePr>
    <w:tblStylePr w:type="band1Vert">
      <w:tblPr/>
      <w:tcPr>
        <w:tcBorders>
          <w:top w:val="single" w:sz="8" w:space="0" w:color="0D2C6C" w:themeColor="accent1"/>
          <w:left w:val="single" w:sz="8" w:space="0" w:color="0D2C6C" w:themeColor="accent1"/>
          <w:bottom w:val="single" w:sz="8" w:space="0" w:color="0D2C6C" w:themeColor="accent1"/>
          <w:right w:val="single" w:sz="8" w:space="0" w:color="0D2C6C" w:themeColor="accent1"/>
        </w:tcBorders>
      </w:tcPr>
    </w:tblStylePr>
    <w:tblStylePr w:type="band1Horz">
      <w:tblPr/>
      <w:tcPr>
        <w:tcBorders>
          <w:top w:val="single" w:sz="8" w:space="0" w:color="0D2C6C" w:themeColor="accent1"/>
          <w:left w:val="single" w:sz="8" w:space="0" w:color="0D2C6C" w:themeColor="accent1"/>
          <w:bottom w:val="single" w:sz="8" w:space="0" w:color="0D2C6C" w:themeColor="accent1"/>
          <w:right w:val="single" w:sz="8" w:space="0" w:color="0D2C6C" w:themeColor="accent1"/>
        </w:tcBorders>
      </w:tcPr>
    </w:tblStylePr>
  </w:style>
  <w:style w:type="character" w:styleId="CommentReference">
    <w:name w:val="annotation reference"/>
    <w:basedOn w:val="DefaultParagraphFont"/>
    <w:uiPriority w:val="99"/>
    <w:semiHidden/>
    <w:rsid w:val="00EA64B4"/>
    <w:rPr>
      <w:sz w:val="16"/>
      <w:szCs w:val="16"/>
    </w:rPr>
  </w:style>
  <w:style w:type="paragraph" w:styleId="Revision">
    <w:name w:val="Revision"/>
    <w:hidden/>
    <w:uiPriority w:val="99"/>
    <w:semiHidden/>
    <w:rsid w:val="0080531E"/>
    <w:pPr>
      <w:spacing w:after="0" w:line="240" w:lineRule="auto"/>
    </w:pPr>
    <w:rPr>
      <w:rFonts w:ascii="Times New Roman" w:eastAsia="Times New Roman" w:hAnsi="Times New Roman" w:cs="Times New Roman"/>
      <w:szCs w:val="20"/>
    </w:rPr>
  </w:style>
  <w:style w:type="character" w:styleId="Strong">
    <w:name w:val="Strong"/>
    <w:basedOn w:val="DefaultParagraphFont"/>
    <w:uiPriority w:val="22"/>
    <w:semiHidden/>
    <w:qFormat/>
    <w:rsid w:val="00EA64B4"/>
    <w:rPr>
      <w:b/>
      <w:bCs/>
    </w:rPr>
  </w:style>
  <w:style w:type="character" w:styleId="EndnoteReference">
    <w:name w:val="endnote reference"/>
    <w:basedOn w:val="DefaultParagraphFont"/>
    <w:uiPriority w:val="99"/>
    <w:semiHidden/>
    <w:unhideWhenUsed/>
    <w:rsid w:val="00EA64B4"/>
    <w:rPr>
      <w:vertAlign w:val="superscript"/>
    </w:rPr>
  </w:style>
  <w:style w:type="character" w:styleId="FollowedHyperlink">
    <w:name w:val="FollowedHyperlink"/>
    <w:basedOn w:val="DefaultParagraphFont"/>
    <w:uiPriority w:val="99"/>
    <w:semiHidden/>
    <w:rsid w:val="001B6D2F"/>
    <w:rPr>
      <w:color w:val="652F8F"/>
      <w:u w:val="none"/>
    </w:rPr>
  </w:style>
  <w:style w:type="character" w:customStyle="1" w:styleId="Heading6Char">
    <w:name w:val="Heading 6 Char"/>
    <w:basedOn w:val="DefaultParagraphFont"/>
    <w:link w:val="Heading6"/>
    <w:uiPriority w:val="9"/>
    <w:semiHidden/>
    <w:rsid w:val="00EA64B4"/>
    <w:rPr>
      <w:rFonts w:ascii="Times New Roman" w:eastAsia="Times New Roman" w:hAnsi="Times New Roman" w:cs="Times New Roman"/>
      <w:b/>
      <w:szCs w:val="20"/>
      <w:lang w:val="en-AU"/>
    </w:rPr>
  </w:style>
  <w:style w:type="character" w:customStyle="1" w:styleId="Heading7Char">
    <w:name w:val="Heading 7 Char"/>
    <w:basedOn w:val="DefaultParagraphFont"/>
    <w:link w:val="Heading7"/>
    <w:semiHidden/>
    <w:rsid w:val="00EA64B4"/>
    <w:rPr>
      <w:rFonts w:ascii="Times New Roman" w:eastAsia="Times New Roman" w:hAnsi="Times New Roman" w:cs="Times New Roman"/>
      <w:szCs w:val="20"/>
      <w:lang w:val="en-AU"/>
    </w:rPr>
  </w:style>
  <w:style w:type="character" w:customStyle="1" w:styleId="Heading8Char">
    <w:name w:val="Heading 8 Char"/>
    <w:basedOn w:val="DefaultParagraphFont"/>
    <w:link w:val="Heading8"/>
    <w:semiHidden/>
    <w:rsid w:val="00EA64B4"/>
    <w:rPr>
      <w:rFonts w:ascii="Times New Roman" w:eastAsia="Times New Roman" w:hAnsi="Times New Roman" w:cs="Times New Roman"/>
      <w:i/>
      <w:szCs w:val="20"/>
      <w:lang w:val="en-AU"/>
    </w:rPr>
  </w:style>
  <w:style w:type="character" w:customStyle="1" w:styleId="Heading9Char">
    <w:name w:val="Heading 9 Char"/>
    <w:basedOn w:val="DefaultParagraphFont"/>
    <w:link w:val="Heading9"/>
    <w:semiHidden/>
    <w:rsid w:val="00EA64B4"/>
    <w:rPr>
      <w:rFonts w:ascii="Arial" w:eastAsia="Times New Roman" w:hAnsi="Arial" w:cs="Times New Roman"/>
      <w:b/>
      <w:color w:val="FFFFFF"/>
      <w:kern w:val="28"/>
      <w:sz w:val="2"/>
      <w:szCs w:val="20"/>
      <w:lang w:val="en-AU"/>
    </w:rPr>
  </w:style>
  <w:style w:type="paragraph" w:styleId="TOC4">
    <w:name w:val="toc 4"/>
    <w:basedOn w:val="Normal"/>
    <w:next w:val="Normal"/>
    <w:semiHidden/>
    <w:rsid w:val="00EA64B4"/>
    <w:pPr>
      <w:tabs>
        <w:tab w:val="right" w:pos="8505"/>
      </w:tabs>
      <w:spacing w:before="180" w:after="0" w:line="240" w:lineRule="auto"/>
      <w:ind w:left="1134" w:right="567" w:hanging="1134"/>
      <w:jc w:val="left"/>
    </w:pPr>
    <w:rPr>
      <w:rFonts w:ascii="Arial" w:eastAsia="Times New Roman" w:hAnsi="Arial" w:cs="Times New Roman"/>
      <w:sz w:val="20"/>
      <w:szCs w:val="20"/>
      <w:lang w:eastAsia="en-GB"/>
    </w:rPr>
  </w:style>
  <w:style w:type="paragraph" w:styleId="Caption">
    <w:name w:val="caption"/>
    <w:basedOn w:val="Normal"/>
    <w:next w:val="Normal"/>
    <w:link w:val="CaptionChar"/>
    <w:uiPriority w:val="35"/>
    <w:qFormat/>
    <w:rsid w:val="00EA64B4"/>
    <w:pPr>
      <w:spacing w:before="0" w:after="200" w:line="240" w:lineRule="auto"/>
    </w:pPr>
    <w:rPr>
      <w:rFonts w:ascii="Times New Roman" w:eastAsia="Times New Roman" w:hAnsi="Times New Roman" w:cs="Times New Roman"/>
      <w:b/>
      <w:bCs/>
      <w:color w:val="0D2C6C" w:themeColor="accent1"/>
      <w:sz w:val="18"/>
      <w:szCs w:val="18"/>
      <w:lang w:eastAsia="en-US"/>
    </w:rPr>
  </w:style>
  <w:style w:type="character" w:customStyle="1" w:styleId="BulletChar">
    <w:name w:val="Bullet Char"/>
    <w:basedOn w:val="DefaultParagraphFont"/>
    <w:link w:val="Bullet"/>
    <w:locked/>
    <w:rsid w:val="000A109B"/>
    <w:rPr>
      <w:rFonts w:ascii="Calibri" w:eastAsia="Times New Roman" w:hAnsi="Calibri" w:cs="Times New Roman"/>
      <w:szCs w:val="20"/>
      <w:lang w:eastAsia="en-NZ"/>
    </w:rPr>
  </w:style>
  <w:style w:type="table" w:styleId="LightShading-Accent1">
    <w:name w:val="Light Shading Accent 1"/>
    <w:basedOn w:val="TableNormal"/>
    <w:uiPriority w:val="60"/>
    <w:rsid w:val="00E05569"/>
    <w:pPr>
      <w:spacing w:after="0" w:line="240" w:lineRule="auto"/>
    </w:pPr>
    <w:rPr>
      <w:rFonts w:eastAsiaTheme="minorEastAsia"/>
      <w:color w:val="092050" w:themeColor="accent1" w:themeShade="BF"/>
      <w:lang w:val="en-US"/>
    </w:rPr>
    <w:tblPr>
      <w:tblStyleRowBandSize w:val="1"/>
      <w:tblStyleColBandSize w:val="1"/>
      <w:tblBorders>
        <w:top w:val="single" w:sz="8" w:space="0" w:color="0D2C6C" w:themeColor="accent1"/>
        <w:bottom w:val="single" w:sz="8" w:space="0" w:color="0D2C6C" w:themeColor="accent1"/>
      </w:tblBorders>
    </w:tblPr>
    <w:tblStylePr w:type="firstRow">
      <w:pPr>
        <w:spacing w:before="0" w:after="0" w:line="240" w:lineRule="auto"/>
      </w:pPr>
      <w:rPr>
        <w:b/>
        <w:bCs/>
      </w:rPr>
      <w:tblPr/>
      <w:tcPr>
        <w:tcBorders>
          <w:top w:val="single" w:sz="8" w:space="0" w:color="0D2C6C" w:themeColor="accent1"/>
          <w:left w:val="nil"/>
          <w:bottom w:val="single" w:sz="8" w:space="0" w:color="0D2C6C" w:themeColor="accent1"/>
          <w:right w:val="nil"/>
          <w:insideH w:val="nil"/>
          <w:insideV w:val="nil"/>
        </w:tcBorders>
      </w:tcPr>
    </w:tblStylePr>
    <w:tblStylePr w:type="lastRow">
      <w:pPr>
        <w:spacing w:before="0" w:after="0" w:line="240" w:lineRule="auto"/>
      </w:pPr>
      <w:rPr>
        <w:b/>
        <w:bCs/>
      </w:rPr>
      <w:tblPr/>
      <w:tcPr>
        <w:tcBorders>
          <w:top w:val="single" w:sz="8" w:space="0" w:color="0D2C6C" w:themeColor="accent1"/>
          <w:left w:val="nil"/>
          <w:bottom w:val="single" w:sz="8" w:space="0" w:color="0D2C6C"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9C1F4" w:themeFill="accent1" w:themeFillTint="3F"/>
      </w:tcPr>
    </w:tblStylePr>
    <w:tblStylePr w:type="band1Horz">
      <w:tblPr/>
      <w:tcPr>
        <w:tcBorders>
          <w:left w:val="nil"/>
          <w:right w:val="nil"/>
          <w:insideH w:val="nil"/>
          <w:insideV w:val="nil"/>
        </w:tcBorders>
        <w:shd w:val="clear" w:color="auto" w:fill="A9C1F4" w:themeFill="accent1" w:themeFillTint="3F"/>
      </w:tcPr>
    </w:tblStylePr>
  </w:style>
  <w:style w:type="table" w:styleId="LightList-Accent3">
    <w:name w:val="Light List Accent 3"/>
    <w:basedOn w:val="TableNormal"/>
    <w:uiPriority w:val="61"/>
    <w:rsid w:val="00416330"/>
    <w:pPr>
      <w:spacing w:after="0" w:line="240" w:lineRule="auto"/>
    </w:pPr>
    <w:rPr>
      <w:rFonts w:eastAsiaTheme="minorEastAsia"/>
      <w:lang w:val="en-US"/>
    </w:rPr>
    <w:tblPr>
      <w:tblStyleRowBandSize w:val="1"/>
      <w:tblStyleColBandSize w:val="1"/>
      <w:tblBorders>
        <w:top w:val="single" w:sz="8" w:space="0" w:color="652F8F" w:themeColor="accent3"/>
        <w:left w:val="single" w:sz="8" w:space="0" w:color="652F8F" w:themeColor="accent3"/>
        <w:bottom w:val="single" w:sz="8" w:space="0" w:color="652F8F" w:themeColor="accent3"/>
        <w:right w:val="single" w:sz="8" w:space="0" w:color="652F8F" w:themeColor="accent3"/>
      </w:tblBorders>
    </w:tblPr>
    <w:tblStylePr w:type="firstRow">
      <w:pPr>
        <w:spacing w:before="0" w:after="0" w:line="240" w:lineRule="auto"/>
      </w:pPr>
      <w:rPr>
        <w:b/>
        <w:bCs/>
        <w:color w:val="FFFFFF" w:themeColor="background1"/>
      </w:rPr>
      <w:tblPr/>
      <w:tcPr>
        <w:shd w:val="clear" w:color="auto" w:fill="652F8F" w:themeFill="accent3"/>
      </w:tcPr>
    </w:tblStylePr>
    <w:tblStylePr w:type="lastRow">
      <w:pPr>
        <w:spacing w:before="0" w:after="0" w:line="240" w:lineRule="auto"/>
      </w:pPr>
      <w:rPr>
        <w:b/>
        <w:bCs/>
      </w:rPr>
      <w:tblPr/>
      <w:tcPr>
        <w:tcBorders>
          <w:top w:val="double" w:sz="6" w:space="0" w:color="652F8F" w:themeColor="accent3"/>
          <w:left w:val="single" w:sz="8" w:space="0" w:color="652F8F" w:themeColor="accent3"/>
          <w:bottom w:val="single" w:sz="8" w:space="0" w:color="652F8F" w:themeColor="accent3"/>
          <w:right w:val="single" w:sz="8" w:space="0" w:color="652F8F" w:themeColor="accent3"/>
        </w:tcBorders>
      </w:tcPr>
    </w:tblStylePr>
    <w:tblStylePr w:type="firstCol">
      <w:rPr>
        <w:b/>
        <w:bCs/>
      </w:rPr>
    </w:tblStylePr>
    <w:tblStylePr w:type="lastCol">
      <w:rPr>
        <w:b/>
        <w:bCs/>
      </w:rPr>
    </w:tblStylePr>
    <w:tblStylePr w:type="band1Vert">
      <w:tblPr/>
      <w:tcPr>
        <w:tcBorders>
          <w:top w:val="single" w:sz="8" w:space="0" w:color="652F8F" w:themeColor="accent3"/>
          <w:left w:val="single" w:sz="8" w:space="0" w:color="652F8F" w:themeColor="accent3"/>
          <w:bottom w:val="single" w:sz="8" w:space="0" w:color="652F8F" w:themeColor="accent3"/>
          <w:right w:val="single" w:sz="8" w:space="0" w:color="652F8F" w:themeColor="accent3"/>
        </w:tcBorders>
      </w:tcPr>
    </w:tblStylePr>
    <w:tblStylePr w:type="band1Horz">
      <w:tblPr/>
      <w:tcPr>
        <w:tcBorders>
          <w:top w:val="single" w:sz="8" w:space="0" w:color="652F8F" w:themeColor="accent3"/>
          <w:left w:val="single" w:sz="8" w:space="0" w:color="652F8F" w:themeColor="accent3"/>
          <w:bottom w:val="single" w:sz="8" w:space="0" w:color="652F8F" w:themeColor="accent3"/>
          <w:right w:val="single" w:sz="8" w:space="0" w:color="652F8F" w:themeColor="accent3"/>
        </w:tcBorders>
      </w:tcPr>
    </w:tblStylePr>
  </w:style>
  <w:style w:type="numbering" w:customStyle="1" w:styleId="Style2">
    <w:name w:val="Style2"/>
    <w:uiPriority w:val="99"/>
    <w:rsid w:val="008E0688"/>
    <w:pPr>
      <w:numPr>
        <w:numId w:val="8"/>
      </w:numPr>
    </w:pPr>
  </w:style>
  <w:style w:type="numbering" w:customStyle="1" w:styleId="Style3">
    <w:name w:val="Style3"/>
    <w:uiPriority w:val="99"/>
    <w:rsid w:val="008B5A2D"/>
    <w:pPr>
      <w:numPr>
        <w:numId w:val="9"/>
      </w:numPr>
    </w:pPr>
  </w:style>
  <w:style w:type="paragraph" w:customStyle="1" w:styleId="Boxtext">
    <w:name w:val="Box text"/>
    <w:basedOn w:val="Normal"/>
    <w:uiPriority w:val="1"/>
    <w:qFormat/>
    <w:rsid w:val="00535D28"/>
    <w:pPr>
      <w:spacing w:line="260" w:lineRule="atLeast"/>
      <w:ind w:left="284" w:right="284"/>
      <w:jc w:val="left"/>
    </w:pPr>
    <w:rPr>
      <w:color w:val="005B73"/>
      <w:sz w:val="20"/>
    </w:rPr>
  </w:style>
  <w:style w:type="paragraph" w:customStyle="1" w:styleId="Boxbullet">
    <w:name w:val="Box bullet"/>
    <w:basedOn w:val="Boxtext"/>
    <w:uiPriority w:val="1"/>
    <w:qFormat/>
    <w:rsid w:val="00535D28"/>
    <w:pPr>
      <w:numPr>
        <w:numId w:val="2"/>
      </w:numPr>
      <w:tabs>
        <w:tab w:val="left" w:pos="680"/>
      </w:tabs>
      <w:spacing w:before="0"/>
      <w:ind w:left="681" w:hanging="397"/>
    </w:pPr>
    <w:rPr>
      <w:rFonts w:cs="Times New Roman"/>
      <w:szCs w:val="20"/>
    </w:rPr>
  </w:style>
  <w:style w:type="paragraph" w:customStyle="1" w:styleId="Boxheading">
    <w:name w:val="Box heading"/>
    <w:basedOn w:val="Boxtext"/>
    <w:next w:val="Boxtext"/>
    <w:uiPriority w:val="1"/>
    <w:qFormat/>
    <w:rsid w:val="00535D28"/>
    <w:pPr>
      <w:keepNext/>
      <w:spacing w:before="240" w:after="0"/>
    </w:pPr>
    <w:rPr>
      <w:rFonts w:cs="Times New Roman"/>
      <w:b/>
      <w:sz w:val="22"/>
      <w:szCs w:val="20"/>
    </w:rPr>
  </w:style>
  <w:style w:type="paragraph" w:customStyle="1" w:styleId="Boxsub-bullet">
    <w:name w:val="Box sub-bullet"/>
    <w:basedOn w:val="Boxtext"/>
    <w:uiPriority w:val="1"/>
    <w:qFormat/>
    <w:rsid w:val="00535D28"/>
    <w:pPr>
      <w:numPr>
        <w:numId w:val="11"/>
      </w:numPr>
      <w:spacing w:before="0"/>
    </w:pPr>
    <w:rPr>
      <w:rFonts w:cs="Times New Roman"/>
      <w:szCs w:val="20"/>
    </w:rPr>
  </w:style>
  <w:style w:type="character" w:styleId="UnresolvedMention">
    <w:name w:val="Unresolved Mention"/>
    <w:basedOn w:val="DefaultParagraphFont"/>
    <w:uiPriority w:val="99"/>
    <w:semiHidden/>
    <w:unhideWhenUsed/>
    <w:rsid w:val="00563317"/>
    <w:rPr>
      <w:color w:val="605E5C"/>
      <w:shd w:val="clear" w:color="auto" w:fill="E1DFDD"/>
    </w:rPr>
  </w:style>
  <w:style w:type="paragraph" w:styleId="CommentText">
    <w:name w:val="annotation text"/>
    <w:basedOn w:val="Normal"/>
    <w:link w:val="CommentTextChar"/>
    <w:uiPriority w:val="99"/>
    <w:rsid w:val="00456E90"/>
    <w:pPr>
      <w:spacing w:line="240" w:lineRule="auto"/>
    </w:pPr>
    <w:rPr>
      <w:sz w:val="20"/>
      <w:szCs w:val="20"/>
    </w:rPr>
  </w:style>
  <w:style w:type="character" w:customStyle="1" w:styleId="CommentTextChar">
    <w:name w:val="Comment Text Char"/>
    <w:basedOn w:val="DefaultParagraphFont"/>
    <w:link w:val="CommentText"/>
    <w:uiPriority w:val="99"/>
    <w:rsid w:val="00456E90"/>
    <w:rPr>
      <w:rFonts w:ascii="Calibri" w:eastAsiaTheme="minorEastAsia" w:hAnsi="Calibri"/>
      <w:sz w:val="20"/>
      <w:szCs w:val="20"/>
      <w:lang w:eastAsia="en-NZ"/>
    </w:rPr>
  </w:style>
  <w:style w:type="paragraph" w:customStyle="1" w:styleId="Sub-listi">
    <w:name w:val="Sub-list i"/>
    <w:aliases w:val="ii"/>
    <w:basedOn w:val="BodyText"/>
    <w:uiPriority w:val="1"/>
    <w:rsid w:val="00D51D48"/>
    <w:pPr>
      <w:tabs>
        <w:tab w:val="num" w:pos="794"/>
      </w:tabs>
      <w:spacing w:before="60" w:after="60"/>
      <w:ind w:left="794" w:hanging="397"/>
    </w:pPr>
  </w:style>
  <w:style w:type="paragraph" w:customStyle="1" w:styleId="TableParagraph">
    <w:name w:val="Table Paragraph"/>
    <w:basedOn w:val="Normal"/>
    <w:uiPriority w:val="1"/>
    <w:qFormat/>
    <w:rsid w:val="00FA6DB8"/>
    <w:pPr>
      <w:widowControl w:val="0"/>
      <w:autoSpaceDE w:val="0"/>
      <w:autoSpaceDN w:val="0"/>
      <w:spacing w:before="0" w:after="0" w:line="240" w:lineRule="auto"/>
      <w:jc w:val="left"/>
    </w:pPr>
    <w:rPr>
      <w:rFonts w:asciiTheme="minorHAnsi" w:eastAsia="Zalando Sans" w:hAnsiTheme="minorHAnsi" w:cs="Zalando Sans"/>
      <w:lang w:eastAsia="en-US"/>
    </w:rPr>
  </w:style>
  <w:style w:type="paragraph" w:customStyle="1" w:styleId="Bullets1">
    <w:name w:val="Bullets 1"/>
    <w:basedOn w:val="BodyText"/>
    <w:qFormat/>
    <w:rsid w:val="00FA6DB8"/>
    <w:pPr>
      <w:widowControl w:val="0"/>
      <w:numPr>
        <w:numId w:val="14"/>
      </w:numPr>
      <w:tabs>
        <w:tab w:val="left" w:pos="303"/>
      </w:tabs>
      <w:autoSpaceDE w:val="0"/>
      <w:autoSpaceDN w:val="0"/>
      <w:spacing w:before="60" w:after="0" w:line="240" w:lineRule="auto"/>
      <w:ind w:hanging="283"/>
    </w:pPr>
    <w:rPr>
      <w:rFonts w:asciiTheme="minorHAnsi" w:eastAsia="Zalando Sans" w:hAnsiTheme="minorHAnsi" w:cs="Zalando Sans"/>
      <w:color w:val="231F20"/>
      <w:sz w:val="24"/>
      <w:szCs w:val="24"/>
      <w:lang w:eastAsia="en-US"/>
    </w:rPr>
  </w:style>
  <w:style w:type="paragraph" w:customStyle="1" w:styleId="TitleforSignOff">
    <w:name w:val="Title for Sign Off"/>
    <w:qFormat/>
    <w:rsid w:val="00FA6DB8"/>
    <w:pPr>
      <w:widowControl w:val="0"/>
      <w:tabs>
        <w:tab w:val="left" w:pos="2014"/>
      </w:tabs>
      <w:autoSpaceDE w:val="0"/>
      <w:autoSpaceDN w:val="0"/>
      <w:spacing w:after="0" w:line="287" w:lineRule="exact"/>
      <w:ind w:left="20"/>
    </w:pPr>
    <w:rPr>
      <w:rFonts w:ascii="Zalando Sans" w:eastAsia="Zalando Sans" w:hAnsi="Zalando Sans" w:cs="Zalando Sans"/>
      <w:b/>
      <w:color w:val="103039"/>
      <w:sz w:val="20"/>
      <w:szCs w:val="24"/>
      <w:lang w:val="en-US"/>
    </w:rPr>
  </w:style>
  <w:style w:type="paragraph" w:customStyle="1" w:styleId="NameSignOff">
    <w:name w:val="Name Sign Off"/>
    <w:basedOn w:val="Normal"/>
    <w:qFormat/>
    <w:rsid w:val="00FA6DB8"/>
    <w:pPr>
      <w:widowControl w:val="0"/>
      <w:autoSpaceDE w:val="0"/>
      <w:autoSpaceDN w:val="0"/>
      <w:spacing w:before="0" w:after="0" w:line="343" w:lineRule="exact"/>
      <w:ind w:left="20"/>
      <w:jc w:val="left"/>
    </w:pPr>
    <w:rPr>
      <w:rFonts w:asciiTheme="minorHAnsi" w:eastAsia="Zalando Sans" w:hAnsiTheme="minorHAnsi" w:cs="Zalando Sans"/>
      <w:b/>
      <w:color w:val="005E74"/>
      <w:spacing w:val="-2"/>
      <w:sz w:val="28"/>
      <w:lang w:eastAsia="en-US"/>
    </w:rPr>
  </w:style>
  <w:style w:type="paragraph" w:customStyle="1" w:styleId="Iwi">
    <w:name w:val="Iwi"/>
    <w:basedOn w:val="Normal"/>
    <w:qFormat/>
    <w:rsid w:val="00FA6DB8"/>
    <w:pPr>
      <w:widowControl w:val="0"/>
      <w:autoSpaceDE w:val="0"/>
      <w:autoSpaceDN w:val="0"/>
      <w:spacing w:before="0" w:after="0" w:line="270" w:lineRule="exact"/>
      <w:ind w:left="20"/>
      <w:jc w:val="left"/>
    </w:pPr>
    <w:rPr>
      <w:rFonts w:asciiTheme="minorHAnsi" w:eastAsia="Zalando Sans" w:hAnsiTheme="minorHAnsi" w:cs="Zalando Sans"/>
      <w:color w:val="103039"/>
      <w:spacing w:val="-5"/>
      <w:sz w:val="20"/>
      <w:lang w:eastAsia="en-US"/>
    </w:rPr>
  </w:style>
  <w:style w:type="paragraph" w:customStyle="1" w:styleId="Bullets2">
    <w:name w:val="Bullets 2"/>
    <w:qFormat/>
    <w:rsid w:val="00FA6DB8"/>
    <w:pPr>
      <w:widowControl w:val="0"/>
      <w:numPr>
        <w:numId w:val="15"/>
      </w:numPr>
      <w:autoSpaceDE w:val="0"/>
      <w:autoSpaceDN w:val="0"/>
      <w:spacing w:after="0" w:line="240" w:lineRule="auto"/>
      <w:ind w:left="658" w:hanging="357"/>
    </w:pPr>
    <w:rPr>
      <w:rFonts w:eastAsia="Zalando Sans" w:cs="Zalando Sans"/>
      <w:color w:val="231F20"/>
      <w:sz w:val="24"/>
      <w:szCs w:val="24"/>
      <w:lang w:val="en-US"/>
    </w:rPr>
  </w:style>
  <w:style w:type="paragraph" w:customStyle="1" w:styleId="Bullets3">
    <w:name w:val="Bullets 3"/>
    <w:basedOn w:val="Bullets2"/>
    <w:qFormat/>
    <w:rsid w:val="00FA6DB8"/>
    <w:pPr>
      <w:ind w:left="1037"/>
    </w:pPr>
  </w:style>
  <w:style w:type="paragraph" w:customStyle="1" w:styleId="Bullets4">
    <w:name w:val="Bullets 4"/>
    <w:basedOn w:val="Bullets3"/>
    <w:qFormat/>
    <w:rsid w:val="00FA6DB8"/>
    <w:pPr>
      <w:ind w:left="1434"/>
    </w:pPr>
  </w:style>
  <w:style w:type="character" w:styleId="PageNumber">
    <w:name w:val="page number"/>
    <w:basedOn w:val="DefaultParagraphFont"/>
    <w:uiPriority w:val="99"/>
    <w:semiHidden/>
    <w:unhideWhenUsed/>
    <w:rsid w:val="00FA6DB8"/>
  </w:style>
  <w:style w:type="character" w:customStyle="1" w:styleId="n9q8lc">
    <w:name w:val="n9q8lc"/>
    <w:basedOn w:val="DefaultParagraphFont"/>
    <w:rsid w:val="00FA6DB8"/>
  </w:style>
  <w:style w:type="paragraph" w:customStyle="1" w:styleId="Introtext">
    <w:name w:val="Intro text"/>
    <w:basedOn w:val="Normal"/>
    <w:uiPriority w:val="99"/>
    <w:rsid w:val="00FA6DB8"/>
    <w:pPr>
      <w:suppressAutoHyphens/>
      <w:autoSpaceDE w:val="0"/>
      <w:autoSpaceDN w:val="0"/>
      <w:adjustRightInd w:val="0"/>
      <w:spacing w:before="0" w:after="113"/>
      <w:jc w:val="left"/>
      <w:textAlignment w:val="center"/>
    </w:pPr>
    <w:rPr>
      <w:rFonts w:ascii="Arial" w:eastAsiaTheme="minorHAnsi" w:hAnsi="Arial" w:cs="Arial"/>
      <w:b/>
      <w:bCs/>
      <w:color w:val="000000"/>
      <w:sz w:val="24"/>
      <w:szCs w:val="24"/>
      <w:lang w:eastAsia="en-US"/>
    </w:rPr>
  </w:style>
  <w:style w:type="paragraph" w:customStyle="1" w:styleId="2021Body">
    <w:name w:val="2021 Body"/>
    <w:basedOn w:val="Normal"/>
    <w:uiPriority w:val="99"/>
    <w:rsid w:val="00FA6DB8"/>
    <w:pPr>
      <w:suppressAutoHyphens/>
      <w:autoSpaceDE w:val="0"/>
      <w:autoSpaceDN w:val="0"/>
      <w:adjustRightInd w:val="0"/>
      <w:spacing w:before="0" w:after="85" w:line="260" w:lineRule="atLeast"/>
      <w:jc w:val="left"/>
      <w:textAlignment w:val="center"/>
    </w:pPr>
    <w:rPr>
      <w:rFonts w:ascii="Open Sans" w:eastAsiaTheme="minorHAnsi" w:hAnsi="Open Sans" w:cs="Open Sans"/>
      <w:color w:val="10313A"/>
      <w:spacing w:val="1"/>
      <w:sz w:val="19"/>
      <w:szCs w:val="19"/>
      <w:lang w:eastAsia="en-US"/>
    </w:rPr>
  </w:style>
  <w:style w:type="paragraph" w:styleId="TOCHeading">
    <w:name w:val="TOC Heading"/>
    <w:basedOn w:val="Heading1"/>
    <w:next w:val="Normal"/>
    <w:uiPriority w:val="39"/>
    <w:unhideWhenUsed/>
    <w:qFormat/>
    <w:rsid w:val="00FA6DB8"/>
    <w:pPr>
      <w:keepLines/>
      <w:tabs>
        <w:tab w:val="clear" w:pos="851"/>
      </w:tabs>
      <w:spacing w:before="240" w:after="0" w:line="259" w:lineRule="auto"/>
      <w:outlineLvl w:val="9"/>
    </w:pPr>
    <w:rPr>
      <w:rFonts w:asciiTheme="majorHAnsi" w:hAnsiTheme="majorHAnsi"/>
      <w:b w:val="0"/>
      <w:bCs w:val="0"/>
      <w:color w:val="092050" w:themeColor="accent1" w:themeShade="BF"/>
      <w:sz w:val="32"/>
      <w:szCs w:val="32"/>
      <w:lang w:val="en-US" w:eastAsia="en-US"/>
    </w:rPr>
  </w:style>
  <w:style w:type="character" w:styleId="Mention">
    <w:name w:val="Mention"/>
    <w:basedOn w:val="DefaultParagraphFont"/>
    <w:uiPriority w:val="99"/>
    <w:unhideWhenUsed/>
    <w:rsid w:val="00FA6DB8"/>
    <w:rPr>
      <w:color w:val="2B579A"/>
      <w:shd w:val="clear" w:color="auto" w:fill="E1DFDD"/>
    </w:rPr>
  </w:style>
  <w:style w:type="paragraph" w:customStyle="1" w:styleId="msonormal0">
    <w:name w:val="msonormal"/>
    <w:basedOn w:val="Normal"/>
    <w:rsid w:val="00FA6DB8"/>
    <w:pPr>
      <w:spacing w:before="100" w:beforeAutospacing="1" w:after="100" w:afterAutospacing="1" w:line="240" w:lineRule="auto"/>
      <w:jc w:val="left"/>
    </w:pPr>
    <w:rPr>
      <w:rFonts w:ascii="Times New Roman" w:eastAsia="Times New Roman" w:hAnsi="Times New Roman" w:cs="Times New Roman"/>
      <w:sz w:val="24"/>
      <w:szCs w:val="24"/>
    </w:rPr>
  </w:style>
  <w:style w:type="paragraph" w:customStyle="1" w:styleId="divRuleBackground">
    <w:name w:val="divRuleBackground"/>
    <w:basedOn w:val="Normal"/>
    <w:rsid w:val="00FA6DB8"/>
    <w:pPr>
      <w:spacing w:before="0" w:after="0" w:line="240" w:lineRule="auto"/>
      <w:jc w:val="left"/>
    </w:pPr>
    <w:rPr>
      <w:rFonts w:ascii="Times New Roman" w:eastAsia="Times New Roman" w:hAnsi="Times New Roman" w:cs="Times New Roman"/>
      <w:sz w:val="24"/>
      <w:szCs w:val="24"/>
      <w:lang w:val="en-US" w:eastAsia="en-US"/>
    </w:rPr>
  </w:style>
  <w:style w:type="paragraph" w:customStyle="1" w:styleId="divRuleText">
    <w:name w:val="divRuleText"/>
    <w:basedOn w:val="Normal"/>
    <w:rsid w:val="00FA6DB8"/>
    <w:pPr>
      <w:spacing w:before="0" w:after="0" w:line="240" w:lineRule="auto"/>
      <w:jc w:val="left"/>
    </w:pPr>
    <w:rPr>
      <w:rFonts w:ascii="Times New Roman" w:eastAsia="Times New Roman" w:hAnsi="Times New Roman" w:cs="Times New Roman"/>
      <w:sz w:val="24"/>
      <w:szCs w:val="24"/>
      <w:lang w:val="en-US" w:eastAsia="en-US"/>
    </w:rPr>
  </w:style>
  <w:style w:type="paragraph" w:customStyle="1" w:styleId="divRuleEnd">
    <w:name w:val="divRuleEnd"/>
    <w:basedOn w:val="Normal"/>
    <w:rsid w:val="00FA6DB8"/>
    <w:pPr>
      <w:spacing w:before="0" w:after="0" w:line="240" w:lineRule="auto"/>
      <w:jc w:val="left"/>
    </w:pPr>
    <w:rPr>
      <w:rFonts w:ascii="Times New Roman" w:eastAsia="Times New Roman" w:hAnsi="Times New Roman" w:cs="Times New Roman"/>
      <w:sz w:val="24"/>
      <w:szCs w:val="24"/>
      <w:lang w:val="en-US" w:eastAsia="en-US"/>
    </w:rPr>
  </w:style>
  <w:style w:type="paragraph" w:customStyle="1" w:styleId="p">
    <w:name w:val="p"/>
    <w:basedOn w:val="Normal"/>
    <w:rsid w:val="00FA6DB8"/>
    <w:pPr>
      <w:spacing w:before="0" w:after="0" w:line="240" w:lineRule="auto"/>
      <w:jc w:val="left"/>
    </w:pPr>
    <w:rPr>
      <w:rFonts w:ascii="Times New Roman" w:eastAsia="Times New Roman" w:hAnsi="Times New Roman" w:cs="Times New Roman"/>
      <w:sz w:val="24"/>
      <w:szCs w:val="24"/>
      <w:lang w:val="en-US" w:eastAsia="en-US"/>
    </w:rPr>
  </w:style>
  <w:style w:type="character" w:customStyle="1" w:styleId="sup">
    <w:name w:val="sup"/>
    <w:basedOn w:val="DefaultParagraphFont"/>
    <w:rsid w:val="00FA6DB8"/>
    <w:rPr>
      <w:sz w:val="19"/>
      <w:szCs w:val="19"/>
    </w:rPr>
  </w:style>
  <w:style w:type="table" w:customStyle="1" w:styleId="divRuleBackgroundtable">
    <w:name w:val="divRuleBackground_table"/>
    <w:basedOn w:val="TableNormal"/>
    <w:rsid w:val="00FA6DB8"/>
    <w:pPr>
      <w:spacing w:after="0" w:line="240" w:lineRule="auto"/>
    </w:pPr>
    <w:rPr>
      <w:rFonts w:ascii="Times New Roman" w:eastAsia="Times New Roman" w:hAnsi="Times New Roman" w:cs="Times New Roman"/>
      <w:sz w:val="20"/>
      <w:szCs w:val="20"/>
      <w:lang w:val="en-US"/>
    </w:rPr>
    <w:tblPr>
      <w:tblInd w:w="0" w:type="nil"/>
    </w:tblPr>
  </w:style>
  <w:style w:type="table" w:customStyle="1" w:styleId="table">
    <w:name w:val="table"/>
    <w:basedOn w:val="TableNormal"/>
    <w:rsid w:val="00FA6DB8"/>
    <w:pPr>
      <w:spacing w:after="0" w:line="240" w:lineRule="auto"/>
    </w:pPr>
    <w:rPr>
      <w:rFonts w:ascii="Times New Roman" w:eastAsia="Times New Roman" w:hAnsi="Times New Roman" w:cs="Times New Roman"/>
      <w:sz w:val="20"/>
      <w:szCs w:val="20"/>
      <w:lang w:val="en-US"/>
    </w:rPr>
    <w:tblPr>
      <w:tblInd w:w="0" w:type="nil"/>
    </w:tblPr>
  </w:style>
  <w:style w:type="paragraph" w:customStyle="1" w:styleId="Number">
    <w:name w:val="Number"/>
    <w:qFormat/>
    <w:rsid w:val="00FA6DB8"/>
    <w:pPr>
      <w:widowControl w:val="0"/>
      <w:numPr>
        <w:numId w:val="16"/>
      </w:numPr>
      <w:tabs>
        <w:tab w:val="left" w:pos="567"/>
      </w:tabs>
      <w:autoSpaceDE w:val="0"/>
      <w:autoSpaceDN w:val="0"/>
      <w:spacing w:after="120"/>
    </w:pPr>
    <w:rPr>
      <w:rFonts w:eastAsia="Zalando Sans" w:cs="Zalando Sans"/>
      <w:color w:val="231F20"/>
      <w:sz w:val="24"/>
      <w:szCs w:val="24"/>
      <w:lang w:val="en-US"/>
    </w:rPr>
  </w:style>
  <w:style w:type="paragraph" w:customStyle="1" w:styleId="Graphicpaste">
    <w:name w:val="Graphic paste"/>
    <w:basedOn w:val="Normal"/>
    <w:link w:val="GraphicpasteChar"/>
    <w:qFormat/>
    <w:rsid w:val="00853CDD"/>
    <w:pPr>
      <w:spacing w:before="0" w:after="240" w:line="324" w:lineRule="auto"/>
    </w:pPr>
    <w:rPr>
      <w:rFonts w:asciiTheme="minorHAnsi" w:eastAsia="Times New Roman" w:hAnsiTheme="minorHAnsi" w:cstheme="minorHAnsi"/>
      <w:color w:val="000000"/>
    </w:rPr>
  </w:style>
  <w:style w:type="character" w:customStyle="1" w:styleId="GraphicpasteChar">
    <w:name w:val="Graphic paste Char"/>
    <w:basedOn w:val="DefaultParagraphFont"/>
    <w:link w:val="Graphicpaste"/>
    <w:rsid w:val="00853CDD"/>
    <w:rPr>
      <w:rFonts w:eastAsia="Times New Roman" w:cstheme="minorHAnsi"/>
      <w:color w:val="000000"/>
      <w:lang w:eastAsia="en-NZ"/>
    </w:rPr>
  </w:style>
  <w:style w:type="paragraph" w:customStyle="1" w:styleId="BulletL1">
    <w:name w:val="Bullet L1"/>
    <w:basedOn w:val="ListParagraph"/>
    <w:link w:val="BulletL1Char"/>
    <w:qFormat/>
    <w:rsid w:val="002231A0"/>
    <w:pPr>
      <w:numPr>
        <w:numId w:val="17"/>
      </w:numPr>
      <w:spacing w:before="120" w:after="120" w:line="280" w:lineRule="atLeast"/>
      <w:ind w:left="709" w:hanging="425"/>
      <w:contextualSpacing w:val="0"/>
    </w:pPr>
    <w:rPr>
      <w:rFonts w:asciiTheme="minorHAnsi" w:eastAsia="Times New Roman" w:hAnsiTheme="minorHAnsi" w:cstheme="minorHAnsi"/>
      <w:color w:val="000000"/>
      <w:szCs w:val="22"/>
      <w:lang w:eastAsia="en-NZ"/>
    </w:rPr>
  </w:style>
  <w:style w:type="paragraph" w:customStyle="1" w:styleId="BulletL2">
    <w:name w:val="Bullet L2"/>
    <w:basedOn w:val="BulletL1"/>
    <w:qFormat/>
    <w:rsid w:val="00853CDD"/>
    <w:pPr>
      <w:numPr>
        <w:ilvl w:val="1"/>
      </w:numPr>
      <w:tabs>
        <w:tab w:val="num" w:pos="567"/>
      </w:tabs>
      <w:ind w:left="1701" w:hanging="425"/>
    </w:pPr>
  </w:style>
  <w:style w:type="character" w:customStyle="1" w:styleId="BulletL1Char">
    <w:name w:val="Bullet L1 Char"/>
    <w:basedOn w:val="DefaultParagraphFont"/>
    <w:link w:val="BulletL1"/>
    <w:rsid w:val="002231A0"/>
    <w:rPr>
      <w:rFonts w:eastAsia="Times New Roman" w:cstheme="minorHAnsi"/>
      <w:color w:val="000000"/>
      <w:lang w:eastAsia="en-NZ"/>
    </w:rPr>
  </w:style>
  <w:style w:type="paragraph" w:customStyle="1" w:styleId="NumberL1">
    <w:name w:val="Number L1"/>
    <w:basedOn w:val="ListParagraph"/>
    <w:qFormat/>
    <w:rsid w:val="00853CDD"/>
    <w:pPr>
      <w:numPr>
        <w:numId w:val="18"/>
      </w:numPr>
      <w:spacing w:before="120" w:after="120" w:line="324" w:lineRule="auto"/>
      <w:ind w:left="1134" w:hanging="567"/>
      <w:contextualSpacing w:val="0"/>
    </w:pPr>
    <w:rPr>
      <w:rFonts w:asciiTheme="minorHAnsi" w:eastAsia="Times New Roman" w:hAnsiTheme="minorHAnsi" w:cstheme="minorHAnsi"/>
      <w:color w:val="000000"/>
      <w:szCs w:val="22"/>
      <w:lang w:eastAsia="en-NZ"/>
    </w:rPr>
  </w:style>
  <w:style w:type="paragraph" w:customStyle="1" w:styleId="NumberL2">
    <w:name w:val="Number L2"/>
    <w:basedOn w:val="NumberL1"/>
    <w:qFormat/>
    <w:rsid w:val="00853CDD"/>
    <w:pPr>
      <w:numPr>
        <w:ilvl w:val="1"/>
      </w:numPr>
      <w:ind w:left="1701" w:hanging="567"/>
    </w:pPr>
  </w:style>
  <w:style w:type="paragraph" w:customStyle="1" w:styleId="Title2">
    <w:name w:val="Title 2"/>
    <w:basedOn w:val="Normal"/>
    <w:link w:val="Title2Char"/>
    <w:qFormat/>
    <w:rsid w:val="00853CDD"/>
    <w:pPr>
      <w:spacing w:before="0" w:after="0" w:line="324" w:lineRule="auto"/>
    </w:pPr>
    <w:rPr>
      <w:rFonts w:asciiTheme="minorHAnsi" w:eastAsia="Times New Roman" w:hAnsiTheme="minorHAnsi" w:cstheme="minorHAnsi"/>
      <w:color w:val="000000"/>
    </w:rPr>
  </w:style>
  <w:style w:type="character" w:customStyle="1" w:styleId="Title2Char">
    <w:name w:val="Title 2 Char"/>
    <w:basedOn w:val="DefaultParagraphFont"/>
    <w:link w:val="Title2"/>
    <w:rsid w:val="00853CDD"/>
    <w:rPr>
      <w:rFonts w:eastAsia="Times New Roman" w:cstheme="minorHAnsi"/>
      <w:color w:val="000000"/>
      <w:lang w:eastAsia="en-NZ"/>
    </w:rPr>
  </w:style>
  <w:style w:type="paragraph" w:customStyle="1" w:styleId="TOC10">
    <w:name w:val="TOC1"/>
    <w:basedOn w:val="TOCHeading"/>
    <w:link w:val="TOC1Char"/>
    <w:qFormat/>
    <w:rsid w:val="00853CDD"/>
    <w:pPr>
      <w:spacing w:after="120" w:line="324" w:lineRule="auto"/>
    </w:pPr>
    <w:rPr>
      <w:rFonts w:asciiTheme="minorHAnsi" w:hAnsiTheme="minorHAnsi" w:cstheme="minorHAnsi"/>
      <w:b/>
      <w:bCs/>
      <w:color w:val="6C7B39"/>
      <w:sz w:val="48"/>
      <w:szCs w:val="48"/>
      <w:lang w:eastAsia="en-NZ"/>
    </w:rPr>
  </w:style>
  <w:style w:type="character" w:customStyle="1" w:styleId="TOC1Char">
    <w:name w:val="TOC1 Char"/>
    <w:basedOn w:val="DefaultParagraphFont"/>
    <w:link w:val="TOC10"/>
    <w:rsid w:val="00853CDD"/>
    <w:rPr>
      <w:rFonts w:eastAsiaTheme="majorEastAsia" w:cstheme="minorHAnsi"/>
      <w:b/>
      <w:bCs/>
      <w:color w:val="6C7B39"/>
      <w:sz w:val="48"/>
      <w:szCs w:val="48"/>
      <w:lang w:val="en-US" w:eastAsia="en-NZ"/>
    </w:rPr>
  </w:style>
  <w:style w:type="character" w:customStyle="1" w:styleId="CaptionChar">
    <w:name w:val="Caption Char"/>
    <w:basedOn w:val="DefaultParagraphFont"/>
    <w:link w:val="Caption"/>
    <w:uiPriority w:val="35"/>
    <w:rsid w:val="00853CDD"/>
    <w:rPr>
      <w:rFonts w:ascii="Times New Roman" w:eastAsia="Times New Roman" w:hAnsi="Times New Roman" w:cs="Times New Roman"/>
      <w:b/>
      <w:bCs/>
      <w:color w:val="0D2C6C" w:themeColor="accent1"/>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0798895">
      <w:bodyDiv w:val="1"/>
      <w:marLeft w:val="0"/>
      <w:marRight w:val="0"/>
      <w:marTop w:val="0"/>
      <w:marBottom w:val="0"/>
      <w:divBdr>
        <w:top w:val="none" w:sz="0" w:space="0" w:color="auto"/>
        <w:left w:val="none" w:sz="0" w:space="0" w:color="auto"/>
        <w:bottom w:val="none" w:sz="0" w:space="0" w:color="auto"/>
        <w:right w:val="none" w:sz="0" w:space="0" w:color="auto"/>
      </w:divBdr>
    </w:div>
    <w:div w:id="15420869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hyperlink" Target="mailto:rodney@formative.co.nz" TargetMode="External"/><Relationship Id="rId39" Type="http://schemas.openxmlformats.org/officeDocument/2006/relationships/theme" Target="theme/theme1.xml"/><Relationship Id="rId21" Type="http://schemas.openxmlformats.org/officeDocument/2006/relationships/footer" Target="footer5.xml"/><Relationship Id="rId34" Type="http://schemas.openxmlformats.org/officeDocument/2006/relationships/image" Target="media/image9.emf"/><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4.png"/><Relationship Id="rId33" Type="http://schemas.openxmlformats.org/officeDocument/2006/relationships/image" Target="media/image8.emf"/><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3.jpeg"/><Relationship Id="rId32" Type="http://schemas.openxmlformats.org/officeDocument/2006/relationships/image" Target="media/image7.png"/><Relationship Id="rId37" Type="http://schemas.openxmlformats.org/officeDocument/2006/relationships/footer" Target="footer9.xml"/><Relationship Id="rId5" Type="http://schemas.openxmlformats.org/officeDocument/2006/relationships/customXml" Target="../customXml/item5.xml"/><Relationship Id="rId15" Type="http://schemas.openxmlformats.org/officeDocument/2006/relationships/header" Target="header3.xml"/><Relationship Id="rId23" Type="http://schemas.openxmlformats.org/officeDocument/2006/relationships/footer" Target="footer6.xml"/><Relationship Id="rId28" Type="http://schemas.openxmlformats.org/officeDocument/2006/relationships/header" Target="header7.xml"/><Relationship Id="rId36" Type="http://schemas.openxmlformats.org/officeDocument/2006/relationships/footer" Target="footer8.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image" Target="media/image6.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hyperlink" Target="mailto:michael@formative.co.nz" TargetMode="External"/><Relationship Id="rId30" Type="http://schemas.openxmlformats.org/officeDocument/2006/relationships/image" Target="media/image5.png"/><Relationship Id="rId35" Type="http://schemas.openxmlformats.org/officeDocument/2006/relationships/image" Target="media/image10.emf"/><Relationship Id="rId8" Type="http://schemas.openxmlformats.org/officeDocument/2006/relationships/settings" Target="settings.xml"/><Relationship Id="rId3" Type="http://schemas.openxmlformats.org/officeDocument/2006/relationships/customXml" Target="../customXml/item3.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notes.xml.rels><?xml version="1.0" encoding="UTF-8" standalone="yes"?>
<Relationships xmlns="http://schemas.openxmlformats.org/package/2006/relationships"><Relationship Id="rId3" Type="http://schemas.openxmlformats.org/officeDocument/2006/relationships/hyperlink" Target="https://www.heritage.org.nz/list-details/3333/Listing" TargetMode="External"/><Relationship Id="rId2" Type="http://schemas.openxmlformats.org/officeDocument/2006/relationships/hyperlink" Target="https://www.heritage.org.nz/list-details/3601/Listing" TargetMode="External"/><Relationship Id="rId1" Type="http://schemas.openxmlformats.org/officeDocument/2006/relationships/hyperlink" Target="https://www.wellingtoncityheritage.org.nz/areas/26-courtenay-place-heritage-area" TargetMode="External"/><Relationship Id="rId5" Type="http://schemas.openxmlformats.org/officeDocument/2006/relationships/hyperlink" Target="https://wellington.govt.nz/-/media/your-council/plans-policies-and-bylaws/district-plan/proposed-district-plan/files/hearing-streams/03/statements-of-evidence/heritage-assessments/historic-heritage-evaluation-511-the-miramar-installation-bulk-storage-tank-139-park-road-2022.pdf" TargetMode="External"/><Relationship Id="rId4" Type="http://schemas.openxmlformats.org/officeDocument/2006/relationships/hyperlink" Target="https://www.heritage.org.nz/list-details/7518/General%20Headquarters%20Building%20(Former)"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nchinS\Downloads\MCERT%20Publication%20Template%201-7-26.dotx" TargetMode="External"/></Relationships>
</file>

<file path=word/theme/theme1.xml><?xml version="1.0" encoding="utf-8"?>
<a:theme xmlns:a="http://schemas.openxmlformats.org/drawingml/2006/main" name="MFE">
  <a:themeElements>
    <a:clrScheme name="MCERT">
      <a:dk1>
        <a:sysClr val="windowText" lastClr="000000"/>
      </a:dk1>
      <a:lt1>
        <a:sysClr val="window" lastClr="FFFFFF"/>
      </a:lt1>
      <a:dk2>
        <a:srgbClr val="005B73"/>
      </a:dk2>
      <a:lt2>
        <a:srgbClr val="CCDEE3"/>
      </a:lt2>
      <a:accent1>
        <a:srgbClr val="0D2C6C"/>
      </a:accent1>
      <a:accent2>
        <a:srgbClr val="3D612D"/>
      </a:accent2>
      <a:accent3>
        <a:srgbClr val="652F8F"/>
      </a:accent3>
      <a:accent4>
        <a:srgbClr val="006AC6"/>
      </a:accent4>
      <a:accent5>
        <a:srgbClr val="D8DFD5"/>
      </a:accent5>
      <a:accent6>
        <a:srgbClr val="8CC8D3"/>
      </a:accent6>
      <a:hlink>
        <a:srgbClr val="006AC6"/>
      </a:hlink>
      <a:folHlink>
        <a:srgbClr val="652F8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F01ED631E09C5F47A877DCE13B9406DB" ma:contentTypeVersion="49" ma:contentTypeDescription="Create a new document." ma:contentTypeScope="" ma:versionID="6275d55ef906e5079957e55376eea7ef">
  <xsd:schema xmlns:xsd="http://www.w3.org/2001/XMLSchema" xmlns:xs="http://www.w3.org/2001/XMLSchema" xmlns:p="http://schemas.microsoft.com/office/2006/metadata/properties" xmlns:ns1="http://schemas.microsoft.com/sharepoint/v3" xmlns:ns2="58a6f171-52cb-4404-b47d-af1c8daf8fd1" xmlns:ns3="0260602b-329e-45fc-b32d-889d2cd1ae59" xmlns:ns4="65e65512-4319-4e85-9548-8afb53a63346" xmlns:ns5="http://schemas.microsoft.com/sharepoint/v4" targetNamespace="http://schemas.microsoft.com/office/2006/metadata/properties" ma:root="true" ma:fieldsID="06784817bb0fbfe92903b8bf7f241145" ns1:_="" ns2:_="" ns3:_="" ns4:_="" ns5:_="">
    <xsd:import namespace="http://schemas.microsoft.com/sharepoint/v3"/>
    <xsd:import namespace="58a6f171-52cb-4404-b47d-af1c8daf8fd1"/>
    <xsd:import namespace="0260602b-329e-45fc-b32d-889d2cd1ae59"/>
    <xsd:import namespace="65e65512-4319-4e85-9548-8afb53a63346"/>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3:Document_x0020_Type" minOccurs="0"/>
                <xsd:element ref="ns3:Sender" minOccurs="0"/>
                <xsd:element ref="ns3:Receiver" minOccurs="0"/>
                <xsd:element ref="ns3:Sender_x0020_Date" minOccurs="0"/>
                <xsd:element ref="ns3:Receiver_x0020_Date" minOccurs="0"/>
                <xsd:element ref="ns3:Carbon_x0020_Copy" minOccurs="0"/>
                <xsd:element ref="ns3:Email_x0020_Table" minOccurs="0"/>
                <xsd:element ref="ns3:Library" minOccurs="0"/>
                <xsd:element ref="ns3:Legacy_x0020_DocID" minOccurs="0"/>
                <xsd:element ref="ns3:Legacy_x0020_Version" minOccurs="0"/>
                <xsd:element ref="ns3:Class" minOccurs="0"/>
                <xsd:element ref="ns3:Author0" minOccurs="0"/>
                <xsd:element ref="ns3:Status" minOccurs="0"/>
                <xsd:element ref="ns3:Year" minOccurs="0"/>
                <xsd:element ref="ns3:Other_x0020_Details" minOccurs="0"/>
                <xsd:element ref="ns3:Other_x0020_Details_2" minOccurs="0"/>
                <xsd:element ref="ns3:Other_x0020_Details_3" minOccurs="0"/>
                <xsd:element ref="ns3:To" minOccurs="0"/>
                <xsd:element ref="ns3:From" minOccurs="0"/>
                <xsd:element ref="ns3:Sent_x002f_Received" minOccurs="0"/>
                <xsd:element ref="ns3:MediaServiceMetadata" minOccurs="0"/>
                <xsd:element ref="ns3:MediaServiceFastMetadata" minOccurs="0"/>
                <xsd:element ref="ns3:MediaServiceAutoKeyPoints" minOccurs="0"/>
                <xsd:element ref="ns3:MediaServiceKeyPoints" minOccurs="0"/>
                <xsd:element ref="ns3:Contract_x0020_Number" minOccurs="0"/>
                <xsd:element ref="ns3:MTS_x0020_Type" minOccurs="0"/>
                <xsd:element ref="ns3:MTS_x0020_ID" minOccurs="0"/>
                <xsd:element ref="ns3:Supplemental_x0020_Marking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1:_ip_UnifiedCompliancePolicyProperties" minOccurs="0"/>
                <xsd:element ref="ns1:_ip_UnifiedCompliancePolicyUIAction" minOccurs="0"/>
                <xsd:element ref="ns3:MediaLengthInSeconds" minOccurs="0"/>
                <xsd:element ref="ns4:SharedWithUsers" minOccurs="0"/>
                <xsd:element ref="ns4:SharedWithDetails" minOccurs="0"/>
                <xsd:element ref="ns3:MediaServiceLocation" minOccurs="0"/>
                <xsd:element ref="ns5:IconOverlay" minOccurs="0"/>
                <xsd:element ref="ns3:lcf76f155ced4ddcb4097134ff3c332f" minOccurs="0"/>
                <xsd:element ref="ns2:TaxCatchAll" minOccurs="0"/>
                <xsd:element ref="ns3:_Flow_SignoffStatus"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5" nillable="true" ma:displayName="Unified Compliance Policy Properties" ma:hidden="true" ma:internalName="_ip_UnifiedCompliancePolicyProperties">
      <xsd:simpleType>
        <xsd:restriction base="dms:Note"/>
      </xsd:simpleType>
    </xsd:element>
    <xsd:element name="_ip_UnifiedCompliancePolicyUIAction" ma:index="4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a6f171-52cb-4404-b47d-af1c8daf8fd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54" nillable="true" ma:displayName="Taxonomy Catch All Column" ma:hidden="true" ma:list="{f35a4097-c9ba-4550-a554-c845e2f0a4b6}" ma:internalName="TaxCatchAll" ma:showField="CatchAllData" ma:web="65e65512-4319-4e85-9548-8afb53a6334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260602b-329e-45fc-b32d-889d2cd1ae59" elementFormDefault="qualified">
    <xsd:import namespace="http://schemas.microsoft.com/office/2006/documentManagement/types"/>
    <xsd:import namespace="http://schemas.microsoft.com/office/infopath/2007/PartnerControls"/>
    <xsd:element name="Document_x0020_Type" ma:index="11" nillable="true" ma:displayName="Document Type" ma:default="" ma:description="" ma:internalName="Document_x0020_Type">
      <xsd:simpleType>
        <xsd:restriction base="dms:Note">
          <xsd:maxLength value="255"/>
        </xsd:restriction>
      </xsd:simpleType>
    </xsd:element>
    <xsd:element name="Sender" ma:index="12" nillable="true" ma:displayName="Sender" ma:description="" ma:internalName="Sender">
      <xsd:simpleType>
        <xsd:restriction base="dms:Text">
          <xsd:maxLength value="255"/>
        </xsd:restriction>
      </xsd:simpleType>
    </xsd:element>
    <xsd:element name="Receiver" ma:index="13" nillable="true" ma:displayName="Receiver" ma:description="" ma:internalName="Receiver">
      <xsd:simpleType>
        <xsd:restriction base="dms:Text">
          <xsd:maxLength value="255"/>
        </xsd:restriction>
      </xsd:simpleType>
    </xsd:element>
    <xsd:element name="Sender_x0020_Date" ma:index="14" nillable="true" ma:displayName="Sender Date" ma:default="" ma:description="" ma:format="DateTime" ma:internalName="Sender_x0020_Date">
      <xsd:simpleType>
        <xsd:restriction base="dms:DateTime"/>
      </xsd:simpleType>
    </xsd:element>
    <xsd:element name="Receiver_x0020_Date" ma:index="15" nillable="true" ma:displayName="Receiver Date" ma:default="" ma:description="" ma:format="DateTime" ma:internalName="Receiver_x0020_Date">
      <xsd:simpleType>
        <xsd:restriction base="dms:DateTime"/>
      </xsd:simpleType>
    </xsd:element>
    <xsd:element name="Carbon_x0020_Copy" ma:index="16" nillable="true" ma:displayName="Carbon Copy" ma:description="" ma:internalName="Carbon_x0020_Copy">
      <xsd:simpleType>
        <xsd:restriction base="dms:Text">
          <xsd:maxLength value="255"/>
        </xsd:restriction>
      </xsd:simpleType>
    </xsd:element>
    <xsd:element name="Email_x0020_Table" ma:index="18" nillable="true" ma:displayName="Email Table" ma:description="" ma:internalName="Email_x0020_Table">
      <xsd:simpleType>
        <xsd:restriction base="dms:Note">
          <xsd:maxLength value="255"/>
        </xsd:restriction>
      </xsd:simpleType>
    </xsd:element>
    <xsd:element name="Library" ma:index="19" nillable="true" ma:displayName="Library" ma:default="" ma:description="" ma:internalName="Library">
      <xsd:simpleType>
        <xsd:restriction base="dms:Text">
          <xsd:maxLength value="255"/>
        </xsd:restriction>
      </xsd:simpleType>
    </xsd:element>
    <xsd:element name="Legacy_x0020_DocID" ma:index="20" nillable="true" ma:displayName="Legacy DocID" ma:decimals="-1" ma:default="" ma:description="" ma:internalName="Legacy_x0020_DocID">
      <xsd:simpleType>
        <xsd:restriction base="dms:Number"/>
      </xsd:simpleType>
    </xsd:element>
    <xsd:element name="Legacy_x0020_Version" ma:index="21" nillable="true" ma:displayName="Legacy Version" ma:default="" ma:description="" ma:internalName="Legacy_x0020_Version">
      <xsd:simpleType>
        <xsd:restriction base="dms:Text">
          <xsd:maxLength value="255"/>
        </xsd:restriction>
      </xsd:simpleType>
    </xsd:element>
    <xsd:element name="Class" ma:index="22" nillable="true" ma:displayName="Class" ma:default="" ma:description="" ma:internalName="Class">
      <xsd:simpleType>
        <xsd:restriction base="dms:Text">
          <xsd:maxLength value="255"/>
        </xsd:restriction>
      </xsd:simpleType>
    </xsd:element>
    <xsd:element name="Author0" ma:index="23" nillable="true" ma:displayName="Author" ma:default="" ma:description="" ma:internalName="Author0">
      <xsd:simpleType>
        <xsd:restriction base="dms:Text">
          <xsd:maxLength value="255"/>
        </xsd:restriction>
      </xsd:simpleType>
    </xsd:element>
    <xsd:element name="Status" ma:index="24" nillable="true" ma:displayName="Status" ma:default="" ma:description="" ma:internalName="Status">
      <xsd:simpleType>
        <xsd:restriction base="dms:Text">
          <xsd:maxLength value="255"/>
        </xsd:restriction>
      </xsd:simpleType>
    </xsd:element>
    <xsd:element name="Year" ma:index="25" nillable="true" ma:displayName="Year" ma:default="" ma:description="" ma:internalName="Year">
      <xsd:simpleType>
        <xsd:restriction base="dms:Text">
          <xsd:maxLength value="255"/>
        </xsd:restriction>
      </xsd:simpleType>
    </xsd:element>
    <xsd:element name="Other_x0020_Details" ma:index="26" nillable="true" ma:displayName="Other Details" ma:default="" ma:description="" ma:internalName="Other_x0020_Details">
      <xsd:simpleType>
        <xsd:restriction base="dms:Text">
          <xsd:maxLength value="255"/>
        </xsd:restriction>
      </xsd:simpleType>
    </xsd:element>
    <xsd:element name="Other_x0020_Details_2" ma:index="27" nillable="true" ma:displayName="Other Details_2" ma:description="" ma:internalName="Other_x0020_Details_2">
      <xsd:simpleType>
        <xsd:restriction base="dms:Text">
          <xsd:maxLength value="255"/>
        </xsd:restriction>
      </xsd:simpleType>
    </xsd:element>
    <xsd:element name="Other_x0020_Details_3" ma:index="28" nillable="true" ma:displayName="Other Details_3" ma:description="" ma:internalName="Other_x0020_Details_3">
      <xsd:simpleType>
        <xsd:restriction base="dms:Text">
          <xsd:maxLength value="255"/>
        </xsd:restriction>
      </xsd:simpleType>
    </xsd:element>
    <xsd:element name="To" ma:index="29" nillable="true" ma:displayName="To" ma:default="" ma:description="" ma:internalName="To">
      <xsd:simpleType>
        <xsd:restriction base="dms:Note">
          <xsd:maxLength value="255"/>
        </xsd:restriction>
      </xsd:simpleType>
    </xsd:element>
    <xsd:element name="From" ma:index="30" nillable="true" ma:displayName="From" ma:default="" ma:description="" ma:internalName="From">
      <xsd:simpleType>
        <xsd:restriction base="dms:Text">
          <xsd:maxLength value="255"/>
        </xsd:restriction>
      </xsd:simpleType>
    </xsd:element>
    <xsd:element name="Sent_x002f_Received" ma:index="31" nillable="true" ma:displayName="Sent/Received" ma:default="" ma:description="" ma:internalName="Sent_x002f_Received">
      <xsd:simpleType>
        <xsd:restriction base="dms:Text">
          <xsd:maxLength value="255"/>
        </xsd:restriction>
      </xsd:simpleType>
    </xsd:element>
    <xsd:element name="MediaServiceMetadata" ma:index="32" nillable="true" ma:displayName="MediaServiceMetadata" ma:hidden="true" ma:internalName="MediaServiceMetadata" ma:readOnly="true">
      <xsd:simpleType>
        <xsd:restriction base="dms:Note"/>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element name="Contract_x0020_Number" ma:index="36" nillable="true" ma:displayName="Contract Number" ma:default="" ma:description="" ma:internalName="Contract_x0020_Number">
      <xsd:simpleType>
        <xsd:restriction base="dms:Text">
          <xsd:maxLength value="255"/>
        </xsd:restriction>
      </xsd:simpleType>
    </xsd:element>
    <xsd:element name="MTS_x0020_Type" ma:index="37" nillable="true" ma:displayName="MTS Type" ma:default="" ma:description="" ma:internalName="MTS_x0020_Type">
      <xsd:simpleType>
        <xsd:restriction base="dms:Note">
          <xsd:maxLength value="255"/>
        </xsd:restriction>
      </xsd:simpleType>
    </xsd:element>
    <xsd:element name="MTS_x0020_ID" ma:index="38" nillable="true" ma:displayName="MTS ID" ma:default="" ma:description="" ma:internalName="MTS_x0020_ID">
      <xsd:simpleType>
        <xsd:restriction base="dms:Text">
          <xsd:maxLength value="255"/>
        </xsd:restriction>
      </xsd:simpleType>
    </xsd:element>
    <xsd:element name="Supplemental_x0020_Markings" ma:index="39" nillable="true" ma:displayName="Supplemental Markings" ma:description="" ma:internalName="Supplemental_x0020_Markings">
      <xsd:simpleType>
        <xsd:restriction base="dms:Note">
          <xsd:maxLength value="255"/>
        </xsd:restriction>
      </xsd:simpleType>
    </xsd:element>
    <xsd:element name="MediaServiceDateTaken" ma:index="40" nillable="true" ma:displayName="MediaServiceDateTaken" ma:hidden="true" ma:internalName="MediaServiceDateTaken" ma:readOnly="true">
      <xsd:simpleType>
        <xsd:restriction base="dms:Text"/>
      </xsd:simpleType>
    </xsd:element>
    <xsd:element name="MediaServiceAutoTags" ma:index="41" nillable="true" ma:displayName="Tags" ma:internalName="MediaServiceAutoTags" ma:readOnly="true">
      <xsd:simpleType>
        <xsd:restriction base="dms:Text"/>
      </xsd:simpleType>
    </xsd:element>
    <xsd:element name="MediaServiceOCR" ma:index="42" nillable="true" ma:displayName="Extracted Text" ma:internalName="MediaServiceOCR" ma:readOnly="true">
      <xsd:simpleType>
        <xsd:restriction base="dms:Note">
          <xsd:maxLength value="255"/>
        </xsd:restriction>
      </xsd:simpleType>
    </xsd:element>
    <xsd:element name="MediaServiceGenerationTime" ma:index="43" nillable="true" ma:displayName="MediaServiceGenerationTime" ma:hidden="true" ma:internalName="MediaServiceGenerationTime" ma:readOnly="true">
      <xsd:simpleType>
        <xsd:restriction base="dms:Text"/>
      </xsd:simpleType>
    </xsd:element>
    <xsd:element name="MediaServiceEventHashCode" ma:index="44" nillable="true" ma:displayName="MediaServiceEventHashCode" ma:hidden="true" ma:internalName="MediaServiceEventHashCode" ma:readOnly="true">
      <xsd:simpleType>
        <xsd:restriction base="dms:Text"/>
      </xsd:simpleType>
    </xsd:element>
    <xsd:element name="MediaLengthInSeconds" ma:index="47" nillable="true" ma:displayName="Length (seconds)" ma:internalName="MediaLengthInSeconds" ma:readOnly="true">
      <xsd:simpleType>
        <xsd:restriction base="dms:Unknown"/>
      </xsd:simpleType>
    </xsd:element>
    <xsd:element name="MediaServiceLocation" ma:index="50" nillable="true" ma:displayName="Location" ma:internalName="MediaServiceLocation" ma:readOnly="true">
      <xsd:simpleType>
        <xsd:restriction base="dms:Text"/>
      </xsd:simpleType>
    </xsd:element>
    <xsd:element name="lcf76f155ced4ddcb4097134ff3c332f" ma:index="53" nillable="true" ma:taxonomy="true" ma:internalName="lcf76f155ced4ddcb4097134ff3c332f" ma:taxonomyFieldName="MediaServiceImageTags" ma:displayName="Image Tags" ma:readOnly="false" ma:fieldId="{5cf76f15-5ced-4ddc-b409-7134ff3c332f}" ma:taxonomyMulti="true" ma:sspId="cebe92e3-83b2-4842-a6bd-e7cffea926d3" ma:termSetId="09814cd3-568e-fe90-9814-8d621ff8fb84" ma:anchorId="fba54fb3-c3e1-fe81-a776-ca4b69148c4d" ma:open="true" ma:isKeyword="false">
      <xsd:complexType>
        <xsd:sequence>
          <xsd:element ref="pc:Terms" minOccurs="0" maxOccurs="1"/>
        </xsd:sequence>
      </xsd:complexType>
    </xsd:element>
    <xsd:element name="_Flow_SignoffStatus" ma:index="55" nillable="true" ma:displayName="Sign-off status" ma:internalName="Sign_x002d_off_x0020_status">
      <xsd:simpleType>
        <xsd:restriction base="dms:Text"/>
      </xsd:simpleType>
    </xsd:element>
    <xsd:element name="MediaServiceObjectDetectorVersions" ma:index="5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57" nillable="true" ma:displayName="MediaServiceSearchProperties" ma:hidden="true" ma:internalName="MediaServiceSearchProperties" ma:readOnly="true">
      <xsd:simpleType>
        <xsd:restriction base="dms:Note"/>
      </xsd:simpleType>
    </xsd:element>
    <xsd:element name="MediaServiceBillingMetadata" ma:index="5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5e65512-4319-4e85-9548-8afb53a63346" elementFormDefault="qualified">
    <xsd:import namespace="http://schemas.microsoft.com/office/2006/documentManagement/types"/>
    <xsd:import namespace="http://schemas.microsoft.com/office/infopath/2007/PartnerControls"/>
    <xsd:element name="SharedWithUsers" ma:index="4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5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ma:index="17"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conOverlay xmlns="http://schemas.microsoft.com/sharepoint/v4" xsi:nil="true"/>
    <_ip_UnifiedCompliancePolicyProperties xmlns="http://schemas.microsoft.com/sharepoint/v3" xsi:nil="true"/>
    <_dlc_DocId xmlns="58a6f171-52cb-4404-b47d-af1c8daf8fd1">ECM-878795244-105224</_dlc_DocId>
    <_dlc_DocIdUrl xmlns="58a6f171-52cb-4404-b47d-af1c8daf8fd1">
      <Url>https://ministryforenvironment.sharepoint.com/sites/ECM-Pol-FWI/_layouts/15/DocIdRedir.aspx?ID=ECM-878795244-105224</Url>
      <Description>ECM-878795244-105224</Description>
    </_dlc_DocIdUrl>
    <TaxCatchAll xmlns="58a6f171-52cb-4404-b47d-af1c8daf8fd1" xsi:nil="true"/>
    <Legacy_x0020_DocID xmlns="0260602b-329e-45fc-b32d-889d2cd1ae59" xsi:nil="true"/>
    <Year xmlns="0260602b-329e-45fc-b32d-889d2cd1ae59" xsi:nil="true"/>
    <Legacy_x0020_Version xmlns="0260602b-329e-45fc-b32d-889d2cd1ae59" xsi:nil="true"/>
    <Sender_x0020_Date xmlns="0260602b-329e-45fc-b32d-889d2cd1ae59" xsi:nil="true"/>
    <Library xmlns="0260602b-329e-45fc-b32d-889d2cd1ae59" xsi:nil="true"/>
    <Class xmlns="0260602b-329e-45fc-b32d-889d2cd1ae59" xsi:nil="true"/>
    <From xmlns="0260602b-329e-45fc-b32d-889d2cd1ae59" xsi:nil="true"/>
    <Sender xmlns="0260602b-329e-45fc-b32d-889d2cd1ae59" xsi:nil="true"/>
    <Other_x0020_Details xmlns="0260602b-329e-45fc-b32d-889d2cd1ae59" xsi:nil="true"/>
    <Carbon_x0020_Copy xmlns="0260602b-329e-45fc-b32d-889d2cd1ae59" xsi:nil="true"/>
    <Author0 xmlns="0260602b-329e-45fc-b32d-889d2cd1ae59" xsi:nil="true"/>
    <Email_x0020_Table xmlns="0260602b-329e-45fc-b32d-889d2cd1ae59" xsi:nil="true"/>
    <MTS_x0020_ID xmlns="0260602b-329e-45fc-b32d-889d2cd1ae59" xsi:nil="true"/>
    <MTS_x0020_Type xmlns="0260602b-329e-45fc-b32d-889d2cd1ae59" xsi:nil="true"/>
    <Receiver xmlns="0260602b-329e-45fc-b32d-889d2cd1ae59" xsi:nil="true"/>
    <Other_x0020_Details_2 xmlns="0260602b-329e-45fc-b32d-889d2cd1ae59" xsi:nil="true"/>
    <Sent_x002f_Received xmlns="0260602b-329e-45fc-b32d-889d2cd1ae59" xsi:nil="true"/>
    <Other_x0020_Details_3 xmlns="0260602b-329e-45fc-b32d-889d2cd1ae59" xsi:nil="true"/>
    <To xmlns="0260602b-329e-45fc-b32d-889d2cd1ae59" xsi:nil="true"/>
    <Receiver_x0020_Date xmlns="0260602b-329e-45fc-b32d-889d2cd1ae59" xsi:nil="true"/>
    <Status xmlns="0260602b-329e-45fc-b32d-889d2cd1ae59" xsi:nil="true"/>
    <Document_x0020_Type xmlns="0260602b-329e-45fc-b32d-889d2cd1ae59" xsi:nil="true"/>
    <lcf76f155ced4ddcb4097134ff3c332f xmlns="0260602b-329e-45fc-b32d-889d2cd1ae59">
      <Terms xmlns="http://schemas.microsoft.com/office/infopath/2007/PartnerControls"/>
    </lcf76f155ced4ddcb4097134ff3c332f>
    <Contract_x0020_Number xmlns="0260602b-329e-45fc-b32d-889d2cd1ae59" xsi:nil="true"/>
    <Supplemental_x0020_Markings xmlns="0260602b-329e-45fc-b32d-889d2cd1ae59" xsi:nil="true"/>
    <_Flow_SignoffStatus xmlns="0260602b-329e-45fc-b32d-889d2cd1ae59" xsi:nil="true"/>
  </documentManagement>
</p:properties>
</file>

<file path=customXml/itemProps1.xml><?xml version="1.0" encoding="utf-8"?>
<ds:datastoreItem xmlns:ds="http://schemas.openxmlformats.org/officeDocument/2006/customXml" ds:itemID="{E915373F-630C-45C1-9D1D-0033FB98D60B}">
  <ds:schemaRefs>
    <ds:schemaRef ds:uri="http://schemas.microsoft.com/sharepoint/events"/>
  </ds:schemaRefs>
</ds:datastoreItem>
</file>

<file path=customXml/itemProps2.xml><?xml version="1.0" encoding="utf-8"?>
<ds:datastoreItem xmlns:ds="http://schemas.openxmlformats.org/officeDocument/2006/customXml" ds:itemID="{111A7E3A-5377-4B16-8BD5-6DEC1AFB1C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8a6f171-52cb-4404-b47d-af1c8daf8fd1"/>
    <ds:schemaRef ds:uri="0260602b-329e-45fc-b32d-889d2cd1ae59"/>
    <ds:schemaRef ds:uri="65e65512-4319-4e85-9548-8afb53a6334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7907E1-733D-40A2-9501-D22B1B74D9CB}">
  <ds:schemaRefs>
    <ds:schemaRef ds:uri="http://schemas.openxmlformats.org/officeDocument/2006/bibliography"/>
  </ds:schemaRefs>
</ds:datastoreItem>
</file>

<file path=customXml/itemProps4.xml><?xml version="1.0" encoding="utf-8"?>
<ds:datastoreItem xmlns:ds="http://schemas.openxmlformats.org/officeDocument/2006/customXml" ds:itemID="{4D0CDAC4-0417-4665-BFBD-38D6177B7AAE}">
  <ds:schemaRefs>
    <ds:schemaRef ds:uri="http://schemas.microsoft.com/sharepoint/v3/contenttype/forms"/>
  </ds:schemaRefs>
</ds:datastoreItem>
</file>

<file path=customXml/itemProps5.xml><?xml version="1.0" encoding="utf-8"?>
<ds:datastoreItem xmlns:ds="http://schemas.openxmlformats.org/officeDocument/2006/customXml" ds:itemID="{A6ABE385-CC81-41C6-A3F2-1BC9449571F7}">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8a6f171-52cb-4404-b47d-af1c8daf8fd1"/>
    <ds:schemaRef ds:uri="0260602b-329e-45fc-b32d-889d2cd1ae59"/>
  </ds:schemaRefs>
</ds:datastoreItem>
</file>

<file path=docProps/app.xml><?xml version="1.0" encoding="utf-8"?>
<Properties xmlns="http://schemas.openxmlformats.org/officeDocument/2006/extended-properties" xmlns:vt="http://schemas.openxmlformats.org/officeDocument/2006/docPropsVTypes">
  <Template>MCERT Publication Template 1-7-26</Template>
  <TotalTime>2</TotalTime>
  <Pages>39</Pages>
  <Words>10626</Words>
  <Characters>61531</Characters>
  <Application>Microsoft Office Word</Application>
  <DocSecurity>0</DocSecurity>
  <Lines>1465</Lines>
  <Paragraphs>581</Paragraphs>
  <ScaleCrop>false</ScaleCrop>
  <Company/>
  <LinksUpToDate>false</LinksUpToDate>
  <CharactersWithSpaces>71576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Stephen Minchin</dc:creator>
  <cp:keywords/>
  <cp:lastModifiedBy>Stephen Minchin</cp:lastModifiedBy>
  <cp:revision>81</cp:revision>
  <dcterms:created xsi:type="dcterms:W3CDTF">2026-07-28T04:37:00Z</dcterms:created>
  <dcterms:modified xsi:type="dcterms:W3CDTF">2026-08-02T21:33:00Z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0x010100F01ED631E09C5F47A877DCE13B9406DB</vt:lpwstr>
  </property>
  <property fmtid="{D5CDD505-2E9C-101B-9397-08002B2CF9AE}" pid="3" name="_dlc_DocIdItemGuid">
    <vt:lpwstr>fcfae5d6-6b54-4dbb-affe-00aff4232332</vt:lpwstr>
  </property>
  <property fmtid="{D5CDD505-2E9C-101B-9397-08002B2CF9AE}" pid="4" name="MSIP_Label_52dda6cc-d61d-4fd2-bf18-9b3017d931cc_Enabled">
    <vt:lpwstr>true</vt:lpwstr>
  </property>
  <property fmtid="{D5CDD505-2E9C-101B-9397-08002B2CF9AE}" pid="5" name="MSIP_Label_52dda6cc-d61d-4fd2-bf18-9b3017d931cc_SetDate">
    <vt:lpwstr>2022-01-16T22:14:40Z</vt:lpwstr>
  </property>
  <property fmtid="{D5CDD505-2E9C-101B-9397-08002B2CF9AE}" pid="6" name="MSIP_Label_52dda6cc-d61d-4fd2-bf18-9b3017d931cc_Method">
    <vt:lpwstr>Privileged</vt:lpwstr>
  </property>
  <property fmtid="{D5CDD505-2E9C-101B-9397-08002B2CF9AE}" pid="7" name="MSIP_Label_52dda6cc-d61d-4fd2-bf18-9b3017d931cc_Name">
    <vt:lpwstr>[UNCLASSIFIED]</vt:lpwstr>
  </property>
  <property fmtid="{D5CDD505-2E9C-101B-9397-08002B2CF9AE}" pid="8" name="MSIP_Label_52dda6cc-d61d-4fd2-bf18-9b3017d931cc_SiteId">
    <vt:lpwstr>761dd003-d4ff-4049-8a72-8549b20fcbb1</vt:lpwstr>
  </property>
  <property fmtid="{D5CDD505-2E9C-101B-9397-08002B2CF9AE}" pid="9" name="MSIP_Label_52dda6cc-d61d-4fd2-bf18-9b3017d931cc_ActionId">
    <vt:lpwstr>9adb5016-2886-4e41-9a13-e62dbe13137f</vt:lpwstr>
  </property>
  <property fmtid="{D5CDD505-2E9C-101B-9397-08002B2CF9AE}" pid="10" name="MSIP_Label_52dda6cc-d61d-4fd2-bf18-9b3017d931cc_ContentBits">
    <vt:lpwstr>0</vt:lpwstr>
  </property>
  <property fmtid="{D5CDD505-2E9C-101B-9397-08002B2CF9AE}" pid="11" name="MediaServiceImageTags">
    <vt:lpwstr/>
  </property>
  <property fmtid="{D5CDD505-2E9C-101B-9397-08002B2CF9AE}" pid="12" name="GrammarlyDocumentId">
    <vt:lpwstr>c948e771-63e0-4b11-ad83-d7507b9bffa9</vt:lpwstr>
  </property>
</Properties>
</file>