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footer1.xml" ContentType="application/vnd.openxmlformats-officedocument.wordprocessingml.footer+xml"/>
  <Override PartName="/word/header1.xml" ContentType="application/vnd.openxmlformats-officedocument.wordprocessingml.header+xml"/>
  <Override PartName="/word/footer2.xml" ContentType="application/vnd.openxmlformats-officedocument.wordprocessingml.footer+xml"/>
  <Override PartName="/word/header2.xml" ContentType="application/vnd.openxmlformats-officedocument.wordprocessingml.header+xml"/>
  <Override PartName="/word/header3.xml" ContentType="application/vnd.openxmlformats-officedocument.wordprocessingml.header+xml"/>
  <Override PartName="/word/footer3.xml" ContentType="application/vnd.openxmlformats-officedocument.wordprocessingml.footer+xml"/>
  <Override PartName="/word/footer4.xml" ContentType="application/vnd.openxmlformats-officedocument.wordprocessingml.footer+xml"/>
  <Override PartName="/word/header4.xml" ContentType="application/vnd.openxmlformats-officedocument.wordprocessingml.header+xml"/>
  <Override PartName="/word/footer5.xml" ContentType="application/vnd.openxmlformats-officedocument.wordprocessingml.footer+xml"/>
  <Override PartName="/word/footer6.xml" ContentType="application/vnd.openxmlformats-officedocument.wordprocessingml.footer+xml"/>
  <Override PartName="/word/footer7.xml" ContentType="application/vnd.openxmlformats-officedocument.wordprocessingml.footer+xml"/>
  <Override PartName="/word/header5.xml" ContentType="application/vnd.openxmlformats-officedocument.wordprocessingml.header+xml"/>
  <Override PartName="/word/footer8.xml" ContentType="application/vnd.openxmlformats-officedocument.wordprocessingml.footer+xml"/>
  <Override PartName="/word/footer9.xml" ContentType="application/vnd.openxmlformats-officedocument.wordprocessingml.footer+xml"/>
  <Override PartName="/word/footer10.xml" ContentType="application/vnd.openxmlformats-officedocument.wordprocessingml.footer+xml"/>
  <Override PartName="/word/header6.xml" ContentType="application/vnd.openxmlformats-officedocument.wordprocessingml.header+xml"/>
  <Override PartName="/word/footer11.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7A6764BC" w14:textId="77777777" w:rsidR="007F7735" w:rsidRDefault="007F7735" w:rsidP="00691D86"/>
    <w:p w14:paraId="6B90872A" w14:textId="112024CC" w:rsidR="00F15A5F" w:rsidRPr="009F36D4" w:rsidRDefault="001577EF" w:rsidP="009F36D4">
      <w:pPr>
        <w:pStyle w:val="zReportTitle"/>
      </w:pPr>
      <w:bookmarkStart w:id="0" w:name="rptReportTitle"/>
      <w:r>
        <w:t>Water quality state and trends in New Zealand rivers</w:t>
      </w:r>
      <w:bookmarkEnd w:id="0"/>
    </w:p>
    <w:p w14:paraId="229E54AA" w14:textId="6FFD94BF" w:rsidR="009E0CAC" w:rsidRPr="00A05198" w:rsidRDefault="001577EF" w:rsidP="00971E44">
      <w:pPr>
        <w:pStyle w:val="zReportSubtitle"/>
        <w:rPr>
          <w:rFonts w:ascii="Aptos" w:hAnsi="Aptos"/>
          <w:color w:val="1822F8"/>
        </w:rPr>
      </w:pPr>
      <w:bookmarkStart w:id="1" w:name="rptReportSubTitle"/>
      <w:r>
        <w:rPr>
          <w:rFonts w:ascii="Aptos" w:hAnsi="Aptos"/>
          <w:color w:val="1822F8"/>
        </w:rPr>
        <w:t>Analysis of national data ending in 202</w:t>
      </w:r>
      <w:bookmarkEnd w:id="1"/>
      <w:r w:rsidR="00712E4E">
        <w:rPr>
          <w:rFonts w:ascii="Aptos" w:hAnsi="Aptos"/>
          <w:color w:val="1822F8"/>
        </w:rPr>
        <w:t>4</w:t>
      </w:r>
    </w:p>
    <w:p w14:paraId="2F22C1B8" w14:textId="355C3F12" w:rsidR="0020457E" w:rsidRPr="00E47BF8" w:rsidRDefault="0020457E" w:rsidP="00971E44">
      <w:pPr>
        <w:pStyle w:val="zReportPreparedFor"/>
        <w:rPr>
          <w:b w:val="0"/>
          <w:bCs/>
          <w:color w:val="auto"/>
        </w:rPr>
      </w:pPr>
      <w:r w:rsidRPr="00E47BF8">
        <w:rPr>
          <w:b w:val="0"/>
          <w:bCs/>
          <w:color w:val="auto"/>
        </w:rPr>
        <w:t xml:space="preserve">Prepared for </w:t>
      </w:r>
      <w:bookmarkStart w:id="2" w:name="rptClient"/>
      <w:r w:rsidR="001577EF">
        <w:rPr>
          <w:b w:val="0"/>
          <w:bCs/>
          <w:color w:val="auto"/>
        </w:rPr>
        <w:t>Ministry of the Environment</w:t>
      </w:r>
      <w:bookmarkEnd w:id="2"/>
    </w:p>
    <w:p w14:paraId="636E8004" w14:textId="123682B5" w:rsidR="00F76F7B" w:rsidRPr="00BA2CF6" w:rsidRDefault="00037407" w:rsidP="00971E44">
      <w:pPr>
        <w:pStyle w:val="zReportDate"/>
      </w:pPr>
      <w:r>
        <w:rPr>
          <w:rFonts w:ascii="Aptos" w:hAnsi="Aptos"/>
        </w:rPr>
        <w:t>February 2026</w:t>
      </w:r>
    </w:p>
    <w:p w14:paraId="213200EE" w14:textId="77777777" w:rsidR="00790922" w:rsidRPr="00BA2CF6" w:rsidRDefault="00790922" w:rsidP="00790922">
      <w:pPr>
        <w:rPr>
          <w:sz w:val="24"/>
        </w:rPr>
      </w:pPr>
    </w:p>
    <w:p w14:paraId="165A7E62" w14:textId="77777777" w:rsidR="005C4BCC" w:rsidRPr="00BA2CF6" w:rsidRDefault="00790922" w:rsidP="00971E44">
      <w:pPr>
        <w:pStyle w:val="BodyText"/>
      </w:pPr>
      <w:r w:rsidRPr="00BA2CF6">
        <w:t xml:space="preserve"> </w:t>
      </w:r>
    </w:p>
    <w:p w14:paraId="76AD8619" w14:textId="77777777" w:rsidR="00E10003" w:rsidRDefault="00CE31B7" w:rsidP="001E5131">
      <w:pPr>
        <w:ind w:left="2552" w:hanging="2552"/>
      </w:pPr>
      <w:r w:rsidRPr="00BD36A9">
        <w:br w:type="page"/>
      </w:r>
    </w:p>
    <w:p w14:paraId="79FE67BD" w14:textId="77777777" w:rsidR="001E5131" w:rsidRPr="003B70BC" w:rsidRDefault="00FF694F" w:rsidP="001E5131">
      <w:pPr>
        <w:ind w:left="2552" w:hanging="2552"/>
        <w:rPr>
          <w:color w:val="1822F8"/>
        </w:rPr>
      </w:pPr>
      <w:r w:rsidRPr="003B70BC">
        <w:rPr>
          <w:rStyle w:val="zCovercaptionChar"/>
          <w:rFonts w:ascii="Aptos" w:hAnsi="Aptos"/>
          <w:color w:val="1822F8"/>
        </w:rPr>
        <w:lastRenderedPageBreak/>
        <w:t>Prepared by</w:t>
      </w:r>
      <w:r w:rsidR="00B41674" w:rsidRPr="003B70BC">
        <w:rPr>
          <w:color w:val="1822F8"/>
        </w:rPr>
        <w:t>:</w:t>
      </w:r>
    </w:p>
    <w:p w14:paraId="2FDEA4D6" w14:textId="3673E3D5" w:rsidR="00D60FC8" w:rsidRPr="00BD36A9" w:rsidRDefault="001577EF" w:rsidP="006151A9">
      <w:bookmarkStart w:id="3" w:name="rptAuthorInfo"/>
      <w:r>
        <w:t>Doug Booker, Rachel Smith, David Wood, Caroline Fraser</w:t>
      </w:r>
      <w:bookmarkStart w:id="4" w:name="_Hlk211929959"/>
      <w:r w:rsidR="007C7629">
        <w:t xml:space="preserve"> (</w:t>
      </w:r>
      <w:r w:rsidR="007C7629" w:rsidRPr="007C7629">
        <w:t>LWP</w:t>
      </w:r>
      <w:r w:rsidR="007C7629">
        <w:t>)</w:t>
      </w:r>
      <w:bookmarkEnd w:id="4"/>
      <w:r>
        <w:t xml:space="preserve">, Ton </w:t>
      </w:r>
      <w:proofErr w:type="spellStart"/>
      <w:r>
        <w:t>Snelder</w:t>
      </w:r>
      <w:bookmarkEnd w:id="3"/>
      <w:proofErr w:type="spellEnd"/>
      <w:r w:rsidR="007C7629">
        <w:t xml:space="preserve"> (</w:t>
      </w:r>
      <w:r w:rsidR="007C7629" w:rsidRPr="007C7629">
        <w:t>LWP</w:t>
      </w:r>
      <w:r w:rsidR="007C7629">
        <w:t>)</w:t>
      </w:r>
    </w:p>
    <w:p w14:paraId="0B66843B" w14:textId="77777777" w:rsidR="00D60FC8" w:rsidRPr="00A05198" w:rsidRDefault="00D60FC8" w:rsidP="00971E44">
      <w:pPr>
        <w:pStyle w:val="zCovercaption"/>
        <w:rPr>
          <w:color w:val="1822F8"/>
        </w:rPr>
      </w:pPr>
      <w:r w:rsidRPr="00A05198">
        <w:rPr>
          <w:color w:val="1822F8"/>
        </w:rPr>
        <w:t>For any information regarding this report please contact:</w:t>
      </w:r>
    </w:p>
    <w:p w14:paraId="76EB80C8" w14:textId="359C30C4" w:rsidR="00360CD6" w:rsidRPr="00BD36A9" w:rsidRDefault="004B280D" w:rsidP="00B41674">
      <w:bookmarkStart w:id="5" w:name="NIWAContactName"/>
      <w:r>
        <w:t>Doug Booker</w:t>
      </w:r>
      <w:bookmarkEnd w:id="5"/>
    </w:p>
    <w:p w14:paraId="43B85F15" w14:textId="55C4D39E" w:rsidR="00360CD6" w:rsidRPr="00BD36A9" w:rsidRDefault="001577EF" w:rsidP="00B41674">
      <w:bookmarkStart w:id="6" w:name="NIWAContactTitle"/>
      <w:r>
        <w:t>Water Quality Scientist</w:t>
      </w:r>
      <w:bookmarkEnd w:id="6"/>
    </w:p>
    <w:p w14:paraId="13248E29" w14:textId="11AB00BA" w:rsidR="00360CD6" w:rsidRPr="00BD36A9" w:rsidRDefault="001577EF" w:rsidP="00B41674">
      <w:bookmarkStart w:id="7" w:name="NIWAContactGroup"/>
      <w:r>
        <w:t>Freshwater Modelling</w:t>
      </w:r>
      <w:bookmarkEnd w:id="7"/>
      <w:r w:rsidR="00504490">
        <w:t xml:space="preserve"> Group</w:t>
      </w:r>
    </w:p>
    <w:p w14:paraId="7C6E7316" w14:textId="787D1EDD" w:rsidR="00380FEE" w:rsidRPr="00BD36A9" w:rsidRDefault="001577EF" w:rsidP="00B41674">
      <w:bookmarkStart w:id="8" w:name="InternationalCode"/>
      <w:r>
        <w:t>+64</w:t>
      </w:r>
      <w:bookmarkEnd w:id="8"/>
      <w:r w:rsidR="00DC168E">
        <w:t xml:space="preserve"> </w:t>
      </w:r>
      <w:bookmarkStart w:id="9" w:name="AreaCode"/>
      <w:r>
        <w:t>3</w:t>
      </w:r>
      <w:bookmarkEnd w:id="9"/>
      <w:r w:rsidR="00DC168E">
        <w:t xml:space="preserve"> </w:t>
      </w:r>
      <w:bookmarkStart w:id="10" w:name="PhoneA"/>
      <w:r>
        <w:t>343</w:t>
      </w:r>
      <w:bookmarkEnd w:id="10"/>
      <w:r w:rsidR="0039594F" w:rsidRPr="00BD36A9">
        <w:t xml:space="preserve"> </w:t>
      </w:r>
      <w:bookmarkStart w:id="11" w:name="PhoneB"/>
      <w:r>
        <w:t>8050</w:t>
      </w:r>
      <w:bookmarkEnd w:id="11"/>
    </w:p>
    <w:p w14:paraId="34421C09" w14:textId="6C587195" w:rsidR="00360CD6" w:rsidRPr="00BD36A9" w:rsidRDefault="001577EF" w:rsidP="00B41674">
      <w:bookmarkStart w:id="12" w:name="NIWAContactEmail"/>
      <w:r>
        <w:t>d</w:t>
      </w:r>
      <w:r w:rsidR="00743E9C">
        <w:t>oug</w:t>
      </w:r>
      <w:r>
        <w:t>.</w:t>
      </w:r>
      <w:r w:rsidR="00743E9C">
        <w:t>booker</w:t>
      </w:r>
      <w:r>
        <w:t>@niwa.co.nz</w:t>
      </w:r>
      <w:bookmarkEnd w:id="12"/>
    </w:p>
    <w:p w14:paraId="673A67A6" w14:textId="77777777" w:rsidR="007C2567" w:rsidRPr="00BD36A9" w:rsidRDefault="007C2567" w:rsidP="00B41674"/>
    <w:p w14:paraId="18200D66" w14:textId="6144221F" w:rsidR="007C2567" w:rsidRDefault="001577EF" w:rsidP="00971E44">
      <w:pPr>
        <w:pStyle w:val="BodyText"/>
      </w:pPr>
      <w:bookmarkStart w:id="13" w:name="NIWAAddress2"/>
      <w:r w:rsidRPr="0049147B">
        <w:t>New Zealand Institute for Earth Science Limited</w:t>
      </w:r>
      <w:r>
        <w:br/>
      </w:r>
      <w:r w:rsidRPr="0049147B">
        <w:t>PO Box 8602</w:t>
      </w:r>
      <w:r>
        <w:br/>
      </w:r>
      <w:r w:rsidRPr="0049147B">
        <w:t>Riccarton</w:t>
      </w:r>
      <w:r>
        <w:br/>
      </w:r>
      <w:r w:rsidRPr="0049147B">
        <w:t>Christchurch 8440</w:t>
      </w:r>
      <w:r>
        <w:br/>
      </w:r>
      <w:r>
        <w:br/>
      </w:r>
      <w:r w:rsidRPr="0049147B">
        <w:t>Phone +64 3 348 8987</w:t>
      </w:r>
      <w:bookmarkEnd w:id="13"/>
    </w:p>
    <w:p w14:paraId="20AEAE44" w14:textId="400446C8" w:rsidR="007D2E77" w:rsidRPr="00BD36A9" w:rsidRDefault="007E07B3" w:rsidP="00AD1B36">
      <w:pPr>
        <w:spacing w:before="480"/>
        <w:rPr>
          <w:sz w:val="18"/>
          <w:szCs w:val="18"/>
        </w:rPr>
      </w:pPr>
      <w:r>
        <w:rPr>
          <w:sz w:val="18"/>
          <w:szCs w:val="18"/>
        </w:rPr>
        <w:t>C</w:t>
      </w:r>
      <w:r w:rsidR="007F45B3">
        <w:rPr>
          <w:sz w:val="18"/>
          <w:szCs w:val="18"/>
        </w:rPr>
        <w:t>lient Report</w:t>
      </w:r>
      <w:r w:rsidR="00AD1B36" w:rsidRPr="00BD36A9">
        <w:rPr>
          <w:sz w:val="18"/>
          <w:szCs w:val="18"/>
        </w:rPr>
        <w:t xml:space="preserve"> No</w:t>
      </w:r>
      <w:r w:rsidR="007D2E77" w:rsidRPr="00BD36A9">
        <w:rPr>
          <w:sz w:val="18"/>
          <w:szCs w:val="18"/>
        </w:rPr>
        <w:t>:</w:t>
      </w:r>
      <w:r w:rsidR="007D2E77" w:rsidRPr="00BD36A9">
        <w:rPr>
          <w:sz w:val="18"/>
          <w:szCs w:val="18"/>
        </w:rPr>
        <w:tab/>
      </w:r>
      <w:bookmarkStart w:id="14" w:name="rptReportNumber"/>
      <w:r w:rsidR="001577EF">
        <w:rPr>
          <w:sz w:val="18"/>
          <w:szCs w:val="18"/>
        </w:rPr>
        <w:t>2025331CH</w:t>
      </w:r>
      <w:bookmarkEnd w:id="14"/>
    </w:p>
    <w:p w14:paraId="6860209F" w14:textId="1F8B8076" w:rsidR="007D2E77" w:rsidRPr="00BD36A9" w:rsidRDefault="007D2E77" w:rsidP="001E5131">
      <w:pPr>
        <w:rPr>
          <w:sz w:val="18"/>
          <w:szCs w:val="18"/>
        </w:rPr>
      </w:pPr>
      <w:r w:rsidRPr="00BD36A9">
        <w:rPr>
          <w:sz w:val="18"/>
          <w:szCs w:val="18"/>
        </w:rPr>
        <w:t>Report date:</w:t>
      </w:r>
      <w:r w:rsidRPr="00BD36A9">
        <w:rPr>
          <w:sz w:val="18"/>
          <w:szCs w:val="18"/>
        </w:rPr>
        <w:tab/>
      </w:r>
      <w:r w:rsidR="00A50E6C">
        <w:rPr>
          <w:sz w:val="18"/>
          <w:szCs w:val="18"/>
        </w:rPr>
        <w:tab/>
      </w:r>
      <w:r w:rsidR="00BD2133" w:rsidRPr="00BD36A9">
        <w:rPr>
          <w:sz w:val="18"/>
          <w:szCs w:val="18"/>
        </w:rPr>
        <w:fldChar w:fldCharType="begin"/>
      </w:r>
      <w:r w:rsidRPr="00BD36A9">
        <w:rPr>
          <w:sz w:val="18"/>
          <w:szCs w:val="18"/>
        </w:rPr>
        <w:instrText xml:space="preserve"> DOCVARIABLE  rptDate </w:instrText>
      </w:r>
      <w:r w:rsidR="00BD2133" w:rsidRPr="00BD36A9">
        <w:rPr>
          <w:sz w:val="18"/>
          <w:szCs w:val="18"/>
        </w:rPr>
        <w:fldChar w:fldCharType="separate"/>
      </w:r>
      <w:r w:rsidR="00164970">
        <w:rPr>
          <w:sz w:val="18"/>
          <w:szCs w:val="18"/>
        </w:rPr>
        <w:t>February 2026</w:t>
      </w:r>
      <w:r w:rsidR="00BD2133" w:rsidRPr="00BD36A9">
        <w:rPr>
          <w:sz w:val="18"/>
          <w:szCs w:val="18"/>
        </w:rPr>
        <w:fldChar w:fldCharType="end"/>
      </w:r>
    </w:p>
    <w:p w14:paraId="4AD05D43" w14:textId="1A58928E" w:rsidR="00AE5E27" w:rsidRPr="00BD36A9" w:rsidRDefault="007D2E77" w:rsidP="001E5131">
      <w:pPr>
        <w:rPr>
          <w:sz w:val="18"/>
          <w:szCs w:val="18"/>
        </w:rPr>
      </w:pPr>
      <w:r w:rsidRPr="00BD36A9">
        <w:rPr>
          <w:sz w:val="18"/>
          <w:szCs w:val="18"/>
        </w:rPr>
        <w:t>Project</w:t>
      </w:r>
      <w:r w:rsidR="007F45B3">
        <w:rPr>
          <w:sz w:val="18"/>
          <w:szCs w:val="18"/>
        </w:rPr>
        <w:t xml:space="preserve"> No</w:t>
      </w:r>
      <w:r w:rsidRPr="00BD36A9">
        <w:rPr>
          <w:sz w:val="18"/>
          <w:szCs w:val="18"/>
        </w:rPr>
        <w:t>:</w:t>
      </w:r>
      <w:r w:rsidRPr="00BD36A9">
        <w:rPr>
          <w:sz w:val="18"/>
          <w:szCs w:val="18"/>
        </w:rPr>
        <w:tab/>
      </w:r>
      <w:r w:rsidR="008F1D8B" w:rsidRPr="00BD36A9">
        <w:rPr>
          <w:sz w:val="18"/>
          <w:szCs w:val="18"/>
        </w:rPr>
        <w:tab/>
      </w:r>
      <w:bookmarkStart w:id="15" w:name="rptProjectNumber"/>
      <w:bookmarkEnd w:id="15"/>
      <w:r w:rsidR="00380CD9">
        <w:rPr>
          <w:sz w:val="18"/>
          <w:szCs w:val="18"/>
        </w:rPr>
        <w:t>MFE</w:t>
      </w:r>
      <w:r w:rsidR="009F0025">
        <w:rPr>
          <w:sz w:val="18"/>
          <w:szCs w:val="18"/>
        </w:rPr>
        <w:t>26501</w:t>
      </w:r>
    </w:p>
    <w:p w14:paraId="3696A397" w14:textId="77777777" w:rsidR="00CA5985" w:rsidRDefault="00CA5985" w:rsidP="00CA5985">
      <w:pPr>
        <w:rPr>
          <w:sz w:val="18"/>
          <w:szCs w:val="18"/>
        </w:rPr>
      </w:pPr>
    </w:p>
    <w:tbl>
      <w:tblPr>
        <w:tblW w:w="0" w:type="auto"/>
        <w:tblCellMar>
          <w:left w:w="0" w:type="dxa"/>
          <w:right w:w="0" w:type="dxa"/>
        </w:tblCellMar>
        <w:tblLook w:val="04A0" w:firstRow="1" w:lastRow="0" w:firstColumn="1" w:lastColumn="0" w:noHBand="0" w:noVBand="1"/>
      </w:tblPr>
      <w:tblGrid>
        <w:gridCol w:w="3818"/>
        <w:gridCol w:w="2976"/>
        <w:gridCol w:w="2222"/>
      </w:tblGrid>
      <w:tr w:rsidR="00CA5985" w14:paraId="0D598406" w14:textId="77777777" w:rsidTr="00353B75">
        <w:trPr>
          <w:trHeight w:val="454"/>
        </w:trPr>
        <w:tc>
          <w:tcPr>
            <w:tcW w:w="3818" w:type="dxa"/>
            <w:tcBorders>
              <w:top w:val="single" w:sz="8" w:space="0" w:color="auto"/>
              <w:left w:val="single" w:sz="8" w:space="0" w:color="auto"/>
              <w:bottom w:val="single" w:sz="8" w:space="0" w:color="auto"/>
              <w:right w:val="single" w:sz="8" w:space="0" w:color="auto"/>
            </w:tcBorders>
            <w:shd w:val="clear" w:color="auto" w:fill="E6E6E6"/>
            <w:tcMar>
              <w:top w:w="0" w:type="dxa"/>
              <w:left w:w="108" w:type="dxa"/>
              <w:bottom w:w="0" w:type="dxa"/>
              <w:right w:w="108" w:type="dxa"/>
            </w:tcMar>
            <w:vAlign w:val="center"/>
          </w:tcPr>
          <w:p w14:paraId="4C0E9FF0" w14:textId="77777777" w:rsidR="00CA5985" w:rsidRDefault="00CA5985">
            <w:bookmarkStart w:id="16" w:name="_Hlk117094535"/>
            <w:r>
              <w:t>Revision</w:t>
            </w:r>
          </w:p>
        </w:tc>
        <w:tc>
          <w:tcPr>
            <w:tcW w:w="2976" w:type="dxa"/>
            <w:tcBorders>
              <w:top w:val="single" w:sz="8" w:space="0" w:color="auto"/>
              <w:left w:val="single" w:sz="8" w:space="0" w:color="auto"/>
              <w:bottom w:val="single" w:sz="8" w:space="0" w:color="auto"/>
              <w:right w:val="single" w:sz="8" w:space="0" w:color="auto"/>
            </w:tcBorders>
            <w:shd w:val="clear" w:color="auto" w:fill="E6E6E6"/>
            <w:vAlign w:val="center"/>
          </w:tcPr>
          <w:p w14:paraId="681A89FC" w14:textId="77777777" w:rsidR="00CA5985" w:rsidRDefault="00CA5985">
            <w:r>
              <w:t xml:space="preserve"> Description</w:t>
            </w:r>
          </w:p>
        </w:tc>
        <w:tc>
          <w:tcPr>
            <w:tcW w:w="2222" w:type="dxa"/>
            <w:tcBorders>
              <w:top w:val="single" w:sz="8" w:space="0" w:color="auto"/>
              <w:left w:val="single" w:sz="8" w:space="0" w:color="auto"/>
              <w:bottom w:val="single" w:sz="8" w:space="0" w:color="auto"/>
              <w:right w:val="single" w:sz="8" w:space="0" w:color="auto"/>
            </w:tcBorders>
            <w:shd w:val="clear" w:color="auto" w:fill="E6E6E6"/>
            <w:vAlign w:val="center"/>
          </w:tcPr>
          <w:p w14:paraId="5D2C738B" w14:textId="77777777" w:rsidR="00CA5985" w:rsidRDefault="00CA5985">
            <w:r>
              <w:t xml:space="preserve"> Date</w:t>
            </w:r>
          </w:p>
        </w:tc>
      </w:tr>
      <w:tr w:rsidR="00CA5985" w14:paraId="06E3C38A" w14:textId="77777777" w:rsidTr="00353B75">
        <w:trPr>
          <w:trHeight w:val="454"/>
        </w:trPr>
        <w:tc>
          <w:tcPr>
            <w:tcW w:w="3818" w:type="dxa"/>
            <w:tcBorders>
              <w:top w:val="single" w:sz="8" w:space="0" w:color="auto"/>
              <w:left w:val="single" w:sz="8" w:space="0" w:color="auto"/>
              <w:bottom w:val="single" w:sz="8" w:space="0" w:color="auto"/>
              <w:right w:val="single" w:sz="8" w:space="0" w:color="auto"/>
            </w:tcBorders>
            <w:shd w:val="clear" w:color="auto" w:fill="FFFFFF" w:themeFill="background1"/>
            <w:tcMar>
              <w:top w:w="0" w:type="dxa"/>
              <w:left w:w="108" w:type="dxa"/>
              <w:bottom w:w="0" w:type="dxa"/>
              <w:right w:w="108" w:type="dxa"/>
            </w:tcMar>
            <w:vAlign w:val="center"/>
          </w:tcPr>
          <w:p w14:paraId="7017F748" w14:textId="77777777" w:rsidR="00CA5985" w:rsidRPr="00420C94" w:rsidRDefault="00CA5985">
            <w:pPr>
              <w:rPr>
                <w:highlight w:val="yellow"/>
              </w:rPr>
            </w:pPr>
            <w:r w:rsidRPr="00420C94">
              <w:t>Version 1.0</w:t>
            </w:r>
          </w:p>
        </w:tc>
        <w:tc>
          <w:tcPr>
            <w:tcW w:w="2976"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62767C11" w14:textId="77777777" w:rsidR="00CA5985" w:rsidRPr="00420C94" w:rsidRDefault="00CA5985">
            <w:r w:rsidRPr="00420C94">
              <w:t xml:space="preserve"> Final version sent to client</w:t>
            </w:r>
          </w:p>
        </w:tc>
        <w:tc>
          <w:tcPr>
            <w:tcW w:w="2222"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76827C34" w14:textId="71F5FECF" w:rsidR="00CA5985" w:rsidRPr="0023051E" w:rsidRDefault="00CA5985">
            <w:r>
              <w:t xml:space="preserve"> </w:t>
            </w:r>
            <w:r w:rsidR="0051409B">
              <w:t>2</w:t>
            </w:r>
            <w:r w:rsidR="004B280D">
              <w:t>4</w:t>
            </w:r>
            <w:r w:rsidR="0051409B">
              <w:t xml:space="preserve"> October 2025</w:t>
            </w:r>
          </w:p>
        </w:tc>
      </w:tr>
      <w:tr w:rsidR="00743E9C" w14:paraId="2F3A0FAC" w14:textId="77777777" w:rsidTr="00353B75">
        <w:trPr>
          <w:trHeight w:val="454"/>
        </w:trPr>
        <w:tc>
          <w:tcPr>
            <w:tcW w:w="3818" w:type="dxa"/>
            <w:tcBorders>
              <w:top w:val="single" w:sz="8" w:space="0" w:color="auto"/>
              <w:left w:val="single" w:sz="8" w:space="0" w:color="auto"/>
              <w:bottom w:val="single" w:sz="8" w:space="0" w:color="auto"/>
              <w:right w:val="single" w:sz="8" w:space="0" w:color="auto"/>
            </w:tcBorders>
            <w:shd w:val="clear" w:color="auto" w:fill="FFFFFF" w:themeFill="background1"/>
            <w:tcMar>
              <w:top w:w="0" w:type="dxa"/>
              <w:left w:w="108" w:type="dxa"/>
              <w:bottom w:w="0" w:type="dxa"/>
              <w:right w:w="108" w:type="dxa"/>
            </w:tcMar>
            <w:vAlign w:val="center"/>
          </w:tcPr>
          <w:p w14:paraId="54E75DA0" w14:textId="0B470A22" w:rsidR="00743E9C" w:rsidRPr="00420C94" w:rsidRDefault="00743E9C" w:rsidP="00743E9C">
            <w:r w:rsidRPr="00420C94">
              <w:t>Version 1.</w:t>
            </w:r>
            <w:r w:rsidR="00DA63F5">
              <w:t>1</w:t>
            </w:r>
          </w:p>
        </w:tc>
        <w:tc>
          <w:tcPr>
            <w:tcW w:w="2976"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4AFFA548" w14:textId="30B3C30B" w:rsidR="00743E9C" w:rsidRPr="00420C94" w:rsidRDefault="00743E9C" w:rsidP="00743E9C">
            <w:r w:rsidRPr="00420C94">
              <w:t xml:space="preserve"> </w:t>
            </w:r>
            <w:r>
              <w:t>Updated MCI trend</w:t>
            </w:r>
            <w:r w:rsidR="00DA63F5">
              <w:t>s</w:t>
            </w:r>
          </w:p>
        </w:tc>
        <w:tc>
          <w:tcPr>
            <w:tcW w:w="2222"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4C74930C" w14:textId="6709CBA0" w:rsidR="00743E9C" w:rsidRDefault="00743E9C" w:rsidP="00743E9C">
            <w:r>
              <w:t xml:space="preserve"> 26 February 2026</w:t>
            </w:r>
          </w:p>
        </w:tc>
      </w:tr>
      <w:bookmarkEnd w:id="16"/>
    </w:tbl>
    <w:p w14:paraId="741EE208" w14:textId="77777777" w:rsidR="00CA5985" w:rsidRDefault="00CA5985" w:rsidP="00CA5985">
      <w:pPr>
        <w:rPr>
          <w:sz w:val="18"/>
          <w:szCs w:val="18"/>
        </w:rPr>
      </w:pPr>
    </w:p>
    <w:tbl>
      <w:tblPr>
        <w:tblW w:w="0" w:type="auto"/>
        <w:tblCellMar>
          <w:left w:w="0" w:type="dxa"/>
          <w:right w:w="0" w:type="dxa"/>
        </w:tblCellMar>
        <w:tblLook w:val="04A0" w:firstRow="1" w:lastRow="0" w:firstColumn="1" w:lastColumn="0" w:noHBand="0" w:noVBand="1"/>
      </w:tblPr>
      <w:tblGrid>
        <w:gridCol w:w="3921"/>
        <w:gridCol w:w="2945"/>
        <w:gridCol w:w="2184"/>
      </w:tblGrid>
      <w:tr w:rsidR="00CA5985" w14:paraId="07029830" w14:textId="77777777" w:rsidTr="007724F5">
        <w:trPr>
          <w:trHeight w:val="454"/>
        </w:trPr>
        <w:tc>
          <w:tcPr>
            <w:tcW w:w="9050" w:type="dxa"/>
            <w:gridSpan w:val="3"/>
            <w:tcBorders>
              <w:top w:val="single" w:sz="8" w:space="0" w:color="auto"/>
              <w:left w:val="single" w:sz="8" w:space="0" w:color="auto"/>
              <w:bottom w:val="single" w:sz="8" w:space="0" w:color="auto"/>
              <w:right w:val="single" w:sz="8" w:space="0" w:color="auto"/>
            </w:tcBorders>
            <w:shd w:val="clear" w:color="auto" w:fill="E6E6E6"/>
            <w:tcMar>
              <w:top w:w="0" w:type="dxa"/>
              <w:left w:w="108" w:type="dxa"/>
              <w:bottom w:w="0" w:type="dxa"/>
              <w:right w:w="108" w:type="dxa"/>
            </w:tcMar>
            <w:vAlign w:val="center"/>
            <w:hideMark/>
          </w:tcPr>
          <w:p w14:paraId="1DBD6CC6" w14:textId="77777777" w:rsidR="00CA5985" w:rsidRDefault="00CA5985">
            <w:pPr>
              <w:rPr>
                <w:szCs w:val="22"/>
                <w:lang w:eastAsia="en-US"/>
              </w:rPr>
            </w:pPr>
            <w:bookmarkStart w:id="17" w:name="_Hlk117093625"/>
            <w:r>
              <w:t>Quality Assurance Statement</w:t>
            </w:r>
          </w:p>
        </w:tc>
      </w:tr>
      <w:tr w:rsidR="00CA5985" w:rsidRPr="00C13199" w14:paraId="29F7D9BD" w14:textId="77777777" w:rsidTr="00420C94">
        <w:trPr>
          <w:trHeight w:val="1141"/>
        </w:trPr>
        <w:tc>
          <w:tcPr>
            <w:tcW w:w="3392" w:type="dxa"/>
            <w:tcBorders>
              <w:top w:val="nil"/>
              <w:left w:val="single" w:sz="8" w:space="0" w:color="auto"/>
              <w:bottom w:val="single" w:sz="8" w:space="0" w:color="auto"/>
              <w:right w:val="single" w:sz="8" w:space="0" w:color="auto"/>
            </w:tcBorders>
            <w:tcMar>
              <w:top w:w="0" w:type="dxa"/>
              <w:left w:w="108" w:type="dxa"/>
              <w:bottom w:w="0" w:type="dxa"/>
              <w:right w:w="108" w:type="dxa"/>
            </w:tcMar>
            <w:vAlign w:val="center"/>
          </w:tcPr>
          <w:p w14:paraId="09951C05" w14:textId="2AF215EA" w:rsidR="00CA5985" w:rsidRDefault="0051409B">
            <w:r w:rsidRPr="00645CDD">
              <w:rPr>
                <w:rFonts w:ascii="Calibri" w:hAnsi="Calibri"/>
                <w:iCs/>
                <w:noProof/>
                <w:lang w:val="en-US"/>
              </w:rPr>
              <w:drawing>
                <wp:inline distT="0" distB="0" distL="0" distR="0" wp14:anchorId="3C6E0564" wp14:editId="03CFCE02">
                  <wp:extent cx="1508760" cy="647430"/>
                  <wp:effectExtent l="0" t="0" r="0" b="635"/>
                  <wp:docPr id="792815237"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
                          <pic:cNvPicPr>
                            <a:picLocks noChangeAspect="1" noChangeArrowheads="1"/>
                          </pic:cNvPicPr>
                        </pic:nvPicPr>
                        <pic:blipFill>
                          <a:blip r:embed="rId13" cstate="print">
                            <a:extLst>
                              <a:ext uri="{28A0092B-C50C-407E-A947-70E740481C1C}">
                                <a14:useLocalDpi xmlns:a14="http://schemas.microsoft.com/office/drawing/2010/main" val="0"/>
                              </a:ext>
                            </a:extLst>
                          </a:blip>
                          <a:srcRect r="38020" b="39073"/>
                          <a:stretch>
                            <a:fillRect/>
                          </a:stretch>
                        </pic:blipFill>
                        <pic:spPr bwMode="auto">
                          <a:xfrm>
                            <a:off x="0" y="0"/>
                            <a:ext cx="1638409" cy="703064"/>
                          </a:xfrm>
                          <a:prstGeom prst="rect">
                            <a:avLst/>
                          </a:prstGeom>
                          <a:noFill/>
                          <a:ln>
                            <a:noFill/>
                          </a:ln>
                        </pic:spPr>
                      </pic:pic>
                    </a:graphicData>
                  </a:graphic>
                </wp:inline>
              </w:drawing>
            </w:r>
          </w:p>
        </w:tc>
        <w:tc>
          <w:tcPr>
            <w:tcW w:w="3261" w:type="dxa"/>
            <w:tcBorders>
              <w:top w:val="nil"/>
              <w:left w:val="nil"/>
              <w:bottom w:val="single" w:sz="8" w:space="0" w:color="auto"/>
              <w:right w:val="single" w:sz="8" w:space="0" w:color="auto"/>
            </w:tcBorders>
            <w:tcMar>
              <w:top w:w="0" w:type="dxa"/>
              <w:left w:w="108" w:type="dxa"/>
              <w:bottom w:w="0" w:type="dxa"/>
              <w:right w:w="108" w:type="dxa"/>
            </w:tcMar>
            <w:vAlign w:val="center"/>
            <w:hideMark/>
          </w:tcPr>
          <w:p w14:paraId="3860903B" w14:textId="77777777" w:rsidR="00CA5985" w:rsidRPr="00C13199" w:rsidRDefault="00CA5985">
            <w:r w:rsidRPr="00C13199">
              <w:t>Reviewed by:</w:t>
            </w:r>
          </w:p>
        </w:tc>
        <w:tc>
          <w:tcPr>
            <w:tcW w:w="2397" w:type="dxa"/>
            <w:tcBorders>
              <w:top w:val="nil"/>
              <w:left w:val="nil"/>
              <w:bottom w:val="single" w:sz="8" w:space="0" w:color="auto"/>
              <w:right w:val="single" w:sz="8" w:space="0" w:color="auto"/>
            </w:tcBorders>
            <w:tcMar>
              <w:top w:w="0" w:type="dxa"/>
              <w:left w:w="108" w:type="dxa"/>
              <w:bottom w:w="0" w:type="dxa"/>
              <w:right w:w="108" w:type="dxa"/>
            </w:tcMar>
            <w:vAlign w:val="center"/>
          </w:tcPr>
          <w:p w14:paraId="6B8A0BE9" w14:textId="046662BA" w:rsidR="00CA5985" w:rsidRPr="00C13199" w:rsidRDefault="00A90BD4">
            <w:r>
              <w:t>Bruce Dudley</w:t>
            </w:r>
          </w:p>
        </w:tc>
      </w:tr>
      <w:tr w:rsidR="00CA5985" w:rsidRPr="00C13199" w14:paraId="115BA787" w14:textId="77777777" w:rsidTr="007724F5">
        <w:trPr>
          <w:trHeight w:val="1125"/>
        </w:trPr>
        <w:tc>
          <w:tcPr>
            <w:tcW w:w="3392" w:type="dxa"/>
            <w:tcBorders>
              <w:top w:val="nil"/>
              <w:left w:val="single" w:sz="8" w:space="0" w:color="auto"/>
              <w:bottom w:val="single" w:sz="8" w:space="0" w:color="auto"/>
              <w:right w:val="single" w:sz="8" w:space="0" w:color="auto"/>
            </w:tcBorders>
            <w:tcMar>
              <w:top w:w="0" w:type="dxa"/>
              <w:left w:w="108" w:type="dxa"/>
              <w:bottom w:w="0" w:type="dxa"/>
              <w:right w:w="108" w:type="dxa"/>
            </w:tcMar>
            <w:vAlign w:val="center"/>
          </w:tcPr>
          <w:p w14:paraId="2468F750" w14:textId="2A00C92E" w:rsidR="00CA5985" w:rsidRPr="00C13199" w:rsidRDefault="0051409B">
            <w:r w:rsidRPr="005A2262">
              <w:rPr>
                <w:noProof/>
              </w:rPr>
              <w:drawing>
                <wp:inline distT="0" distB="0" distL="0" distR="0" wp14:anchorId="4587C4B8" wp14:editId="2B0D023D">
                  <wp:extent cx="1508760" cy="463804"/>
                  <wp:effectExtent l="0" t="0" r="0" b="0"/>
                  <wp:docPr id="676366632"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4" cstate="print">
                            <a:extLst>
                              <a:ext uri="{28A0092B-C50C-407E-A947-70E740481C1C}">
                                <a14:useLocalDpi xmlns:a14="http://schemas.microsoft.com/office/drawing/2010/main" val="0"/>
                              </a:ext>
                            </a:extLst>
                          </a:blip>
                          <a:srcRect/>
                          <a:stretch>
                            <a:fillRect/>
                          </a:stretch>
                        </pic:blipFill>
                        <pic:spPr bwMode="auto">
                          <a:xfrm>
                            <a:off x="0" y="0"/>
                            <a:ext cx="1517434" cy="466470"/>
                          </a:xfrm>
                          <a:prstGeom prst="rect">
                            <a:avLst/>
                          </a:prstGeom>
                          <a:noFill/>
                          <a:ln>
                            <a:noFill/>
                          </a:ln>
                        </pic:spPr>
                      </pic:pic>
                    </a:graphicData>
                  </a:graphic>
                </wp:inline>
              </w:drawing>
            </w:r>
          </w:p>
        </w:tc>
        <w:tc>
          <w:tcPr>
            <w:tcW w:w="3261" w:type="dxa"/>
            <w:tcBorders>
              <w:top w:val="nil"/>
              <w:left w:val="nil"/>
              <w:bottom w:val="single" w:sz="8" w:space="0" w:color="auto"/>
              <w:right w:val="single" w:sz="8" w:space="0" w:color="auto"/>
            </w:tcBorders>
            <w:tcMar>
              <w:top w:w="0" w:type="dxa"/>
              <w:left w:w="108" w:type="dxa"/>
              <w:bottom w:w="0" w:type="dxa"/>
              <w:right w:w="108" w:type="dxa"/>
            </w:tcMar>
            <w:vAlign w:val="center"/>
            <w:hideMark/>
          </w:tcPr>
          <w:p w14:paraId="69E46EC2" w14:textId="77777777" w:rsidR="00CA5985" w:rsidRPr="00C13199" w:rsidRDefault="00CA5985">
            <w:r w:rsidRPr="00C13199">
              <w:t xml:space="preserve">Formatting checked by: </w:t>
            </w:r>
          </w:p>
        </w:tc>
        <w:tc>
          <w:tcPr>
            <w:tcW w:w="2397" w:type="dxa"/>
            <w:tcBorders>
              <w:top w:val="nil"/>
              <w:left w:val="nil"/>
              <w:bottom w:val="single" w:sz="8" w:space="0" w:color="auto"/>
              <w:right w:val="single" w:sz="8" w:space="0" w:color="auto"/>
            </w:tcBorders>
            <w:tcMar>
              <w:top w:w="0" w:type="dxa"/>
              <w:left w:w="108" w:type="dxa"/>
              <w:bottom w:w="0" w:type="dxa"/>
              <w:right w:w="108" w:type="dxa"/>
            </w:tcMar>
            <w:vAlign w:val="center"/>
          </w:tcPr>
          <w:p w14:paraId="7B79F93E" w14:textId="1DBF1960" w:rsidR="00CA5985" w:rsidRPr="00C13199" w:rsidRDefault="00A03B0C">
            <w:r>
              <w:t>Nic McNeil</w:t>
            </w:r>
          </w:p>
        </w:tc>
      </w:tr>
      <w:tr w:rsidR="00CA5985" w14:paraId="1DAFEF5E" w14:textId="77777777" w:rsidTr="00420C94">
        <w:trPr>
          <w:trHeight w:val="1103"/>
        </w:trPr>
        <w:tc>
          <w:tcPr>
            <w:tcW w:w="3392" w:type="dxa"/>
            <w:tcBorders>
              <w:top w:val="nil"/>
              <w:left w:val="single" w:sz="8" w:space="0" w:color="auto"/>
              <w:bottom w:val="single" w:sz="8" w:space="0" w:color="auto"/>
              <w:right w:val="single" w:sz="8" w:space="0" w:color="auto"/>
            </w:tcBorders>
            <w:tcMar>
              <w:top w:w="0" w:type="dxa"/>
              <w:left w:w="108" w:type="dxa"/>
              <w:bottom w:w="0" w:type="dxa"/>
              <w:right w:w="108" w:type="dxa"/>
            </w:tcMar>
            <w:vAlign w:val="center"/>
          </w:tcPr>
          <w:p w14:paraId="04369E05" w14:textId="4B112B98" w:rsidR="00CA5985" w:rsidRPr="00C13199" w:rsidRDefault="008D4458">
            <w:r w:rsidRPr="00645CDD">
              <w:rPr>
                <w:rFonts w:ascii="Calibri" w:hAnsi="Calibri"/>
                <w:lang w:eastAsia="en-NZ"/>
              </w:rPr>
              <w:fldChar w:fldCharType="begin"/>
            </w:r>
            <w:r w:rsidRPr="00645CDD">
              <w:rPr>
                <w:rFonts w:ascii="Calibri" w:hAnsi="Calibri"/>
                <w:lang w:eastAsia="en-NZ"/>
              </w:rPr>
              <w:instrText xml:space="preserve"> INCLUDEPICTURE  "cid:image001.png@01CF4363.56F1E370" \* MERGEFORMATINET </w:instrText>
            </w:r>
            <w:r w:rsidRPr="00645CDD">
              <w:rPr>
                <w:rFonts w:ascii="Calibri" w:hAnsi="Calibri"/>
                <w:lang w:eastAsia="en-NZ"/>
              </w:rPr>
              <w:fldChar w:fldCharType="separate"/>
            </w:r>
            <w:r w:rsidR="00EA275E">
              <w:rPr>
                <w:rFonts w:ascii="Calibri" w:hAnsi="Calibri"/>
                <w:lang w:eastAsia="en-NZ"/>
              </w:rPr>
              <w:fldChar w:fldCharType="begin"/>
            </w:r>
            <w:r w:rsidR="00EA275E">
              <w:rPr>
                <w:rFonts w:ascii="Calibri" w:hAnsi="Calibri"/>
                <w:lang w:eastAsia="en-NZ"/>
              </w:rPr>
              <w:instrText xml:space="preserve"> INCLUDEPICTURE  "cid:image001.png@01CF4363.56F1E370" \* MERGEFORMATINET </w:instrText>
            </w:r>
            <w:r w:rsidR="00EA275E">
              <w:rPr>
                <w:rFonts w:ascii="Calibri" w:hAnsi="Calibri"/>
                <w:lang w:eastAsia="en-NZ"/>
              </w:rPr>
              <w:fldChar w:fldCharType="separate"/>
            </w:r>
            <w:r w:rsidR="00431755">
              <w:rPr>
                <w:rFonts w:ascii="Calibri" w:hAnsi="Calibri"/>
                <w:lang w:eastAsia="en-NZ"/>
              </w:rPr>
              <w:fldChar w:fldCharType="begin"/>
            </w:r>
            <w:r w:rsidR="00431755">
              <w:rPr>
                <w:rFonts w:ascii="Calibri" w:hAnsi="Calibri"/>
                <w:lang w:eastAsia="en-NZ"/>
              </w:rPr>
              <w:instrText xml:space="preserve"> INCLUDEPICTURE  "cid:image001.png@01CF4363.56F1E370" \* MERGEFORMATINET </w:instrText>
            </w:r>
            <w:r w:rsidR="00431755">
              <w:rPr>
                <w:rFonts w:ascii="Calibri" w:hAnsi="Calibri"/>
                <w:lang w:eastAsia="en-NZ"/>
              </w:rPr>
              <w:fldChar w:fldCharType="separate"/>
            </w:r>
            <w:r w:rsidR="00F80E77">
              <w:rPr>
                <w:rFonts w:ascii="Calibri" w:hAnsi="Calibri"/>
                <w:lang w:eastAsia="en-NZ"/>
              </w:rPr>
              <w:fldChar w:fldCharType="begin"/>
            </w:r>
            <w:r w:rsidR="00F80E77">
              <w:rPr>
                <w:rFonts w:ascii="Calibri" w:hAnsi="Calibri"/>
                <w:lang w:eastAsia="en-NZ"/>
              </w:rPr>
              <w:instrText xml:space="preserve"> INCLUDEPICTURE  "cid:image001.png@01CF4363.56F1E370" \* MERGEFORMATINET </w:instrText>
            </w:r>
            <w:r w:rsidR="00F80E77">
              <w:rPr>
                <w:rFonts w:ascii="Calibri" w:hAnsi="Calibri"/>
                <w:lang w:eastAsia="en-NZ"/>
              </w:rPr>
              <w:fldChar w:fldCharType="separate"/>
            </w:r>
            <w:r>
              <w:rPr>
                <w:rFonts w:ascii="Calibri" w:hAnsi="Calibri"/>
                <w:lang w:eastAsia="en-NZ"/>
              </w:rPr>
              <w:fldChar w:fldCharType="begin"/>
            </w:r>
            <w:r>
              <w:rPr>
                <w:rFonts w:ascii="Calibri" w:hAnsi="Calibri"/>
                <w:lang w:eastAsia="en-NZ"/>
              </w:rPr>
              <w:instrText xml:space="preserve"> INCLUDEPICTURE  "cid:image001.png@01CF4363.56F1E370" \* MERGEFORMATINET </w:instrText>
            </w:r>
            <w:r>
              <w:rPr>
                <w:rFonts w:ascii="Calibri" w:hAnsi="Calibri"/>
                <w:lang w:eastAsia="en-NZ"/>
              </w:rPr>
              <w:fldChar w:fldCharType="separate"/>
            </w:r>
            <w:r w:rsidR="00BB7DC4">
              <w:rPr>
                <w:rFonts w:ascii="Calibri" w:hAnsi="Calibri"/>
                <w:lang w:eastAsia="en-NZ"/>
              </w:rPr>
              <w:fldChar w:fldCharType="begin"/>
            </w:r>
            <w:r w:rsidR="00BB7DC4">
              <w:rPr>
                <w:rFonts w:ascii="Calibri" w:hAnsi="Calibri"/>
                <w:lang w:eastAsia="en-NZ"/>
              </w:rPr>
              <w:instrText xml:space="preserve"> INCLUDEPICTURE  "cid:image001.png@01CF4363.56F1E370" \* MERGEFORMATINET </w:instrText>
            </w:r>
            <w:r w:rsidR="00BB7DC4">
              <w:rPr>
                <w:rFonts w:ascii="Calibri" w:hAnsi="Calibri"/>
                <w:lang w:eastAsia="en-NZ"/>
              </w:rPr>
              <w:fldChar w:fldCharType="separate"/>
            </w:r>
            <w:r w:rsidR="00DA63F5">
              <w:rPr>
                <w:rFonts w:ascii="Calibri" w:hAnsi="Calibri"/>
                <w:lang w:eastAsia="en-NZ"/>
              </w:rPr>
              <w:fldChar w:fldCharType="begin"/>
            </w:r>
            <w:r w:rsidR="00DA63F5">
              <w:rPr>
                <w:rFonts w:ascii="Calibri" w:hAnsi="Calibri"/>
                <w:lang w:eastAsia="en-NZ"/>
              </w:rPr>
              <w:instrText xml:space="preserve"> INCLUDEPICTURE  "cid:image001.png@01CF4363.56F1E370" \* MERGEFORMATINET </w:instrText>
            </w:r>
            <w:r w:rsidR="00DA63F5">
              <w:rPr>
                <w:rFonts w:ascii="Calibri" w:hAnsi="Calibri"/>
                <w:lang w:eastAsia="en-NZ"/>
              </w:rPr>
              <w:fldChar w:fldCharType="separate"/>
            </w:r>
            <w:r w:rsidR="00F7091F">
              <w:rPr>
                <w:rFonts w:ascii="Calibri" w:hAnsi="Calibri"/>
                <w:lang w:eastAsia="en-NZ"/>
              </w:rPr>
              <w:fldChar w:fldCharType="begin"/>
            </w:r>
            <w:r w:rsidR="00F7091F">
              <w:rPr>
                <w:rFonts w:ascii="Calibri" w:hAnsi="Calibri"/>
                <w:lang w:eastAsia="en-NZ"/>
              </w:rPr>
              <w:instrText xml:space="preserve"> INCLUDEPICTURE  "cid:image001.png@01CF4363.56F1E370" \* MERGEFORMATINET </w:instrText>
            </w:r>
            <w:r w:rsidR="00F7091F">
              <w:rPr>
                <w:rFonts w:ascii="Calibri" w:hAnsi="Calibri"/>
                <w:lang w:eastAsia="en-NZ"/>
              </w:rPr>
              <w:fldChar w:fldCharType="separate"/>
            </w:r>
            <w:r>
              <w:rPr>
                <w:rFonts w:ascii="Calibri" w:hAnsi="Calibri"/>
                <w:lang w:eastAsia="en-NZ"/>
              </w:rPr>
              <w:fldChar w:fldCharType="begin"/>
            </w:r>
            <w:r>
              <w:rPr>
                <w:rFonts w:ascii="Calibri" w:hAnsi="Calibri"/>
                <w:lang w:eastAsia="en-NZ"/>
              </w:rPr>
              <w:instrText xml:space="preserve"> INCLUDEPICTURE  "cid:image001.png@01CF4363.56F1E370" \* MERGEFORMATINET </w:instrText>
            </w:r>
            <w:r>
              <w:rPr>
                <w:rFonts w:ascii="Calibri" w:hAnsi="Calibri"/>
                <w:lang w:eastAsia="en-NZ"/>
              </w:rPr>
              <w:fldChar w:fldCharType="separate"/>
            </w:r>
            <w:r w:rsidR="00D72E9A">
              <w:rPr>
                <w:rFonts w:ascii="Calibri" w:hAnsi="Calibri"/>
                <w:lang w:eastAsia="en-NZ"/>
              </w:rPr>
              <w:fldChar w:fldCharType="begin"/>
            </w:r>
            <w:r w:rsidR="00D72E9A">
              <w:rPr>
                <w:rFonts w:ascii="Calibri" w:hAnsi="Calibri"/>
                <w:lang w:eastAsia="en-NZ"/>
              </w:rPr>
              <w:instrText xml:space="preserve"> </w:instrText>
            </w:r>
            <w:r w:rsidR="00D72E9A">
              <w:rPr>
                <w:rFonts w:ascii="Calibri" w:hAnsi="Calibri"/>
                <w:lang w:eastAsia="en-NZ"/>
              </w:rPr>
              <w:instrText>INCLUDEPICTURE  "cid:image001.png@01CF4363.56F1E370" \* MERGEFORMATINET</w:instrText>
            </w:r>
            <w:r w:rsidR="00D72E9A">
              <w:rPr>
                <w:rFonts w:ascii="Calibri" w:hAnsi="Calibri"/>
                <w:lang w:eastAsia="en-NZ"/>
              </w:rPr>
              <w:instrText xml:space="preserve"> </w:instrText>
            </w:r>
            <w:r w:rsidR="00D72E9A">
              <w:rPr>
                <w:rFonts w:ascii="Calibri" w:hAnsi="Calibri"/>
                <w:lang w:eastAsia="en-NZ"/>
              </w:rPr>
              <w:fldChar w:fldCharType="separate"/>
            </w:r>
            <w:r w:rsidR="00D72E9A">
              <w:rPr>
                <w:rFonts w:ascii="Calibri" w:hAnsi="Calibri"/>
                <w:lang w:eastAsia="en-NZ"/>
              </w:rPr>
              <w:pict w14:anchorId="1F02A2F9">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i1025" type="#_x0000_t75" style="width:185pt;height:46.5pt">
                  <v:imagedata r:id="rId15" r:href="rId16" cropbottom="2891f" cropleft="3945f" cropright="2630f"/>
                </v:shape>
              </w:pict>
            </w:r>
            <w:r w:rsidR="00D72E9A">
              <w:rPr>
                <w:rFonts w:ascii="Calibri" w:hAnsi="Calibri"/>
                <w:lang w:eastAsia="en-NZ"/>
              </w:rPr>
              <w:fldChar w:fldCharType="end"/>
            </w:r>
            <w:r>
              <w:rPr>
                <w:rFonts w:ascii="Calibri" w:hAnsi="Calibri"/>
                <w:lang w:eastAsia="en-NZ"/>
              </w:rPr>
              <w:fldChar w:fldCharType="end"/>
            </w:r>
            <w:r w:rsidR="00F7091F">
              <w:rPr>
                <w:rFonts w:ascii="Calibri" w:hAnsi="Calibri"/>
                <w:lang w:eastAsia="en-NZ"/>
              </w:rPr>
              <w:fldChar w:fldCharType="end"/>
            </w:r>
            <w:r w:rsidR="00DA63F5">
              <w:rPr>
                <w:rFonts w:ascii="Calibri" w:hAnsi="Calibri"/>
                <w:lang w:eastAsia="en-NZ"/>
              </w:rPr>
              <w:fldChar w:fldCharType="end"/>
            </w:r>
            <w:r w:rsidR="00BB7DC4">
              <w:rPr>
                <w:rFonts w:ascii="Calibri" w:hAnsi="Calibri"/>
                <w:lang w:eastAsia="en-NZ"/>
              </w:rPr>
              <w:fldChar w:fldCharType="end"/>
            </w:r>
            <w:r>
              <w:rPr>
                <w:rFonts w:ascii="Calibri" w:hAnsi="Calibri"/>
                <w:lang w:eastAsia="en-NZ"/>
              </w:rPr>
              <w:fldChar w:fldCharType="end"/>
            </w:r>
            <w:r w:rsidR="00F80E77">
              <w:rPr>
                <w:rFonts w:ascii="Calibri" w:hAnsi="Calibri"/>
                <w:lang w:eastAsia="en-NZ"/>
              </w:rPr>
              <w:fldChar w:fldCharType="end"/>
            </w:r>
            <w:r w:rsidR="00431755">
              <w:rPr>
                <w:rFonts w:ascii="Calibri" w:hAnsi="Calibri"/>
                <w:lang w:eastAsia="en-NZ"/>
              </w:rPr>
              <w:fldChar w:fldCharType="end"/>
            </w:r>
            <w:r w:rsidR="00EA275E">
              <w:rPr>
                <w:rFonts w:ascii="Calibri" w:hAnsi="Calibri"/>
                <w:lang w:eastAsia="en-NZ"/>
              </w:rPr>
              <w:fldChar w:fldCharType="end"/>
            </w:r>
            <w:r w:rsidRPr="00645CDD">
              <w:rPr>
                <w:rFonts w:ascii="Calibri" w:hAnsi="Calibri"/>
                <w:lang w:eastAsia="en-NZ"/>
              </w:rPr>
              <w:fldChar w:fldCharType="end"/>
            </w:r>
          </w:p>
        </w:tc>
        <w:tc>
          <w:tcPr>
            <w:tcW w:w="3261" w:type="dxa"/>
            <w:tcBorders>
              <w:top w:val="nil"/>
              <w:left w:val="nil"/>
              <w:bottom w:val="single" w:sz="8" w:space="0" w:color="auto"/>
              <w:right w:val="single" w:sz="8" w:space="0" w:color="auto"/>
            </w:tcBorders>
            <w:tcMar>
              <w:top w:w="0" w:type="dxa"/>
              <w:left w:w="108" w:type="dxa"/>
              <w:bottom w:w="0" w:type="dxa"/>
              <w:right w:w="108" w:type="dxa"/>
            </w:tcMar>
            <w:vAlign w:val="center"/>
            <w:hideMark/>
          </w:tcPr>
          <w:p w14:paraId="3E58CD3B" w14:textId="77777777" w:rsidR="00CA5985" w:rsidRDefault="00CA5985">
            <w:r w:rsidRPr="00C13199">
              <w:t>Approved for release by:</w:t>
            </w:r>
          </w:p>
        </w:tc>
        <w:tc>
          <w:tcPr>
            <w:tcW w:w="2397" w:type="dxa"/>
            <w:tcBorders>
              <w:top w:val="nil"/>
              <w:left w:val="nil"/>
              <w:bottom w:val="single" w:sz="8" w:space="0" w:color="auto"/>
              <w:right w:val="single" w:sz="8" w:space="0" w:color="auto"/>
            </w:tcBorders>
            <w:tcMar>
              <w:top w:w="0" w:type="dxa"/>
              <w:left w:w="108" w:type="dxa"/>
              <w:bottom w:w="0" w:type="dxa"/>
              <w:right w:w="108" w:type="dxa"/>
            </w:tcMar>
            <w:vAlign w:val="center"/>
          </w:tcPr>
          <w:p w14:paraId="6FC618BD" w14:textId="556F7FE6" w:rsidR="00CA5985" w:rsidRDefault="006641C2">
            <w:r>
              <w:t>Phil Jellyman</w:t>
            </w:r>
          </w:p>
        </w:tc>
      </w:tr>
      <w:bookmarkEnd w:id="17"/>
    </w:tbl>
    <w:p w14:paraId="46915C03" w14:textId="77777777" w:rsidR="00AF1581" w:rsidRPr="009F36D4" w:rsidRDefault="00AF1581" w:rsidP="00AF1581"/>
    <w:p w14:paraId="5183AD50" w14:textId="77777777" w:rsidR="00F71E54" w:rsidRPr="00BD36A9" w:rsidRDefault="00F71E54" w:rsidP="00CE31B7">
      <w:pPr>
        <w:sectPr w:rsidR="00F71E54" w:rsidRPr="00BD36A9" w:rsidSect="00AF504E">
          <w:footerReference w:type="even" r:id="rId17"/>
          <w:headerReference w:type="first" r:id="rId18"/>
          <w:footerReference w:type="first" r:id="rId19"/>
          <w:pgSz w:w="11906" w:h="16838" w:code="9"/>
          <w:pgMar w:top="680" w:right="1418" w:bottom="2268" w:left="1418" w:header="425" w:footer="425" w:gutter="0"/>
          <w:cols w:space="708"/>
          <w:titlePg/>
          <w:docGrid w:linePitch="360"/>
        </w:sectPr>
      </w:pPr>
    </w:p>
    <w:p w14:paraId="439CC82E" w14:textId="77777777" w:rsidR="003E43AD" w:rsidRPr="00A05198" w:rsidRDefault="003E43AD" w:rsidP="00971E44">
      <w:pPr>
        <w:pStyle w:val="zContents"/>
        <w:rPr>
          <w:color w:val="1822F8"/>
        </w:rPr>
      </w:pPr>
      <w:bookmarkStart w:id="19" w:name="TOC"/>
      <w:r w:rsidRPr="00A05198">
        <w:rPr>
          <w:color w:val="1822F8"/>
        </w:rPr>
        <w:lastRenderedPageBreak/>
        <w:t>Contents</w:t>
      </w:r>
    </w:p>
    <w:p w14:paraId="70B858B0" w14:textId="77777777" w:rsidR="009B0F06" w:rsidRPr="00BD36A9" w:rsidRDefault="009B0F06" w:rsidP="00971E44">
      <w:pPr>
        <w:pStyle w:val="BodyText"/>
      </w:pPr>
    </w:p>
    <w:bookmarkEnd w:id="19"/>
    <w:p w14:paraId="23B02E4C" w14:textId="6A8D962B" w:rsidR="00592C69" w:rsidRDefault="00BD2133">
      <w:pPr>
        <w:pStyle w:val="TOC1"/>
        <w:rPr>
          <w:rFonts w:asciiTheme="minorHAnsi" w:eastAsiaTheme="minorEastAsia" w:hAnsiTheme="minorHAnsi" w:cstheme="minorBidi"/>
          <w:b w:val="0"/>
          <w:noProof/>
          <w:color w:val="auto"/>
          <w:kern w:val="2"/>
          <w:sz w:val="24"/>
          <w:lang w:eastAsia="en-NZ"/>
          <w14:ligatures w14:val="standardContextual"/>
        </w:rPr>
      </w:pPr>
      <w:r w:rsidRPr="00BD36A9">
        <w:rPr>
          <w:rFonts w:asciiTheme="minorHAnsi" w:hAnsiTheme="minorHAnsi"/>
        </w:rPr>
        <w:fldChar w:fldCharType="begin"/>
      </w:r>
      <w:r w:rsidR="009B0F06" w:rsidRPr="00BD36A9">
        <w:instrText xml:space="preserve"> TOC \h \z \t "Heading 1,1,Heading 2,2,Heading 4,1,Heading 5,2,Heading 7,1,z_Exec Summary heading,1" </w:instrText>
      </w:r>
      <w:r w:rsidRPr="00BD36A9">
        <w:rPr>
          <w:rFonts w:asciiTheme="minorHAnsi" w:hAnsiTheme="minorHAnsi"/>
        </w:rPr>
        <w:fldChar w:fldCharType="separate"/>
      </w:r>
      <w:hyperlink w:anchor="_Toc212213419" w:history="1">
        <w:r w:rsidR="00592C69" w:rsidRPr="00E57C3A">
          <w:rPr>
            <w:rStyle w:val="Hyperlink"/>
            <w:noProof/>
          </w:rPr>
          <w:t>Executive summary</w:t>
        </w:r>
        <w:r w:rsidR="00592C69">
          <w:rPr>
            <w:noProof/>
            <w:webHidden/>
          </w:rPr>
          <w:tab/>
        </w:r>
        <w:r w:rsidR="00592C69">
          <w:rPr>
            <w:noProof/>
            <w:webHidden/>
          </w:rPr>
          <w:fldChar w:fldCharType="begin"/>
        </w:r>
        <w:r w:rsidR="00592C69">
          <w:rPr>
            <w:noProof/>
            <w:webHidden/>
          </w:rPr>
          <w:instrText xml:space="preserve"> PAGEREF _Toc212213419 \h </w:instrText>
        </w:r>
        <w:r w:rsidR="00592C69">
          <w:rPr>
            <w:noProof/>
            <w:webHidden/>
          </w:rPr>
        </w:r>
        <w:r w:rsidR="00592C69">
          <w:rPr>
            <w:noProof/>
            <w:webHidden/>
          </w:rPr>
          <w:fldChar w:fldCharType="separate"/>
        </w:r>
        <w:r w:rsidR="00E86EE1">
          <w:rPr>
            <w:noProof/>
            <w:webHidden/>
          </w:rPr>
          <w:t>7</w:t>
        </w:r>
        <w:r w:rsidR="00592C69">
          <w:rPr>
            <w:noProof/>
            <w:webHidden/>
          </w:rPr>
          <w:fldChar w:fldCharType="end"/>
        </w:r>
      </w:hyperlink>
    </w:p>
    <w:p w14:paraId="38ECDE9E" w14:textId="5F889A24" w:rsidR="00592C69" w:rsidRDefault="00592C69">
      <w:pPr>
        <w:pStyle w:val="TOC2"/>
        <w:rPr>
          <w:rFonts w:asciiTheme="minorHAnsi" w:eastAsiaTheme="minorEastAsia" w:hAnsiTheme="minorHAnsi" w:cstheme="minorBidi"/>
          <w:noProof/>
          <w:color w:val="auto"/>
          <w:kern w:val="2"/>
          <w:sz w:val="24"/>
          <w:szCs w:val="24"/>
          <w:lang w:eastAsia="en-NZ"/>
          <w14:ligatures w14:val="standardContextual"/>
        </w:rPr>
      </w:pPr>
      <w:hyperlink w:anchor="_Toc212213420" w:history="1">
        <w:r w:rsidRPr="00E57C3A">
          <w:rPr>
            <w:rStyle w:val="Hyperlink"/>
            <w:noProof/>
          </w:rPr>
          <w:t>Purpose</w:t>
        </w:r>
        <w:r>
          <w:rPr>
            <w:noProof/>
            <w:webHidden/>
          </w:rPr>
          <w:tab/>
        </w:r>
        <w:r>
          <w:rPr>
            <w:noProof/>
            <w:webHidden/>
          </w:rPr>
          <w:fldChar w:fldCharType="begin"/>
        </w:r>
        <w:r>
          <w:rPr>
            <w:noProof/>
            <w:webHidden/>
          </w:rPr>
          <w:instrText xml:space="preserve"> PAGEREF _Toc212213420 \h </w:instrText>
        </w:r>
        <w:r>
          <w:rPr>
            <w:noProof/>
            <w:webHidden/>
          </w:rPr>
        </w:r>
        <w:r>
          <w:rPr>
            <w:noProof/>
            <w:webHidden/>
          </w:rPr>
          <w:fldChar w:fldCharType="separate"/>
        </w:r>
        <w:r w:rsidR="00E86EE1">
          <w:rPr>
            <w:noProof/>
            <w:webHidden/>
          </w:rPr>
          <w:t>7</w:t>
        </w:r>
        <w:r>
          <w:rPr>
            <w:noProof/>
            <w:webHidden/>
          </w:rPr>
          <w:fldChar w:fldCharType="end"/>
        </w:r>
      </w:hyperlink>
    </w:p>
    <w:p w14:paraId="72253866" w14:textId="6C55A6BC" w:rsidR="00592C69" w:rsidRDefault="00592C69">
      <w:pPr>
        <w:pStyle w:val="TOC2"/>
        <w:rPr>
          <w:rFonts w:asciiTheme="minorHAnsi" w:eastAsiaTheme="minorEastAsia" w:hAnsiTheme="minorHAnsi" w:cstheme="minorBidi"/>
          <w:noProof/>
          <w:color w:val="auto"/>
          <w:kern w:val="2"/>
          <w:sz w:val="24"/>
          <w:szCs w:val="24"/>
          <w:lang w:eastAsia="en-NZ"/>
          <w14:ligatures w14:val="standardContextual"/>
        </w:rPr>
      </w:pPr>
      <w:hyperlink w:anchor="_Toc212213421" w:history="1">
        <w:r w:rsidRPr="00E57C3A">
          <w:rPr>
            <w:rStyle w:val="Hyperlink"/>
            <w:noProof/>
          </w:rPr>
          <w:t>Methods</w:t>
        </w:r>
        <w:r>
          <w:rPr>
            <w:noProof/>
            <w:webHidden/>
          </w:rPr>
          <w:tab/>
        </w:r>
        <w:r>
          <w:rPr>
            <w:noProof/>
            <w:webHidden/>
          </w:rPr>
          <w:fldChar w:fldCharType="begin"/>
        </w:r>
        <w:r>
          <w:rPr>
            <w:noProof/>
            <w:webHidden/>
          </w:rPr>
          <w:instrText xml:space="preserve"> PAGEREF _Toc212213421 \h </w:instrText>
        </w:r>
        <w:r>
          <w:rPr>
            <w:noProof/>
            <w:webHidden/>
          </w:rPr>
        </w:r>
        <w:r>
          <w:rPr>
            <w:noProof/>
            <w:webHidden/>
          </w:rPr>
          <w:fldChar w:fldCharType="separate"/>
        </w:r>
        <w:r w:rsidR="00E86EE1">
          <w:rPr>
            <w:noProof/>
            <w:webHidden/>
          </w:rPr>
          <w:t>7</w:t>
        </w:r>
        <w:r>
          <w:rPr>
            <w:noProof/>
            <w:webHidden/>
          </w:rPr>
          <w:fldChar w:fldCharType="end"/>
        </w:r>
      </w:hyperlink>
    </w:p>
    <w:p w14:paraId="18F19B91" w14:textId="35D2A738" w:rsidR="00592C69" w:rsidRDefault="00592C69">
      <w:pPr>
        <w:pStyle w:val="TOC2"/>
        <w:rPr>
          <w:rFonts w:asciiTheme="minorHAnsi" w:eastAsiaTheme="minorEastAsia" w:hAnsiTheme="minorHAnsi" w:cstheme="minorBidi"/>
          <w:noProof/>
          <w:color w:val="auto"/>
          <w:kern w:val="2"/>
          <w:sz w:val="24"/>
          <w:szCs w:val="24"/>
          <w:lang w:eastAsia="en-NZ"/>
          <w14:ligatures w14:val="standardContextual"/>
        </w:rPr>
      </w:pPr>
      <w:hyperlink w:anchor="_Toc212213422" w:history="1">
        <w:r w:rsidRPr="00E57C3A">
          <w:rPr>
            <w:rStyle w:val="Hyperlink"/>
            <w:noProof/>
          </w:rPr>
          <w:t>Results</w:t>
        </w:r>
        <w:r>
          <w:rPr>
            <w:noProof/>
            <w:webHidden/>
          </w:rPr>
          <w:tab/>
        </w:r>
        <w:r>
          <w:rPr>
            <w:noProof/>
            <w:webHidden/>
          </w:rPr>
          <w:fldChar w:fldCharType="begin"/>
        </w:r>
        <w:r>
          <w:rPr>
            <w:noProof/>
            <w:webHidden/>
          </w:rPr>
          <w:instrText xml:space="preserve"> PAGEREF _Toc212213422 \h </w:instrText>
        </w:r>
        <w:r>
          <w:rPr>
            <w:noProof/>
            <w:webHidden/>
          </w:rPr>
        </w:r>
        <w:r>
          <w:rPr>
            <w:noProof/>
            <w:webHidden/>
          </w:rPr>
          <w:fldChar w:fldCharType="separate"/>
        </w:r>
        <w:r w:rsidR="00E86EE1">
          <w:rPr>
            <w:noProof/>
            <w:webHidden/>
          </w:rPr>
          <w:t>8</w:t>
        </w:r>
        <w:r>
          <w:rPr>
            <w:noProof/>
            <w:webHidden/>
          </w:rPr>
          <w:fldChar w:fldCharType="end"/>
        </w:r>
      </w:hyperlink>
    </w:p>
    <w:p w14:paraId="07E9BC8E" w14:textId="759650F2" w:rsidR="00592C69" w:rsidRDefault="00592C69">
      <w:pPr>
        <w:pStyle w:val="TOC2"/>
        <w:rPr>
          <w:rFonts w:asciiTheme="minorHAnsi" w:eastAsiaTheme="minorEastAsia" w:hAnsiTheme="minorHAnsi" w:cstheme="minorBidi"/>
          <w:noProof/>
          <w:color w:val="auto"/>
          <w:kern w:val="2"/>
          <w:sz w:val="24"/>
          <w:szCs w:val="24"/>
          <w:lang w:eastAsia="en-NZ"/>
          <w14:ligatures w14:val="standardContextual"/>
        </w:rPr>
      </w:pPr>
      <w:hyperlink w:anchor="_Toc212213423" w:history="1">
        <w:r w:rsidRPr="00E57C3A">
          <w:rPr>
            <w:rStyle w:val="Hyperlink"/>
            <w:noProof/>
          </w:rPr>
          <w:t>Discussion</w:t>
        </w:r>
        <w:r>
          <w:rPr>
            <w:noProof/>
            <w:webHidden/>
          </w:rPr>
          <w:tab/>
        </w:r>
        <w:r>
          <w:rPr>
            <w:noProof/>
            <w:webHidden/>
          </w:rPr>
          <w:fldChar w:fldCharType="begin"/>
        </w:r>
        <w:r>
          <w:rPr>
            <w:noProof/>
            <w:webHidden/>
          </w:rPr>
          <w:instrText xml:space="preserve"> PAGEREF _Toc212213423 \h </w:instrText>
        </w:r>
        <w:r>
          <w:rPr>
            <w:noProof/>
            <w:webHidden/>
          </w:rPr>
        </w:r>
        <w:r>
          <w:rPr>
            <w:noProof/>
            <w:webHidden/>
          </w:rPr>
          <w:fldChar w:fldCharType="separate"/>
        </w:r>
        <w:r w:rsidR="00E86EE1">
          <w:rPr>
            <w:noProof/>
            <w:webHidden/>
          </w:rPr>
          <w:t>9</w:t>
        </w:r>
        <w:r>
          <w:rPr>
            <w:noProof/>
            <w:webHidden/>
          </w:rPr>
          <w:fldChar w:fldCharType="end"/>
        </w:r>
      </w:hyperlink>
    </w:p>
    <w:p w14:paraId="2CF353E0" w14:textId="49490774" w:rsidR="00592C69" w:rsidRDefault="00592C69">
      <w:pPr>
        <w:pStyle w:val="TOC1"/>
        <w:rPr>
          <w:rFonts w:asciiTheme="minorHAnsi" w:eastAsiaTheme="minorEastAsia" w:hAnsiTheme="minorHAnsi" w:cstheme="minorBidi"/>
          <w:b w:val="0"/>
          <w:noProof/>
          <w:color w:val="auto"/>
          <w:kern w:val="2"/>
          <w:sz w:val="24"/>
          <w:lang w:eastAsia="en-NZ"/>
          <w14:ligatures w14:val="standardContextual"/>
        </w:rPr>
      </w:pPr>
      <w:hyperlink w:anchor="_Toc212213424" w:history="1">
        <w:r w:rsidRPr="00E57C3A">
          <w:rPr>
            <w:rStyle w:val="Hyperlink"/>
            <w:noProof/>
          </w:rPr>
          <w:t>1</w:t>
        </w:r>
        <w:r>
          <w:rPr>
            <w:rFonts w:asciiTheme="minorHAnsi" w:eastAsiaTheme="minorEastAsia" w:hAnsiTheme="minorHAnsi" w:cstheme="minorBidi"/>
            <w:b w:val="0"/>
            <w:noProof/>
            <w:color w:val="auto"/>
            <w:kern w:val="2"/>
            <w:sz w:val="24"/>
            <w:lang w:eastAsia="en-NZ"/>
            <w14:ligatures w14:val="standardContextual"/>
          </w:rPr>
          <w:tab/>
        </w:r>
        <w:r w:rsidRPr="00E57C3A">
          <w:rPr>
            <w:rStyle w:val="Hyperlink"/>
            <w:noProof/>
          </w:rPr>
          <w:t>Introduction</w:t>
        </w:r>
        <w:r>
          <w:rPr>
            <w:noProof/>
            <w:webHidden/>
          </w:rPr>
          <w:tab/>
        </w:r>
        <w:r>
          <w:rPr>
            <w:noProof/>
            <w:webHidden/>
          </w:rPr>
          <w:fldChar w:fldCharType="begin"/>
        </w:r>
        <w:r>
          <w:rPr>
            <w:noProof/>
            <w:webHidden/>
          </w:rPr>
          <w:instrText xml:space="preserve"> PAGEREF _Toc212213424 \h </w:instrText>
        </w:r>
        <w:r>
          <w:rPr>
            <w:noProof/>
            <w:webHidden/>
          </w:rPr>
        </w:r>
        <w:r>
          <w:rPr>
            <w:noProof/>
            <w:webHidden/>
          </w:rPr>
          <w:fldChar w:fldCharType="separate"/>
        </w:r>
        <w:r w:rsidR="00E86EE1">
          <w:rPr>
            <w:noProof/>
            <w:webHidden/>
          </w:rPr>
          <w:t>10</w:t>
        </w:r>
        <w:r>
          <w:rPr>
            <w:noProof/>
            <w:webHidden/>
          </w:rPr>
          <w:fldChar w:fldCharType="end"/>
        </w:r>
      </w:hyperlink>
    </w:p>
    <w:p w14:paraId="0DE58C5F" w14:textId="20AAAEC3" w:rsidR="00592C69" w:rsidRDefault="00592C69">
      <w:pPr>
        <w:pStyle w:val="TOC2"/>
        <w:tabs>
          <w:tab w:val="left" w:pos="1134"/>
        </w:tabs>
        <w:rPr>
          <w:rFonts w:asciiTheme="minorHAnsi" w:eastAsiaTheme="minorEastAsia" w:hAnsiTheme="minorHAnsi" w:cstheme="minorBidi"/>
          <w:noProof/>
          <w:color w:val="auto"/>
          <w:kern w:val="2"/>
          <w:sz w:val="24"/>
          <w:szCs w:val="24"/>
          <w:lang w:eastAsia="en-NZ"/>
          <w14:ligatures w14:val="standardContextual"/>
        </w:rPr>
      </w:pPr>
      <w:hyperlink w:anchor="_Toc212213425" w:history="1">
        <w:r w:rsidRPr="00E57C3A">
          <w:rPr>
            <w:rStyle w:val="Hyperlink"/>
            <w:noProof/>
          </w:rPr>
          <w:t>1.1</w:t>
        </w:r>
        <w:r>
          <w:rPr>
            <w:rFonts w:asciiTheme="minorHAnsi" w:eastAsiaTheme="minorEastAsia" w:hAnsiTheme="minorHAnsi" w:cstheme="minorBidi"/>
            <w:noProof/>
            <w:color w:val="auto"/>
            <w:kern w:val="2"/>
            <w:sz w:val="24"/>
            <w:szCs w:val="24"/>
            <w:lang w:eastAsia="en-NZ"/>
            <w14:ligatures w14:val="standardContextual"/>
          </w:rPr>
          <w:tab/>
        </w:r>
        <w:r w:rsidRPr="00E57C3A">
          <w:rPr>
            <w:rStyle w:val="Hyperlink"/>
            <w:noProof/>
          </w:rPr>
          <w:t>Background</w:t>
        </w:r>
        <w:r>
          <w:rPr>
            <w:noProof/>
            <w:webHidden/>
          </w:rPr>
          <w:tab/>
        </w:r>
        <w:r>
          <w:rPr>
            <w:noProof/>
            <w:webHidden/>
          </w:rPr>
          <w:fldChar w:fldCharType="begin"/>
        </w:r>
        <w:r>
          <w:rPr>
            <w:noProof/>
            <w:webHidden/>
          </w:rPr>
          <w:instrText xml:space="preserve"> PAGEREF _Toc212213425 \h </w:instrText>
        </w:r>
        <w:r>
          <w:rPr>
            <w:noProof/>
            <w:webHidden/>
          </w:rPr>
        </w:r>
        <w:r>
          <w:rPr>
            <w:noProof/>
            <w:webHidden/>
          </w:rPr>
          <w:fldChar w:fldCharType="separate"/>
        </w:r>
        <w:r w:rsidR="00E86EE1">
          <w:rPr>
            <w:noProof/>
            <w:webHidden/>
          </w:rPr>
          <w:t>10</w:t>
        </w:r>
        <w:r>
          <w:rPr>
            <w:noProof/>
            <w:webHidden/>
          </w:rPr>
          <w:fldChar w:fldCharType="end"/>
        </w:r>
      </w:hyperlink>
    </w:p>
    <w:p w14:paraId="3A46E3BE" w14:textId="2E6F5C9B" w:rsidR="00592C69" w:rsidRDefault="00592C69">
      <w:pPr>
        <w:pStyle w:val="TOC2"/>
        <w:tabs>
          <w:tab w:val="left" w:pos="1134"/>
        </w:tabs>
        <w:rPr>
          <w:rFonts w:asciiTheme="minorHAnsi" w:eastAsiaTheme="minorEastAsia" w:hAnsiTheme="minorHAnsi" w:cstheme="minorBidi"/>
          <w:noProof/>
          <w:color w:val="auto"/>
          <w:kern w:val="2"/>
          <w:sz w:val="24"/>
          <w:szCs w:val="24"/>
          <w:lang w:eastAsia="en-NZ"/>
          <w14:ligatures w14:val="standardContextual"/>
        </w:rPr>
      </w:pPr>
      <w:hyperlink w:anchor="_Toc212213426" w:history="1">
        <w:r w:rsidRPr="00E57C3A">
          <w:rPr>
            <w:rStyle w:val="Hyperlink"/>
            <w:noProof/>
          </w:rPr>
          <w:t>1.2</w:t>
        </w:r>
        <w:r>
          <w:rPr>
            <w:rFonts w:asciiTheme="minorHAnsi" w:eastAsiaTheme="minorEastAsia" w:hAnsiTheme="minorHAnsi" w:cstheme="minorBidi"/>
            <w:noProof/>
            <w:color w:val="auto"/>
            <w:kern w:val="2"/>
            <w:sz w:val="24"/>
            <w:szCs w:val="24"/>
            <w:lang w:eastAsia="en-NZ"/>
            <w14:ligatures w14:val="standardContextual"/>
          </w:rPr>
          <w:tab/>
        </w:r>
        <w:r w:rsidRPr="00E57C3A">
          <w:rPr>
            <w:rStyle w:val="Hyperlink"/>
            <w:noProof/>
          </w:rPr>
          <w:t>Study purpose</w:t>
        </w:r>
        <w:r>
          <w:rPr>
            <w:noProof/>
            <w:webHidden/>
          </w:rPr>
          <w:tab/>
        </w:r>
        <w:r>
          <w:rPr>
            <w:noProof/>
            <w:webHidden/>
          </w:rPr>
          <w:fldChar w:fldCharType="begin"/>
        </w:r>
        <w:r>
          <w:rPr>
            <w:noProof/>
            <w:webHidden/>
          </w:rPr>
          <w:instrText xml:space="preserve"> PAGEREF _Toc212213426 \h </w:instrText>
        </w:r>
        <w:r>
          <w:rPr>
            <w:noProof/>
            <w:webHidden/>
          </w:rPr>
        </w:r>
        <w:r>
          <w:rPr>
            <w:noProof/>
            <w:webHidden/>
          </w:rPr>
          <w:fldChar w:fldCharType="separate"/>
        </w:r>
        <w:r w:rsidR="00E86EE1">
          <w:rPr>
            <w:noProof/>
            <w:webHidden/>
          </w:rPr>
          <w:t>10</w:t>
        </w:r>
        <w:r>
          <w:rPr>
            <w:noProof/>
            <w:webHidden/>
          </w:rPr>
          <w:fldChar w:fldCharType="end"/>
        </w:r>
      </w:hyperlink>
    </w:p>
    <w:p w14:paraId="4C9BB196" w14:textId="205BFC2E" w:rsidR="00592C69" w:rsidRDefault="00592C69">
      <w:pPr>
        <w:pStyle w:val="TOC2"/>
        <w:tabs>
          <w:tab w:val="left" w:pos="1134"/>
        </w:tabs>
        <w:rPr>
          <w:rFonts w:asciiTheme="minorHAnsi" w:eastAsiaTheme="minorEastAsia" w:hAnsiTheme="minorHAnsi" w:cstheme="minorBidi"/>
          <w:noProof/>
          <w:color w:val="auto"/>
          <w:kern w:val="2"/>
          <w:sz w:val="24"/>
          <w:szCs w:val="24"/>
          <w:lang w:eastAsia="en-NZ"/>
          <w14:ligatures w14:val="standardContextual"/>
        </w:rPr>
      </w:pPr>
      <w:hyperlink w:anchor="_Toc212213427" w:history="1">
        <w:r w:rsidRPr="00E57C3A">
          <w:rPr>
            <w:rStyle w:val="Hyperlink"/>
            <w:noProof/>
          </w:rPr>
          <w:t>1.3</w:t>
        </w:r>
        <w:r>
          <w:rPr>
            <w:rFonts w:asciiTheme="minorHAnsi" w:eastAsiaTheme="minorEastAsia" w:hAnsiTheme="minorHAnsi" w:cstheme="minorBidi"/>
            <w:noProof/>
            <w:color w:val="auto"/>
            <w:kern w:val="2"/>
            <w:sz w:val="24"/>
            <w:szCs w:val="24"/>
            <w:lang w:eastAsia="en-NZ"/>
            <w14:ligatures w14:val="standardContextual"/>
          </w:rPr>
          <w:tab/>
        </w:r>
        <w:r w:rsidRPr="00E57C3A">
          <w:rPr>
            <w:rStyle w:val="Hyperlink"/>
            <w:noProof/>
          </w:rPr>
          <w:t>General approach</w:t>
        </w:r>
        <w:r>
          <w:rPr>
            <w:noProof/>
            <w:webHidden/>
          </w:rPr>
          <w:tab/>
        </w:r>
        <w:r>
          <w:rPr>
            <w:noProof/>
            <w:webHidden/>
          </w:rPr>
          <w:fldChar w:fldCharType="begin"/>
        </w:r>
        <w:r>
          <w:rPr>
            <w:noProof/>
            <w:webHidden/>
          </w:rPr>
          <w:instrText xml:space="preserve"> PAGEREF _Toc212213427 \h </w:instrText>
        </w:r>
        <w:r>
          <w:rPr>
            <w:noProof/>
            <w:webHidden/>
          </w:rPr>
        </w:r>
        <w:r>
          <w:rPr>
            <w:noProof/>
            <w:webHidden/>
          </w:rPr>
          <w:fldChar w:fldCharType="separate"/>
        </w:r>
        <w:r w:rsidR="00E86EE1">
          <w:rPr>
            <w:noProof/>
            <w:webHidden/>
          </w:rPr>
          <w:t>11</w:t>
        </w:r>
        <w:r>
          <w:rPr>
            <w:noProof/>
            <w:webHidden/>
          </w:rPr>
          <w:fldChar w:fldCharType="end"/>
        </w:r>
      </w:hyperlink>
    </w:p>
    <w:p w14:paraId="0BF89EDD" w14:textId="31EFA11E" w:rsidR="00592C69" w:rsidRDefault="00592C69">
      <w:pPr>
        <w:pStyle w:val="TOC1"/>
        <w:rPr>
          <w:rFonts w:asciiTheme="minorHAnsi" w:eastAsiaTheme="minorEastAsia" w:hAnsiTheme="minorHAnsi" w:cstheme="minorBidi"/>
          <w:b w:val="0"/>
          <w:noProof/>
          <w:color w:val="auto"/>
          <w:kern w:val="2"/>
          <w:sz w:val="24"/>
          <w:lang w:eastAsia="en-NZ"/>
          <w14:ligatures w14:val="standardContextual"/>
        </w:rPr>
      </w:pPr>
      <w:hyperlink w:anchor="_Toc212213428" w:history="1">
        <w:r w:rsidRPr="00E57C3A">
          <w:rPr>
            <w:rStyle w:val="Hyperlink"/>
            <w:noProof/>
          </w:rPr>
          <w:t>2</w:t>
        </w:r>
        <w:r>
          <w:rPr>
            <w:rFonts w:asciiTheme="minorHAnsi" w:eastAsiaTheme="minorEastAsia" w:hAnsiTheme="minorHAnsi" w:cstheme="minorBidi"/>
            <w:b w:val="0"/>
            <w:noProof/>
            <w:color w:val="auto"/>
            <w:kern w:val="2"/>
            <w:sz w:val="24"/>
            <w:lang w:eastAsia="en-NZ"/>
            <w14:ligatures w14:val="standardContextual"/>
          </w:rPr>
          <w:tab/>
        </w:r>
        <w:r w:rsidRPr="00E57C3A">
          <w:rPr>
            <w:rStyle w:val="Hyperlink"/>
            <w:noProof/>
          </w:rPr>
          <w:t>Data</w:t>
        </w:r>
        <w:r>
          <w:rPr>
            <w:noProof/>
            <w:webHidden/>
          </w:rPr>
          <w:tab/>
        </w:r>
        <w:r>
          <w:rPr>
            <w:noProof/>
            <w:webHidden/>
          </w:rPr>
          <w:fldChar w:fldCharType="begin"/>
        </w:r>
        <w:r>
          <w:rPr>
            <w:noProof/>
            <w:webHidden/>
          </w:rPr>
          <w:instrText xml:space="preserve"> PAGEREF _Toc212213428 \h </w:instrText>
        </w:r>
        <w:r>
          <w:rPr>
            <w:noProof/>
            <w:webHidden/>
          </w:rPr>
        </w:r>
        <w:r>
          <w:rPr>
            <w:noProof/>
            <w:webHidden/>
          </w:rPr>
          <w:fldChar w:fldCharType="separate"/>
        </w:r>
        <w:r w:rsidR="00E86EE1">
          <w:rPr>
            <w:noProof/>
            <w:webHidden/>
          </w:rPr>
          <w:t>13</w:t>
        </w:r>
        <w:r>
          <w:rPr>
            <w:noProof/>
            <w:webHidden/>
          </w:rPr>
          <w:fldChar w:fldCharType="end"/>
        </w:r>
      </w:hyperlink>
    </w:p>
    <w:p w14:paraId="5BF32FD1" w14:textId="3EEF1345" w:rsidR="00592C69" w:rsidRDefault="00592C69">
      <w:pPr>
        <w:pStyle w:val="TOC2"/>
        <w:tabs>
          <w:tab w:val="left" w:pos="1134"/>
        </w:tabs>
        <w:rPr>
          <w:rFonts w:asciiTheme="minorHAnsi" w:eastAsiaTheme="minorEastAsia" w:hAnsiTheme="minorHAnsi" w:cstheme="minorBidi"/>
          <w:noProof/>
          <w:color w:val="auto"/>
          <w:kern w:val="2"/>
          <w:sz w:val="24"/>
          <w:szCs w:val="24"/>
          <w:lang w:eastAsia="en-NZ"/>
          <w14:ligatures w14:val="standardContextual"/>
        </w:rPr>
      </w:pPr>
      <w:hyperlink w:anchor="_Toc212213429" w:history="1">
        <w:r w:rsidRPr="00E57C3A">
          <w:rPr>
            <w:rStyle w:val="Hyperlink"/>
            <w:noProof/>
          </w:rPr>
          <w:t>2.1</w:t>
        </w:r>
        <w:r>
          <w:rPr>
            <w:rFonts w:asciiTheme="minorHAnsi" w:eastAsiaTheme="minorEastAsia" w:hAnsiTheme="minorHAnsi" w:cstheme="minorBidi"/>
            <w:noProof/>
            <w:color w:val="auto"/>
            <w:kern w:val="2"/>
            <w:sz w:val="24"/>
            <w:szCs w:val="24"/>
            <w:lang w:eastAsia="en-NZ"/>
            <w14:ligatures w14:val="standardContextual"/>
          </w:rPr>
          <w:tab/>
        </w:r>
        <w:r w:rsidRPr="00E57C3A">
          <w:rPr>
            <w:rStyle w:val="Hyperlink"/>
            <w:noProof/>
          </w:rPr>
          <w:t>Water quality variables</w:t>
        </w:r>
        <w:r>
          <w:rPr>
            <w:noProof/>
            <w:webHidden/>
          </w:rPr>
          <w:tab/>
        </w:r>
        <w:r>
          <w:rPr>
            <w:noProof/>
            <w:webHidden/>
          </w:rPr>
          <w:fldChar w:fldCharType="begin"/>
        </w:r>
        <w:r>
          <w:rPr>
            <w:noProof/>
            <w:webHidden/>
          </w:rPr>
          <w:instrText xml:space="preserve"> PAGEREF _Toc212213429 \h </w:instrText>
        </w:r>
        <w:r>
          <w:rPr>
            <w:noProof/>
            <w:webHidden/>
          </w:rPr>
        </w:r>
        <w:r>
          <w:rPr>
            <w:noProof/>
            <w:webHidden/>
          </w:rPr>
          <w:fldChar w:fldCharType="separate"/>
        </w:r>
        <w:r w:rsidR="00E86EE1">
          <w:rPr>
            <w:noProof/>
            <w:webHidden/>
          </w:rPr>
          <w:t>13</w:t>
        </w:r>
        <w:r>
          <w:rPr>
            <w:noProof/>
            <w:webHidden/>
          </w:rPr>
          <w:fldChar w:fldCharType="end"/>
        </w:r>
      </w:hyperlink>
    </w:p>
    <w:p w14:paraId="1B7E5339" w14:textId="7D86F948" w:rsidR="00592C69" w:rsidRDefault="00592C69">
      <w:pPr>
        <w:pStyle w:val="TOC2"/>
        <w:tabs>
          <w:tab w:val="left" w:pos="1134"/>
        </w:tabs>
        <w:rPr>
          <w:rFonts w:asciiTheme="minorHAnsi" w:eastAsiaTheme="minorEastAsia" w:hAnsiTheme="minorHAnsi" w:cstheme="minorBidi"/>
          <w:noProof/>
          <w:color w:val="auto"/>
          <w:kern w:val="2"/>
          <w:sz w:val="24"/>
          <w:szCs w:val="24"/>
          <w:lang w:eastAsia="en-NZ"/>
          <w14:ligatures w14:val="standardContextual"/>
        </w:rPr>
      </w:pPr>
      <w:hyperlink w:anchor="_Toc212213430" w:history="1">
        <w:r w:rsidRPr="00E57C3A">
          <w:rPr>
            <w:rStyle w:val="Hyperlink"/>
            <w:noProof/>
          </w:rPr>
          <w:t>2.2</w:t>
        </w:r>
        <w:r>
          <w:rPr>
            <w:rFonts w:asciiTheme="minorHAnsi" w:eastAsiaTheme="minorEastAsia" w:hAnsiTheme="minorHAnsi" w:cstheme="minorBidi"/>
            <w:noProof/>
            <w:color w:val="auto"/>
            <w:kern w:val="2"/>
            <w:sz w:val="24"/>
            <w:szCs w:val="24"/>
            <w:lang w:eastAsia="en-NZ"/>
            <w14:ligatures w14:val="standardContextual"/>
          </w:rPr>
          <w:tab/>
        </w:r>
        <w:r w:rsidRPr="00E57C3A">
          <w:rPr>
            <w:rStyle w:val="Hyperlink"/>
            <w:noProof/>
          </w:rPr>
          <w:t>Censoring information</w:t>
        </w:r>
        <w:r>
          <w:rPr>
            <w:noProof/>
            <w:webHidden/>
          </w:rPr>
          <w:tab/>
        </w:r>
        <w:r>
          <w:rPr>
            <w:noProof/>
            <w:webHidden/>
          </w:rPr>
          <w:fldChar w:fldCharType="begin"/>
        </w:r>
        <w:r>
          <w:rPr>
            <w:noProof/>
            <w:webHidden/>
          </w:rPr>
          <w:instrText xml:space="preserve"> PAGEREF _Toc212213430 \h </w:instrText>
        </w:r>
        <w:r>
          <w:rPr>
            <w:noProof/>
            <w:webHidden/>
          </w:rPr>
        </w:r>
        <w:r>
          <w:rPr>
            <w:noProof/>
            <w:webHidden/>
          </w:rPr>
          <w:fldChar w:fldCharType="separate"/>
        </w:r>
        <w:r w:rsidR="00E86EE1">
          <w:rPr>
            <w:noProof/>
            <w:webHidden/>
          </w:rPr>
          <w:t>14</w:t>
        </w:r>
        <w:r>
          <w:rPr>
            <w:noProof/>
            <w:webHidden/>
          </w:rPr>
          <w:fldChar w:fldCharType="end"/>
        </w:r>
      </w:hyperlink>
    </w:p>
    <w:p w14:paraId="584B7391" w14:textId="7872282E" w:rsidR="00592C69" w:rsidRDefault="00592C69">
      <w:pPr>
        <w:pStyle w:val="TOC2"/>
        <w:tabs>
          <w:tab w:val="left" w:pos="1134"/>
        </w:tabs>
        <w:rPr>
          <w:rFonts w:asciiTheme="minorHAnsi" w:eastAsiaTheme="minorEastAsia" w:hAnsiTheme="minorHAnsi" w:cstheme="minorBidi"/>
          <w:noProof/>
          <w:color w:val="auto"/>
          <w:kern w:val="2"/>
          <w:sz w:val="24"/>
          <w:szCs w:val="24"/>
          <w:lang w:eastAsia="en-NZ"/>
          <w14:ligatures w14:val="standardContextual"/>
        </w:rPr>
      </w:pPr>
      <w:hyperlink w:anchor="_Toc212213431" w:history="1">
        <w:r w:rsidRPr="00E57C3A">
          <w:rPr>
            <w:rStyle w:val="Hyperlink"/>
            <w:noProof/>
          </w:rPr>
          <w:t>2.3</w:t>
        </w:r>
        <w:r>
          <w:rPr>
            <w:rFonts w:asciiTheme="minorHAnsi" w:eastAsiaTheme="minorEastAsia" w:hAnsiTheme="minorHAnsi" w:cstheme="minorBidi"/>
            <w:noProof/>
            <w:color w:val="auto"/>
            <w:kern w:val="2"/>
            <w:sz w:val="24"/>
            <w:szCs w:val="24"/>
            <w:lang w:eastAsia="en-NZ"/>
            <w14:ligatures w14:val="standardContextual"/>
          </w:rPr>
          <w:tab/>
        </w:r>
        <w:r w:rsidRPr="00E57C3A">
          <w:rPr>
            <w:rStyle w:val="Hyperlink"/>
            <w:noProof/>
          </w:rPr>
          <w:t>Water quality data</w:t>
        </w:r>
        <w:r>
          <w:rPr>
            <w:noProof/>
            <w:webHidden/>
          </w:rPr>
          <w:tab/>
        </w:r>
        <w:r>
          <w:rPr>
            <w:noProof/>
            <w:webHidden/>
          </w:rPr>
          <w:fldChar w:fldCharType="begin"/>
        </w:r>
        <w:r>
          <w:rPr>
            <w:noProof/>
            <w:webHidden/>
          </w:rPr>
          <w:instrText xml:space="preserve"> PAGEREF _Toc212213431 \h </w:instrText>
        </w:r>
        <w:r>
          <w:rPr>
            <w:noProof/>
            <w:webHidden/>
          </w:rPr>
        </w:r>
        <w:r>
          <w:rPr>
            <w:noProof/>
            <w:webHidden/>
          </w:rPr>
          <w:fldChar w:fldCharType="separate"/>
        </w:r>
        <w:r w:rsidR="00E86EE1">
          <w:rPr>
            <w:noProof/>
            <w:webHidden/>
          </w:rPr>
          <w:t>15</w:t>
        </w:r>
        <w:r>
          <w:rPr>
            <w:noProof/>
            <w:webHidden/>
          </w:rPr>
          <w:fldChar w:fldCharType="end"/>
        </w:r>
      </w:hyperlink>
    </w:p>
    <w:p w14:paraId="619D74EA" w14:textId="15E404C3" w:rsidR="00592C69" w:rsidRDefault="00592C69">
      <w:pPr>
        <w:pStyle w:val="TOC2"/>
        <w:tabs>
          <w:tab w:val="left" w:pos="1134"/>
        </w:tabs>
        <w:rPr>
          <w:rFonts w:asciiTheme="minorHAnsi" w:eastAsiaTheme="minorEastAsia" w:hAnsiTheme="minorHAnsi" w:cstheme="minorBidi"/>
          <w:noProof/>
          <w:color w:val="auto"/>
          <w:kern w:val="2"/>
          <w:sz w:val="24"/>
          <w:szCs w:val="24"/>
          <w:lang w:eastAsia="en-NZ"/>
          <w14:ligatures w14:val="standardContextual"/>
        </w:rPr>
      </w:pPr>
      <w:hyperlink w:anchor="_Toc212213432" w:history="1">
        <w:r w:rsidRPr="00E57C3A">
          <w:rPr>
            <w:rStyle w:val="Hyperlink"/>
            <w:noProof/>
          </w:rPr>
          <w:t>2.4</w:t>
        </w:r>
        <w:r>
          <w:rPr>
            <w:rFonts w:asciiTheme="minorHAnsi" w:eastAsiaTheme="minorEastAsia" w:hAnsiTheme="minorHAnsi" w:cstheme="minorBidi"/>
            <w:noProof/>
            <w:color w:val="auto"/>
            <w:kern w:val="2"/>
            <w:sz w:val="24"/>
            <w:szCs w:val="24"/>
            <w:lang w:eastAsia="en-NZ"/>
            <w14:ligatures w14:val="standardContextual"/>
          </w:rPr>
          <w:tab/>
        </w:r>
        <w:r w:rsidRPr="00E57C3A">
          <w:rPr>
            <w:rStyle w:val="Hyperlink"/>
            <w:noProof/>
          </w:rPr>
          <w:t>Quality control information</w:t>
        </w:r>
        <w:r>
          <w:rPr>
            <w:noProof/>
            <w:webHidden/>
          </w:rPr>
          <w:tab/>
        </w:r>
        <w:r>
          <w:rPr>
            <w:noProof/>
            <w:webHidden/>
          </w:rPr>
          <w:fldChar w:fldCharType="begin"/>
        </w:r>
        <w:r>
          <w:rPr>
            <w:noProof/>
            <w:webHidden/>
          </w:rPr>
          <w:instrText xml:space="preserve"> PAGEREF _Toc212213432 \h </w:instrText>
        </w:r>
        <w:r>
          <w:rPr>
            <w:noProof/>
            <w:webHidden/>
          </w:rPr>
        </w:r>
        <w:r>
          <w:rPr>
            <w:noProof/>
            <w:webHidden/>
          </w:rPr>
          <w:fldChar w:fldCharType="separate"/>
        </w:r>
        <w:r w:rsidR="00E86EE1">
          <w:rPr>
            <w:noProof/>
            <w:webHidden/>
          </w:rPr>
          <w:t>16</w:t>
        </w:r>
        <w:r>
          <w:rPr>
            <w:noProof/>
            <w:webHidden/>
          </w:rPr>
          <w:fldChar w:fldCharType="end"/>
        </w:r>
      </w:hyperlink>
    </w:p>
    <w:p w14:paraId="709B1CC8" w14:textId="358D72A4" w:rsidR="00592C69" w:rsidRDefault="00592C69">
      <w:pPr>
        <w:pStyle w:val="TOC2"/>
        <w:tabs>
          <w:tab w:val="left" w:pos="1134"/>
        </w:tabs>
        <w:rPr>
          <w:rFonts w:asciiTheme="minorHAnsi" w:eastAsiaTheme="minorEastAsia" w:hAnsiTheme="minorHAnsi" w:cstheme="minorBidi"/>
          <w:noProof/>
          <w:color w:val="auto"/>
          <w:kern w:val="2"/>
          <w:sz w:val="24"/>
          <w:szCs w:val="24"/>
          <w:lang w:eastAsia="en-NZ"/>
          <w14:ligatures w14:val="standardContextual"/>
        </w:rPr>
      </w:pPr>
      <w:hyperlink w:anchor="_Toc212213433" w:history="1">
        <w:r w:rsidRPr="00E57C3A">
          <w:rPr>
            <w:rStyle w:val="Hyperlink"/>
            <w:noProof/>
          </w:rPr>
          <w:t>2.5</w:t>
        </w:r>
        <w:r>
          <w:rPr>
            <w:rFonts w:asciiTheme="minorHAnsi" w:eastAsiaTheme="minorEastAsia" w:hAnsiTheme="minorHAnsi" w:cstheme="minorBidi"/>
            <w:noProof/>
            <w:color w:val="auto"/>
            <w:kern w:val="2"/>
            <w:sz w:val="24"/>
            <w:szCs w:val="24"/>
            <w:lang w:eastAsia="en-NZ"/>
            <w14:ligatures w14:val="standardContextual"/>
          </w:rPr>
          <w:tab/>
        </w:r>
        <w:r w:rsidRPr="00E57C3A">
          <w:rPr>
            <w:rStyle w:val="Hyperlink"/>
            <w:noProof/>
          </w:rPr>
          <w:t>Measurement method information</w:t>
        </w:r>
        <w:r>
          <w:rPr>
            <w:noProof/>
            <w:webHidden/>
          </w:rPr>
          <w:tab/>
        </w:r>
        <w:r>
          <w:rPr>
            <w:noProof/>
            <w:webHidden/>
          </w:rPr>
          <w:fldChar w:fldCharType="begin"/>
        </w:r>
        <w:r>
          <w:rPr>
            <w:noProof/>
            <w:webHidden/>
          </w:rPr>
          <w:instrText xml:space="preserve"> PAGEREF _Toc212213433 \h </w:instrText>
        </w:r>
        <w:r>
          <w:rPr>
            <w:noProof/>
            <w:webHidden/>
          </w:rPr>
        </w:r>
        <w:r>
          <w:rPr>
            <w:noProof/>
            <w:webHidden/>
          </w:rPr>
          <w:fldChar w:fldCharType="separate"/>
        </w:r>
        <w:r w:rsidR="00E86EE1">
          <w:rPr>
            <w:noProof/>
            <w:webHidden/>
          </w:rPr>
          <w:t>16</w:t>
        </w:r>
        <w:r>
          <w:rPr>
            <w:noProof/>
            <w:webHidden/>
          </w:rPr>
          <w:fldChar w:fldCharType="end"/>
        </w:r>
      </w:hyperlink>
    </w:p>
    <w:p w14:paraId="09AC1474" w14:textId="0CCE590A" w:rsidR="00592C69" w:rsidRDefault="00592C69">
      <w:pPr>
        <w:pStyle w:val="TOC2"/>
        <w:tabs>
          <w:tab w:val="left" w:pos="1134"/>
        </w:tabs>
        <w:rPr>
          <w:rFonts w:asciiTheme="minorHAnsi" w:eastAsiaTheme="minorEastAsia" w:hAnsiTheme="minorHAnsi" w:cstheme="minorBidi"/>
          <w:noProof/>
          <w:color w:val="auto"/>
          <w:kern w:val="2"/>
          <w:sz w:val="24"/>
          <w:szCs w:val="24"/>
          <w:lang w:eastAsia="en-NZ"/>
          <w14:ligatures w14:val="standardContextual"/>
        </w:rPr>
      </w:pPr>
      <w:hyperlink w:anchor="_Toc212213434" w:history="1">
        <w:r w:rsidRPr="00E57C3A">
          <w:rPr>
            <w:rStyle w:val="Hyperlink"/>
            <w:noProof/>
          </w:rPr>
          <w:t>2.6</w:t>
        </w:r>
        <w:r>
          <w:rPr>
            <w:rFonts w:asciiTheme="minorHAnsi" w:eastAsiaTheme="minorEastAsia" w:hAnsiTheme="minorHAnsi" w:cstheme="minorBidi"/>
            <w:noProof/>
            <w:color w:val="auto"/>
            <w:kern w:val="2"/>
            <w:sz w:val="24"/>
            <w:szCs w:val="24"/>
            <w:lang w:eastAsia="en-NZ"/>
            <w14:ligatures w14:val="standardContextual"/>
          </w:rPr>
          <w:tab/>
        </w:r>
        <w:r w:rsidRPr="00E57C3A">
          <w:rPr>
            <w:rStyle w:val="Hyperlink"/>
            <w:noProof/>
          </w:rPr>
          <w:t>Landscape-scale data</w:t>
        </w:r>
        <w:r>
          <w:rPr>
            <w:noProof/>
            <w:webHidden/>
          </w:rPr>
          <w:tab/>
        </w:r>
        <w:r>
          <w:rPr>
            <w:noProof/>
            <w:webHidden/>
          </w:rPr>
          <w:fldChar w:fldCharType="begin"/>
        </w:r>
        <w:r>
          <w:rPr>
            <w:noProof/>
            <w:webHidden/>
          </w:rPr>
          <w:instrText xml:space="preserve"> PAGEREF _Toc212213434 \h </w:instrText>
        </w:r>
        <w:r>
          <w:rPr>
            <w:noProof/>
            <w:webHidden/>
          </w:rPr>
        </w:r>
        <w:r>
          <w:rPr>
            <w:noProof/>
            <w:webHidden/>
          </w:rPr>
          <w:fldChar w:fldCharType="separate"/>
        </w:r>
        <w:r w:rsidR="00E86EE1">
          <w:rPr>
            <w:noProof/>
            <w:webHidden/>
          </w:rPr>
          <w:t>17</w:t>
        </w:r>
        <w:r>
          <w:rPr>
            <w:noProof/>
            <w:webHidden/>
          </w:rPr>
          <w:fldChar w:fldCharType="end"/>
        </w:r>
      </w:hyperlink>
    </w:p>
    <w:p w14:paraId="299959EB" w14:textId="56E09337" w:rsidR="00592C69" w:rsidRDefault="00592C69">
      <w:pPr>
        <w:pStyle w:val="TOC2"/>
        <w:tabs>
          <w:tab w:val="left" w:pos="1134"/>
        </w:tabs>
        <w:rPr>
          <w:rFonts w:asciiTheme="minorHAnsi" w:eastAsiaTheme="minorEastAsia" w:hAnsiTheme="minorHAnsi" w:cstheme="minorBidi"/>
          <w:noProof/>
          <w:color w:val="auto"/>
          <w:kern w:val="2"/>
          <w:sz w:val="24"/>
          <w:szCs w:val="24"/>
          <w:lang w:eastAsia="en-NZ"/>
          <w14:ligatures w14:val="standardContextual"/>
        </w:rPr>
      </w:pPr>
      <w:hyperlink w:anchor="_Toc212213435" w:history="1">
        <w:r w:rsidRPr="00E57C3A">
          <w:rPr>
            <w:rStyle w:val="Hyperlink"/>
            <w:noProof/>
          </w:rPr>
          <w:t>2.7</w:t>
        </w:r>
        <w:r>
          <w:rPr>
            <w:rFonts w:asciiTheme="minorHAnsi" w:eastAsiaTheme="minorEastAsia" w:hAnsiTheme="minorHAnsi" w:cstheme="minorBidi"/>
            <w:noProof/>
            <w:color w:val="auto"/>
            <w:kern w:val="2"/>
            <w:sz w:val="24"/>
            <w:szCs w:val="24"/>
            <w:lang w:eastAsia="en-NZ"/>
            <w14:ligatures w14:val="standardContextual"/>
          </w:rPr>
          <w:tab/>
        </w:r>
        <w:r w:rsidRPr="00E57C3A">
          <w:rPr>
            <w:rStyle w:val="Hyperlink"/>
            <w:noProof/>
          </w:rPr>
          <w:t>Water quality data processing</w:t>
        </w:r>
        <w:r>
          <w:rPr>
            <w:noProof/>
            <w:webHidden/>
          </w:rPr>
          <w:tab/>
        </w:r>
        <w:r>
          <w:rPr>
            <w:noProof/>
            <w:webHidden/>
          </w:rPr>
          <w:fldChar w:fldCharType="begin"/>
        </w:r>
        <w:r>
          <w:rPr>
            <w:noProof/>
            <w:webHidden/>
          </w:rPr>
          <w:instrText xml:space="preserve"> PAGEREF _Toc212213435 \h </w:instrText>
        </w:r>
        <w:r>
          <w:rPr>
            <w:noProof/>
            <w:webHidden/>
          </w:rPr>
        </w:r>
        <w:r>
          <w:rPr>
            <w:noProof/>
            <w:webHidden/>
          </w:rPr>
          <w:fldChar w:fldCharType="separate"/>
        </w:r>
        <w:r w:rsidR="00E86EE1">
          <w:rPr>
            <w:noProof/>
            <w:webHidden/>
          </w:rPr>
          <w:t>18</w:t>
        </w:r>
        <w:r>
          <w:rPr>
            <w:noProof/>
            <w:webHidden/>
          </w:rPr>
          <w:fldChar w:fldCharType="end"/>
        </w:r>
      </w:hyperlink>
    </w:p>
    <w:p w14:paraId="7B1B538D" w14:textId="43BDE897" w:rsidR="00592C69" w:rsidRDefault="00592C69">
      <w:pPr>
        <w:pStyle w:val="TOC1"/>
        <w:rPr>
          <w:rFonts w:asciiTheme="minorHAnsi" w:eastAsiaTheme="minorEastAsia" w:hAnsiTheme="minorHAnsi" w:cstheme="minorBidi"/>
          <w:b w:val="0"/>
          <w:noProof/>
          <w:color w:val="auto"/>
          <w:kern w:val="2"/>
          <w:sz w:val="24"/>
          <w:lang w:eastAsia="en-NZ"/>
          <w14:ligatures w14:val="standardContextual"/>
        </w:rPr>
      </w:pPr>
      <w:hyperlink w:anchor="_Toc212213436" w:history="1">
        <w:r w:rsidRPr="00E57C3A">
          <w:rPr>
            <w:rStyle w:val="Hyperlink"/>
            <w:noProof/>
          </w:rPr>
          <w:t>3</w:t>
        </w:r>
        <w:r>
          <w:rPr>
            <w:rFonts w:asciiTheme="minorHAnsi" w:eastAsiaTheme="minorEastAsia" w:hAnsiTheme="minorHAnsi" w:cstheme="minorBidi"/>
            <w:b w:val="0"/>
            <w:noProof/>
            <w:color w:val="auto"/>
            <w:kern w:val="2"/>
            <w:sz w:val="24"/>
            <w:lang w:eastAsia="en-NZ"/>
            <w14:ligatures w14:val="standardContextual"/>
          </w:rPr>
          <w:tab/>
        </w:r>
        <w:r w:rsidRPr="00E57C3A">
          <w:rPr>
            <w:rStyle w:val="Hyperlink"/>
            <w:noProof/>
          </w:rPr>
          <w:t>Analysis methods</w:t>
        </w:r>
        <w:r>
          <w:rPr>
            <w:noProof/>
            <w:webHidden/>
          </w:rPr>
          <w:tab/>
        </w:r>
        <w:r>
          <w:rPr>
            <w:noProof/>
            <w:webHidden/>
          </w:rPr>
          <w:fldChar w:fldCharType="begin"/>
        </w:r>
        <w:r>
          <w:rPr>
            <w:noProof/>
            <w:webHidden/>
          </w:rPr>
          <w:instrText xml:space="preserve"> PAGEREF _Toc212213436 \h </w:instrText>
        </w:r>
        <w:r>
          <w:rPr>
            <w:noProof/>
            <w:webHidden/>
          </w:rPr>
        </w:r>
        <w:r>
          <w:rPr>
            <w:noProof/>
            <w:webHidden/>
          </w:rPr>
          <w:fldChar w:fldCharType="separate"/>
        </w:r>
        <w:r w:rsidR="00E86EE1">
          <w:rPr>
            <w:noProof/>
            <w:webHidden/>
          </w:rPr>
          <w:t>22</w:t>
        </w:r>
        <w:r>
          <w:rPr>
            <w:noProof/>
            <w:webHidden/>
          </w:rPr>
          <w:fldChar w:fldCharType="end"/>
        </w:r>
      </w:hyperlink>
    </w:p>
    <w:p w14:paraId="6261377D" w14:textId="36C3ACB9" w:rsidR="00592C69" w:rsidRDefault="00592C69">
      <w:pPr>
        <w:pStyle w:val="TOC2"/>
        <w:tabs>
          <w:tab w:val="left" w:pos="1134"/>
        </w:tabs>
        <w:rPr>
          <w:rFonts w:asciiTheme="minorHAnsi" w:eastAsiaTheme="minorEastAsia" w:hAnsiTheme="minorHAnsi" w:cstheme="minorBidi"/>
          <w:noProof/>
          <w:color w:val="auto"/>
          <w:kern w:val="2"/>
          <w:sz w:val="24"/>
          <w:szCs w:val="24"/>
          <w:lang w:eastAsia="en-NZ"/>
          <w14:ligatures w14:val="standardContextual"/>
        </w:rPr>
      </w:pPr>
      <w:hyperlink w:anchor="_Toc212213437" w:history="1">
        <w:r w:rsidRPr="00E57C3A">
          <w:rPr>
            <w:rStyle w:val="Hyperlink"/>
            <w:noProof/>
          </w:rPr>
          <w:t>3.1</w:t>
        </w:r>
        <w:r>
          <w:rPr>
            <w:rFonts w:asciiTheme="minorHAnsi" w:eastAsiaTheme="minorEastAsia" w:hAnsiTheme="minorHAnsi" w:cstheme="minorBidi"/>
            <w:noProof/>
            <w:color w:val="auto"/>
            <w:kern w:val="2"/>
            <w:sz w:val="24"/>
            <w:szCs w:val="24"/>
            <w:lang w:eastAsia="en-NZ"/>
            <w14:ligatures w14:val="standardContextual"/>
          </w:rPr>
          <w:tab/>
        </w:r>
        <w:r w:rsidRPr="00E57C3A">
          <w:rPr>
            <w:rStyle w:val="Hyperlink"/>
            <w:noProof/>
          </w:rPr>
          <w:t>Water quality state analyses</w:t>
        </w:r>
        <w:r>
          <w:rPr>
            <w:noProof/>
            <w:webHidden/>
          </w:rPr>
          <w:tab/>
        </w:r>
        <w:r>
          <w:rPr>
            <w:noProof/>
            <w:webHidden/>
          </w:rPr>
          <w:fldChar w:fldCharType="begin"/>
        </w:r>
        <w:r>
          <w:rPr>
            <w:noProof/>
            <w:webHidden/>
          </w:rPr>
          <w:instrText xml:space="preserve"> PAGEREF _Toc212213437 \h </w:instrText>
        </w:r>
        <w:r>
          <w:rPr>
            <w:noProof/>
            <w:webHidden/>
          </w:rPr>
        </w:r>
        <w:r>
          <w:rPr>
            <w:noProof/>
            <w:webHidden/>
          </w:rPr>
          <w:fldChar w:fldCharType="separate"/>
        </w:r>
        <w:r w:rsidR="00E86EE1">
          <w:rPr>
            <w:noProof/>
            <w:webHidden/>
          </w:rPr>
          <w:t>22</w:t>
        </w:r>
        <w:r>
          <w:rPr>
            <w:noProof/>
            <w:webHidden/>
          </w:rPr>
          <w:fldChar w:fldCharType="end"/>
        </w:r>
      </w:hyperlink>
    </w:p>
    <w:p w14:paraId="469AAC92" w14:textId="4955C45B" w:rsidR="00592C69" w:rsidRDefault="00592C69">
      <w:pPr>
        <w:pStyle w:val="TOC2"/>
        <w:tabs>
          <w:tab w:val="left" w:pos="1134"/>
        </w:tabs>
        <w:rPr>
          <w:rFonts w:asciiTheme="minorHAnsi" w:eastAsiaTheme="minorEastAsia" w:hAnsiTheme="minorHAnsi" w:cstheme="minorBidi"/>
          <w:noProof/>
          <w:color w:val="auto"/>
          <w:kern w:val="2"/>
          <w:sz w:val="24"/>
          <w:szCs w:val="24"/>
          <w:lang w:eastAsia="en-NZ"/>
          <w14:ligatures w14:val="standardContextual"/>
        </w:rPr>
      </w:pPr>
      <w:hyperlink w:anchor="_Toc212213438" w:history="1">
        <w:r w:rsidRPr="00E57C3A">
          <w:rPr>
            <w:rStyle w:val="Hyperlink"/>
            <w:noProof/>
          </w:rPr>
          <w:t>3.2</w:t>
        </w:r>
        <w:r>
          <w:rPr>
            <w:rFonts w:asciiTheme="minorHAnsi" w:eastAsiaTheme="minorEastAsia" w:hAnsiTheme="minorHAnsi" w:cstheme="minorBidi"/>
            <w:noProof/>
            <w:color w:val="auto"/>
            <w:kern w:val="2"/>
            <w:sz w:val="24"/>
            <w:szCs w:val="24"/>
            <w:lang w:eastAsia="en-NZ"/>
            <w14:ligatures w14:val="standardContextual"/>
          </w:rPr>
          <w:tab/>
        </w:r>
        <w:r w:rsidRPr="00E57C3A">
          <w:rPr>
            <w:rStyle w:val="Hyperlink"/>
            <w:noProof/>
          </w:rPr>
          <w:t>Water quality trend analyses</w:t>
        </w:r>
        <w:r>
          <w:rPr>
            <w:noProof/>
            <w:webHidden/>
          </w:rPr>
          <w:tab/>
        </w:r>
        <w:r>
          <w:rPr>
            <w:noProof/>
            <w:webHidden/>
          </w:rPr>
          <w:fldChar w:fldCharType="begin"/>
        </w:r>
        <w:r>
          <w:rPr>
            <w:noProof/>
            <w:webHidden/>
          </w:rPr>
          <w:instrText xml:space="preserve"> PAGEREF _Toc212213438 \h </w:instrText>
        </w:r>
        <w:r>
          <w:rPr>
            <w:noProof/>
            <w:webHidden/>
          </w:rPr>
        </w:r>
        <w:r>
          <w:rPr>
            <w:noProof/>
            <w:webHidden/>
          </w:rPr>
          <w:fldChar w:fldCharType="separate"/>
        </w:r>
        <w:r w:rsidR="00E86EE1">
          <w:rPr>
            <w:noProof/>
            <w:webHidden/>
          </w:rPr>
          <w:t>27</w:t>
        </w:r>
        <w:r>
          <w:rPr>
            <w:noProof/>
            <w:webHidden/>
          </w:rPr>
          <w:fldChar w:fldCharType="end"/>
        </w:r>
      </w:hyperlink>
    </w:p>
    <w:p w14:paraId="36DB480A" w14:textId="06E79AB6" w:rsidR="00592C69" w:rsidRDefault="00592C69">
      <w:pPr>
        <w:pStyle w:val="TOC1"/>
        <w:rPr>
          <w:rFonts w:asciiTheme="minorHAnsi" w:eastAsiaTheme="minorEastAsia" w:hAnsiTheme="minorHAnsi" w:cstheme="minorBidi"/>
          <w:b w:val="0"/>
          <w:noProof/>
          <w:color w:val="auto"/>
          <w:kern w:val="2"/>
          <w:sz w:val="24"/>
          <w:lang w:eastAsia="en-NZ"/>
          <w14:ligatures w14:val="standardContextual"/>
        </w:rPr>
      </w:pPr>
      <w:hyperlink w:anchor="_Toc212213439" w:history="1">
        <w:r w:rsidRPr="00E57C3A">
          <w:rPr>
            <w:rStyle w:val="Hyperlink"/>
            <w:noProof/>
          </w:rPr>
          <w:t>4</w:t>
        </w:r>
        <w:r>
          <w:rPr>
            <w:rFonts w:asciiTheme="minorHAnsi" w:eastAsiaTheme="minorEastAsia" w:hAnsiTheme="minorHAnsi" w:cstheme="minorBidi"/>
            <w:b w:val="0"/>
            <w:noProof/>
            <w:color w:val="auto"/>
            <w:kern w:val="2"/>
            <w:sz w:val="24"/>
            <w:lang w:eastAsia="en-NZ"/>
            <w14:ligatures w14:val="standardContextual"/>
          </w:rPr>
          <w:tab/>
        </w:r>
        <w:r w:rsidRPr="00E57C3A">
          <w:rPr>
            <w:rStyle w:val="Hyperlink"/>
            <w:noProof/>
          </w:rPr>
          <w:t>Results – river state</w:t>
        </w:r>
        <w:r>
          <w:rPr>
            <w:noProof/>
            <w:webHidden/>
          </w:rPr>
          <w:tab/>
        </w:r>
        <w:r>
          <w:rPr>
            <w:noProof/>
            <w:webHidden/>
          </w:rPr>
          <w:fldChar w:fldCharType="begin"/>
        </w:r>
        <w:r>
          <w:rPr>
            <w:noProof/>
            <w:webHidden/>
          </w:rPr>
          <w:instrText xml:space="preserve"> PAGEREF _Toc212213439 \h </w:instrText>
        </w:r>
        <w:r>
          <w:rPr>
            <w:noProof/>
            <w:webHidden/>
          </w:rPr>
        </w:r>
        <w:r>
          <w:rPr>
            <w:noProof/>
            <w:webHidden/>
          </w:rPr>
          <w:fldChar w:fldCharType="separate"/>
        </w:r>
        <w:r w:rsidR="00E86EE1">
          <w:rPr>
            <w:noProof/>
            <w:webHidden/>
          </w:rPr>
          <w:t>38</w:t>
        </w:r>
        <w:r>
          <w:rPr>
            <w:noProof/>
            <w:webHidden/>
          </w:rPr>
          <w:fldChar w:fldCharType="end"/>
        </w:r>
      </w:hyperlink>
    </w:p>
    <w:p w14:paraId="156769CC" w14:textId="34180FB0" w:rsidR="00592C69" w:rsidRDefault="00592C69">
      <w:pPr>
        <w:pStyle w:val="TOC2"/>
        <w:tabs>
          <w:tab w:val="left" w:pos="1134"/>
        </w:tabs>
        <w:rPr>
          <w:rFonts w:asciiTheme="minorHAnsi" w:eastAsiaTheme="minorEastAsia" w:hAnsiTheme="minorHAnsi" w:cstheme="minorBidi"/>
          <w:noProof/>
          <w:color w:val="auto"/>
          <w:kern w:val="2"/>
          <w:sz w:val="24"/>
          <w:szCs w:val="24"/>
          <w:lang w:eastAsia="en-NZ"/>
          <w14:ligatures w14:val="standardContextual"/>
        </w:rPr>
      </w:pPr>
      <w:hyperlink w:anchor="_Toc212213440" w:history="1">
        <w:r w:rsidRPr="00E57C3A">
          <w:rPr>
            <w:rStyle w:val="Hyperlink"/>
            <w:noProof/>
          </w:rPr>
          <w:t>4.1</w:t>
        </w:r>
        <w:r>
          <w:rPr>
            <w:rFonts w:asciiTheme="minorHAnsi" w:eastAsiaTheme="minorEastAsia" w:hAnsiTheme="minorHAnsi" w:cstheme="minorBidi"/>
            <w:noProof/>
            <w:color w:val="auto"/>
            <w:kern w:val="2"/>
            <w:sz w:val="24"/>
            <w:szCs w:val="24"/>
            <w:lang w:eastAsia="en-NZ"/>
            <w14:ligatures w14:val="standardContextual"/>
          </w:rPr>
          <w:tab/>
        </w:r>
        <w:r w:rsidRPr="00E57C3A">
          <w:rPr>
            <w:rStyle w:val="Hyperlink"/>
            <w:noProof/>
          </w:rPr>
          <w:t>State summary statistics</w:t>
        </w:r>
        <w:r>
          <w:rPr>
            <w:noProof/>
            <w:webHidden/>
          </w:rPr>
          <w:tab/>
        </w:r>
        <w:r>
          <w:rPr>
            <w:noProof/>
            <w:webHidden/>
          </w:rPr>
          <w:fldChar w:fldCharType="begin"/>
        </w:r>
        <w:r>
          <w:rPr>
            <w:noProof/>
            <w:webHidden/>
          </w:rPr>
          <w:instrText xml:space="preserve"> PAGEREF _Toc212213440 \h </w:instrText>
        </w:r>
        <w:r>
          <w:rPr>
            <w:noProof/>
            <w:webHidden/>
          </w:rPr>
        </w:r>
        <w:r>
          <w:rPr>
            <w:noProof/>
            <w:webHidden/>
          </w:rPr>
          <w:fldChar w:fldCharType="separate"/>
        </w:r>
        <w:r w:rsidR="00E86EE1">
          <w:rPr>
            <w:noProof/>
            <w:webHidden/>
          </w:rPr>
          <w:t>38</w:t>
        </w:r>
        <w:r>
          <w:rPr>
            <w:noProof/>
            <w:webHidden/>
          </w:rPr>
          <w:fldChar w:fldCharType="end"/>
        </w:r>
      </w:hyperlink>
    </w:p>
    <w:p w14:paraId="3B52797F" w14:textId="2472B001" w:rsidR="00592C69" w:rsidRDefault="00592C69">
      <w:pPr>
        <w:pStyle w:val="TOC2"/>
        <w:tabs>
          <w:tab w:val="left" w:pos="1134"/>
        </w:tabs>
        <w:rPr>
          <w:rFonts w:asciiTheme="minorHAnsi" w:eastAsiaTheme="minorEastAsia" w:hAnsiTheme="minorHAnsi" w:cstheme="minorBidi"/>
          <w:noProof/>
          <w:color w:val="auto"/>
          <w:kern w:val="2"/>
          <w:sz w:val="24"/>
          <w:szCs w:val="24"/>
          <w:lang w:eastAsia="en-NZ"/>
          <w14:ligatures w14:val="standardContextual"/>
        </w:rPr>
      </w:pPr>
      <w:hyperlink w:anchor="_Toc212213441" w:history="1">
        <w:r w:rsidRPr="00E57C3A">
          <w:rPr>
            <w:rStyle w:val="Hyperlink"/>
            <w:noProof/>
          </w:rPr>
          <w:t>4.2</w:t>
        </w:r>
        <w:r>
          <w:rPr>
            <w:rFonts w:asciiTheme="minorHAnsi" w:eastAsiaTheme="minorEastAsia" w:hAnsiTheme="minorHAnsi" w:cstheme="minorBidi"/>
            <w:noProof/>
            <w:color w:val="auto"/>
            <w:kern w:val="2"/>
            <w:sz w:val="24"/>
            <w:szCs w:val="24"/>
            <w:lang w:eastAsia="en-NZ"/>
            <w14:ligatures w14:val="standardContextual"/>
          </w:rPr>
          <w:tab/>
        </w:r>
        <w:r w:rsidRPr="00E57C3A">
          <w:rPr>
            <w:rStyle w:val="Hyperlink"/>
            <w:noProof/>
          </w:rPr>
          <w:t>NOF grades</w:t>
        </w:r>
        <w:r>
          <w:rPr>
            <w:noProof/>
            <w:webHidden/>
          </w:rPr>
          <w:tab/>
        </w:r>
        <w:r>
          <w:rPr>
            <w:noProof/>
            <w:webHidden/>
          </w:rPr>
          <w:fldChar w:fldCharType="begin"/>
        </w:r>
        <w:r>
          <w:rPr>
            <w:noProof/>
            <w:webHidden/>
          </w:rPr>
          <w:instrText xml:space="preserve"> PAGEREF _Toc212213441 \h </w:instrText>
        </w:r>
        <w:r>
          <w:rPr>
            <w:noProof/>
            <w:webHidden/>
          </w:rPr>
        </w:r>
        <w:r>
          <w:rPr>
            <w:noProof/>
            <w:webHidden/>
          </w:rPr>
          <w:fldChar w:fldCharType="separate"/>
        </w:r>
        <w:r w:rsidR="00E86EE1">
          <w:rPr>
            <w:noProof/>
            <w:webHidden/>
          </w:rPr>
          <w:t>44</w:t>
        </w:r>
        <w:r>
          <w:rPr>
            <w:noProof/>
            <w:webHidden/>
          </w:rPr>
          <w:fldChar w:fldCharType="end"/>
        </w:r>
      </w:hyperlink>
    </w:p>
    <w:p w14:paraId="660BD46D" w14:textId="72D03A57" w:rsidR="00592C69" w:rsidRDefault="00592C69">
      <w:pPr>
        <w:pStyle w:val="TOC2"/>
        <w:tabs>
          <w:tab w:val="left" w:pos="1134"/>
        </w:tabs>
        <w:rPr>
          <w:rFonts w:asciiTheme="minorHAnsi" w:eastAsiaTheme="minorEastAsia" w:hAnsiTheme="minorHAnsi" w:cstheme="minorBidi"/>
          <w:noProof/>
          <w:color w:val="auto"/>
          <w:kern w:val="2"/>
          <w:sz w:val="24"/>
          <w:szCs w:val="24"/>
          <w:lang w:eastAsia="en-NZ"/>
          <w14:ligatures w14:val="standardContextual"/>
        </w:rPr>
      </w:pPr>
      <w:hyperlink w:anchor="_Toc212213442" w:history="1">
        <w:r w:rsidRPr="00E57C3A">
          <w:rPr>
            <w:rStyle w:val="Hyperlink"/>
            <w:noProof/>
          </w:rPr>
          <w:t>4.3</w:t>
        </w:r>
        <w:r>
          <w:rPr>
            <w:rFonts w:asciiTheme="minorHAnsi" w:eastAsiaTheme="minorEastAsia" w:hAnsiTheme="minorHAnsi" w:cstheme="minorBidi"/>
            <w:noProof/>
            <w:color w:val="auto"/>
            <w:kern w:val="2"/>
            <w:sz w:val="24"/>
            <w:szCs w:val="24"/>
            <w:lang w:eastAsia="en-NZ"/>
            <w14:ligatures w14:val="standardContextual"/>
          </w:rPr>
          <w:tab/>
        </w:r>
        <w:r w:rsidRPr="00E57C3A">
          <w:rPr>
            <w:rStyle w:val="Hyperlink"/>
            <w:noProof/>
          </w:rPr>
          <w:t>Relationships between water quality state and catchment land cover</w:t>
        </w:r>
        <w:r>
          <w:rPr>
            <w:noProof/>
            <w:webHidden/>
          </w:rPr>
          <w:tab/>
        </w:r>
        <w:r>
          <w:rPr>
            <w:noProof/>
            <w:webHidden/>
          </w:rPr>
          <w:fldChar w:fldCharType="begin"/>
        </w:r>
        <w:r>
          <w:rPr>
            <w:noProof/>
            <w:webHidden/>
          </w:rPr>
          <w:instrText xml:space="preserve"> PAGEREF _Toc212213442 \h </w:instrText>
        </w:r>
        <w:r>
          <w:rPr>
            <w:noProof/>
            <w:webHidden/>
          </w:rPr>
        </w:r>
        <w:r>
          <w:rPr>
            <w:noProof/>
            <w:webHidden/>
          </w:rPr>
          <w:fldChar w:fldCharType="separate"/>
        </w:r>
        <w:r w:rsidR="00E86EE1">
          <w:rPr>
            <w:noProof/>
            <w:webHidden/>
          </w:rPr>
          <w:t>50</w:t>
        </w:r>
        <w:r>
          <w:rPr>
            <w:noProof/>
            <w:webHidden/>
          </w:rPr>
          <w:fldChar w:fldCharType="end"/>
        </w:r>
      </w:hyperlink>
    </w:p>
    <w:p w14:paraId="6EE14AE3" w14:textId="775DA4E9" w:rsidR="00592C69" w:rsidRDefault="00592C69">
      <w:pPr>
        <w:pStyle w:val="TOC1"/>
        <w:rPr>
          <w:rFonts w:asciiTheme="minorHAnsi" w:eastAsiaTheme="minorEastAsia" w:hAnsiTheme="minorHAnsi" w:cstheme="minorBidi"/>
          <w:b w:val="0"/>
          <w:noProof/>
          <w:color w:val="auto"/>
          <w:kern w:val="2"/>
          <w:sz w:val="24"/>
          <w:lang w:eastAsia="en-NZ"/>
          <w14:ligatures w14:val="standardContextual"/>
        </w:rPr>
      </w:pPr>
      <w:hyperlink w:anchor="_Toc212213443" w:history="1">
        <w:r w:rsidRPr="00E57C3A">
          <w:rPr>
            <w:rStyle w:val="Hyperlink"/>
            <w:noProof/>
          </w:rPr>
          <w:t>5</w:t>
        </w:r>
        <w:r>
          <w:rPr>
            <w:rFonts w:asciiTheme="minorHAnsi" w:eastAsiaTheme="minorEastAsia" w:hAnsiTheme="minorHAnsi" w:cstheme="minorBidi"/>
            <w:b w:val="0"/>
            <w:noProof/>
            <w:color w:val="auto"/>
            <w:kern w:val="2"/>
            <w:sz w:val="24"/>
            <w:lang w:eastAsia="en-NZ"/>
            <w14:ligatures w14:val="standardContextual"/>
          </w:rPr>
          <w:tab/>
        </w:r>
        <w:r w:rsidRPr="00E57C3A">
          <w:rPr>
            <w:rStyle w:val="Hyperlink"/>
            <w:noProof/>
          </w:rPr>
          <w:t>Results – river trends</w:t>
        </w:r>
        <w:r>
          <w:rPr>
            <w:noProof/>
            <w:webHidden/>
          </w:rPr>
          <w:tab/>
        </w:r>
        <w:r>
          <w:rPr>
            <w:noProof/>
            <w:webHidden/>
          </w:rPr>
          <w:fldChar w:fldCharType="begin"/>
        </w:r>
        <w:r>
          <w:rPr>
            <w:noProof/>
            <w:webHidden/>
          </w:rPr>
          <w:instrText xml:space="preserve"> PAGEREF _Toc212213443 \h </w:instrText>
        </w:r>
        <w:r>
          <w:rPr>
            <w:noProof/>
            <w:webHidden/>
          </w:rPr>
        </w:r>
        <w:r>
          <w:rPr>
            <w:noProof/>
            <w:webHidden/>
          </w:rPr>
          <w:fldChar w:fldCharType="separate"/>
        </w:r>
        <w:r w:rsidR="00E86EE1">
          <w:rPr>
            <w:noProof/>
            <w:webHidden/>
          </w:rPr>
          <w:t>52</w:t>
        </w:r>
        <w:r>
          <w:rPr>
            <w:noProof/>
            <w:webHidden/>
          </w:rPr>
          <w:fldChar w:fldCharType="end"/>
        </w:r>
      </w:hyperlink>
    </w:p>
    <w:p w14:paraId="5402D8E1" w14:textId="4AF46A4E" w:rsidR="00592C69" w:rsidRDefault="00592C69">
      <w:pPr>
        <w:pStyle w:val="TOC2"/>
        <w:tabs>
          <w:tab w:val="left" w:pos="1134"/>
        </w:tabs>
        <w:rPr>
          <w:rFonts w:asciiTheme="minorHAnsi" w:eastAsiaTheme="minorEastAsia" w:hAnsiTheme="minorHAnsi" w:cstheme="minorBidi"/>
          <w:noProof/>
          <w:color w:val="auto"/>
          <w:kern w:val="2"/>
          <w:sz w:val="24"/>
          <w:szCs w:val="24"/>
          <w:lang w:eastAsia="en-NZ"/>
          <w14:ligatures w14:val="standardContextual"/>
        </w:rPr>
      </w:pPr>
      <w:hyperlink w:anchor="_Toc212213444" w:history="1">
        <w:r w:rsidRPr="00E57C3A">
          <w:rPr>
            <w:rStyle w:val="Hyperlink"/>
            <w:noProof/>
          </w:rPr>
          <w:t>5.1</w:t>
        </w:r>
        <w:r>
          <w:rPr>
            <w:rFonts w:asciiTheme="minorHAnsi" w:eastAsiaTheme="minorEastAsia" w:hAnsiTheme="minorHAnsi" w:cstheme="minorBidi"/>
            <w:noProof/>
            <w:color w:val="auto"/>
            <w:kern w:val="2"/>
            <w:sz w:val="24"/>
            <w:szCs w:val="24"/>
            <w:lang w:eastAsia="en-NZ"/>
            <w14:ligatures w14:val="standardContextual"/>
          </w:rPr>
          <w:tab/>
        </w:r>
        <w:r w:rsidRPr="00E57C3A">
          <w:rPr>
            <w:rStyle w:val="Hyperlink"/>
            <w:noProof/>
          </w:rPr>
          <w:t>Ten-year trends (2011–2020)</w:t>
        </w:r>
        <w:r>
          <w:rPr>
            <w:noProof/>
            <w:webHidden/>
          </w:rPr>
          <w:tab/>
        </w:r>
        <w:r>
          <w:rPr>
            <w:noProof/>
            <w:webHidden/>
          </w:rPr>
          <w:fldChar w:fldCharType="begin"/>
        </w:r>
        <w:r>
          <w:rPr>
            <w:noProof/>
            <w:webHidden/>
          </w:rPr>
          <w:instrText xml:space="preserve"> PAGEREF _Toc212213444 \h </w:instrText>
        </w:r>
        <w:r>
          <w:rPr>
            <w:noProof/>
            <w:webHidden/>
          </w:rPr>
        </w:r>
        <w:r>
          <w:rPr>
            <w:noProof/>
            <w:webHidden/>
          </w:rPr>
          <w:fldChar w:fldCharType="separate"/>
        </w:r>
        <w:r w:rsidR="00E86EE1">
          <w:rPr>
            <w:noProof/>
            <w:webHidden/>
          </w:rPr>
          <w:t>52</w:t>
        </w:r>
        <w:r>
          <w:rPr>
            <w:noProof/>
            <w:webHidden/>
          </w:rPr>
          <w:fldChar w:fldCharType="end"/>
        </w:r>
      </w:hyperlink>
    </w:p>
    <w:p w14:paraId="0C4717AB" w14:textId="7B327A0A" w:rsidR="00592C69" w:rsidRDefault="00592C69">
      <w:pPr>
        <w:pStyle w:val="TOC2"/>
        <w:tabs>
          <w:tab w:val="left" w:pos="1134"/>
        </w:tabs>
        <w:rPr>
          <w:rFonts w:asciiTheme="minorHAnsi" w:eastAsiaTheme="minorEastAsia" w:hAnsiTheme="minorHAnsi" w:cstheme="minorBidi"/>
          <w:noProof/>
          <w:color w:val="auto"/>
          <w:kern w:val="2"/>
          <w:sz w:val="24"/>
          <w:szCs w:val="24"/>
          <w:lang w:eastAsia="en-NZ"/>
          <w14:ligatures w14:val="standardContextual"/>
        </w:rPr>
      </w:pPr>
      <w:hyperlink w:anchor="_Toc212213445" w:history="1">
        <w:r w:rsidRPr="00E57C3A">
          <w:rPr>
            <w:rStyle w:val="Hyperlink"/>
            <w:noProof/>
          </w:rPr>
          <w:t>5.2</w:t>
        </w:r>
        <w:r>
          <w:rPr>
            <w:rFonts w:asciiTheme="minorHAnsi" w:eastAsiaTheme="minorEastAsia" w:hAnsiTheme="minorHAnsi" w:cstheme="minorBidi"/>
            <w:noProof/>
            <w:color w:val="auto"/>
            <w:kern w:val="2"/>
            <w:sz w:val="24"/>
            <w:szCs w:val="24"/>
            <w:lang w:eastAsia="en-NZ"/>
            <w14:ligatures w14:val="standardContextual"/>
          </w:rPr>
          <w:tab/>
        </w:r>
        <w:r w:rsidRPr="00E57C3A">
          <w:rPr>
            <w:rStyle w:val="Hyperlink"/>
            <w:noProof/>
          </w:rPr>
          <w:t>Twenty-year trends (2005–2024)</w:t>
        </w:r>
        <w:r>
          <w:rPr>
            <w:noProof/>
            <w:webHidden/>
          </w:rPr>
          <w:tab/>
        </w:r>
        <w:r>
          <w:rPr>
            <w:noProof/>
            <w:webHidden/>
          </w:rPr>
          <w:fldChar w:fldCharType="begin"/>
        </w:r>
        <w:r>
          <w:rPr>
            <w:noProof/>
            <w:webHidden/>
          </w:rPr>
          <w:instrText xml:space="preserve"> PAGEREF _Toc212213445 \h </w:instrText>
        </w:r>
        <w:r>
          <w:rPr>
            <w:noProof/>
            <w:webHidden/>
          </w:rPr>
        </w:r>
        <w:r>
          <w:rPr>
            <w:noProof/>
            <w:webHidden/>
          </w:rPr>
          <w:fldChar w:fldCharType="separate"/>
        </w:r>
        <w:r w:rsidR="00E86EE1">
          <w:rPr>
            <w:noProof/>
            <w:webHidden/>
          </w:rPr>
          <w:t>59</w:t>
        </w:r>
        <w:r>
          <w:rPr>
            <w:noProof/>
            <w:webHidden/>
          </w:rPr>
          <w:fldChar w:fldCharType="end"/>
        </w:r>
      </w:hyperlink>
    </w:p>
    <w:p w14:paraId="1E63AC20" w14:textId="1B522CAB" w:rsidR="00592C69" w:rsidRDefault="00592C69">
      <w:pPr>
        <w:pStyle w:val="TOC2"/>
        <w:tabs>
          <w:tab w:val="left" w:pos="1134"/>
        </w:tabs>
        <w:rPr>
          <w:rFonts w:asciiTheme="minorHAnsi" w:eastAsiaTheme="minorEastAsia" w:hAnsiTheme="minorHAnsi" w:cstheme="minorBidi"/>
          <w:noProof/>
          <w:color w:val="auto"/>
          <w:kern w:val="2"/>
          <w:sz w:val="24"/>
          <w:szCs w:val="24"/>
          <w:lang w:eastAsia="en-NZ"/>
          <w14:ligatures w14:val="standardContextual"/>
        </w:rPr>
      </w:pPr>
      <w:hyperlink w:anchor="_Toc212213446" w:history="1">
        <w:r w:rsidRPr="00E57C3A">
          <w:rPr>
            <w:rStyle w:val="Hyperlink"/>
            <w:noProof/>
          </w:rPr>
          <w:t>5.3</w:t>
        </w:r>
        <w:r>
          <w:rPr>
            <w:rFonts w:asciiTheme="minorHAnsi" w:eastAsiaTheme="minorEastAsia" w:hAnsiTheme="minorHAnsi" w:cstheme="minorBidi"/>
            <w:noProof/>
            <w:color w:val="auto"/>
            <w:kern w:val="2"/>
            <w:sz w:val="24"/>
            <w:szCs w:val="24"/>
            <w:lang w:eastAsia="en-NZ"/>
            <w14:ligatures w14:val="standardContextual"/>
          </w:rPr>
          <w:tab/>
        </w:r>
        <w:r w:rsidRPr="00E57C3A">
          <w:rPr>
            <w:rStyle w:val="Hyperlink"/>
            <w:noProof/>
          </w:rPr>
          <w:t>Thirty-year trends (1995–2024)</w:t>
        </w:r>
        <w:r>
          <w:rPr>
            <w:noProof/>
            <w:webHidden/>
          </w:rPr>
          <w:tab/>
        </w:r>
        <w:r>
          <w:rPr>
            <w:noProof/>
            <w:webHidden/>
          </w:rPr>
          <w:fldChar w:fldCharType="begin"/>
        </w:r>
        <w:r>
          <w:rPr>
            <w:noProof/>
            <w:webHidden/>
          </w:rPr>
          <w:instrText xml:space="preserve"> PAGEREF _Toc212213446 \h </w:instrText>
        </w:r>
        <w:r>
          <w:rPr>
            <w:noProof/>
            <w:webHidden/>
          </w:rPr>
        </w:r>
        <w:r>
          <w:rPr>
            <w:noProof/>
            <w:webHidden/>
          </w:rPr>
          <w:fldChar w:fldCharType="separate"/>
        </w:r>
        <w:r w:rsidR="00E86EE1">
          <w:rPr>
            <w:noProof/>
            <w:webHidden/>
          </w:rPr>
          <w:t>66</w:t>
        </w:r>
        <w:r>
          <w:rPr>
            <w:noProof/>
            <w:webHidden/>
          </w:rPr>
          <w:fldChar w:fldCharType="end"/>
        </w:r>
      </w:hyperlink>
    </w:p>
    <w:p w14:paraId="70CF1985" w14:textId="19A79AAA" w:rsidR="00592C69" w:rsidRDefault="00592C69">
      <w:pPr>
        <w:pStyle w:val="TOC2"/>
        <w:tabs>
          <w:tab w:val="left" w:pos="1134"/>
        </w:tabs>
        <w:rPr>
          <w:rFonts w:asciiTheme="minorHAnsi" w:eastAsiaTheme="minorEastAsia" w:hAnsiTheme="minorHAnsi" w:cstheme="minorBidi"/>
          <w:noProof/>
          <w:color w:val="auto"/>
          <w:kern w:val="2"/>
          <w:sz w:val="24"/>
          <w:szCs w:val="24"/>
          <w:lang w:eastAsia="en-NZ"/>
          <w14:ligatures w14:val="standardContextual"/>
        </w:rPr>
      </w:pPr>
      <w:hyperlink w:anchor="_Toc212213447" w:history="1">
        <w:r w:rsidRPr="00E57C3A">
          <w:rPr>
            <w:rStyle w:val="Hyperlink"/>
            <w:noProof/>
          </w:rPr>
          <w:t>5.4</w:t>
        </w:r>
        <w:r>
          <w:rPr>
            <w:rFonts w:asciiTheme="minorHAnsi" w:eastAsiaTheme="minorEastAsia" w:hAnsiTheme="minorHAnsi" w:cstheme="minorBidi"/>
            <w:noProof/>
            <w:color w:val="auto"/>
            <w:kern w:val="2"/>
            <w:sz w:val="24"/>
            <w:szCs w:val="24"/>
            <w:lang w:eastAsia="en-NZ"/>
            <w14:ligatures w14:val="standardContextual"/>
          </w:rPr>
          <w:tab/>
        </w:r>
        <w:r w:rsidRPr="00E57C3A">
          <w:rPr>
            <w:rStyle w:val="Hyperlink"/>
            <w:noProof/>
          </w:rPr>
          <w:t>Trend directions for 10-, 20- and 30-year periods</w:t>
        </w:r>
        <w:r>
          <w:rPr>
            <w:noProof/>
            <w:webHidden/>
          </w:rPr>
          <w:tab/>
        </w:r>
        <w:r>
          <w:rPr>
            <w:noProof/>
            <w:webHidden/>
          </w:rPr>
          <w:fldChar w:fldCharType="begin"/>
        </w:r>
        <w:r>
          <w:rPr>
            <w:noProof/>
            <w:webHidden/>
          </w:rPr>
          <w:instrText xml:space="preserve"> PAGEREF _Toc212213447 \h </w:instrText>
        </w:r>
        <w:r>
          <w:rPr>
            <w:noProof/>
            <w:webHidden/>
          </w:rPr>
        </w:r>
        <w:r>
          <w:rPr>
            <w:noProof/>
            <w:webHidden/>
          </w:rPr>
          <w:fldChar w:fldCharType="separate"/>
        </w:r>
        <w:r w:rsidR="00E86EE1">
          <w:rPr>
            <w:noProof/>
            <w:webHidden/>
          </w:rPr>
          <w:t>72</w:t>
        </w:r>
        <w:r>
          <w:rPr>
            <w:noProof/>
            <w:webHidden/>
          </w:rPr>
          <w:fldChar w:fldCharType="end"/>
        </w:r>
      </w:hyperlink>
    </w:p>
    <w:p w14:paraId="5412F19C" w14:textId="69C0F468" w:rsidR="00592C69" w:rsidRDefault="00592C69">
      <w:pPr>
        <w:pStyle w:val="TOC2"/>
        <w:tabs>
          <w:tab w:val="left" w:pos="1134"/>
        </w:tabs>
        <w:rPr>
          <w:rFonts w:asciiTheme="minorHAnsi" w:eastAsiaTheme="minorEastAsia" w:hAnsiTheme="minorHAnsi" w:cstheme="minorBidi"/>
          <w:noProof/>
          <w:color w:val="auto"/>
          <w:kern w:val="2"/>
          <w:sz w:val="24"/>
          <w:szCs w:val="24"/>
          <w:lang w:eastAsia="en-NZ"/>
          <w14:ligatures w14:val="standardContextual"/>
        </w:rPr>
      </w:pPr>
      <w:hyperlink w:anchor="_Toc212213448" w:history="1">
        <w:r w:rsidRPr="00E57C3A">
          <w:rPr>
            <w:rStyle w:val="Hyperlink"/>
            <w:noProof/>
          </w:rPr>
          <w:t>5.5</w:t>
        </w:r>
        <w:r>
          <w:rPr>
            <w:rFonts w:asciiTheme="minorHAnsi" w:eastAsiaTheme="minorEastAsia" w:hAnsiTheme="minorHAnsi" w:cstheme="minorBidi"/>
            <w:noProof/>
            <w:color w:val="auto"/>
            <w:kern w:val="2"/>
            <w:sz w:val="24"/>
            <w:szCs w:val="24"/>
            <w:lang w:eastAsia="en-NZ"/>
            <w14:ligatures w14:val="standardContextual"/>
          </w:rPr>
          <w:tab/>
        </w:r>
        <w:r w:rsidRPr="00E57C3A">
          <w:rPr>
            <w:rStyle w:val="Hyperlink"/>
            <w:noProof/>
          </w:rPr>
          <w:t>Rolling ten-year trends</w:t>
        </w:r>
        <w:r>
          <w:rPr>
            <w:noProof/>
            <w:webHidden/>
          </w:rPr>
          <w:tab/>
        </w:r>
        <w:r>
          <w:rPr>
            <w:noProof/>
            <w:webHidden/>
          </w:rPr>
          <w:fldChar w:fldCharType="begin"/>
        </w:r>
        <w:r>
          <w:rPr>
            <w:noProof/>
            <w:webHidden/>
          </w:rPr>
          <w:instrText xml:space="preserve"> PAGEREF _Toc212213448 \h </w:instrText>
        </w:r>
        <w:r>
          <w:rPr>
            <w:noProof/>
            <w:webHidden/>
          </w:rPr>
        </w:r>
        <w:r>
          <w:rPr>
            <w:noProof/>
            <w:webHidden/>
          </w:rPr>
          <w:fldChar w:fldCharType="separate"/>
        </w:r>
        <w:r w:rsidR="00E86EE1">
          <w:rPr>
            <w:noProof/>
            <w:webHidden/>
          </w:rPr>
          <w:t>73</w:t>
        </w:r>
        <w:r>
          <w:rPr>
            <w:noProof/>
            <w:webHidden/>
          </w:rPr>
          <w:fldChar w:fldCharType="end"/>
        </w:r>
      </w:hyperlink>
    </w:p>
    <w:p w14:paraId="75CBD5E5" w14:textId="390904BB" w:rsidR="00592C69" w:rsidRDefault="00592C69">
      <w:pPr>
        <w:pStyle w:val="TOC1"/>
        <w:rPr>
          <w:rFonts w:asciiTheme="minorHAnsi" w:eastAsiaTheme="minorEastAsia" w:hAnsiTheme="minorHAnsi" w:cstheme="minorBidi"/>
          <w:b w:val="0"/>
          <w:noProof/>
          <w:color w:val="auto"/>
          <w:kern w:val="2"/>
          <w:sz w:val="24"/>
          <w:lang w:eastAsia="en-NZ"/>
          <w14:ligatures w14:val="standardContextual"/>
        </w:rPr>
      </w:pPr>
      <w:hyperlink w:anchor="_Toc212213449" w:history="1">
        <w:r w:rsidRPr="00E57C3A">
          <w:rPr>
            <w:rStyle w:val="Hyperlink"/>
            <w:noProof/>
          </w:rPr>
          <w:t>6</w:t>
        </w:r>
        <w:r>
          <w:rPr>
            <w:rFonts w:asciiTheme="minorHAnsi" w:eastAsiaTheme="minorEastAsia" w:hAnsiTheme="minorHAnsi" w:cstheme="minorBidi"/>
            <w:b w:val="0"/>
            <w:noProof/>
            <w:color w:val="auto"/>
            <w:kern w:val="2"/>
            <w:sz w:val="24"/>
            <w:lang w:eastAsia="en-NZ"/>
            <w14:ligatures w14:val="standardContextual"/>
          </w:rPr>
          <w:tab/>
        </w:r>
        <w:r w:rsidRPr="00E57C3A">
          <w:rPr>
            <w:rStyle w:val="Hyperlink"/>
            <w:noProof/>
          </w:rPr>
          <w:t>Discussion</w:t>
        </w:r>
        <w:r>
          <w:rPr>
            <w:noProof/>
            <w:webHidden/>
          </w:rPr>
          <w:tab/>
        </w:r>
        <w:r>
          <w:rPr>
            <w:noProof/>
            <w:webHidden/>
          </w:rPr>
          <w:fldChar w:fldCharType="begin"/>
        </w:r>
        <w:r>
          <w:rPr>
            <w:noProof/>
            <w:webHidden/>
          </w:rPr>
          <w:instrText xml:space="preserve"> PAGEREF _Toc212213449 \h </w:instrText>
        </w:r>
        <w:r>
          <w:rPr>
            <w:noProof/>
            <w:webHidden/>
          </w:rPr>
        </w:r>
        <w:r>
          <w:rPr>
            <w:noProof/>
            <w:webHidden/>
          </w:rPr>
          <w:fldChar w:fldCharType="separate"/>
        </w:r>
        <w:r w:rsidR="00E86EE1">
          <w:rPr>
            <w:noProof/>
            <w:webHidden/>
          </w:rPr>
          <w:t>79</w:t>
        </w:r>
        <w:r>
          <w:rPr>
            <w:noProof/>
            <w:webHidden/>
          </w:rPr>
          <w:fldChar w:fldCharType="end"/>
        </w:r>
      </w:hyperlink>
    </w:p>
    <w:p w14:paraId="27D9A56F" w14:textId="763403F4" w:rsidR="00592C69" w:rsidRDefault="00592C69">
      <w:pPr>
        <w:pStyle w:val="TOC2"/>
        <w:tabs>
          <w:tab w:val="left" w:pos="1134"/>
        </w:tabs>
        <w:rPr>
          <w:rFonts w:asciiTheme="minorHAnsi" w:eastAsiaTheme="minorEastAsia" w:hAnsiTheme="minorHAnsi" w:cstheme="minorBidi"/>
          <w:noProof/>
          <w:color w:val="auto"/>
          <w:kern w:val="2"/>
          <w:sz w:val="24"/>
          <w:szCs w:val="24"/>
          <w:lang w:eastAsia="en-NZ"/>
          <w14:ligatures w14:val="standardContextual"/>
        </w:rPr>
      </w:pPr>
      <w:hyperlink w:anchor="_Toc212213450" w:history="1">
        <w:r w:rsidRPr="00E57C3A">
          <w:rPr>
            <w:rStyle w:val="Hyperlink"/>
            <w:noProof/>
          </w:rPr>
          <w:t>6.1</w:t>
        </w:r>
        <w:r>
          <w:rPr>
            <w:rFonts w:asciiTheme="minorHAnsi" w:eastAsiaTheme="minorEastAsia" w:hAnsiTheme="minorHAnsi" w:cstheme="minorBidi"/>
            <w:noProof/>
            <w:color w:val="auto"/>
            <w:kern w:val="2"/>
            <w:sz w:val="24"/>
            <w:szCs w:val="24"/>
            <w:lang w:eastAsia="en-NZ"/>
            <w14:ligatures w14:val="standardContextual"/>
          </w:rPr>
          <w:tab/>
        </w:r>
        <w:r w:rsidRPr="00E57C3A">
          <w:rPr>
            <w:rStyle w:val="Hyperlink"/>
            <w:noProof/>
          </w:rPr>
          <w:t>Factors to consider when interpreting results</w:t>
        </w:r>
        <w:r>
          <w:rPr>
            <w:noProof/>
            <w:webHidden/>
          </w:rPr>
          <w:tab/>
        </w:r>
        <w:r>
          <w:rPr>
            <w:noProof/>
            <w:webHidden/>
          </w:rPr>
          <w:fldChar w:fldCharType="begin"/>
        </w:r>
        <w:r>
          <w:rPr>
            <w:noProof/>
            <w:webHidden/>
          </w:rPr>
          <w:instrText xml:space="preserve"> PAGEREF _Toc212213450 \h </w:instrText>
        </w:r>
        <w:r>
          <w:rPr>
            <w:noProof/>
            <w:webHidden/>
          </w:rPr>
        </w:r>
        <w:r>
          <w:rPr>
            <w:noProof/>
            <w:webHidden/>
          </w:rPr>
          <w:fldChar w:fldCharType="separate"/>
        </w:r>
        <w:r w:rsidR="00E86EE1">
          <w:rPr>
            <w:noProof/>
            <w:webHidden/>
          </w:rPr>
          <w:t>79</w:t>
        </w:r>
        <w:r>
          <w:rPr>
            <w:noProof/>
            <w:webHidden/>
          </w:rPr>
          <w:fldChar w:fldCharType="end"/>
        </w:r>
      </w:hyperlink>
    </w:p>
    <w:p w14:paraId="63AC54E2" w14:textId="46741FA2" w:rsidR="00592C69" w:rsidRDefault="00592C69">
      <w:pPr>
        <w:pStyle w:val="TOC2"/>
        <w:tabs>
          <w:tab w:val="left" w:pos="1134"/>
        </w:tabs>
        <w:rPr>
          <w:rFonts w:asciiTheme="minorHAnsi" w:eastAsiaTheme="minorEastAsia" w:hAnsiTheme="minorHAnsi" w:cstheme="minorBidi"/>
          <w:noProof/>
          <w:color w:val="auto"/>
          <w:kern w:val="2"/>
          <w:sz w:val="24"/>
          <w:szCs w:val="24"/>
          <w:lang w:eastAsia="en-NZ"/>
          <w14:ligatures w14:val="standardContextual"/>
        </w:rPr>
      </w:pPr>
      <w:hyperlink w:anchor="_Toc212213451" w:history="1">
        <w:r w:rsidRPr="00E57C3A">
          <w:rPr>
            <w:rStyle w:val="Hyperlink"/>
            <w:noProof/>
          </w:rPr>
          <w:t>6.2</w:t>
        </w:r>
        <w:r>
          <w:rPr>
            <w:rFonts w:asciiTheme="minorHAnsi" w:eastAsiaTheme="minorEastAsia" w:hAnsiTheme="minorHAnsi" w:cstheme="minorBidi"/>
            <w:noProof/>
            <w:color w:val="auto"/>
            <w:kern w:val="2"/>
            <w:sz w:val="24"/>
            <w:szCs w:val="24"/>
            <w:lang w:eastAsia="en-NZ"/>
            <w14:ligatures w14:val="standardContextual"/>
          </w:rPr>
          <w:tab/>
        </w:r>
        <w:r w:rsidRPr="00E57C3A">
          <w:rPr>
            <w:rStyle w:val="Hyperlink"/>
            <w:noProof/>
          </w:rPr>
          <w:t>Additional analyses and interpretive approaches not applied in this report</w:t>
        </w:r>
        <w:r>
          <w:rPr>
            <w:noProof/>
            <w:webHidden/>
          </w:rPr>
          <w:tab/>
        </w:r>
        <w:r>
          <w:rPr>
            <w:noProof/>
            <w:webHidden/>
          </w:rPr>
          <w:fldChar w:fldCharType="begin"/>
        </w:r>
        <w:r>
          <w:rPr>
            <w:noProof/>
            <w:webHidden/>
          </w:rPr>
          <w:instrText xml:space="preserve"> PAGEREF _Toc212213451 \h </w:instrText>
        </w:r>
        <w:r>
          <w:rPr>
            <w:noProof/>
            <w:webHidden/>
          </w:rPr>
        </w:r>
        <w:r>
          <w:rPr>
            <w:noProof/>
            <w:webHidden/>
          </w:rPr>
          <w:fldChar w:fldCharType="separate"/>
        </w:r>
        <w:r w:rsidR="00E86EE1">
          <w:rPr>
            <w:noProof/>
            <w:webHidden/>
          </w:rPr>
          <w:t>82</w:t>
        </w:r>
        <w:r>
          <w:rPr>
            <w:noProof/>
            <w:webHidden/>
          </w:rPr>
          <w:fldChar w:fldCharType="end"/>
        </w:r>
      </w:hyperlink>
    </w:p>
    <w:p w14:paraId="65415FD4" w14:textId="24CA0DA0" w:rsidR="00592C69" w:rsidRDefault="00592C69">
      <w:pPr>
        <w:pStyle w:val="TOC2"/>
        <w:tabs>
          <w:tab w:val="left" w:pos="1134"/>
        </w:tabs>
        <w:rPr>
          <w:rFonts w:asciiTheme="minorHAnsi" w:eastAsiaTheme="minorEastAsia" w:hAnsiTheme="minorHAnsi" w:cstheme="minorBidi"/>
          <w:noProof/>
          <w:color w:val="auto"/>
          <w:kern w:val="2"/>
          <w:sz w:val="24"/>
          <w:szCs w:val="24"/>
          <w:lang w:eastAsia="en-NZ"/>
          <w14:ligatures w14:val="standardContextual"/>
        </w:rPr>
      </w:pPr>
      <w:hyperlink w:anchor="_Toc212213452" w:history="1">
        <w:r w:rsidRPr="00E57C3A">
          <w:rPr>
            <w:rStyle w:val="Hyperlink"/>
            <w:noProof/>
          </w:rPr>
          <w:t>6.3</w:t>
        </w:r>
        <w:r>
          <w:rPr>
            <w:rFonts w:asciiTheme="minorHAnsi" w:eastAsiaTheme="minorEastAsia" w:hAnsiTheme="minorHAnsi" w:cstheme="minorBidi"/>
            <w:noProof/>
            <w:color w:val="auto"/>
            <w:kern w:val="2"/>
            <w:sz w:val="24"/>
            <w:szCs w:val="24"/>
            <w:lang w:eastAsia="en-NZ"/>
            <w14:ligatures w14:val="standardContextual"/>
          </w:rPr>
          <w:tab/>
        </w:r>
        <w:r w:rsidRPr="00E57C3A">
          <w:rPr>
            <w:rStyle w:val="Hyperlink"/>
            <w:noProof/>
          </w:rPr>
          <w:t>Differences to previous studies</w:t>
        </w:r>
        <w:r>
          <w:rPr>
            <w:noProof/>
            <w:webHidden/>
          </w:rPr>
          <w:tab/>
        </w:r>
        <w:r>
          <w:rPr>
            <w:noProof/>
            <w:webHidden/>
          </w:rPr>
          <w:fldChar w:fldCharType="begin"/>
        </w:r>
        <w:r>
          <w:rPr>
            <w:noProof/>
            <w:webHidden/>
          </w:rPr>
          <w:instrText xml:space="preserve"> PAGEREF _Toc212213452 \h </w:instrText>
        </w:r>
        <w:r>
          <w:rPr>
            <w:noProof/>
            <w:webHidden/>
          </w:rPr>
        </w:r>
        <w:r>
          <w:rPr>
            <w:noProof/>
            <w:webHidden/>
          </w:rPr>
          <w:fldChar w:fldCharType="separate"/>
        </w:r>
        <w:r w:rsidR="00E86EE1">
          <w:rPr>
            <w:noProof/>
            <w:webHidden/>
          </w:rPr>
          <w:t>83</w:t>
        </w:r>
        <w:r>
          <w:rPr>
            <w:noProof/>
            <w:webHidden/>
          </w:rPr>
          <w:fldChar w:fldCharType="end"/>
        </w:r>
      </w:hyperlink>
    </w:p>
    <w:p w14:paraId="18064047" w14:textId="2CF715E0" w:rsidR="00592C69" w:rsidRDefault="00592C69">
      <w:pPr>
        <w:pStyle w:val="TOC2"/>
        <w:tabs>
          <w:tab w:val="left" w:pos="1134"/>
        </w:tabs>
        <w:rPr>
          <w:rFonts w:asciiTheme="minorHAnsi" w:eastAsiaTheme="minorEastAsia" w:hAnsiTheme="minorHAnsi" w:cstheme="minorBidi"/>
          <w:noProof/>
          <w:color w:val="auto"/>
          <w:kern w:val="2"/>
          <w:sz w:val="24"/>
          <w:szCs w:val="24"/>
          <w:lang w:eastAsia="en-NZ"/>
          <w14:ligatures w14:val="standardContextual"/>
        </w:rPr>
      </w:pPr>
      <w:hyperlink w:anchor="_Toc212213453" w:history="1">
        <w:r w:rsidRPr="00E57C3A">
          <w:rPr>
            <w:rStyle w:val="Hyperlink"/>
            <w:noProof/>
          </w:rPr>
          <w:t>6.4</w:t>
        </w:r>
        <w:r>
          <w:rPr>
            <w:rFonts w:asciiTheme="minorHAnsi" w:eastAsiaTheme="minorEastAsia" w:hAnsiTheme="minorHAnsi" w:cstheme="minorBidi"/>
            <w:noProof/>
            <w:color w:val="auto"/>
            <w:kern w:val="2"/>
            <w:sz w:val="24"/>
            <w:szCs w:val="24"/>
            <w:lang w:eastAsia="en-NZ"/>
            <w14:ligatures w14:val="standardContextual"/>
          </w:rPr>
          <w:tab/>
        </w:r>
        <w:r w:rsidRPr="00E57C3A">
          <w:rPr>
            <w:rStyle w:val="Hyperlink"/>
            <w:noProof/>
          </w:rPr>
          <w:t>Overview</w:t>
        </w:r>
        <w:r>
          <w:rPr>
            <w:noProof/>
            <w:webHidden/>
          </w:rPr>
          <w:tab/>
        </w:r>
        <w:r>
          <w:rPr>
            <w:noProof/>
            <w:webHidden/>
          </w:rPr>
          <w:fldChar w:fldCharType="begin"/>
        </w:r>
        <w:r>
          <w:rPr>
            <w:noProof/>
            <w:webHidden/>
          </w:rPr>
          <w:instrText xml:space="preserve"> PAGEREF _Toc212213453 \h </w:instrText>
        </w:r>
        <w:r>
          <w:rPr>
            <w:noProof/>
            <w:webHidden/>
          </w:rPr>
        </w:r>
        <w:r>
          <w:rPr>
            <w:noProof/>
            <w:webHidden/>
          </w:rPr>
          <w:fldChar w:fldCharType="separate"/>
        </w:r>
        <w:r w:rsidR="00E86EE1">
          <w:rPr>
            <w:noProof/>
            <w:webHidden/>
          </w:rPr>
          <w:t>84</w:t>
        </w:r>
        <w:r>
          <w:rPr>
            <w:noProof/>
            <w:webHidden/>
          </w:rPr>
          <w:fldChar w:fldCharType="end"/>
        </w:r>
      </w:hyperlink>
    </w:p>
    <w:p w14:paraId="42DCABB9" w14:textId="3E329B3F" w:rsidR="00592C69" w:rsidRDefault="00592C69">
      <w:pPr>
        <w:pStyle w:val="TOC1"/>
        <w:rPr>
          <w:rFonts w:asciiTheme="minorHAnsi" w:eastAsiaTheme="minorEastAsia" w:hAnsiTheme="minorHAnsi" w:cstheme="minorBidi"/>
          <w:b w:val="0"/>
          <w:noProof/>
          <w:color w:val="auto"/>
          <w:kern w:val="2"/>
          <w:sz w:val="24"/>
          <w:lang w:eastAsia="en-NZ"/>
          <w14:ligatures w14:val="standardContextual"/>
        </w:rPr>
      </w:pPr>
      <w:hyperlink w:anchor="_Toc212213454" w:history="1">
        <w:r w:rsidRPr="00E57C3A">
          <w:rPr>
            <w:rStyle w:val="Hyperlink"/>
            <w:noProof/>
          </w:rPr>
          <w:t>7</w:t>
        </w:r>
        <w:r>
          <w:rPr>
            <w:rFonts w:asciiTheme="minorHAnsi" w:eastAsiaTheme="minorEastAsia" w:hAnsiTheme="minorHAnsi" w:cstheme="minorBidi"/>
            <w:b w:val="0"/>
            <w:noProof/>
            <w:color w:val="auto"/>
            <w:kern w:val="2"/>
            <w:sz w:val="24"/>
            <w:lang w:eastAsia="en-NZ"/>
            <w14:ligatures w14:val="standardContextual"/>
          </w:rPr>
          <w:tab/>
        </w:r>
        <w:r w:rsidRPr="00E57C3A">
          <w:rPr>
            <w:rStyle w:val="Hyperlink"/>
            <w:noProof/>
          </w:rPr>
          <w:t>Acknowledgements</w:t>
        </w:r>
        <w:r>
          <w:rPr>
            <w:noProof/>
            <w:webHidden/>
          </w:rPr>
          <w:tab/>
        </w:r>
        <w:r>
          <w:rPr>
            <w:noProof/>
            <w:webHidden/>
          </w:rPr>
          <w:fldChar w:fldCharType="begin"/>
        </w:r>
        <w:r>
          <w:rPr>
            <w:noProof/>
            <w:webHidden/>
          </w:rPr>
          <w:instrText xml:space="preserve"> PAGEREF _Toc212213454 \h </w:instrText>
        </w:r>
        <w:r>
          <w:rPr>
            <w:noProof/>
            <w:webHidden/>
          </w:rPr>
        </w:r>
        <w:r>
          <w:rPr>
            <w:noProof/>
            <w:webHidden/>
          </w:rPr>
          <w:fldChar w:fldCharType="separate"/>
        </w:r>
        <w:r w:rsidR="00E86EE1">
          <w:rPr>
            <w:noProof/>
            <w:webHidden/>
          </w:rPr>
          <w:t>85</w:t>
        </w:r>
        <w:r>
          <w:rPr>
            <w:noProof/>
            <w:webHidden/>
          </w:rPr>
          <w:fldChar w:fldCharType="end"/>
        </w:r>
      </w:hyperlink>
    </w:p>
    <w:p w14:paraId="26B4C06F" w14:textId="15A5260F" w:rsidR="00592C69" w:rsidRDefault="00592C69">
      <w:pPr>
        <w:pStyle w:val="TOC1"/>
        <w:rPr>
          <w:rFonts w:asciiTheme="minorHAnsi" w:eastAsiaTheme="minorEastAsia" w:hAnsiTheme="minorHAnsi" w:cstheme="minorBidi"/>
          <w:b w:val="0"/>
          <w:noProof/>
          <w:color w:val="auto"/>
          <w:kern w:val="2"/>
          <w:sz w:val="24"/>
          <w:lang w:eastAsia="en-NZ"/>
          <w14:ligatures w14:val="standardContextual"/>
        </w:rPr>
      </w:pPr>
      <w:hyperlink w:anchor="_Toc212213455" w:history="1">
        <w:r w:rsidRPr="00E57C3A">
          <w:rPr>
            <w:rStyle w:val="Hyperlink"/>
            <w:noProof/>
          </w:rPr>
          <w:t>8</w:t>
        </w:r>
        <w:r>
          <w:rPr>
            <w:rFonts w:asciiTheme="minorHAnsi" w:eastAsiaTheme="minorEastAsia" w:hAnsiTheme="minorHAnsi" w:cstheme="minorBidi"/>
            <w:b w:val="0"/>
            <w:noProof/>
            <w:color w:val="auto"/>
            <w:kern w:val="2"/>
            <w:sz w:val="24"/>
            <w:lang w:eastAsia="en-NZ"/>
            <w14:ligatures w14:val="standardContextual"/>
          </w:rPr>
          <w:tab/>
        </w:r>
        <w:r w:rsidRPr="00E57C3A">
          <w:rPr>
            <w:rStyle w:val="Hyperlink"/>
            <w:noProof/>
          </w:rPr>
          <w:t>References</w:t>
        </w:r>
        <w:r>
          <w:rPr>
            <w:noProof/>
            <w:webHidden/>
          </w:rPr>
          <w:tab/>
        </w:r>
        <w:r>
          <w:rPr>
            <w:noProof/>
            <w:webHidden/>
          </w:rPr>
          <w:fldChar w:fldCharType="begin"/>
        </w:r>
        <w:r>
          <w:rPr>
            <w:noProof/>
            <w:webHidden/>
          </w:rPr>
          <w:instrText xml:space="preserve"> PAGEREF _Toc212213455 \h </w:instrText>
        </w:r>
        <w:r>
          <w:rPr>
            <w:noProof/>
            <w:webHidden/>
          </w:rPr>
        </w:r>
        <w:r>
          <w:rPr>
            <w:noProof/>
            <w:webHidden/>
          </w:rPr>
          <w:fldChar w:fldCharType="separate"/>
        </w:r>
        <w:r w:rsidR="00E86EE1">
          <w:rPr>
            <w:noProof/>
            <w:webHidden/>
          </w:rPr>
          <w:t>86</w:t>
        </w:r>
        <w:r>
          <w:rPr>
            <w:noProof/>
            <w:webHidden/>
          </w:rPr>
          <w:fldChar w:fldCharType="end"/>
        </w:r>
      </w:hyperlink>
    </w:p>
    <w:p w14:paraId="7F472F32" w14:textId="6FA47A5A" w:rsidR="00592C69" w:rsidRDefault="00592C69">
      <w:pPr>
        <w:pStyle w:val="TOC1"/>
        <w:tabs>
          <w:tab w:val="left" w:pos="1985"/>
        </w:tabs>
        <w:rPr>
          <w:rFonts w:asciiTheme="minorHAnsi" w:eastAsiaTheme="minorEastAsia" w:hAnsiTheme="minorHAnsi" w:cstheme="minorBidi"/>
          <w:b w:val="0"/>
          <w:noProof/>
          <w:color w:val="auto"/>
          <w:kern w:val="2"/>
          <w:sz w:val="24"/>
          <w:lang w:eastAsia="en-NZ"/>
          <w14:ligatures w14:val="standardContextual"/>
        </w:rPr>
      </w:pPr>
      <w:hyperlink w:anchor="_Toc212213456" w:history="1">
        <w:r w:rsidRPr="00E57C3A">
          <w:rPr>
            <w:rStyle w:val="Hyperlink"/>
            <w:noProof/>
          </w:rPr>
          <w:t>Appendix A</w:t>
        </w:r>
        <w:r>
          <w:rPr>
            <w:rFonts w:asciiTheme="minorHAnsi" w:eastAsiaTheme="minorEastAsia" w:hAnsiTheme="minorHAnsi" w:cstheme="minorBidi"/>
            <w:b w:val="0"/>
            <w:noProof/>
            <w:color w:val="auto"/>
            <w:kern w:val="2"/>
            <w:sz w:val="24"/>
            <w:lang w:eastAsia="en-NZ"/>
            <w14:ligatures w14:val="standardContextual"/>
          </w:rPr>
          <w:tab/>
        </w:r>
        <w:r w:rsidRPr="00E57C3A">
          <w:rPr>
            <w:rStyle w:val="Hyperlink"/>
            <w:noProof/>
          </w:rPr>
          <w:t>Output data</w:t>
        </w:r>
        <w:r>
          <w:rPr>
            <w:noProof/>
            <w:webHidden/>
          </w:rPr>
          <w:tab/>
        </w:r>
        <w:r>
          <w:rPr>
            <w:noProof/>
            <w:webHidden/>
          </w:rPr>
          <w:fldChar w:fldCharType="begin"/>
        </w:r>
        <w:r>
          <w:rPr>
            <w:noProof/>
            <w:webHidden/>
          </w:rPr>
          <w:instrText xml:space="preserve"> PAGEREF _Toc212213456 \h </w:instrText>
        </w:r>
        <w:r>
          <w:rPr>
            <w:noProof/>
            <w:webHidden/>
          </w:rPr>
        </w:r>
        <w:r>
          <w:rPr>
            <w:noProof/>
            <w:webHidden/>
          </w:rPr>
          <w:fldChar w:fldCharType="separate"/>
        </w:r>
        <w:r w:rsidR="00E86EE1">
          <w:rPr>
            <w:noProof/>
            <w:webHidden/>
          </w:rPr>
          <w:t>90</w:t>
        </w:r>
        <w:r>
          <w:rPr>
            <w:noProof/>
            <w:webHidden/>
          </w:rPr>
          <w:fldChar w:fldCharType="end"/>
        </w:r>
      </w:hyperlink>
    </w:p>
    <w:p w14:paraId="4AE82D90" w14:textId="68EA9F4D" w:rsidR="000B7138" w:rsidRPr="00BD36A9" w:rsidRDefault="00BD2133" w:rsidP="000B7138">
      <w:r w:rsidRPr="00BD36A9">
        <w:fldChar w:fldCharType="end"/>
      </w:r>
    </w:p>
    <w:p w14:paraId="5FA67240" w14:textId="77777777" w:rsidR="000B7138" w:rsidRPr="00A05198" w:rsidRDefault="000B7138" w:rsidP="00971E44">
      <w:pPr>
        <w:pStyle w:val="zTablesfiguresHeading"/>
        <w:rPr>
          <w:color w:val="1822F8"/>
        </w:rPr>
      </w:pPr>
      <w:bookmarkStart w:id="20" w:name="TOTHeading"/>
      <w:r w:rsidRPr="00A05198">
        <w:rPr>
          <w:color w:val="1822F8"/>
        </w:rPr>
        <w:t>Tables</w:t>
      </w:r>
    </w:p>
    <w:bookmarkStart w:id="21" w:name="ToT"/>
    <w:bookmarkEnd w:id="20"/>
    <w:p w14:paraId="41FB76A8" w14:textId="2FE05DED" w:rsidR="00592C69" w:rsidRDefault="00BD2133">
      <w:pPr>
        <w:pStyle w:val="TableofFigures"/>
        <w:rPr>
          <w:rFonts w:asciiTheme="minorHAnsi" w:eastAsiaTheme="minorEastAsia" w:hAnsiTheme="minorHAnsi" w:cstheme="minorBidi"/>
          <w:noProof/>
          <w:color w:val="auto"/>
          <w:kern w:val="2"/>
          <w:sz w:val="24"/>
          <w:szCs w:val="24"/>
          <w:lang w:eastAsia="en-NZ"/>
          <w14:ligatures w14:val="standardContextual"/>
        </w:rPr>
      </w:pPr>
      <w:r w:rsidRPr="00BD36A9">
        <w:fldChar w:fldCharType="begin"/>
      </w:r>
      <w:r w:rsidR="002036EF" w:rsidRPr="00BD36A9">
        <w:instrText xml:space="preserve"> TOC \h \z \c "</w:instrText>
      </w:r>
      <w:r w:rsidR="000C4D97" w:rsidRPr="00BD36A9">
        <w:instrText>Table</w:instrText>
      </w:r>
      <w:r w:rsidR="002036EF" w:rsidRPr="00BD36A9">
        <w:instrText xml:space="preserve">" </w:instrText>
      </w:r>
      <w:r w:rsidRPr="00BD36A9">
        <w:fldChar w:fldCharType="separate"/>
      </w:r>
      <w:hyperlink w:anchor="_Toc212213457" w:history="1">
        <w:r w:rsidR="00592C69" w:rsidRPr="00214CB0">
          <w:rPr>
            <w:rStyle w:val="Hyperlink"/>
            <w:noProof/>
          </w:rPr>
          <w:t>Table 2-1:</w:t>
        </w:r>
        <w:r w:rsidR="00592C69">
          <w:rPr>
            <w:rFonts w:asciiTheme="minorHAnsi" w:eastAsiaTheme="minorEastAsia" w:hAnsiTheme="minorHAnsi" w:cstheme="minorBidi"/>
            <w:noProof/>
            <w:color w:val="auto"/>
            <w:kern w:val="2"/>
            <w:sz w:val="24"/>
            <w:szCs w:val="24"/>
            <w:lang w:eastAsia="en-NZ"/>
            <w14:ligatures w14:val="standardContextual"/>
          </w:rPr>
          <w:tab/>
        </w:r>
        <w:r w:rsidR="00592C69" w:rsidRPr="00214CB0">
          <w:rPr>
            <w:rStyle w:val="Hyperlink"/>
            <w:noProof/>
          </w:rPr>
          <w:t>River water quality variables included in this study.</w:t>
        </w:r>
        <w:r w:rsidR="00592C69">
          <w:rPr>
            <w:noProof/>
            <w:webHidden/>
          </w:rPr>
          <w:tab/>
        </w:r>
        <w:r w:rsidR="00592C69">
          <w:rPr>
            <w:noProof/>
            <w:webHidden/>
          </w:rPr>
          <w:fldChar w:fldCharType="begin"/>
        </w:r>
        <w:r w:rsidR="00592C69">
          <w:rPr>
            <w:noProof/>
            <w:webHidden/>
          </w:rPr>
          <w:instrText xml:space="preserve"> PAGEREF _Toc212213457 \h </w:instrText>
        </w:r>
        <w:r w:rsidR="00592C69">
          <w:rPr>
            <w:noProof/>
            <w:webHidden/>
          </w:rPr>
        </w:r>
        <w:r w:rsidR="00592C69">
          <w:rPr>
            <w:noProof/>
            <w:webHidden/>
          </w:rPr>
          <w:fldChar w:fldCharType="separate"/>
        </w:r>
        <w:r w:rsidR="00E86EE1">
          <w:rPr>
            <w:noProof/>
            <w:webHidden/>
          </w:rPr>
          <w:t>13</w:t>
        </w:r>
        <w:r w:rsidR="00592C69">
          <w:rPr>
            <w:noProof/>
            <w:webHidden/>
          </w:rPr>
          <w:fldChar w:fldCharType="end"/>
        </w:r>
      </w:hyperlink>
    </w:p>
    <w:p w14:paraId="6703DD60" w14:textId="45F5B2CB" w:rsidR="00592C69" w:rsidRDefault="00592C69">
      <w:pPr>
        <w:pStyle w:val="TableofFigures"/>
        <w:rPr>
          <w:rFonts w:asciiTheme="minorHAnsi" w:eastAsiaTheme="minorEastAsia" w:hAnsiTheme="minorHAnsi" w:cstheme="minorBidi"/>
          <w:noProof/>
          <w:color w:val="auto"/>
          <w:kern w:val="2"/>
          <w:sz w:val="24"/>
          <w:szCs w:val="24"/>
          <w:lang w:eastAsia="en-NZ"/>
          <w14:ligatures w14:val="standardContextual"/>
        </w:rPr>
      </w:pPr>
      <w:hyperlink w:anchor="_Toc212213458" w:history="1">
        <w:r w:rsidRPr="00214CB0">
          <w:rPr>
            <w:rStyle w:val="Hyperlink"/>
            <w:noProof/>
          </w:rPr>
          <w:t>Table 2</w:t>
        </w:r>
        <w:r w:rsidRPr="00214CB0">
          <w:rPr>
            <w:rStyle w:val="Hyperlink"/>
            <w:noProof/>
          </w:rPr>
          <w:noBreakHyphen/>
          <w:t>2:</w:t>
        </w:r>
        <w:r>
          <w:rPr>
            <w:rFonts w:asciiTheme="minorHAnsi" w:eastAsiaTheme="minorEastAsia" w:hAnsiTheme="minorHAnsi" w:cstheme="minorBidi"/>
            <w:noProof/>
            <w:color w:val="auto"/>
            <w:kern w:val="2"/>
            <w:sz w:val="24"/>
            <w:szCs w:val="24"/>
            <w:lang w:eastAsia="en-NZ"/>
            <w14:ligatures w14:val="standardContextual"/>
          </w:rPr>
          <w:tab/>
        </w:r>
        <w:r w:rsidRPr="00214CB0">
          <w:rPr>
            <w:rStyle w:val="Hyperlink"/>
            <w:noProof/>
          </w:rPr>
          <w:t>NEMS QC codes and their named quality zones (source: NEMS 2019).</w:t>
        </w:r>
        <w:r>
          <w:rPr>
            <w:noProof/>
            <w:webHidden/>
          </w:rPr>
          <w:tab/>
        </w:r>
        <w:r>
          <w:rPr>
            <w:noProof/>
            <w:webHidden/>
          </w:rPr>
          <w:fldChar w:fldCharType="begin"/>
        </w:r>
        <w:r>
          <w:rPr>
            <w:noProof/>
            <w:webHidden/>
          </w:rPr>
          <w:instrText xml:space="preserve"> PAGEREF _Toc212213458 \h </w:instrText>
        </w:r>
        <w:r>
          <w:rPr>
            <w:noProof/>
            <w:webHidden/>
          </w:rPr>
        </w:r>
        <w:r>
          <w:rPr>
            <w:noProof/>
            <w:webHidden/>
          </w:rPr>
          <w:fldChar w:fldCharType="separate"/>
        </w:r>
        <w:r w:rsidR="00E86EE1">
          <w:rPr>
            <w:noProof/>
            <w:webHidden/>
          </w:rPr>
          <w:t>16</w:t>
        </w:r>
        <w:r>
          <w:rPr>
            <w:noProof/>
            <w:webHidden/>
          </w:rPr>
          <w:fldChar w:fldCharType="end"/>
        </w:r>
      </w:hyperlink>
    </w:p>
    <w:p w14:paraId="1A509D9E" w14:textId="0785D27E" w:rsidR="00592C69" w:rsidRDefault="00592C69">
      <w:pPr>
        <w:pStyle w:val="TableofFigures"/>
        <w:rPr>
          <w:rFonts w:asciiTheme="minorHAnsi" w:eastAsiaTheme="minorEastAsia" w:hAnsiTheme="minorHAnsi" w:cstheme="minorBidi"/>
          <w:noProof/>
          <w:color w:val="auto"/>
          <w:kern w:val="2"/>
          <w:sz w:val="24"/>
          <w:szCs w:val="24"/>
          <w:lang w:eastAsia="en-NZ"/>
          <w14:ligatures w14:val="standardContextual"/>
        </w:rPr>
      </w:pPr>
      <w:hyperlink w:anchor="_Toc212213459" w:history="1">
        <w:r w:rsidRPr="00214CB0">
          <w:rPr>
            <w:rStyle w:val="Hyperlink"/>
            <w:noProof/>
          </w:rPr>
          <w:t>Table 3-1:</w:t>
        </w:r>
        <w:r>
          <w:rPr>
            <w:rFonts w:asciiTheme="minorHAnsi" w:eastAsiaTheme="minorEastAsia" w:hAnsiTheme="minorHAnsi" w:cstheme="minorBidi"/>
            <w:noProof/>
            <w:color w:val="auto"/>
            <w:kern w:val="2"/>
            <w:sz w:val="24"/>
            <w:szCs w:val="24"/>
            <w:lang w:eastAsia="en-NZ"/>
            <w14:ligatures w14:val="standardContextual"/>
          </w:rPr>
          <w:tab/>
        </w:r>
        <w:r w:rsidRPr="00214CB0">
          <w:rPr>
            <w:rStyle w:val="Hyperlink"/>
            <w:noProof/>
          </w:rPr>
          <w:t>Details of the NOF attributes used to grade the state of the river monitoring sites.</w:t>
        </w:r>
        <w:r>
          <w:rPr>
            <w:noProof/>
            <w:webHidden/>
          </w:rPr>
          <w:tab/>
        </w:r>
        <w:r>
          <w:rPr>
            <w:noProof/>
            <w:webHidden/>
          </w:rPr>
          <w:fldChar w:fldCharType="begin"/>
        </w:r>
        <w:r>
          <w:rPr>
            <w:noProof/>
            <w:webHidden/>
          </w:rPr>
          <w:instrText xml:space="preserve"> PAGEREF _Toc212213459 \h </w:instrText>
        </w:r>
        <w:r>
          <w:rPr>
            <w:noProof/>
            <w:webHidden/>
          </w:rPr>
        </w:r>
        <w:r>
          <w:rPr>
            <w:noProof/>
            <w:webHidden/>
          </w:rPr>
          <w:fldChar w:fldCharType="separate"/>
        </w:r>
        <w:r w:rsidR="00E86EE1">
          <w:rPr>
            <w:noProof/>
            <w:webHidden/>
          </w:rPr>
          <w:t>24</w:t>
        </w:r>
        <w:r>
          <w:rPr>
            <w:noProof/>
            <w:webHidden/>
          </w:rPr>
          <w:fldChar w:fldCharType="end"/>
        </w:r>
      </w:hyperlink>
    </w:p>
    <w:p w14:paraId="21BB85E6" w14:textId="0A6FCD68" w:rsidR="00592C69" w:rsidRDefault="00592C69">
      <w:pPr>
        <w:pStyle w:val="TableofFigures"/>
        <w:rPr>
          <w:rFonts w:asciiTheme="minorHAnsi" w:eastAsiaTheme="minorEastAsia" w:hAnsiTheme="minorHAnsi" w:cstheme="minorBidi"/>
          <w:noProof/>
          <w:color w:val="auto"/>
          <w:kern w:val="2"/>
          <w:sz w:val="24"/>
          <w:szCs w:val="24"/>
          <w:lang w:eastAsia="en-NZ"/>
          <w14:ligatures w14:val="standardContextual"/>
        </w:rPr>
      </w:pPr>
      <w:hyperlink w:anchor="_Toc212213460" w:history="1">
        <w:r w:rsidRPr="00214CB0">
          <w:rPr>
            <w:rStyle w:val="Hyperlink"/>
            <w:noProof/>
          </w:rPr>
          <w:t>Table 3-2:</w:t>
        </w:r>
        <w:r>
          <w:rPr>
            <w:rFonts w:asciiTheme="minorHAnsi" w:eastAsiaTheme="minorEastAsia" w:hAnsiTheme="minorHAnsi" w:cstheme="minorBidi"/>
            <w:noProof/>
            <w:color w:val="auto"/>
            <w:kern w:val="2"/>
            <w:sz w:val="24"/>
            <w:szCs w:val="24"/>
            <w:lang w:eastAsia="en-NZ"/>
            <w14:ligatures w14:val="standardContextual"/>
          </w:rPr>
          <w:tab/>
        </w:r>
        <w:r w:rsidRPr="00214CB0">
          <w:rPr>
            <w:rStyle w:val="Hyperlink"/>
            <w:noProof/>
          </w:rPr>
          <w:t>Level of confidence categories used to convey the confidence that the trend direction was improving.</w:t>
        </w:r>
        <w:r>
          <w:rPr>
            <w:noProof/>
            <w:webHidden/>
          </w:rPr>
          <w:tab/>
        </w:r>
        <w:r>
          <w:rPr>
            <w:noProof/>
            <w:webHidden/>
          </w:rPr>
          <w:fldChar w:fldCharType="begin"/>
        </w:r>
        <w:r>
          <w:rPr>
            <w:noProof/>
            <w:webHidden/>
          </w:rPr>
          <w:instrText xml:space="preserve"> PAGEREF _Toc212213460 \h </w:instrText>
        </w:r>
        <w:r>
          <w:rPr>
            <w:noProof/>
            <w:webHidden/>
          </w:rPr>
        </w:r>
        <w:r>
          <w:rPr>
            <w:noProof/>
            <w:webHidden/>
          </w:rPr>
          <w:fldChar w:fldCharType="separate"/>
        </w:r>
        <w:r w:rsidR="00E86EE1">
          <w:rPr>
            <w:noProof/>
            <w:webHidden/>
          </w:rPr>
          <w:t>35</w:t>
        </w:r>
        <w:r>
          <w:rPr>
            <w:noProof/>
            <w:webHidden/>
          </w:rPr>
          <w:fldChar w:fldCharType="end"/>
        </w:r>
      </w:hyperlink>
    </w:p>
    <w:p w14:paraId="320C97AE" w14:textId="543D87B4" w:rsidR="00592C69" w:rsidRDefault="00592C69">
      <w:pPr>
        <w:pStyle w:val="TableofFigures"/>
        <w:rPr>
          <w:rFonts w:asciiTheme="minorHAnsi" w:eastAsiaTheme="minorEastAsia" w:hAnsiTheme="minorHAnsi" w:cstheme="minorBidi"/>
          <w:noProof/>
          <w:color w:val="auto"/>
          <w:kern w:val="2"/>
          <w:sz w:val="24"/>
          <w:szCs w:val="24"/>
          <w:lang w:eastAsia="en-NZ"/>
          <w14:ligatures w14:val="standardContextual"/>
        </w:rPr>
      </w:pPr>
      <w:hyperlink w:anchor="_Toc212213461" w:history="1">
        <w:r w:rsidRPr="00214CB0">
          <w:rPr>
            <w:rStyle w:val="Hyperlink"/>
            <w:noProof/>
          </w:rPr>
          <w:t>Table 4-1:</w:t>
        </w:r>
        <w:r>
          <w:rPr>
            <w:rFonts w:asciiTheme="minorHAnsi" w:eastAsiaTheme="minorEastAsia" w:hAnsiTheme="minorHAnsi" w:cstheme="minorBidi"/>
            <w:noProof/>
            <w:color w:val="auto"/>
            <w:kern w:val="2"/>
            <w:sz w:val="24"/>
            <w:szCs w:val="24"/>
            <w:lang w:eastAsia="en-NZ"/>
            <w14:ligatures w14:val="standardContextual"/>
          </w:rPr>
          <w:tab/>
        </w:r>
        <w:r w:rsidRPr="00214CB0">
          <w:rPr>
            <w:rStyle w:val="Hyperlink"/>
            <w:noProof/>
          </w:rPr>
          <w:t>Number of river monitoring sites by percentage of catchment human modified land cover and water quality variable that were included in the state analyses of nutrients,</w:t>
        </w:r>
        <w:r w:rsidRPr="00214CB0">
          <w:rPr>
            <w:rStyle w:val="Hyperlink"/>
            <w:i/>
            <w:noProof/>
          </w:rPr>
          <w:t xml:space="preserve"> </w:t>
        </w:r>
        <w:r w:rsidRPr="00214CB0">
          <w:rPr>
            <w:rStyle w:val="Hyperlink"/>
            <w:i/>
            <w:iCs/>
            <w:noProof/>
          </w:rPr>
          <w:t>E. coli</w:t>
        </w:r>
        <w:r w:rsidRPr="00214CB0">
          <w:rPr>
            <w:rStyle w:val="Hyperlink"/>
            <w:noProof/>
          </w:rPr>
          <w:t>, clarity, turbidity and MCI.</w:t>
        </w:r>
        <w:r>
          <w:rPr>
            <w:noProof/>
            <w:webHidden/>
          </w:rPr>
          <w:tab/>
        </w:r>
        <w:r>
          <w:rPr>
            <w:noProof/>
            <w:webHidden/>
          </w:rPr>
          <w:fldChar w:fldCharType="begin"/>
        </w:r>
        <w:r>
          <w:rPr>
            <w:noProof/>
            <w:webHidden/>
          </w:rPr>
          <w:instrText xml:space="preserve"> PAGEREF _Toc212213461 \h </w:instrText>
        </w:r>
        <w:r>
          <w:rPr>
            <w:noProof/>
            <w:webHidden/>
          </w:rPr>
        </w:r>
        <w:r>
          <w:rPr>
            <w:noProof/>
            <w:webHidden/>
          </w:rPr>
          <w:fldChar w:fldCharType="separate"/>
        </w:r>
        <w:r w:rsidR="00E86EE1">
          <w:rPr>
            <w:noProof/>
            <w:webHidden/>
          </w:rPr>
          <w:t>38</w:t>
        </w:r>
        <w:r>
          <w:rPr>
            <w:noProof/>
            <w:webHidden/>
          </w:rPr>
          <w:fldChar w:fldCharType="end"/>
        </w:r>
      </w:hyperlink>
    </w:p>
    <w:p w14:paraId="2823C0DC" w14:textId="2BAB512D" w:rsidR="00592C69" w:rsidRDefault="00592C69">
      <w:pPr>
        <w:pStyle w:val="TableofFigures"/>
        <w:rPr>
          <w:rFonts w:asciiTheme="minorHAnsi" w:eastAsiaTheme="minorEastAsia" w:hAnsiTheme="minorHAnsi" w:cstheme="minorBidi"/>
          <w:noProof/>
          <w:color w:val="auto"/>
          <w:kern w:val="2"/>
          <w:sz w:val="24"/>
          <w:szCs w:val="24"/>
          <w:lang w:eastAsia="en-NZ"/>
          <w14:ligatures w14:val="standardContextual"/>
        </w:rPr>
      </w:pPr>
      <w:hyperlink w:anchor="_Toc212213462" w:history="1">
        <w:r w:rsidRPr="00214CB0">
          <w:rPr>
            <w:rStyle w:val="Hyperlink"/>
            <w:noProof/>
          </w:rPr>
          <w:t>Table 4-2:</w:t>
        </w:r>
        <w:r>
          <w:rPr>
            <w:rFonts w:asciiTheme="minorHAnsi" w:eastAsiaTheme="minorEastAsia" w:hAnsiTheme="minorHAnsi" w:cstheme="minorBidi"/>
            <w:noProof/>
            <w:color w:val="auto"/>
            <w:kern w:val="2"/>
            <w:sz w:val="24"/>
            <w:szCs w:val="24"/>
            <w:lang w:eastAsia="en-NZ"/>
            <w14:ligatures w14:val="standardContextual"/>
          </w:rPr>
          <w:tab/>
        </w:r>
        <w:r w:rsidRPr="00214CB0">
          <w:rPr>
            <w:rStyle w:val="Hyperlink"/>
            <w:noProof/>
          </w:rPr>
          <w:t>Summary of the number and percentage (in brackets) of sites assigned to NOF grades.</w:t>
        </w:r>
        <w:r>
          <w:rPr>
            <w:noProof/>
            <w:webHidden/>
          </w:rPr>
          <w:tab/>
        </w:r>
        <w:r>
          <w:rPr>
            <w:noProof/>
            <w:webHidden/>
          </w:rPr>
          <w:fldChar w:fldCharType="begin"/>
        </w:r>
        <w:r>
          <w:rPr>
            <w:noProof/>
            <w:webHidden/>
          </w:rPr>
          <w:instrText xml:space="preserve"> PAGEREF _Toc212213462 \h </w:instrText>
        </w:r>
        <w:r>
          <w:rPr>
            <w:noProof/>
            <w:webHidden/>
          </w:rPr>
        </w:r>
        <w:r>
          <w:rPr>
            <w:noProof/>
            <w:webHidden/>
          </w:rPr>
          <w:fldChar w:fldCharType="separate"/>
        </w:r>
        <w:r w:rsidR="00E86EE1">
          <w:rPr>
            <w:noProof/>
            <w:webHidden/>
          </w:rPr>
          <w:t>45</w:t>
        </w:r>
        <w:r>
          <w:rPr>
            <w:noProof/>
            <w:webHidden/>
          </w:rPr>
          <w:fldChar w:fldCharType="end"/>
        </w:r>
      </w:hyperlink>
    </w:p>
    <w:p w14:paraId="7EAA78CE" w14:textId="0B62A783" w:rsidR="00592C69" w:rsidRDefault="00592C69">
      <w:pPr>
        <w:pStyle w:val="TableofFigures"/>
        <w:rPr>
          <w:rFonts w:asciiTheme="minorHAnsi" w:eastAsiaTheme="minorEastAsia" w:hAnsiTheme="minorHAnsi" w:cstheme="minorBidi"/>
          <w:noProof/>
          <w:color w:val="auto"/>
          <w:kern w:val="2"/>
          <w:sz w:val="24"/>
          <w:szCs w:val="24"/>
          <w:lang w:eastAsia="en-NZ"/>
          <w14:ligatures w14:val="standardContextual"/>
        </w:rPr>
      </w:pPr>
      <w:hyperlink w:anchor="_Toc212213463" w:history="1">
        <w:r w:rsidRPr="00214CB0">
          <w:rPr>
            <w:rStyle w:val="Hyperlink"/>
            <w:noProof/>
          </w:rPr>
          <w:t>Table 5-1:</w:t>
        </w:r>
        <w:r>
          <w:rPr>
            <w:rFonts w:asciiTheme="minorHAnsi" w:eastAsiaTheme="minorEastAsia" w:hAnsiTheme="minorHAnsi" w:cstheme="minorBidi"/>
            <w:noProof/>
            <w:color w:val="auto"/>
            <w:kern w:val="2"/>
            <w:sz w:val="24"/>
            <w:szCs w:val="24"/>
            <w:lang w:eastAsia="en-NZ"/>
            <w14:ligatures w14:val="standardContextual"/>
          </w:rPr>
          <w:tab/>
        </w:r>
        <w:r w:rsidRPr="00214CB0">
          <w:rPr>
            <w:rStyle w:val="Hyperlink"/>
            <w:noProof/>
          </w:rPr>
          <w:t xml:space="preserve">Number of river monitoring sites by human modified land cover class and water quality variable included in the 10-year trend analyses of nutrients, </w:t>
        </w:r>
        <w:r w:rsidRPr="00214CB0">
          <w:rPr>
            <w:rStyle w:val="Hyperlink"/>
            <w:i/>
            <w:iCs/>
            <w:noProof/>
          </w:rPr>
          <w:t>E. coli</w:t>
        </w:r>
        <w:r w:rsidRPr="00214CB0">
          <w:rPr>
            <w:rStyle w:val="Hyperlink"/>
            <w:noProof/>
          </w:rPr>
          <w:t>, clarity, turbidity and MCI.</w:t>
        </w:r>
        <w:r>
          <w:rPr>
            <w:noProof/>
            <w:webHidden/>
          </w:rPr>
          <w:tab/>
        </w:r>
        <w:r>
          <w:rPr>
            <w:noProof/>
            <w:webHidden/>
          </w:rPr>
          <w:fldChar w:fldCharType="begin"/>
        </w:r>
        <w:r>
          <w:rPr>
            <w:noProof/>
            <w:webHidden/>
          </w:rPr>
          <w:instrText xml:space="preserve"> PAGEREF _Toc212213463 \h </w:instrText>
        </w:r>
        <w:r>
          <w:rPr>
            <w:noProof/>
            <w:webHidden/>
          </w:rPr>
        </w:r>
        <w:r>
          <w:rPr>
            <w:noProof/>
            <w:webHidden/>
          </w:rPr>
          <w:fldChar w:fldCharType="separate"/>
        </w:r>
        <w:r w:rsidR="00E86EE1">
          <w:rPr>
            <w:noProof/>
            <w:webHidden/>
          </w:rPr>
          <w:t>52</w:t>
        </w:r>
        <w:r>
          <w:rPr>
            <w:noProof/>
            <w:webHidden/>
          </w:rPr>
          <w:fldChar w:fldCharType="end"/>
        </w:r>
      </w:hyperlink>
    </w:p>
    <w:p w14:paraId="6CE98293" w14:textId="21C1D720" w:rsidR="00592C69" w:rsidRDefault="00592C69">
      <w:pPr>
        <w:pStyle w:val="TableofFigures"/>
        <w:rPr>
          <w:rFonts w:asciiTheme="minorHAnsi" w:eastAsiaTheme="minorEastAsia" w:hAnsiTheme="minorHAnsi" w:cstheme="minorBidi"/>
          <w:noProof/>
          <w:color w:val="auto"/>
          <w:kern w:val="2"/>
          <w:sz w:val="24"/>
          <w:szCs w:val="24"/>
          <w:lang w:eastAsia="en-NZ"/>
          <w14:ligatures w14:val="standardContextual"/>
        </w:rPr>
      </w:pPr>
      <w:hyperlink w:anchor="_Toc212213464" w:history="1">
        <w:r w:rsidRPr="00214CB0">
          <w:rPr>
            <w:rStyle w:val="Hyperlink"/>
            <w:noProof/>
          </w:rPr>
          <w:t>Table 5-2:</w:t>
        </w:r>
        <w:r>
          <w:rPr>
            <w:rFonts w:asciiTheme="minorHAnsi" w:eastAsiaTheme="minorEastAsia" w:hAnsiTheme="minorHAnsi" w:cstheme="minorBidi"/>
            <w:noProof/>
            <w:color w:val="auto"/>
            <w:kern w:val="2"/>
            <w:sz w:val="24"/>
            <w:szCs w:val="24"/>
            <w:lang w:eastAsia="en-NZ"/>
            <w14:ligatures w14:val="standardContextual"/>
          </w:rPr>
          <w:tab/>
        </w:r>
        <w:r w:rsidRPr="00214CB0">
          <w:rPr>
            <w:rStyle w:val="Hyperlink"/>
            <w:noProof/>
          </w:rPr>
          <w:t>Proportions of improving trends (P</w:t>
        </w:r>
        <w:r w:rsidRPr="00214CB0">
          <w:rPr>
            <w:rStyle w:val="Hyperlink"/>
            <w:noProof/>
            <w:vertAlign w:val="subscript"/>
          </w:rPr>
          <w:t>i</w:t>
        </w:r>
        <w:r w:rsidRPr="00214CB0">
          <w:rPr>
            <w:rStyle w:val="Hyperlink"/>
            <w:noProof/>
          </w:rPr>
          <w:t>) for 10-year time period.</w:t>
        </w:r>
        <w:r>
          <w:rPr>
            <w:noProof/>
            <w:webHidden/>
          </w:rPr>
          <w:tab/>
        </w:r>
        <w:r>
          <w:rPr>
            <w:noProof/>
            <w:webHidden/>
          </w:rPr>
          <w:fldChar w:fldCharType="begin"/>
        </w:r>
        <w:r>
          <w:rPr>
            <w:noProof/>
            <w:webHidden/>
          </w:rPr>
          <w:instrText xml:space="preserve"> PAGEREF _Toc212213464 \h </w:instrText>
        </w:r>
        <w:r>
          <w:rPr>
            <w:noProof/>
            <w:webHidden/>
          </w:rPr>
        </w:r>
        <w:r>
          <w:rPr>
            <w:noProof/>
            <w:webHidden/>
          </w:rPr>
          <w:fldChar w:fldCharType="separate"/>
        </w:r>
        <w:r w:rsidR="00E86EE1">
          <w:rPr>
            <w:noProof/>
            <w:webHidden/>
          </w:rPr>
          <w:t>58</w:t>
        </w:r>
        <w:r>
          <w:rPr>
            <w:noProof/>
            <w:webHidden/>
          </w:rPr>
          <w:fldChar w:fldCharType="end"/>
        </w:r>
      </w:hyperlink>
    </w:p>
    <w:p w14:paraId="55433876" w14:textId="1182CE7B" w:rsidR="00592C69" w:rsidRDefault="00592C69">
      <w:pPr>
        <w:pStyle w:val="TableofFigures"/>
        <w:rPr>
          <w:rFonts w:asciiTheme="minorHAnsi" w:eastAsiaTheme="minorEastAsia" w:hAnsiTheme="minorHAnsi" w:cstheme="minorBidi"/>
          <w:noProof/>
          <w:color w:val="auto"/>
          <w:kern w:val="2"/>
          <w:sz w:val="24"/>
          <w:szCs w:val="24"/>
          <w:lang w:eastAsia="en-NZ"/>
          <w14:ligatures w14:val="standardContextual"/>
        </w:rPr>
      </w:pPr>
      <w:hyperlink w:anchor="_Toc212213465" w:history="1">
        <w:r w:rsidRPr="00214CB0">
          <w:rPr>
            <w:rStyle w:val="Hyperlink"/>
            <w:noProof/>
          </w:rPr>
          <w:t>Table 5-3:</w:t>
        </w:r>
        <w:r>
          <w:rPr>
            <w:rFonts w:asciiTheme="minorHAnsi" w:eastAsiaTheme="minorEastAsia" w:hAnsiTheme="minorHAnsi" w:cstheme="minorBidi"/>
            <w:noProof/>
            <w:color w:val="auto"/>
            <w:kern w:val="2"/>
            <w:sz w:val="24"/>
            <w:szCs w:val="24"/>
            <w:lang w:eastAsia="en-NZ"/>
            <w14:ligatures w14:val="standardContextual"/>
          </w:rPr>
          <w:tab/>
        </w:r>
        <w:r w:rsidRPr="00214CB0">
          <w:rPr>
            <w:rStyle w:val="Hyperlink"/>
            <w:noProof/>
          </w:rPr>
          <w:t xml:space="preserve">Number of river monitoring sites by human modified land cover class and water quality variable included in the 20-year trend analyses of nutrients, </w:t>
        </w:r>
        <w:r w:rsidRPr="00214CB0">
          <w:rPr>
            <w:rStyle w:val="Hyperlink"/>
            <w:i/>
            <w:iCs/>
            <w:noProof/>
          </w:rPr>
          <w:t>E. coli</w:t>
        </w:r>
        <w:r w:rsidRPr="00214CB0">
          <w:rPr>
            <w:rStyle w:val="Hyperlink"/>
            <w:noProof/>
          </w:rPr>
          <w:t>, clarity, turbidity and MCI.</w:t>
        </w:r>
        <w:r>
          <w:rPr>
            <w:noProof/>
            <w:webHidden/>
          </w:rPr>
          <w:tab/>
        </w:r>
        <w:r>
          <w:rPr>
            <w:noProof/>
            <w:webHidden/>
          </w:rPr>
          <w:fldChar w:fldCharType="begin"/>
        </w:r>
        <w:r>
          <w:rPr>
            <w:noProof/>
            <w:webHidden/>
          </w:rPr>
          <w:instrText xml:space="preserve"> PAGEREF _Toc212213465 \h </w:instrText>
        </w:r>
        <w:r>
          <w:rPr>
            <w:noProof/>
            <w:webHidden/>
          </w:rPr>
        </w:r>
        <w:r>
          <w:rPr>
            <w:noProof/>
            <w:webHidden/>
          </w:rPr>
          <w:fldChar w:fldCharType="separate"/>
        </w:r>
        <w:r w:rsidR="00E86EE1">
          <w:rPr>
            <w:noProof/>
            <w:webHidden/>
          </w:rPr>
          <w:t>59</w:t>
        </w:r>
        <w:r>
          <w:rPr>
            <w:noProof/>
            <w:webHidden/>
          </w:rPr>
          <w:fldChar w:fldCharType="end"/>
        </w:r>
      </w:hyperlink>
    </w:p>
    <w:p w14:paraId="0ED9F8D6" w14:textId="176917E1" w:rsidR="00592C69" w:rsidRDefault="00592C69">
      <w:pPr>
        <w:pStyle w:val="TableofFigures"/>
        <w:rPr>
          <w:rFonts w:asciiTheme="minorHAnsi" w:eastAsiaTheme="minorEastAsia" w:hAnsiTheme="minorHAnsi" w:cstheme="minorBidi"/>
          <w:noProof/>
          <w:color w:val="auto"/>
          <w:kern w:val="2"/>
          <w:sz w:val="24"/>
          <w:szCs w:val="24"/>
          <w:lang w:eastAsia="en-NZ"/>
          <w14:ligatures w14:val="standardContextual"/>
        </w:rPr>
      </w:pPr>
      <w:hyperlink w:anchor="_Toc212213466" w:history="1">
        <w:r w:rsidRPr="00214CB0">
          <w:rPr>
            <w:rStyle w:val="Hyperlink"/>
            <w:noProof/>
          </w:rPr>
          <w:t>Table 5-4:</w:t>
        </w:r>
        <w:r>
          <w:rPr>
            <w:rFonts w:asciiTheme="minorHAnsi" w:eastAsiaTheme="minorEastAsia" w:hAnsiTheme="minorHAnsi" w:cstheme="minorBidi"/>
            <w:noProof/>
            <w:color w:val="auto"/>
            <w:kern w:val="2"/>
            <w:sz w:val="24"/>
            <w:szCs w:val="24"/>
            <w:lang w:eastAsia="en-NZ"/>
            <w14:ligatures w14:val="standardContextual"/>
          </w:rPr>
          <w:tab/>
        </w:r>
        <w:r w:rsidRPr="00214CB0">
          <w:rPr>
            <w:rStyle w:val="Hyperlink"/>
            <w:noProof/>
          </w:rPr>
          <w:t>Proportions of improving trends (P</w:t>
        </w:r>
        <w:r w:rsidRPr="00214CB0">
          <w:rPr>
            <w:rStyle w:val="Hyperlink"/>
            <w:noProof/>
            <w:vertAlign w:val="subscript"/>
          </w:rPr>
          <w:t>i</w:t>
        </w:r>
        <w:r w:rsidRPr="00214CB0">
          <w:rPr>
            <w:rStyle w:val="Hyperlink"/>
            <w:noProof/>
          </w:rPr>
          <w:t>) for 20-year time period.</w:t>
        </w:r>
        <w:r>
          <w:rPr>
            <w:noProof/>
            <w:webHidden/>
          </w:rPr>
          <w:tab/>
        </w:r>
        <w:r>
          <w:rPr>
            <w:noProof/>
            <w:webHidden/>
          </w:rPr>
          <w:fldChar w:fldCharType="begin"/>
        </w:r>
        <w:r>
          <w:rPr>
            <w:noProof/>
            <w:webHidden/>
          </w:rPr>
          <w:instrText xml:space="preserve"> PAGEREF _Toc212213466 \h </w:instrText>
        </w:r>
        <w:r>
          <w:rPr>
            <w:noProof/>
            <w:webHidden/>
          </w:rPr>
        </w:r>
        <w:r>
          <w:rPr>
            <w:noProof/>
            <w:webHidden/>
          </w:rPr>
          <w:fldChar w:fldCharType="separate"/>
        </w:r>
        <w:r w:rsidR="00E86EE1">
          <w:rPr>
            <w:noProof/>
            <w:webHidden/>
          </w:rPr>
          <w:t>65</w:t>
        </w:r>
        <w:r>
          <w:rPr>
            <w:noProof/>
            <w:webHidden/>
          </w:rPr>
          <w:fldChar w:fldCharType="end"/>
        </w:r>
      </w:hyperlink>
    </w:p>
    <w:p w14:paraId="5B2BE7C8" w14:textId="03798DCE" w:rsidR="00592C69" w:rsidRDefault="00592C69">
      <w:pPr>
        <w:pStyle w:val="TableofFigures"/>
        <w:rPr>
          <w:rFonts w:asciiTheme="minorHAnsi" w:eastAsiaTheme="minorEastAsia" w:hAnsiTheme="minorHAnsi" w:cstheme="minorBidi"/>
          <w:noProof/>
          <w:color w:val="auto"/>
          <w:kern w:val="2"/>
          <w:sz w:val="24"/>
          <w:szCs w:val="24"/>
          <w:lang w:eastAsia="en-NZ"/>
          <w14:ligatures w14:val="standardContextual"/>
        </w:rPr>
      </w:pPr>
      <w:hyperlink w:anchor="_Toc212213467" w:history="1">
        <w:r w:rsidRPr="00214CB0">
          <w:rPr>
            <w:rStyle w:val="Hyperlink"/>
            <w:noProof/>
          </w:rPr>
          <w:t>Table 5-5:</w:t>
        </w:r>
        <w:r>
          <w:rPr>
            <w:rFonts w:asciiTheme="minorHAnsi" w:eastAsiaTheme="minorEastAsia" w:hAnsiTheme="minorHAnsi" w:cstheme="minorBidi"/>
            <w:noProof/>
            <w:color w:val="auto"/>
            <w:kern w:val="2"/>
            <w:sz w:val="24"/>
            <w:szCs w:val="24"/>
            <w:lang w:eastAsia="en-NZ"/>
            <w14:ligatures w14:val="standardContextual"/>
          </w:rPr>
          <w:tab/>
        </w:r>
        <w:r w:rsidRPr="00214CB0">
          <w:rPr>
            <w:rStyle w:val="Hyperlink"/>
            <w:noProof/>
          </w:rPr>
          <w:t xml:space="preserve">Number of river monitoring sites by human modified land cover class and water quality variable included in the 30-year trend analyses of nutrients, </w:t>
        </w:r>
        <w:r w:rsidRPr="00214CB0">
          <w:rPr>
            <w:rStyle w:val="Hyperlink"/>
            <w:i/>
            <w:iCs/>
            <w:noProof/>
          </w:rPr>
          <w:t>E. coli</w:t>
        </w:r>
        <w:r w:rsidRPr="00214CB0">
          <w:rPr>
            <w:rStyle w:val="Hyperlink"/>
            <w:noProof/>
          </w:rPr>
          <w:t>, clarity, turbidity and MCI.</w:t>
        </w:r>
        <w:r>
          <w:rPr>
            <w:noProof/>
            <w:webHidden/>
          </w:rPr>
          <w:tab/>
        </w:r>
        <w:r>
          <w:rPr>
            <w:noProof/>
            <w:webHidden/>
          </w:rPr>
          <w:fldChar w:fldCharType="begin"/>
        </w:r>
        <w:r>
          <w:rPr>
            <w:noProof/>
            <w:webHidden/>
          </w:rPr>
          <w:instrText xml:space="preserve"> PAGEREF _Toc212213467 \h </w:instrText>
        </w:r>
        <w:r>
          <w:rPr>
            <w:noProof/>
            <w:webHidden/>
          </w:rPr>
        </w:r>
        <w:r>
          <w:rPr>
            <w:noProof/>
            <w:webHidden/>
          </w:rPr>
          <w:fldChar w:fldCharType="separate"/>
        </w:r>
        <w:r w:rsidR="00E86EE1">
          <w:rPr>
            <w:noProof/>
            <w:webHidden/>
          </w:rPr>
          <w:t>66</w:t>
        </w:r>
        <w:r>
          <w:rPr>
            <w:noProof/>
            <w:webHidden/>
          </w:rPr>
          <w:fldChar w:fldCharType="end"/>
        </w:r>
      </w:hyperlink>
    </w:p>
    <w:p w14:paraId="3E67CCC8" w14:textId="1D85FDB3" w:rsidR="00592C69" w:rsidRDefault="00592C69">
      <w:pPr>
        <w:pStyle w:val="TableofFigures"/>
        <w:rPr>
          <w:rFonts w:asciiTheme="minorHAnsi" w:eastAsiaTheme="minorEastAsia" w:hAnsiTheme="minorHAnsi" w:cstheme="minorBidi"/>
          <w:noProof/>
          <w:color w:val="auto"/>
          <w:kern w:val="2"/>
          <w:sz w:val="24"/>
          <w:szCs w:val="24"/>
          <w:lang w:eastAsia="en-NZ"/>
          <w14:ligatures w14:val="standardContextual"/>
        </w:rPr>
      </w:pPr>
      <w:hyperlink w:anchor="_Toc212213468" w:history="1">
        <w:r w:rsidRPr="00214CB0">
          <w:rPr>
            <w:rStyle w:val="Hyperlink"/>
            <w:noProof/>
          </w:rPr>
          <w:t>Table 5-6:</w:t>
        </w:r>
        <w:r>
          <w:rPr>
            <w:rFonts w:asciiTheme="minorHAnsi" w:eastAsiaTheme="minorEastAsia" w:hAnsiTheme="minorHAnsi" w:cstheme="minorBidi"/>
            <w:noProof/>
            <w:color w:val="auto"/>
            <w:kern w:val="2"/>
            <w:sz w:val="24"/>
            <w:szCs w:val="24"/>
            <w:lang w:eastAsia="en-NZ"/>
            <w14:ligatures w14:val="standardContextual"/>
          </w:rPr>
          <w:tab/>
        </w:r>
        <w:r w:rsidRPr="00214CB0">
          <w:rPr>
            <w:rStyle w:val="Hyperlink"/>
            <w:noProof/>
          </w:rPr>
          <w:t>Proportions of improving trends (P</w:t>
        </w:r>
        <w:r w:rsidRPr="00214CB0">
          <w:rPr>
            <w:rStyle w:val="Hyperlink"/>
            <w:noProof/>
            <w:vertAlign w:val="subscript"/>
          </w:rPr>
          <w:t>i</w:t>
        </w:r>
        <w:r w:rsidRPr="00214CB0">
          <w:rPr>
            <w:rStyle w:val="Hyperlink"/>
            <w:noProof/>
          </w:rPr>
          <w:t>) for 30-year time period.</w:t>
        </w:r>
        <w:r>
          <w:rPr>
            <w:noProof/>
            <w:webHidden/>
          </w:rPr>
          <w:tab/>
        </w:r>
        <w:r>
          <w:rPr>
            <w:noProof/>
            <w:webHidden/>
          </w:rPr>
          <w:fldChar w:fldCharType="begin"/>
        </w:r>
        <w:r>
          <w:rPr>
            <w:noProof/>
            <w:webHidden/>
          </w:rPr>
          <w:instrText xml:space="preserve"> PAGEREF _Toc212213468 \h </w:instrText>
        </w:r>
        <w:r>
          <w:rPr>
            <w:noProof/>
            <w:webHidden/>
          </w:rPr>
        </w:r>
        <w:r>
          <w:rPr>
            <w:noProof/>
            <w:webHidden/>
          </w:rPr>
          <w:fldChar w:fldCharType="separate"/>
        </w:r>
        <w:r w:rsidR="00E86EE1">
          <w:rPr>
            <w:noProof/>
            <w:webHidden/>
          </w:rPr>
          <w:t>71</w:t>
        </w:r>
        <w:r>
          <w:rPr>
            <w:noProof/>
            <w:webHidden/>
          </w:rPr>
          <w:fldChar w:fldCharType="end"/>
        </w:r>
      </w:hyperlink>
    </w:p>
    <w:p w14:paraId="2F27E86D" w14:textId="37338D4E" w:rsidR="00592C69" w:rsidRDefault="00592C69">
      <w:pPr>
        <w:pStyle w:val="TableofFigures"/>
        <w:rPr>
          <w:rFonts w:asciiTheme="minorHAnsi" w:eastAsiaTheme="minorEastAsia" w:hAnsiTheme="minorHAnsi" w:cstheme="minorBidi"/>
          <w:noProof/>
          <w:color w:val="auto"/>
          <w:kern w:val="2"/>
          <w:sz w:val="24"/>
          <w:szCs w:val="24"/>
          <w:lang w:eastAsia="en-NZ"/>
          <w14:ligatures w14:val="standardContextual"/>
        </w:rPr>
      </w:pPr>
      <w:hyperlink w:anchor="_Toc212213469" w:history="1">
        <w:r w:rsidRPr="00214CB0">
          <w:rPr>
            <w:rStyle w:val="Hyperlink"/>
            <w:noProof/>
          </w:rPr>
          <w:t>Table 5-7:</w:t>
        </w:r>
        <w:r>
          <w:rPr>
            <w:rFonts w:asciiTheme="minorHAnsi" w:eastAsiaTheme="minorEastAsia" w:hAnsiTheme="minorHAnsi" w:cstheme="minorBidi"/>
            <w:noProof/>
            <w:color w:val="auto"/>
            <w:kern w:val="2"/>
            <w:sz w:val="24"/>
            <w:szCs w:val="24"/>
            <w:lang w:eastAsia="en-NZ"/>
            <w14:ligatures w14:val="standardContextual"/>
          </w:rPr>
          <w:tab/>
        </w:r>
        <w:r w:rsidRPr="00214CB0">
          <w:rPr>
            <w:rStyle w:val="Hyperlink"/>
            <w:noProof/>
          </w:rPr>
          <w:t>National-scale P</w:t>
        </w:r>
        <w:r w:rsidRPr="00214CB0">
          <w:rPr>
            <w:rStyle w:val="Hyperlink"/>
            <w:noProof/>
            <w:vertAlign w:val="subscript"/>
          </w:rPr>
          <w:t>i</w:t>
        </w:r>
        <w:r w:rsidRPr="00214CB0">
          <w:rPr>
            <w:rStyle w:val="Hyperlink"/>
            <w:noProof/>
          </w:rPr>
          <w:t xml:space="preserve"> statistics.</w:t>
        </w:r>
        <w:r>
          <w:rPr>
            <w:noProof/>
            <w:webHidden/>
          </w:rPr>
          <w:tab/>
        </w:r>
        <w:r>
          <w:rPr>
            <w:noProof/>
            <w:webHidden/>
          </w:rPr>
          <w:fldChar w:fldCharType="begin"/>
        </w:r>
        <w:r>
          <w:rPr>
            <w:noProof/>
            <w:webHidden/>
          </w:rPr>
          <w:instrText xml:space="preserve"> PAGEREF _Toc212213469 \h </w:instrText>
        </w:r>
        <w:r>
          <w:rPr>
            <w:noProof/>
            <w:webHidden/>
          </w:rPr>
        </w:r>
        <w:r>
          <w:rPr>
            <w:noProof/>
            <w:webHidden/>
          </w:rPr>
          <w:fldChar w:fldCharType="separate"/>
        </w:r>
        <w:r w:rsidR="00E86EE1">
          <w:rPr>
            <w:noProof/>
            <w:webHidden/>
          </w:rPr>
          <w:t>72</w:t>
        </w:r>
        <w:r>
          <w:rPr>
            <w:noProof/>
            <w:webHidden/>
          </w:rPr>
          <w:fldChar w:fldCharType="end"/>
        </w:r>
      </w:hyperlink>
    </w:p>
    <w:p w14:paraId="0F79FB50" w14:textId="290C7A49" w:rsidR="000B7138" w:rsidRPr="00BD36A9" w:rsidRDefault="00BD2133" w:rsidP="000B7138">
      <w:pPr>
        <w:pStyle w:val="TableofFigures"/>
      </w:pPr>
      <w:r w:rsidRPr="00BD36A9">
        <w:rPr>
          <w:b/>
          <w:bCs/>
          <w:noProof/>
          <w:lang w:val="en-US"/>
        </w:rPr>
        <w:fldChar w:fldCharType="end"/>
      </w:r>
    </w:p>
    <w:p w14:paraId="55AADB6B" w14:textId="77777777" w:rsidR="000B7138" w:rsidRPr="00BD36A9" w:rsidRDefault="000B7138" w:rsidP="000B7138">
      <w:pPr>
        <w:rPr>
          <w:sz w:val="2"/>
          <w:szCs w:val="2"/>
        </w:rPr>
      </w:pPr>
    </w:p>
    <w:p w14:paraId="08DC323E" w14:textId="77777777" w:rsidR="000B7138" w:rsidRPr="00A05198" w:rsidRDefault="000B7138" w:rsidP="00971E44">
      <w:pPr>
        <w:pStyle w:val="zTablesfiguresHeading"/>
        <w:rPr>
          <w:color w:val="1822F8"/>
        </w:rPr>
      </w:pPr>
      <w:bookmarkStart w:id="22" w:name="TOFHeading"/>
      <w:bookmarkEnd w:id="21"/>
      <w:r w:rsidRPr="00A05198">
        <w:rPr>
          <w:color w:val="1822F8"/>
        </w:rPr>
        <w:t>Figures</w:t>
      </w:r>
    </w:p>
    <w:bookmarkStart w:id="23" w:name="ToF"/>
    <w:bookmarkEnd w:id="22"/>
    <w:p w14:paraId="10FF6595" w14:textId="327C5678" w:rsidR="00592C69" w:rsidRDefault="00FF1696">
      <w:pPr>
        <w:pStyle w:val="TableofFigures"/>
        <w:rPr>
          <w:rFonts w:asciiTheme="minorHAnsi" w:eastAsiaTheme="minorEastAsia" w:hAnsiTheme="minorHAnsi" w:cstheme="minorBidi"/>
          <w:noProof/>
          <w:color w:val="auto"/>
          <w:kern w:val="2"/>
          <w:sz w:val="24"/>
          <w:szCs w:val="24"/>
          <w:lang w:eastAsia="en-NZ"/>
          <w14:ligatures w14:val="standardContextual"/>
        </w:rPr>
      </w:pPr>
      <w:r>
        <w:fldChar w:fldCharType="begin"/>
      </w:r>
      <w:r>
        <w:instrText xml:space="preserve"> TOC \h \z \c "Figure" </w:instrText>
      </w:r>
      <w:r>
        <w:fldChar w:fldCharType="separate"/>
      </w:r>
      <w:hyperlink w:anchor="_Toc212213470" w:history="1">
        <w:r w:rsidR="00592C69" w:rsidRPr="00332AE2">
          <w:rPr>
            <w:rStyle w:val="Hyperlink"/>
            <w:noProof/>
          </w:rPr>
          <w:t>Figure 3-1:</w:t>
        </w:r>
        <w:r w:rsidR="00592C69">
          <w:rPr>
            <w:rFonts w:asciiTheme="minorHAnsi" w:eastAsiaTheme="minorEastAsia" w:hAnsiTheme="minorHAnsi" w:cstheme="minorBidi"/>
            <w:noProof/>
            <w:color w:val="auto"/>
            <w:kern w:val="2"/>
            <w:sz w:val="24"/>
            <w:szCs w:val="24"/>
            <w:lang w:eastAsia="en-NZ"/>
            <w14:ligatures w14:val="standardContextual"/>
          </w:rPr>
          <w:tab/>
        </w:r>
        <w:r w:rsidR="00592C69" w:rsidRPr="00332AE2">
          <w:rPr>
            <w:rStyle w:val="Hyperlink"/>
            <w:noProof/>
          </w:rPr>
          <w:t xml:space="preserve">Schematic diagram demonstrating how the Kendall </w:t>
        </w:r>
        <w:r w:rsidR="00592C69" w:rsidRPr="00332AE2">
          <w:rPr>
            <w:rStyle w:val="Hyperlink"/>
            <w:i/>
            <w:noProof/>
          </w:rPr>
          <w:t>S</w:t>
        </w:r>
        <w:r w:rsidR="00592C69" w:rsidRPr="00332AE2">
          <w:rPr>
            <w:rStyle w:val="Hyperlink"/>
            <w:noProof/>
          </w:rPr>
          <w:t xml:space="preserve"> statistic and confidence in trend direction (C) is calculated.</w:t>
        </w:r>
        <w:r w:rsidR="00592C69">
          <w:rPr>
            <w:noProof/>
            <w:webHidden/>
          </w:rPr>
          <w:tab/>
        </w:r>
        <w:r w:rsidR="00592C69">
          <w:rPr>
            <w:noProof/>
            <w:webHidden/>
          </w:rPr>
          <w:fldChar w:fldCharType="begin"/>
        </w:r>
        <w:r w:rsidR="00592C69">
          <w:rPr>
            <w:noProof/>
            <w:webHidden/>
          </w:rPr>
          <w:instrText xml:space="preserve"> PAGEREF _Toc212213470 \h </w:instrText>
        </w:r>
        <w:r w:rsidR="00592C69">
          <w:rPr>
            <w:noProof/>
            <w:webHidden/>
          </w:rPr>
        </w:r>
        <w:r w:rsidR="00592C69">
          <w:rPr>
            <w:noProof/>
            <w:webHidden/>
          </w:rPr>
          <w:fldChar w:fldCharType="separate"/>
        </w:r>
        <w:r w:rsidR="00E86EE1">
          <w:rPr>
            <w:noProof/>
            <w:webHidden/>
          </w:rPr>
          <w:t>31</w:t>
        </w:r>
        <w:r w:rsidR="00592C69">
          <w:rPr>
            <w:noProof/>
            <w:webHidden/>
          </w:rPr>
          <w:fldChar w:fldCharType="end"/>
        </w:r>
      </w:hyperlink>
    </w:p>
    <w:p w14:paraId="30E8C964" w14:textId="1DAB4D70" w:rsidR="00592C69" w:rsidRDefault="00592C69">
      <w:pPr>
        <w:pStyle w:val="TableofFigures"/>
        <w:rPr>
          <w:rFonts w:asciiTheme="minorHAnsi" w:eastAsiaTheme="minorEastAsia" w:hAnsiTheme="minorHAnsi" w:cstheme="minorBidi"/>
          <w:noProof/>
          <w:color w:val="auto"/>
          <w:kern w:val="2"/>
          <w:sz w:val="24"/>
          <w:szCs w:val="24"/>
          <w:lang w:eastAsia="en-NZ"/>
          <w14:ligatures w14:val="standardContextual"/>
        </w:rPr>
      </w:pPr>
      <w:hyperlink w:anchor="_Toc212213471" w:history="1">
        <w:r w:rsidRPr="00332AE2">
          <w:rPr>
            <w:rStyle w:val="Hyperlink"/>
            <w:noProof/>
          </w:rPr>
          <w:t>Figure 3-2:</w:t>
        </w:r>
        <w:r>
          <w:rPr>
            <w:rFonts w:asciiTheme="minorHAnsi" w:eastAsiaTheme="minorEastAsia" w:hAnsiTheme="minorHAnsi" w:cstheme="minorBidi"/>
            <w:noProof/>
            <w:color w:val="auto"/>
            <w:kern w:val="2"/>
            <w:sz w:val="24"/>
            <w:szCs w:val="24"/>
            <w:lang w:eastAsia="en-NZ"/>
            <w14:ligatures w14:val="standardContextual"/>
          </w:rPr>
          <w:tab/>
        </w:r>
        <w:r w:rsidRPr="00332AE2">
          <w:rPr>
            <w:rStyle w:val="Hyperlink"/>
            <w:noProof/>
          </w:rPr>
          <w:t>Schematic diagram of the calculation of the Sen slope, which is used to characterise trend rate.</w:t>
        </w:r>
        <w:r>
          <w:rPr>
            <w:noProof/>
            <w:webHidden/>
          </w:rPr>
          <w:tab/>
        </w:r>
        <w:r>
          <w:rPr>
            <w:noProof/>
            <w:webHidden/>
          </w:rPr>
          <w:fldChar w:fldCharType="begin"/>
        </w:r>
        <w:r>
          <w:rPr>
            <w:noProof/>
            <w:webHidden/>
          </w:rPr>
          <w:instrText xml:space="preserve"> PAGEREF _Toc212213471 \h </w:instrText>
        </w:r>
        <w:r>
          <w:rPr>
            <w:noProof/>
            <w:webHidden/>
          </w:rPr>
        </w:r>
        <w:r>
          <w:rPr>
            <w:noProof/>
            <w:webHidden/>
          </w:rPr>
          <w:fldChar w:fldCharType="separate"/>
        </w:r>
        <w:r w:rsidR="00E86EE1">
          <w:rPr>
            <w:noProof/>
            <w:webHidden/>
          </w:rPr>
          <w:t>33</w:t>
        </w:r>
        <w:r>
          <w:rPr>
            <w:noProof/>
            <w:webHidden/>
          </w:rPr>
          <w:fldChar w:fldCharType="end"/>
        </w:r>
      </w:hyperlink>
    </w:p>
    <w:p w14:paraId="6D82C702" w14:textId="0ADD25B1" w:rsidR="00592C69" w:rsidRDefault="00592C69">
      <w:pPr>
        <w:pStyle w:val="TableofFigures"/>
        <w:rPr>
          <w:rFonts w:asciiTheme="minorHAnsi" w:eastAsiaTheme="minorEastAsia" w:hAnsiTheme="minorHAnsi" w:cstheme="minorBidi"/>
          <w:noProof/>
          <w:color w:val="auto"/>
          <w:kern w:val="2"/>
          <w:sz w:val="24"/>
          <w:szCs w:val="24"/>
          <w:lang w:eastAsia="en-NZ"/>
          <w14:ligatures w14:val="standardContextual"/>
        </w:rPr>
      </w:pPr>
      <w:hyperlink w:anchor="_Toc212213472" w:history="1">
        <w:r w:rsidRPr="00332AE2">
          <w:rPr>
            <w:rStyle w:val="Hyperlink"/>
            <w:noProof/>
          </w:rPr>
          <w:t>Figure 4-1:</w:t>
        </w:r>
        <w:r>
          <w:rPr>
            <w:rFonts w:asciiTheme="minorHAnsi" w:eastAsiaTheme="minorEastAsia" w:hAnsiTheme="minorHAnsi" w:cstheme="minorBidi"/>
            <w:noProof/>
            <w:color w:val="auto"/>
            <w:kern w:val="2"/>
            <w:sz w:val="24"/>
            <w:szCs w:val="24"/>
            <w:lang w:eastAsia="en-NZ"/>
            <w14:ligatures w14:val="standardContextual"/>
          </w:rPr>
          <w:tab/>
        </w:r>
        <w:r w:rsidRPr="00332AE2">
          <w:rPr>
            <w:rStyle w:val="Hyperlink"/>
            <w:noProof/>
          </w:rPr>
          <w:t xml:space="preserve">River water quality monitoring sites used for state analyses of nutrients, </w:t>
        </w:r>
        <w:r w:rsidRPr="00332AE2">
          <w:rPr>
            <w:rStyle w:val="Hyperlink"/>
            <w:i/>
            <w:iCs/>
            <w:noProof/>
          </w:rPr>
          <w:t>E. coli</w:t>
        </w:r>
        <w:r w:rsidRPr="00332AE2">
          <w:rPr>
            <w:rStyle w:val="Hyperlink"/>
            <w:noProof/>
          </w:rPr>
          <w:t>, clarity, turbidity and MCI.</w:t>
        </w:r>
        <w:r>
          <w:rPr>
            <w:noProof/>
            <w:webHidden/>
          </w:rPr>
          <w:tab/>
        </w:r>
        <w:r>
          <w:rPr>
            <w:noProof/>
            <w:webHidden/>
          </w:rPr>
          <w:fldChar w:fldCharType="begin"/>
        </w:r>
        <w:r>
          <w:rPr>
            <w:noProof/>
            <w:webHidden/>
          </w:rPr>
          <w:instrText xml:space="preserve"> PAGEREF _Toc212213472 \h </w:instrText>
        </w:r>
        <w:r>
          <w:rPr>
            <w:noProof/>
            <w:webHidden/>
          </w:rPr>
        </w:r>
        <w:r>
          <w:rPr>
            <w:noProof/>
            <w:webHidden/>
          </w:rPr>
          <w:fldChar w:fldCharType="separate"/>
        </w:r>
        <w:r w:rsidR="00E86EE1">
          <w:rPr>
            <w:noProof/>
            <w:webHidden/>
          </w:rPr>
          <w:t>39</w:t>
        </w:r>
        <w:r>
          <w:rPr>
            <w:noProof/>
            <w:webHidden/>
          </w:rPr>
          <w:fldChar w:fldCharType="end"/>
        </w:r>
      </w:hyperlink>
    </w:p>
    <w:p w14:paraId="4D199515" w14:textId="34518941" w:rsidR="00592C69" w:rsidRDefault="00592C69">
      <w:pPr>
        <w:pStyle w:val="TableofFigures"/>
        <w:rPr>
          <w:rFonts w:asciiTheme="minorHAnsi" w:eastAsiaTheme="minorEastAsia" w:hAnsiTheme="minorHAnsi" w:cstheme="minorBidi"/>
          <w:noProof/>
          <w:color w:val="auto"/>
          <w:kern w:val="2"/>
          <w:sz w:val="24"/>
          <w:szCs w:val="24"/>
          <w:lang w:eastAsia="en-NZ"/>
          <w14:ligatures w14:val="standardContextual"/>
        </w:rPr>
      </w:pPr>
      <w:hyperlink w:anchor="_Toc212213473" w:history="1">
        <w:r w:rsidRPr="00332AE2">
          <w:rPr>
            <w:rStyle w:val="Hyperlink"/>
            <w:noProof/>
          </w:rPr>
          <w:t>Figure 4</w:t>
        </w:r>
        <w:r w:rsidRPr="00332AE2">
          <w:rPr>
            <w:rStyle w:val="Hyperlink"/>
            <w:noProof/>
          </w:rPr>
          <w:noBreakHyphen/>
          <w:t>2:</w:t>
        </w:r>
        <w:r>
          <w:rPr>
            <w:rFonts w:asciiTheme="minorHAnsi" w:eastAsiaTheme="minorEastAsia" w:hAnsiTheme="minorHAnsi" w:cstheme="minorBidi"/>
            <w:noProof/>
            <w:color w:val="auto"/>
            <w:kern w:val="2"/>
            <w:sz w:val="24"/>
            <w:szCs w:val="24"/>
            <w:lang w:eastAsia="en-NZ"/>
            <w14:ligatures w14:val="standardContextual"/>
          </w:rPr>
          <w:tab/>
        </w:r>
        <w:r w:rsidRPr="00332AE2">
          <w:rPr>
            <w:rStyle w:val="Hyperlink"/>
            <w:noProof/>
          </w:rPr>
          <w:t>Proportion of censored data for each site × variable combination for which state was assessed.</w:t>
        </w:r>
        <w:r>
          <w:rPr>
            <w:noProof/>
            <w:webHidden/>
          </w:rPr>
          <w:tab/>
        </w:r>
        <w:r>
          <w:rPr>
            <w:noProof/>
            <w:webHidden/>
          </w:rPr>
          <w:fldChar w:fldCharType="begin"/>
        </w:r>
        <w:r>
          <w:rPr>
            <w:noProof/>
            <w:webHidden/>
          </w:rPr>
          <w:instrText xml:space="preserve"> PAGEREF _Toc212213473 \h </w:instrText>
        </w:r>
        <w:r>
          <w:rPr>
            <w:noProof/>
            <w:webHidden/>
          </w:rPr>
        </w:r>
        <w:r>
          <w:rPr>
            <w:noProof/>
            <w:webHidden/>
          </w:rPr>
          <w:fldChar w:fldCharType="separate"/>
        </w:r>
        <w:r w:rsidR="00E86EE1">
          <w:rPr>
            <w:noProof/>
            <w:webHidden/>
          </w:rPr>
          <w:t>40</w:t>
        </w:r>
        <w:r>
          <w:rPr>
            <w:noProof/>
            <w:webHidden/>
          </w:rPr>
          <w:fldChar w:fldCharType="end"/>
        </w:r>
      </w:hyperlink>
    </w:p>
    <w:p w14:paraId="69791C1F" w14:textId="4AB59680" w:rsidR="00592C69" w:rsidRDefault="00592C69">
      <w:pPr>
        <w:pStyle w:val="TableofFigures"/>
        <w:rPr>
          <w:rFonts w:asciiTheme="minorHAnsi" w:eastAsiaTheme="minorEastAsia" w:hAnsiTheme="minorHAnsi" w:cstheme="minorBidi"/>
          <w:noProof/>
          <w:color w:val="auto"/>
          <w:kern w:val="2"/>
          <w:sz w:val="24"/>
          <w:szCs w:val="24"/>
          <w:lang w:eastAsia="en-NZ"/>
          <w14:ligatures w14:val="standardContextual"/>
        </w:rPr>
      </w:pPr>
      <w:hyperlink w:anchor="_Toc212213474" w:history="1">
        <w:r w:rsidRPr="00332AE2">
          <w:rPr>
            <w:rStyle w:val="Hyperlink"/>
            <w:noProof/>
          </w:rPr>
          <w:t>Figure 4</w:t>
        </w:r>
        <w:r w:rsidRPr="00332AE2">
          <w:rPr>
            <w:rStyle w:val="Hyperlink"/>
            <w:noProof/>
          </w:rPr>
          <w:noBreakHyphen/>
          <w:t>3:</w:t>
        </w:r>
        <w:r>
          <w:rPr>
            <w:rFonts w:asciiTheme="minorHAnsi" w:eastAsiaTheme="minorEastAsia" w:hAnsiTheme="minorHAnsi" w:cstheme="minorBidi"/>
            <w:noProof/>
            <w:color w:val="auto"/>
            <w:kern w:val="2"/>
            <w:sz w:val="24"/>
            <w:szCs w:val="24"/>
            <w:lang w:eastAsia="en-NZ"/>
            <w14:ligatures w14:val="standardContextual"/>
          </w:rPr>
          <w:tab/>
        </w:r>
        <w:r w:rsidRPr="00332AE2">
          <w:rPr>
            <w:rStyle w:val="Hyperlink"/>
            <w:noProof/>
          </w:rPr>
          <w:t>For each variable, the proportion of analysed data that was not labelled QC 200.</w:t>
        </w:r>
        <w:r>
          <w:rPr>
            <w:noProof/>
            <w:webHidden/>
          </w:rPr>
          <w:tab/>
        </w:r>
        <w:r>
          <w:rPr>
            <w:noProof/>
            <w:webHidden/>
          </w:rPr>
          <w:fldChar w:fldCharType="begin"/>
        </w:r>
        <w:r>
          <w:rPr>
            <w:noProof/>
            <w:webHidden/>
          </w:rPr>
          <w:instrText xml:space="preserve"> PAGEREF _Toc212213474 \h </w:instrText>
        </w:r>
        <w:r>
          <w:rPr>
            <w:noProof/>
            <w:webHidden/>
          </w:rPr>
        </w:r>
        <w:r>
          <w:rPr>
            <w:noProof/>
            <w:webHidden/>
          </w:rPr>
          <w:fldChar w:fldCharType="separate"/>
        </w:r>
        <w:r w:rsidR="00E86EE1">
          <w:rPr>
            <w:noProof/>
            <w:webHidden/>
          </w:rPr>
          <w:t>40</w:t>
        </w:r>
        <w:r>
          <w:rPr>
            <w:noProof/>
            <w:webHidden/>
          </w:rPr>
          <w:fldChar w:fldCharType="end"/>
        </w:r>
      </w:hyperlink>
    </w:p>
    <w:p w14:paraId="6638B4C4" w14:textId="5AB33877" w:rsidR="00592C69" w:rsidRDefault="00592C69">
      <w:pPr>
        <w:pStyle w:val="TableofFigures"/>
        <w:rPr>
          <w:rFonts w:asciiTheme="minorHAnsi" w:eastAsiaTheme="minorEastAsia" w:hAnsiTheme="minorHAnsi" w:cstheme="minorBidi"/>
          <w:noProof/>
          <w:color w:val="auto"/>
          <w:kern w:val="2"/>
          <w:sz w:val="24"/>
          <w:szCs w:val="24"/>
          <w:lang w:eastAsia="en-NZ"/>
          <w14:ligatures w14:val="standardContextual"/>
        </w:rPr>
      </w:pPr>
      <w:hyperlink w:anchor="_Toc212213475" w:history="1">
        <w:r w:rsidRPr="00332AE2">
          <w:rPr>
            <w:rStyle w:val="Hyperlink"/>
            <w:noProof/>
          </w:rPr>
          <w:t>Figure 4-4:</w:t>
        </w:r>
        <w:r>
          <w:rPr>
            <w:rFonts w:asciiTheme="minorHAnsi" w:eastAsiaTheme="minorEastAsia" w:hAnsiTheme="minorHAnsi" w:cstheme="minorBidi"/>
            <w:noProof/>
            <w:color w:val="auto"/>
            <w:kern w:val="2"/>
            <w:sz w:val="24"/>
            <w:szCs w:val="24"/>
            <w:lang w:eastAsia="en-NZ"/>
            <w14:ligatures w14:val="standardContextual"/>
          </w:rPr>
          <w:tab/>
        </w:r>
        <w:r w:rsidRPr="00332AE2">
          <w:rPr>
            <w:rStyle w:val="Hyperlink"/>
            <w:noProof/>
          </w:rPr>
          <w:t>River water quality state in human modified land cover classes.</w:t>
        </w:r>
        <w:r>
          <w:rPr>
            <w:noProof/>
            <w:webHidden/>
          </w:rPr>
          <w:tab/>
        </w:r>
        <w:r>
          <w:rPr>
            <w:noProof/>
            <w:webHidden/>
          </w:rPr>
          <w:fldChar w:fldCharType="begin"/>
        </w:r>
        <w:r>
          <w:rPr>
            <w:noProof/>
            <w:webHidden/>
          </w:rPr>
          <w:instrText xml:space="preserve"> PAGEREF _Toc212213475 \h </w:instrText>
        </w:r>
        <w:r>
          <w:rPr>
            <w:noProof/>
            <w:webHidden/>
          </w:rPr>
        </w:r>
        <w:r>
          <w:rPr>
            <w:noProof/>
            <w:webHidden/>
          </w:rPr>
          <w:fldChar w:fldCharType="separate"/>
        </w:r>
        <w:r w:rsidR="00E86EE1">
          <w:rPr>
            <w:noProof/>
            <w:webHidden/>
          </w:rPr>
          <w:t>42</w:t>
        </w:r>
        <w:r>
          <w:rPr>
            <w:noProof/>
            <w:webHidden/>
          </w:rPr>
          <w:fldChar w:fldCharType="end"/>
        </w:r>
      </w:hyperlink>
    </w:p>
    <w:p w14:paraId="287BA570" w14:textId="52608DA8" w:rsidR="00592C69" w:rsidRDefault="00592C69">
      <w:pPr>
        <w:pStyle w:val="TableofFigures"/>
        <w:rPr>
          <w:rFonts w:asciiTheme="minorHAnsi" w:eastAsiaTheme="minorEastAsia" w:hAnsiTheme="minorHAnsi" w:cstheme="minorBidi"/>
          <w:noProof/>
          <w:color w:val="auto"/>
          <w:kern w:val="2"/>
          <w:sz w:val="24"/>
          <w:szCs w:val="24"/>
          <w:lang w:eastAsia="en-NZ"/>
          <w14:ligatures w14:val="standardContextual"/>
        </w:rPr>
      </w:pPr>
      <w:hyperlink w:anchor="_Toc212213476" w:history="1">
        <w:r w:rsidRPr="00332AE2">
          <w:rPr>
            <w:rStyle w:val="Hyperlink"/>
            <w:noProof/>
          </w:rPr>
          <w:t>Figure 4-5:</w:t>
        </w:r>
        <w:r>
          <w:rPr>
            <w:rFonts w:asciiTheme="minorHAnsi" w:eastAsiaTheme="minorEastAsia" w:hAnsiTheme="minorHAnsi" w:cstheme="minorBidi"/>
            <w:noProof/>
            <w:color w:val="auto"/>
            <w:kern w:val="2"/>
            <w:sz w:val="24"/>
            <w:szCs w:val="24"/>
            <w:lang w:eastAsia="en-NZ"/>
            <w14:ligatures w14:val="standardContextual"/>
          </w:rPr>
          <w:tab/>
        </w:r>
        <w:r w:rsidRPr="00332AE2">
          <w:rPr>
            <w:rStyle w:val="Hyperlink"/>
            <w:i/>
            <w:iCs/>
            <w:noProof/>
          </w:rPr>
          <w:t>E. coli</w:t>
        </w:r>
        <w:r w:rsidRPr="00332AE2">
          <w:rPr>
            <w:rStyle w:val="Hyperlink"/>
            <w:noProof/>
          </w:rPr>
          <w:t xml:space="preserve"> concentrations in human modified land cover classes.</w:t>
        </w:r>
        <w:r>
          <w:rPr>
            <w:noProof/>
            <w:webHidden/>
          </w:rPr>
          <w:tab/>
        </w:r>
        <w:r>
          <w:rPr>
            <w:noProof/>
            <w:webHidden/>
          </w:rPr>
          <w:fldChar w:fldCharType="begin"/>
        </w:r>
        <w:r>
          <w:rPr>
            <w:noProof/>
            <w:webHidden/>
          </w:rPr>
          <w:instrText xml:space="preserve"> PAGEREF _Toc212213476 \h </w:instrText>
        </w:r>
        <w:r>
          <w:rPr>
            <w:noProof/>
            <w:webHidden/>
          </w:rPr>
        </w:r>
        <w:r>
          <w:rPr>
            <w:noProof/>
            <w:webHidden/>
          </w:rPr>
          <w:fldChar w:fldCharType="separate"/>
        </w:r>
        <w:r w:rsidR="00E86EE1">
          <w:rPr>
            <w:noProof/>
            <w:webHidden/>
          </w:rPr>
          <w:t>43</w:t>
        </w:r>
        <w:r>
          <w:rPr>
            <w:noProof/>
            <w:webHidden/>
          </w:rPr>
          <w:fldChar w:fldCharType="end"/>
        </w:r>
      </w:hyperlink>
    </w:p>
    <w:p w14:paraId="2A86722F" w14:textId="49CF3162" w:rsidR="00592C69" w:rsidRDefault="00592C69">
      <w:pPr>
        <w:pStyle w:val="TableofFigures"/>
        <w:rPr>
          <w:rFonts w:asciiTheme="minorHAnsi" w:eastAsiaTheme="minorEastAsia" w:hAnsiTheme="minorHAnsi" w:cstheme="minorBidi"/>
          <w:noProof/>
          <w:color w:val="auto"/>
          <w:kern w:val="2"/>
          <w:sz w:val="24"/>
          <w:szCs w:val="24"/>
          <w:lang w:eastAsia="en-NZ"/>
          <w14:ligatures w14:val="standardContextual"/>
        </w:rPr>
      </w:pPr>
      <w:hyperlink w:anchor="_Toc212213477" w:history="1">
        <w:r w:rsidRPr="00332AE2">
          <w:rPr>
            <w:rStyle w:val="Hyperlink"/>
            <w:noProof/>
          </w:rPr>
          <w:t>Figure 4-6:</w:t>
        </w:r>
        <w:r>
          <w:rPr>
            <w:rFonts w:asciiTheme="minorHAnsi" w:eastAsiaTheme="minorEastAsia" w:hAnsiTheme="minorHAnsi" w:cstheme="minorBidi"/>
            <w:noProof/>
            <w:color w:val="auto"/>
            <w:kern w:val="2"/>
            <w:sz w:val="24"/>
            <w:szCs w:val="24"/>
            <w:lang w:eastAsia="en-NZ"/>
            <w14:ligatures w14:val="standardContextual"/>
          </w:rPr>
          <w:tab/>
        </w:r>
        <w:r w:rsidRPr="00332AE2">
          <w:rPr>
            <w:rStyle w:val="Hyperlink"/>
            <w:i/>
            <w:iCs/>
            <w:noProof/>
          </w:rPr>
          <w:t>E. coli</w:t>
        </w:r>
        <w:r w:rsidRPr="00332AE2">
          <w:rPr>
            <w:rStyle w:val="Hyperlink"/>
            <w:noProof/>
          </w:rPr>
          <w:t xml:space="preserve"> percent exceedance in human modified land cover classes.</w:t>
        </w:r>
        <w:r>
          <w:rPr>
            <w:noProof/>
            <w:webHidden/>
          </w:rPr>
          <w:tab/>
        </w:r>
        <w:r>
          <w:rPr>
            <w:noProof/>
            <w:webHidden/>
          </w:rPr>
          <w:fldChar w:fldCharType="begin"/>
        </w:r>
        <w:r>
          <w:rPr>
            <w:noProof/>
            <w:webHidden/>
          </w:rPr>
          <w:instrText xml:space="preserve"> PAGEREF _Toc212213477 \h </w:instrText>
        </w:r>
        <w:r>
          <w:rPr>
            <w:noProof/>
            <w:webHidden/>
          </w:rPr>
        </w:r>
        <w:r>
          <w:rPr>
            <w:noProof/>
            <w:webHidden/>
          </w:rPr>
          <w:fldChar w:fldCharType="separate"/>
        </w:r>
        <w:r w:rsidR="00E86EE1">
          <w:rPr>
            <w:noProof/>
            <w:webHidden/>
          </w:rPr>
          <w:t>43</w:t>
        </w:r>
        <w:r>
          <w:rPr>
            <w:noProof/>
            <w:webHidden/>
          </w:rPr>
          <w:fldChar w:fldCharType="end"/>
        </w:r>
      </w:hyperlink>
    </w:p>
    <w:p w14:paraId="02D74D45" w14:textId="075CDB8D" w:rsidR="00592C69" w:rsidRDefault="00592C69">
      <w:pPr>
        <w:pStyle w:val="TableofFigures"/>
        <w:rPr>
          <w:rFonts w:asciiTheme="minorHAnsi" w:eastAsiaTheme="minorEastAsia" w:hAnsiTheme="minorHAnsi" w:cstheme="minorBidi"/>
          <w:noProof/>
          <w:color w:val="auto"/>
          <w:kern w:val="2"/>
          <w:sz w:val="24"/>
          <w:szCs w:val="24"/>
          <w:lang w:eastAsia="en-NZ"/>
          <w14:ligatures w14:val="standardContextual"/>
        </w:rPr>
      </w:pPr>
      <w:hyperlink w:anchor="_Toc212213478" w:history="1">
        <w:r w:rsidRPr="00332AE2">
          <w:rPr>
            <w:rStyle w:val="Hyperlink"/>
            <w:noProof/>
          </w:rPr>
          <w:t>Figure 4-7:</w:t>
        </w:r>
        <w:r>
          <w:rPr>
            <w:rFonts w:asciiTheme="minorHAnsi" w:eastAsiaTheme="minorEastAsia" w:hAnsiTheme="minorHAnsi" w:cstheme="minorBidi"/>
            <w:noProof/>
            <w:color w:val="auto"/>
            <w:kern w:val="2"/>
            <w:sz w:val="24"/>
            <w:szCs w:val="24"/>
            <w:lang w:eastAsia="en-NZ"/>
            <w14:ligatures w14:val="standardContextual"/>
          </w:rPr>
          <w:tab/>
        </w:r>
        <w:r w:rsidRPr="00332AE2">
          <w:rPr>
            <w:rStyle w:val="Hyperlink"/>
            <w:noProof/>
          </w:rPr>
          <w:t>Stacked bar chart showing the percentage of sites assigned each NOF grade overall NOF attribute.</w:t>
        </w:r>
        <w:r>
          <w:rPr>
            <w:noProof/>
            <w:webHidden/>
          </w:rPr>
          <w:tab/>
        </w:r>
        <w:r>
          <w:rPr>
            <w:noProof/>
            <w:webHidden/>
          </w:rPr>
          <w:fldChar w:fldCharType="begin"/>
        </w:r>
        <w:r>
          <w:rPr>
            <w:noProof/>
            <w:webHidden/>
          </w:rPr>
          <w:instrText xml:space="preserve"> PAGEREF _Toc212213478 \h </w:instrText>
        </w:r>
        <w:r>
          <w:rPr>
            <w:noProof/>
            <w:webHidden/>
          </w:rPr>
        </w:r>
        <w:r>
          <w:rPr>
            <w:noProof/>
            <w:webHidden/>
          </w:rPr>
          <w:fldChar w:fldCharType="separate"/>
        </w:r>
        <w:r w:rsidR="00E86EE1">
          <w:rPr>
            <w:noProof/>
            <w:webHidden/>
          </w:rPr>
          <w:t>44</w:t>
        </w:r>
        <w:r>
          <w:rPr>
            <w:noProof/>
            <w:webHidden/>
          </w:rPr>
          <w:fldChar w:fldCharType="end"/>
        </w:r>
      </w:hyperlink>
    </w:p>
    <w:p w14:paraId="18BBFB87" w14:textId="352D6AF6" w:rsidR="00592C69" w:rsidRDefault="00592C69">
      <w:pPr>
        <w:pStyle w:val="TableofFigures"/>
        <w:rPr>
          <w:rFonts w:asciiTheme="minorHAnsi" w:eastAsiaTheme="minorEastAsia" w:hAnsiTheme="minorHAnsi" w:cstheme="minorBidi"/>
          <w:noProof/>
          <w:color w:val="auto"/>
          <w:kern w:val="2"/>
          <w:sz w:val="24"/>
          <w:szCs w:val="24"/>
          <w:lang w:eastAsia="en-NZ"/>
          <w14:ligatures w14:val="standardContextual"/>
        </w:rPr>
      </w:pPr>
      <w:hyperlink w:anchor="_Toc212213479" w:history="1">
        <w:r w:rsidRPr="00332AE2">
          <w:rPr>
            <w:rStyle w:val="Hyperlink"/>
            <w:noProof/>
          </w:rPr>
          <w:t>Figure 4-8:</w:t>
        </w:r>
        <w:r>
          <w:rPr>
            <w:rFonts w:asciiTheme="minorHAnsi" w:eastAsiaTheme="minorEastAsia" w:hAnsiTheme="minorHAnsi" w:cstheme="minorBidi"/>
            <w:noProof/>
            <w:color w:val="auto"/>
            <w:kern w:val="2"/>
            <w:sz w:val="24"/>
            <w:szCs w:val="24"/>
            <w:lang w:eastAsia="en-NZ"/>
            <w14:ligatures w14:val="standardContextual"/>
          </w:rPr>
          <w:tab/>
        </w:r>
        <w:r w:rsidRPr="00332AE2">
          <w:rPr>
            <w:rStyle w:val="Hyperlink"/>
            <w:noProof/>
          </w:rPr>
          <w:t>Maps showing NOF overall attribute grades.</w:t>
        </w:r>
        <w:r>
          <w:rPr>
            <w:noProof/>
            <w:webHidden/>
          </w:rPr>
          <w:tab/>
        </w:r>
        <w:r>
          <w:rPr>
            <w:noProof/>
            <w:webHidden/>
          </w:rPr>
          <w:fldChar w:fldCharType="begin"/>
        </w:r>
        <w:r>
          <w:rPr>
            <w:noProof/>
            <w:webHidden/>
          </w:rPr>
          <w:instrText xml:space="preserve"> PAGEREF _Toc212213479 \h </w:instrText>
        </w:r>
        <w:r>
          <w:rPr>
            <w:noProof/>
            <w:webHidden/>
          </w:rPr>
        </w:r>
        <w:r>
          <w:rPr>
            <w:noProof/>
            <w:webHidden/>
          </w:rPr>
          <w:fldChar w:fldCharType="separate"/>
        </w:r>
        <w:r w:rsidR="00E86EE1">
          <w:rPr>
            <w:noProof/>
            <w:webHidden/>
          </w:rPr>
          <w:t>46</w:t>
        </w:r>
        <w:r>
          <w:rPr>
            <w:noProof/>
            <w:webHidden/>
          </w:rPr>
          <w:fldChar w:fldCharType="end"/>
        </w:r>
      </w:hyperlink>
    </w:p>
    <w:p w14:paraId="7EAD2B01" w14:textId="394A0E2C" w:rsidR="00592C69" w:rsidRDefault="00592C69">
      <w:pPr>
        <w:pStyle w:val="TableofFigures"/>
        <w:rPr>
          <w:rFonts w:asciiTheme="minorHAnsi" w:eastAsiaTheme="minorEastAsia" w:hAnsiTheme="minorHAnsi" w:cstheme="minorBidi"/>
          <w:noProof/>
          <w:color w:val="auto"/>
          <w:kern w:val="2"/>
          <w:sz w:val="24"/>
          <w:szCs w:val="24"/>
          <w:lang w:eastAsia="en-NZ"/>
          <w14:ligatures w14:val="standardContextual"/>
        </w:rPr>
      </w:pPr>
      <w:hyperlink w:anchor="_Toc212213480" w:history="1">
        <w:r w:rsidRPr="00332AE2">
          <w:rPr>
            <w:rStyle w:val="Hyperlink"/>
            <w:noProof/>
          </w:rPr>
          <w:t>Figure 4-9:</w:t>
        </w:r>
        <w:r>
          <w:rPr>
            <w:rFonts w:asciiTheme="minorHAnsi" w:eastAsiaTheme="minorEastAsia" w:hAnsiTheme="minorHAnsi" w:cstheme="minorBidi"/>
            <w:noProof/>
            <w:color w:val="auto"/>
            <w:kern w:val="2"/>
            <w:sz w:val="24"/>
            <w:szCs w:val="24"/>
            <w:lang w:eastAsia="en-NZ"/>
            <w14:ligatures w14:val="standardContextual"/>
          </w:rPr>
          <w:tab/>
        </w:r>
        <w:r w:rsidRPr="00332AE2">
          <w:rPr>
            <w:rStyle w:val="Hyperlink"/>
            <w:noProof/>
          </w:rPr>
          <w:t>Maps showing NOF grades for chemical attribute components.</w:t>
        </w:r>
        <w:r>
          <w:rPr>
            <w:noProof/>
            <w:webHidden/>
          </w:rPr>
          <w:tab/>
        </w:r>
        <w:r>
          <w:rPr>
            <w:noProof/>
            <w:webHidden/>
          </w:rPr>
          <w:fldChar w:fldCharType="begin"/>
        </w:r>
        <w:r>
          <w:rPr>
            <w:noProof/>
            <w:webHidden/>
          </w:rPr>
          <w:instrText xml:space="preserve"> PAGEREF _Toc212213480 \h </w:instrText>
        </w:r>
        <w:r>
          <w:rPr>
            <w:noProof/>
            <w:webHidden/>
          </w:rPr>
        </w:r>
        <w:r>
          <w:rPr>
            <w:noProof/>
            <w:webHidden/>
          </w:rPr>
          <w:fldChar w:fldCharType="separate"/>
        </w:r>
        <w:r w:rsidR="00E86EE1">
          <w:rPr>
            <w:noProof/>
            <w:webHidden/>
          </w:rPr>
          <w:t>47</w:t>
        </w:r>
        <w:r>
          <w:rPr>
            <w:noProof/>
            <w:webHidden/>
          </w:rPr>
          <w:fldChar w:fldCharType="end"/>
        </w:r>
      </w:hyperlink>
    </w:p>
    <w:p w14:paraId="5457C8B6" w14:textId="6A69DEC2" w:rsidR="00592C69" w:rsidRDefault="00592C69">
      <w:pPr>
        <w:pStyle w:val="TableofFigures"/>
        <w:rPr>
          <w:rFonts w:asciiTheme="minorHAnsi" w:eastAsiaTheme="minorEastAsia" w:hAnsiTheme="minorHAnsi" w:cstheme="minorBidi"/>
          <w:noProof/>
          <w:color w:val="auto"/>
          <w:kern w:val="2"/>
          <w:sz w:val="24"/>
          <w:szCs w:val="24"/>
          <w:lang w:eastAsia="en-NZ"/>
          <w14:ligatures w14:val="standardContextual"/>
        </w:rPr>
      </w:pPr>
      <w:hyperlink w:anchor="_Toc212213481" w:history="1">
        <w:r w:rsidRPr="00332AE2">
          <w:rPr>
            <w:rStyle w:val="Hyperlink"/>
            <w:noProof/>
          </w:rPr>
          <w:t>Figure 4-10:</w:t>
        </w:r>
        <w:r>
          <w:rPr>
            <w:rFonts w:asciiTheme="minorHAnsi" w:eastAsiaTheme="minorEastAsia" w:hAnsiTheme="minorHAnsi" w:cstheme="minorBidi"/>
            <w:noProof/>
            <w:color w:val="auto"/>
            <w:kern w:val="2"/>
            <w:sz w:val="24"/>
            <w:szCs w:val="24"/>
            <w:lang w:eastAsia="en-NZ"/>
            <w14:ligatures w14:val="standardContextual"/>
          </w:rPr>
          <w:tab/>
        </w:r>
        <w:r w:rsidRPr="00332AE2">
          <w:rPr>
            <w:rStyle w:val="Hyperlink"/>
            <w:noProof/>
          </w:rPr>
          <w:t xml:space="preserve">Maps showing NOF grades for the </w:t>
        </w:r>
        <w:r w:rsidRPr="00332AE2">
          <w:rPr>
            <w:rStyle w:val="Hyperlink"/>
            <w:i/>
            <w:iCs/>
            <w:noProof/>
          </w:rPr>
          <w:t xml:space="preserve">E. coli </w:t>
        </w:r>
        <w:r w:rsidRPr="00332AE2">
          <w:rPr>
            <w:rStyle w:val="Hyperlink"/>
            <w:noProof/>
          </w:rPr>
          <w:t>attribute components.</w:t>
        </w:r>
        <w:r>
          <w:rPr>
            <w:noProof/>
            <w:webHidden/>
          </w:rPr>
          <w:tab/>
        </w:r>
        <w:r>
          <w:rPr>
            <w:noProof/>
            <w:webHidden/>
          </w:rPr>
          <w:fldChar w:fldCharType="begin"/>
        </w:r>
        <w:r>
          <w:rPr>
            <w:noProof/>
            <w:webHidden/>
          </w:rPr>
          <w:instrText xml:space="preserve"> PAGEREF _Toc212213481 \h </w:instrText>
        </w:r>
        <w:r>
          <w:rPr>
            <w:noProof/>
            <w:webHidden/>
          </w:rPr>
        </w:r>
        <w:r>
          <w:rPr>
            <w:noProof/>
            <w:webHidden/>
          </w:rPr>
          <w:fldChar w:fldCharType="separate"/>
        </w:r>
        <w:r w:rsidR="00E86EE1">
          <w:rPr>
            <w:noProof/>
            <w:webHidden/>
          </w:rPr>
          <w:t>48</w:t>
        </w:r>
        <w:r>
          <w:rPr>
            <w:noProof/>
            <w:webHidden/>
          </w:rPr>
          <w:fldChar w:fldCharType="end"/>
        </w:r>
      </w:hyperlink>
    </w:p>
    <w:p w14:paraId="46BBD7FE" w14:textId="0CCDE32B" w:rsidR="00592C69" w:rsidRDefault="00592C69">
      <w:pPr>
        <w:pStyle w:val="TableofFigures"/>
        <w:rPr>
          <w:rFonts w:asciiTheme="minorHAnsi" w:eastAsiaTheme="minorEastAsia" w:hAnsiTheme="minorHAnsi" w:cstheme="minorBidi"/>
          <w:noProof/>
          <w:color w:val="auto"/>
          <w:kern w:val="2"/>
          <w:sz w:val="24"/>
          <w:szCs w:val="24"/>
          <w:lang w:eastAsia="en-NZ"/>
          <w14:ligatures w14:val="standardContextual"/>
        </w:rPr>
      </w:pPr>
      <w:hyperlink w:anchor="_Toc212213482" w:history="1">
        <w:r w:rsidRPr="00332AE2">
          <w:rPr>
            <w:rStyle w:val="Hyperlink"/>
            <w:noProof/>
          </w:rPr>
          <w:t>Figure 4</w:t>
        </w:r>
        <w:r w:rsidRPr="00332AE2">
          <w:rPr>
            <w:rStyle w:val="Hyperlink"/>
            <w:noProof/>
          </w:rPr>
          <w:noBreakHyphen/>
          <w:t>11:</w:t>
        </w:r>
        <w:r>
          <w:rPr>
            <w:rFonts w:asciiTheme="minorHAnsi" w:eastAsiaTheme="minorEastAsia" w:hAnsiTheme="minorHAnsi" w:cstheme="minorBidi"/>
            <w:noProof/>
            <w:color w:val="auto"/>
            <w:kern w:val="2"/>
            <w:sz w:val="24"/>
            <w:szCs w:val="24"/>
            <w:lang w:eastAsia="en-NZ"/>
            <w14:ligatures w14:val="standardContextual"/>
          </w:rPr>
          <w:tab/>
        </w:r>
        <w:r w:rsidRPr="00332AE2">
          <w:rPr>
            <w:rStyle w:val="Hyperlink"/>
            <w:noProof/>
          </w:rPr>
          <w:t>Stacked bar charts showing the percentage of sites assigned each NOF grade, by human modified land cover class and overall NOF attribute.</w:t>
        </w:r>
        <w:r>
          <w:rPr>
            <w:noProof/>
            <w:webHidden/>
          </w:rPr>
          <w:tab/>
        </w:r>
        <w:r>
          <w:rPr>
            <w:noProof/>
            <w:webHidden/>
          </w:rPr>
          <w:fldChar w:fldCharType="begin"/>
        </w:r>
        <w:r>
          <w:rPr>
            <w:noProof/>
            <w:webHidden/>
          </w:rPr>
          <w:instrText xml:space="preserve"> PAGEREF _Toc212213482 \h </w:instrText>
        </w:r>
        <w:r>
          <w:rPr>
            <w:noProof/>
            <w:webHidden/>
          </w:rPr>
        </w:r>
        <w:r>
          <w:rPr>
            <w:noProof/>
            <w:webHidden/>
          </w:rPr>
          <w:fldChar w:fldCharType="separate"/>
        </w:r>
        <w:r w:rsidR="00E86EE1">
          <w:rPr>
            <w:noProof/>
            <w:webHidden/>
          </w:rPr>
          <w:t>49</w:t>
        </w:r>
        <w:r>
          <w:rPr>
            <w:noProof/>
            <w:webHidden/>
          </w:rPr>
          <w:fldChar w:fldCharType="end"/>
        </w:r>
      </w:hyperlink>
    </w:p>
    <w:p w14:paraId="2F59F800" w14:textId="328ACAB9" w:rsidR="00592C69" w:rsidRDefault="00592C69">
      <w:pPr>
        <w:pStyle w:val="TableofFigures"/>
        <w:rPr>
          <w:rFonts w:asciiTheme="minorHAnsi" w:eastAsiaTheme="minorEastAsia" w:hAnsiTheme="minorHAnsi" w:cstheme="minorBidi"/>
          <w:noProof/>
          <w:color w:val="auto"/>
          <w:kern w:val="2"/>
          <w:sz w:val="24"/>
          <w:szCs w:val="24"/>
          <w:lang w:eastAsia="en-NZ"/>
          <w14:ligatures w14:val="standardContextual"/>
        </w:rPr>
      </w:pPr>
      <w:hyperlink w:anchor="_Toc212213483" w:history="1">
        <w:r w:rsidRPr="00332AE2">
          <w:rPr>
            <w:rStyle w:val="Hyperlink"/>
            <w:noProof/>
          </w:rPr>
          <w:t>Figure 4</w:t>
        </w:r>
        <w:r w:rsidRPr="00332AE2">
          <w:rPr>
            <w:rStyle w:val="Hyperlink"/>
            <w:noProof/>
          </w:rPr>
          <w:noBreakHyphen/>
          <w:t>12:</w:t>
        </w:r>
        <w:r>
          <w:rPr>
            <w:rFonts w:asciiTheme="minorHAnsi" w:eastAsiaTheme="minorEastAsia" w:hAnsiTheme="minorHAnsi" w:cstheme="minorBidi"/>
            <w:noProof/>
            <w:color w:val="auto"/>
            <w:kern w:val="2"/>
            <w:sz w:val="24"/>
            <w:szCs w:val="24"/>
            <w:lang w:eastAsia="en-NZ"/>
            <w14:ligatures w14:val="standardContextual"/>
          </w:rPr>
          <w:tab/>
        </w:r>
        <w:r w:rsidRPr="00332AE2">
          <w:rPr>
            <w:rStyle w:val="Hyperlink"/>
            <w:noProof/>
          </w:rPr>
          <w:t>Stacked bar charts showing the percentage of sites assigned each NOF grade, by human modified land cover class and NOF chemical attribute component.</w:t>
        </w:r>
        <w:r>
          <w:rPr>
            <w:noProof/>
            <w:webHidden/>
          </w:rPr>
          <w:tab/>
        </w:r>
        <w:r>
          <w:rPr>
            <w:noProof/>
            <w:webHidden/>
          </w:rPr>
          <w:fldChar w:fldCharType="begin"/>
        </w:r>
        <w:r>
          <w:rPr>
            <w:noProof/>
            <w:webHidden/>
          </w:rPr>
          <w:instrText xml:space="preserve"> PAGEREF _Toc212213483 \h </w:instrText>
        </w:r>
        <w:r>
          <w:rPr>
            <w:noProof/>
            <w:webHidden/>
          </w:rPr>
        </w:r>
        <w:r>
          <w:rPr>
            <w:noProof/>
            <w:webHidden/>
          </w:rPr>
          <w:fldChar w:fldCharType="separate"/>
        </w:r>
        <w:r w:rsidR="00E86EE1">
          <w:rPr>
            <w:noProof/>
            <w:webHidden/>
          </w:rPr>
          <w:t>49</w:t>
        </w:r>
        <w:r>
          <w:rPr>
            <w:noProof/>
            <w:webHidden/>
          </w:rPr>
          <w:fldChar w:fldCharType="end"/>
        </w:r>
      </w:hyperlink>
    </w:p>
    <w:p w14:paraId="298BF1D7" w14:textId="585CFA30" w:rsidR="00592C69" w:rsidRDefault="00592C69">
      <w:pPr>
        <w:pStyle w:val="TableofFigures"/>
        <w:rPr>
          <w:rFonts w:asciiTheme="minorHAnsi" w:eastAsiaTheme="minorEastAsia" w:hAnsiTheme="minorHAnsi" w:cstheme="minorBidi"/>
          <w:noProof/>
          <w:color w:val="auto"/>
          <w:kern w:val="2"/>
          <w:sz w:val="24"/>
          <w:szCs w:val="24"/>
          <w:lang w:eastAsia="en-NZ"/>
          <w14:ligatures w14:val="standardContextual"/>
        </w:rPr>
      </w:pPr>
      <w:hyperlink w:anchor="_Toc212213484" w:history="1">
        <w:r w:rsidRPr="00332AE2">
          <w:rPr>
            <w:rStyle w:val="Hyperlink"/>
            <w:noProof/>
          </w:rPr>
          <w:t>Figure 4</w:t>
        </w:r>
        <w:r w:rsidRPr="00332AE2">
          <w:rPr>
            <w:rStyle w:val="Hyperlink"/>
            <w:noProof/>
          </w:rPr>
          <w:noBreakHyphen/>
          <w:t>13:</w:t>
        </w:r>
        <w:r>
          <w:rPr>
            <w:rFonts w:asciiTheme="minorHAnsi" w:eastAsiaTheme="minorEastAsia" w:hAnsiTheme="minorHAnsi" w:cstheme="minorBidi"/>
            <w:noProof/>
            <w:color w:val="auto"/>
            <w:kern w:val="2"/>
            <w:sz w:val="24"/>
            <w:szCs w:val="24"/>
            <w:lang w:eastAsia="en-NZ"/>
            <w14:ligatures w14:val="standardContextual"/>
          </w:rPr>
          <w:tab/>
        </w:r>
        <w:r w:rsidRPr="00332AE2">
          <w:rPr>
            <w:rStyle w:val="Hyperlink"/>
            <w:noProof/>
          </w:rPr>
          <w:t xml:space="preserve">Stacked bar charts showing the percentage of sites assigned each NOF grade, by human modified land cover class and NOF </w:t>
        </w:r>
        <w:r w:rsidRPr="00332AE2">
          <w:rPr>
            <w:rStyle w:val="Hyperlink"/>
            <w:i/>
            <w:iCs/>
            <w:noProof/>
          </w:rPr>
          <w:t>E. coli</w:t>
        </w:r>
        <w:r w:rsidRPr="00332AE2">
          <w:rPr>
            <w:rStyle w:val="Hyperlink"/>
            <w:noProof/>
          </w:rPr>
          <w:t xml:space="preserve"> attribute component.</w:t>
        </w:r>
        <w:r>
          <w:rPr>
            <w:noProof/>
            <w:webHidden/>
          </w:rPr>
          <w:tab/>
        </w:r>
        <w:r>
          <w:rPr>
            <w:noProof/>
            <w:webHidden/>
          </w:rPr>
          <w:fldChar w:fldCharType="begin"/>
        </w:r>
        <w:r>
          <w:rPr>
            <w:noProof/>
            <w:webHidden/>
          </w:rPr>
          <w:instrText xml:space="preserve"> PAGEREF _Toc212213484 \h </w:instrText>
        </w:r>
        <w:r>
          <w:rPr>
            <w:noProof/>
            <w:webHidden/>
          </w:rPr>
        </w:r>
        <w:r>
          <w:rPr>
            <w:noProof/>
            <w:webHidden/>
          </w:rPr>
          <w:fldChar w:fldCharType="separate"/>
        </w:r>
        <w:r w:rsidR="00E86EE1">
          <w:rPr>
            <w:noProof/>
            <w:webHidden/>
          </w:rPr>
          <w:t>50</w:t>
        </w:r>
        <w:r>
          <w:rPr>
            <w:noProof/>
            <w:webHidden/>
          </w:rPr>
          <w:fldChar w:fldCharType="end"/>
        </w:r>
      </w:hyperlink>
    </w:p>
    <w:p w14:paraId="78C996C6" w14:textId="79B89A40" w:rsidR="00592C69" w:rsidRDefault="00592C69">
      <w:pPr>
        <w:pStyle w:val="TableofFigures"/>
        <w:rPr>
          <w:rFonts w:asciiTheme="minorHAnsi" w:eastAsiaTheme="minorEastAsia" w:hAnsiTheme="minorHAnsi" w:cstheme="minorBidi"/>
          <w:noProof/>
          <w:color w:val="auto"/>
          <w:kern w:val="2"/>
          <w:sz w:val="24"/>
          <w:szCs w:val="24"/>
          <w:lang w:eastAsia="en-NZ"/>
          <w14:ligatures w14:val="standardContextual"/>
        </w:rPr>
      </w:pPr>
      <w:hyperlink w:anchor="_Toc212213485" w:history="1">
        <w:r w:rsidRPr="00332AE2">
          <w:rPr>
            <w:rStyle w:val="Hyperlink"/>
            <w:noProof/>
          </w:rPr>
          <w:t>Figure 4-14:</w:t>
        </w:r>
        <w:r>
          <w:rPr>
            <w:rFonts w:asciiTheme="minorHAnsi" w:eastAsiaTheme="minorEastAsia" w:hAnsiTheme="minorHAnsi" w:cstheme="minorBidi"/>
            <w:noProof/>
            <w:color w:val="auto"/>
            <w:kern w:val="2"/>
            <w:sz w:val="24"/>
            <w:szCs w:val="24"/>
            <w:lang w:eastAsia="en-NZ"/>
            <w14:ligatures w14:val="standardContextual"/>
          </w:rPr>
          <w:tab/>
        </w:r>
        <w:r w:rsidRPr="00332AE2">
          <w:rPr>
            <w:rStyle w:val="Hyperlink"/>
            <w:noProof/>
          </w:rPr>
          <w:t>Relationships between median water quality state and proportion of upstream catchment with human modified land cover.</w:t>
        </w:r>
        <w:r>
          <w:rPr>
            <w:noProof/>
            <w:webHidden/>
          </w:rPr>
          <w:tab/>
        </w:r>
        <w:r>
          <w:rPr>
            <w:noProof/>
            <w:webHidden/>
          </w:rPr>
          <w:fldChar w:fldCharType="begin"/>
        </w:r>
        <w:r>
          <w:rPr>
            <w:noProof/>
            <w:webHidden/>
          </w:rPr>
          <w:instrText xml:space="preserve"> PAGEREF _Toc212213485 \h </w:instrText>
        </w:r>
        <w:r>
          <w:rPr>
            <w:noProof/>
            <w:webHidden/>
          </w:rPr>
        </w:r>
        <w:r>
          <w:rPr>
            <w:noProof/>
            <w:webHidden/>
          </w:rPr>
          <w:fldChar w:fldCharType="separate"/>
        </w:r>
        <w:r w:rsidR="00E86EE1">
          <w:rPr>
            <w:noProof/>
            <w:webHidden/>
          </w:rPr>
          <w:t>51</w:t>
        </w:r>
        <w:r>
          <w:rPr>
            <w:noProof/>
            <w:webHidden/>
          </w:rPr>
          <w:fldChar w:fldCharType="end"/>
        </w:r>
      </w:hyperlink>
    </w:p>
    <w:p w14:paraId="68AA29AE" w14:textId="0DDBD5C5" w:rsidR="00592C69" w:rsidRDefault="00592C69">
      <w:pPr>
        <w:pStyle w:val="TableofFigures"/>
        <w:rPr>
          <w:rFonts w:asciiTheme="minorHAnsi" w:eastAsiaTheme="minorEastAsia" w:hAnsiTheme="minorHAnsi" w:cstheme="minorBidi"/>
          <w:noProof/>
          <w:color w:val="auto"/>
          <w:kern w:val="2"/>
          <w:sz w:val="24"/>
          <w:szCs w:val="24"/>
          <w:lang w:eastAsia="en-NZ"/>
          <w14:ligatures w14:val="standardContextual"/>
        </w:rPr>
      </w:pPr>
      <w:hyperlink w:anchor="_Toc212213486" w:history="1">
        <w:r w:rsidRPr="00332AE2">
          <w:rPr>
            <w:rStyle w:val="Hyperlink"/>
            <w:noProof/>
          </w:rPr>
          <w:t>Figure 5-1:</w:t>
        </w:r>
        <w:r>
          <w:rPr>
            <w:rFonts w:asciiTheme="minorHAnsi" w:eastAsiaTheme="minorEastAsia" w:hAnsiTheme="minorHAnsi" w:cstheme="minorBidi"/>
            <w:noProof/>
            <w:color w:val="auto"/>
            <w:kern w:val="2"/>
            <w:sz w:val="24"/>
            <w:szCs w:val="24"/>
            <w:lang w:eastAsia="en-NZ"/>
            <w14:ligatures w14:val="standardContextual"/>
          </w:rPr>
          <w:tab/>
        </w:r>
        <w:r w:rsidRPr="00332AE2">
          <w:rPr>
            <w:rStyle w:val="Hyperlink"/>
            <w:noProof/>
          </w:rPr>
          <w:t xml:space="preserve">River water quality monitoring sites used for 10-year trend analyses of nutrients, </w:t>
        </w:r>
        <w:r w:rsidRPr="00332AE2">
          <w:rPr>
            <w:rStyle w:val="Hyperlink"/>
            <w:i/>
            <w:iCs/>
            <w:noProof/>
          </w:rPr>
          <w:t>E. coli</w:t>
        </w:r>
        <w:r w:rsidRPr="00332AE2">
          <w:rPr>
            <w:rStyle w:val="Hyperlink"/>
            <w:noProof/>
          </w:rPr>
          <w:t>, clarity, turbidity and MCI.</w:t>
        </w:r>
        <w:r>
          <w:rPr>
            <w:noProof/>
            <w:webHidden/>
          </w:rPr>
          <w:tab/>
        </w:r>
        <w:r>
          <w:rPr>
            <w:noProof/>
            <w:webHidden/>
          </w:rPr>
          <w:fldChar w:fldCharType="begin"/>
        </w:r>
        <w:r>
          <w:rPr>
            <w:noProof/>
            <w:webHidden/>
          </w:rPr>
          <w:instrText xml:space="preserve"> PAGEREF _Toc212213486 \h </w:instrText>
        </w:r>
        <w:r>
          <w:rPr>
            <w:noProof/>
            <w:webHidden/>
          </w:rPr>
        </w:r>
        <w:r>
          <w:rPr>
            <w:noProof/>
            <w:webHidden/>
          </w:rPr>
          <w:fldChar w:fldCharType="separate"/>
        </w:r>
        <w:r w:rsidR="00E86EE1">
          <w:rPr>
            <w:noProof/>
            <w:webHidden/>
          </w:rPr>
          <w:t>53</w:t>
        </w:r>
        <w:r>
          <w:rPr>
            <w:noProof/>
            <w:webHidden/>
          </w:rPr>
          <w:fldChar w:fldCharType="end"/>
        </w:r>
      </w:hyperlink>
    </w:p>
    <w:p w14:paraId="630DECDF" w14:textId="54F31DF9" w:rsidR="00592C69" w:rsidRDefault="00592C69">
      <w:pPr>
        <w:pStyle w:val="TableofFigures"/>
        <w:rPr>
          <w:rFonts w:asciiTheme="minorHAnsi" w:eastAsiaTheme="minorEastAsia" w:hAnsiTheme="minorHAnsi" w:cstheme="minorBidi"/>
          <w:noProof/>
          <w:color w:val="auto"/>
          <w:kern w:val="2"/>
          <w:sz w:val="24"/>
          <w:szCs w:val="24"/>
          <w:lang w:eastAsia="en-NZ"/>
          <w14:ligatures w14:val="standardContextual"/>
        </w:rPr>
      </w:pPr>
      <w:hyperlink w:anchor="_Toc212213487" w:history="1">
        <w:r w:rsidRPr="00332AE2">
          <w:rPr>
            <w:rStyle w:val="Hyperlink"/>
            <w:noProof/>
          </w:rPr>
          <w:t>Figure 5</w:t>
        </w:r>
        <w:r w:rsidRPr="00332AE2">
          <w:rPr>
            <w:rStyle w:val="Hyperlink"/>
            <w:noProof/>
          </w:rPr>
          <w:noBreakHyphen/>
          <w:t>2:</w:t>
        </w:r>
        <w:r>
          <w:rPr>
            <w:rFonts w:asciiTheme="minorHAnsi" w:eastAsiaTheme="minorEastAsia" w:hAnsiTheme="minorHAnsi" w:cstheme="minorBidi"/>
            <w:noProof/>
            <w:color w:val="auto"/>
            <w:kern w:val="2"/>
            <w:sz w:val="24"/>
            <w:szCs w:val="24"/>
            <w:lang w:eastAsia="en-NZ"/>
            <w14:ligatures w14:val="standardContextual"/>
          </w:rPr>
          <w:tab/>
        </w:r>
        <w:r w:rsidRPr="00332AE2">
          <w:rPr>
            <w:rStyle w:val="Hyperlink"/>
            <w:noProof/>
          </w:rPr>
          <w:t>Proportion of censored data for each site × variable combination for which trend was assessed.</w:t>
        </w:r>
        <w:r>
          <w:rPr>
            <w:noProof/>
            <w:webHidden/>
          </w:rPr>
          <w:tab/>
        </w:r>
        <w:r>
          <w:rPr>
            <w:noProof/>
            <w:webHidden/>
          </w:rPr>
          <w:fldChar w:fldCharType="begin"/>
        </w:r>
        <w:r>
          <w:rPr>
            <w:noProof/>
            <w:webHidden/>
          </w:rPr>
          <w:instrText xml:space="preserve"> PAGEREF _Toc212213487 \h </w:instrText>
        </w:r>
        <w:r>
          <w:rPr>
            <w:noProof/>
            <w:webHidden/>
          </w:rPr>
        </w:r>
        <w:r>
          <w:rPr>
            <w:noProof/>
            <w:webHidden/>
          </w:rPr>
          <w:fldChar w:fldCharType="separate"/>
        </w:r>
        <w:r w:rsidR="00E86EE1">
          <w:rPr>
            <w:noProof/>
            <w:webHidden/>
          </w:rPr>
          <w:t>54</w:t>
        </w:r>
        <w:r>
          <w:rPr>
            <w:noProof/>
            <w:webHidden/>
          </w:rPr>
          <w:fldChar w:fldCharType="end"/>
        </w:r>
      </w:hyperlink>
    </w:p>
    <w:p w14:paraId="28452019" w14:textId="4000A5FB" w:rsidR="00592C69" w:rsidRDefault="00592C69">
      <w:pPr>
        <w:pStyle w:val="TableofFigures"/>
        <w:rPr>
          <w:rFonts w:asciiTheme="minorHAnsi" w:eastAsiaTheme="minorEastAsia" w:hAnsiTheme="minorHAnsi" w:cstheme="minorBidi"/>
          <w:noProof/>
          <w:color w:val="auto"/>
          <w:kern w:val="2"/>
          <w:sz w:val="24"/>
          <w:szCs w:val="24"/>
          <w:lang w:eastAsia="en-NZ"/>
          <w14:ligatures w14:val="standardContextual"/>
        </w:rPr>
      </w:pPr>
      <w:hyperlink w:anchor="_Toc212213488" w:history="1">
        <w:r w:rsidRPr="00332AE2">
          <w:rPr>
            <w:rStyle w:val="Hyperlink"/>
            <w:noProof/>
          </w:rPr>
          <w:t>Figure 5-3:</w:t>
        </w:r>
        <w:r>
          <w:rPr>
            <w:rFonts w:asciiTheme="minorHAnsi" w:eastAsiaTheme="minorEastAsia" w:hAnsiTheme="minorHAnsi" w:cstheme="minorBidi"/>
            <w:noProof/>
            <w:color w:val="auto"/>
            <w:kern w:val="2"/>
            <w:sz w:val="24"/>
            <w:szCs w:val="24"/>
            <w:lang w:eastAsia="en-NZ"/>
            <w14:ligatures w14:val="standardContextual"/>
          </w:rPr>
          <w:tab/>
        </w:r>
        <w:r w:rsidRPr="00332AE2">
          <w:rPr>
            <w:rStyle w:val="Hyperlink"/>
            <w:noProof/>
          </w:rPr>
          <w:t>Summary of 10-year raw trend rates. Box-and-whisker plots show the distributions of site trend rates within human modified land cover classes.</w:t>
        </w:r>
        <w:r>
          <w:rPr>
            <w:noProof/>
            <w:webHidden/>
          </w:rPr>
          <w:tab/>
        </w:r>
        <w:r>
          <w:rPr>
            <w:noProof/>
            <w:webHidden/>
          </w:rPr>
          <w:fldChar w:fldCharType="begin"/>
        </w:r>
        <w:r>
          <w:rPr>
            <w:noProof/>
            <w:webHidden/>
          </w:rPr>
          <w:instrText xml:space="preserve"> PAGEREF _Toc212213488 \h </w:instrText>
        </w:r>
        <w:r>
          <w:rPr>
            <w:noProof/>
            <w:webHidden/>
          </w:rPr>
        </w:r>
        <w:r>
          <w:rPr>
            <w:noProof/>
            <w:webHidden/>
          </w:rPr>
          <w:fldChar w:fldCharType="separate"/>
        </w:r>
        <w:r w:rsidR="00E86EE1">
          <w:rPr>
            <w:noProof/>
            <w:webHidden/>
          </w:rPr>
          <w:t>55</w:t>
        </w:r>
        <w:r>
          <w:rPr>
            <w:noProof/>
            <w:webHidden/>
          </w:rPr>
          <w:fldChar w:fldCharType="end"/>
        </w:r>
      </w:hyperlink>
    </w:p>
    <w:p w14:paraId="7EED26EF" w14:textId="4FA19CE0" w:rsidR="00592C69" w:rsidRDefault="00592C69">
      <w:pPr>
        <w:pStyle w:val="TableofFigures"/>
        <w:rPr>
          <w:rFonts w:asciiTheme="minorHAnsi" w:eastAsiaTheme="minorEastAsia" w:hAnsiTheme="minorHAnsi" w:cstheme="minorBidi"/>
          <w:noProof/>
          <w:color w:val="auto"/>
          <w:kern w:val="2"/>
          <w:sz w:val="24"/>
          <w:szCs w:val="24"/>
          <w:lang w:eastAsia="en-NZ"/>
          <w14:ligatures w14:val="standardContextual"/>
        </w:rPr>
      </w:pPr>
      <w:hyperlink w:anchor="_Toc212213489" w:history="1">
        <w:r w:rsidRPr="00332AE2">
          <w:rPr>
            <w:rStyle w:val="Hyperlink"/>
            <w:noProof/>
          </w:rPr>
          <w:t>Figure 5-4:</w:t>
        </w:r>
        <w:r>
          <w:rPr>
            <w:rFonts w:asciiTheme="minorHAnsi" w:eastAsiaTheme="minorEastAsia" w:hAnsiTheme="minorHAnsi" w:cstheme="minorBidi"/>
            <w:noProof/>
            <w:color w:val="auto"/>
            <w:kern w:val="2"/>
            <w:sz w:val="24"/>
            <w:szCs w:val="24"/>
            <w:lang w:eastAsia="en-NZ"/>
            <w14:ligatures w14:val="standardContextual"/>
          </w:rPr>
          <w:tab/>
        </w:r>
        <w:r w:rsidRPr="00332AE2">
          <w:rPr>
            <w:rStyle w:val="Hyperlink"/>
            <w:noProof/>
          </w:rPr>
          <w:t>Water quality monitoring sites categorised by the confidence that the 10-year trend is improving (C</w:t>
        </w:r>
        <w:r w:rsidRPr="00332AE2">
          <w:rPr>
            <w:rStyle w:val="Hyperlink"/>
            <w:noProof/>
            <w:vertAlign w:val="subscript"/>
          </w:rPr>
          <w:t>i</w:t>
        </w:r>
        <w:r w:rsidRPr="00332AE2">
          <w:rPr>
            <w:rStyle w:val="Hyperlink"/>
            <w:noProof/>
          </w:rPr>
          <w:t>) for each variable.</w:t>
        </w:r>
        <w:r>
          <w:rPr>
            <w:noProof/>
            <w:webHidden/>
          </w:rPr>
          <w:tab/>
        </w:r>
        <w:r>
          <w:rPr>
            <w:noProof/>
            <w:webHidden/>
          </w:rPr>
          <w:fldChar w:fldCharType="begin"/>
        </w:r>
        <w:r>
          <w:rPr>
            <w:noProof/>
            <w:webHidden/>
          </w:rPr>
          <w:instrText xml:space="preserve"> PAGEREF _Toc212213489 \h </w:instrText>
        </w:r>
        <w:r>
          <w:rPr>
            <w:noProof/>
            <w:webHidden/>
          </w:rPr>
        </w:r>
        <w:r>
          <w:rPr>
            <w:noProof/>
            <w:webHidden/>
          </w:rPr>
          <w:fldChar w:fldCharType="separate"/>
        </w:r>
        <w:r w:rsidR="00E86EE1">
          <w:rPr>
            <w:noProof/>
            <w:webHidden/>
          </w:rPr>
          <w:t>56</w:t>
        </w:r>
        <w:r>
          <w:rPr>
            <w:noProof/>
            <w:webHidden/>
          </w:rPr>
          <w:fldChar w:fldCharType="end"/>
        </w:r>
      </w:hyperlink>
    </w:p>
    <w:p w14:paraId="6AFBA671" w14:textId="1BE00841" w:rsidR="00592C69" w:rsidRDefault="00592C69">
      <w:pPr>
        <w:pStyle w:val="TableofFigures"/>
        <w:rPr>
          <w:rFonts w:asciiTheme="minorHAnsi" w:eastAsiaTheme="minorEastAsia" w:hAnsiTheme="minorHAnsi" w:cstheme="minorBidi"/>
          <w:noProof/>
          <w:color w:val="auto"/>
          <w:kern w:val="2"/>
          <w:sz w:val="24"/>
          <w:szCs w:val="24"/>
          <w:lang w:eastAsia="en-NZ"/>
          <w14:ligatures w14:val="standardContextual"/>
        </w:rPr>
      </w:pPr>
      <w:hyperlink w:anchor="_Toc212213490" w:history="1">
        <w:r w:rsidRPr="00332AE2">
          <w:rPr>
            <w:rStyle w:val="Hyperlink"/>
            <w:noProof/>
          </w:rPr>
          <w:t>Figure 5-5:</w:t>
        </w:r>
        <w:r>
          <w:rPr>
            <w:rFonts w:asciiTheme="minorHAnsi" w:eastAsiaTheme="minorEastAsia" w:hAnsiTheme="minorHAnsi" w:cstheme="minorBidi"/>
            <w:noProof/>
            <w:color w:val="auto"/>
            <w:kern w:val="2"/>
            <w:sz w:val="24"/>
            <w:szCs w:val="24"/>
            <w:lang w:eastAsia="en-NZ"/>
            <w14:ligatures w14:val="standardContextual"/>
          </w:rPr>
          <w:tab/>
        </w:r>
        <w:r w:rsidRPr="00332AE2">
          <w:rPr>
            <w:rStyle w:val="Hyperlink"/>
            <w:noProof/>
          </w:rPr>
          <w:t>Summary plot representing the proportion of sites with improving 10-year time-period trends at each categorical level of confidence.</w:t>
        </w:r>
        <w:r>
          <w:rPr>
            <w:noProof/>
            <w:webHidden/>
          </w:rPr>
          <w:tab/>
        </w:r>
        <w:r>
          <w:rPr>
            <w:noProof/>
            <w:webHidden/>
          </w:rPr>
          <w:fldChar w:fldCharType="begin"/>
        </w:r>
        <w:r>
          <w:rPr>
            <w:noProof/>
            <w:webHidden/>
          </w:rPr>
          <w:instrText xml:space="preserve"> PAGEREF _Toc212213490 \h </w:instrText>
        </w:r>
        <w:r>
          <w:rPr>
            <w:noProof/>
            <w:webHidden/>
          </w:rPr>
        </w:r>
        <w:r>
          <w:rPr>
            <w:noProof/>
            <w:webHidden/>
          </w:rPr>
          <w:fldChar w:fldCharType="separate"/>
        </w:r>
        <w:r w:rsidR="00E86EE1">
          <w:rPr>
            <w:noProof/>
            <w:webHidden/>
          </w:rPr>
          <w:t>57</w:t>
        </w:r>
        <w:r>
          <w:rPr>
            <w:noProof/>
            <w:webHidden/>
          </w:rPr>
          <w:fldChar w:fldCharType="end"/>
        </w:r>
      </w:hyperlink>
    </w:p>
    <w:p w14:paraId="532D3490" w14:textId="0A2CFD9D" w:rsidR="00592C69" w:rsidRDefault="00592C69">
      <w:pPr>
        <w:pStyle w:val="TableofFigures"/>
        <w:rPr>
          <w:rFonts w:asciiTheme="minorHAnsi" w:eastAsiaTheme="minorEastAsia" w:hAnsiTheme="minorHAnsi" w:cstheme="minorBidi"/>
          <w:noProof/>
          <w:color w:val="auto"/>
          <w:kern w:val="2"/>
          <w:sz w:val="24"/>
          <w:szCs w:val="24"/>
          <w:lang w:eastAsia="en-NZ"/>
          <w14:ligatures w14:val="standardContextual"/>
        </w:rPr>
      </w:pPr>
      <w:hyperlink w:anchor="_Toc212213491" w:history="1">
        <w:r w:rsidRPr="00332AE2">
          <w:rPr>
            <w:rStyle w:val="Hyperlink"/>
            <w:noProof/>
          </w:rPr>
          <w:t>Figure 5-6:</w:t>
        </w:r>
        <w:r>
          <w:rPr>
            <w:rFonts w:asciiTheme="minorHAnsi" w:eastAsiaTheme="minorEastAsia" w:hAnsiTheme="minorHAnsi" w:cstheme="minorBidi"/>
            <w:noProof/>
            <w:color w:val="auto"/>
            <w:kern w:val="2"/>
            <w:sz w:val="24"/>
            <w:szCs w:val="24"/>
            <w:lang w:eastAsia="en-NZ"/>
            <w14:ligatures w14:val="standardContextual"/>
          </w:rPr>
          <w:tab/>
        </w:r>
        <w:r w:rsidRPr="00332AE2">
          <w:rPr>
            <w:rStyle w:val="Hyperlink"/>
            <w:noProof/>
          </w:rPr>
          <w:t>Proportions of improving trends (P</w:t>
        </w:r>
        <w:r w:rsidRPr="00332AE2">
          <w:rPr>
            <w:rStyle w:val="Hyperlink"/>
            <w:noProof/>
            <w:vertAlign w:val="subscript"/>
          </w:rPr>
          <w:t>i</w:t>
        </w:r>
        <w:r w:rsidRPr="00332AE2">
          <w:rPr>
            <w:rStyle w:val="Hyperlink"/>
            <w:noProof/>
          </w:rPr>
          <w:t>) within human modified land cover classes for 10-year trends.</w:t>
        </w:r>
        <w:r>
          <w:rPr>
            <w:noProof/>
            <w:webHidden/>
          </w:rPr>
          <w:tab/>
        </w:r>
        <w:r>
          <w:rPr>
            <w:noProof/>
            <w:webHidden/>
          </w:rPr>
          <w:fldChar w:fldCharType="begin"/>
        </w:r>
        <w:r>
          <w:rPr>
            <w:noProof/>
            <w:webHidden/>
          </w:rPr>
          <w:instrText xml:space="preserve"> PAGEREF _Toc212213491 \h </w:instrText>
        </w:r>
        <w:r>
          <w:rPr>
            <w:noProof/>
            <w:webHidden/>
          </w:rPr>
        </w:r>
        <w:r>
          <w:rPr>
            <w:noProof/>
            <w:webHidden/>
          </w:rPr>
          <w:fldChar w:fldCharType="separate"/>
        </w:r>
        <w:r w:rsidR="00E86EE1">
          <w:rPr>
            <w:noProof/>
            <w:webHidden/>
          </w:rPr>
          <w:t>58</w:t>
        </w:r>
        <w:r>
          <w:rPr>
            <w:noProof/>
            <w:webHidden/>
          </w:rPr>
          <w:fldChar w:fldCharType="end"/>
        </w:r>
      </w:hyperlink>
    </w:p>
    <w:p w14:paraId="0846475E" w14:textId="50431BC7" w:rsidR="00592C69" w:rsidRDefault="00592C69">
      <w:pPr>
        <w:pStyle w:val="TableofFigures"/>
        <w:rPr>
          <w:rFonts w:asciiTheme="minorHAnsi" w:eastAsiaTheme="minorEastAsia" w:hAnsiTheme="minorHAnsi" w:cstheme="minorBidi"/>
          <w:noProof/>
          <w:color w:val="auto"/>
          <w:kern w:val="2"/>
          <w:sz w:val="24"/>
          <w:szCs w:val="24"/>
          <w:lang w:eastAsia="en-NZ"/>
          <w14:ligatures w14:val="standardContextual"/>
        </w:rPr>
      </w:pPr>
      <w:hyperlink w:anchor="_Toc212213492" w:history="1">
        <w:r w:rsidRPr="00332AE2">
          <w:rPr>
            <w:rStyle w:val="Hyperlink"/>
            <w:noProof/>
          </w:rPr>
          <w:t>Figure 5-7:</w:t>
        </w:r>
        <w:r>
          <w:rPr>
            <w:rFonts w:asciiTheme="minorHAnsi" w:eastAsiaTheme="minorEastAsia" w:hAnsiTheme="minorHAnsi" w:cstheme="minorBidi"/>
            <w:noProof/>
            <w:color w:val="auto"/>
            <w:kern w:val="2"/>
            <w:sz w:val="24"/>
            <w:szCs w:val="24"/>
            <w:lang w:eastAsia="en-NZ"/>
            <w14:ligatures w14:val="standardContextual"/>
          </w:rPr>
          <w:tab/>
        </w:r>
        <w:r w:rsidRPr="00332AE2">
          <w:rPr>
            <w:rStyle w:val="Hyperlink"/>
            <w:noProof/>
          </w:rPr>
          <w:t xml:space="preserve">River water quality monitoring sites used for 20-year trend analyses of nutrients, </w:t>
        </w:r>
        <w:r w:rsidRPr="00332AE2">
          <w:rPr>
            <w:rStyle w:val="Hyperlink"/>
            <w:i/>
            <w:iCs/>
            <w:noProof/>
          </w:rPr>
          <w:t>E. coli</w:t>
        </w:r>
        <w:r w:rsidRPr="00332AE2">
          <w:rPr>
            <w:rStyle w:val="Hyperlink"/>
            <w:noProof/>
          </w:rPr>
          <w:t>, clarity, turbidity and MCI.</w:t>
        </w:r>
        <w:r>
          <w:rPr>
            <w:noProof/>
            <w:webHidden/>
          </w:rPr>
          <w:tab/>
        </w:r>
        <w:r>
          <w:rPr>
            <w:noProof/>
            <w:webHidden/>
          </w:rPr>
          <w:fldChar w:fldCharType="begin"/>
        </w:r>
        <w:r>
          <w:rPr>
            <w:noProof/>
            <w:webHidden/>
          </w:rPr>
          <w:instrText xml:space="preserve"> PAGEREF _Toc212213492 \h </w:instrText>
        </w:r>
        <w:r>
          <w:rPr>
            <w:noProof/>
            <w:webHidden/>
          </w:rPr>
        </w:r>
        <w:r>
          <w:rPr>
            <w:noProof/>
            <w:webHidden/>
          </w:rPr>
          <w:fldChar w:fldCharType="separate"/>
        </w:r>
        <w:r w:rsidR="00E86EE1">
          <w:rPr>
            <w:noProof/>
            <w:webHidden/>
          </w:rPr>
          <w:t>60</w:t>
        </w:r>
        <w:r>
          <w:rPr>
            <w:noProof/>
            <w:webHidden/>
          </w:rPr>
          <w:fldChar w:fldCharType="end"/>
        </w:r>
      </w:hyperlink>
    </w:p>
    <w:p w14:paraId="0B2C8677" w14:textId="03801B9D" w:rsidR="00592C69" w:rsidRDefault="00592C69">
      <w:pPr>
        <w:pStyle w:val="TableofFigures"/>
        <w:rPr>
          <w:rFonts w:asciiTheme="minorHAnsi" w:eastAsiaTheme="minorEastAsia" w:hAnsiTheme="minorHAnsi" w:cstheme="minorBidi"/>
          <w:noProof/>
          <w:color w:val="auto"/>
          <w:kern w:val="2"/>
          <w:sz w:val="24"/>
          <w:szCs w:val="24"/>
          <w:lang w:eastAsia="en-NZ"/>
          <w14:ligatures w14:val="standardContextual"/>
        </w:rPr>
      </w:pPr>
      <w:hyperlink w:anchor="_Toc212213493" w:history="1">
        <w:r w:rsidRPr="00332AE2">
          <w:rPr>
            <w:rStyle w:val="Hyperlink"/>
            <w:noProof/>
          </w:rPr>
          <w:t>Figure 5-8:</w:t>
        </w:r>
        <w:r>
          <w:rPr>
            <w:rFonts w:asciiTheme="minorHAnsi" w:eastAsiaTheme="minorEastAsia" w:hAnsiTheme="minorHAnsi" w:cstheme="minorBidi"/>
            <w:noProof/>
            <w:color w:val="auto"/>
            <w:kern w:val="2"/>
            <w:sz w:val="24"/>
            <w:szCs w:val="24"/>
            <w:lang w:eastAsia="en-NZ"/>
            <w14:ligatures w14:val="standardContextual"/>
          </w:rPr>
          <w:tab/>
        </w:r>
        <w:r w:rsidRPr="00332AE2">
          <w:rPr>
            <w:rStyle w:val="Hyperlink"/>
            <w:noProof/>
          </w:rPr>
          <w:t>Summary of 20-year raw trend rates. Box-and-whisker plots show the distributions of site trend rates within human modified land cover classes.</w:t>
        </w:r>
        <w:r>
          <w:rPr>
            <w:noProof/>
            <w:webHidden/>
          </w:rPr>
          <w:tab/>
        </w:r>
        <w:r>
          <w:rPr>
            <w:noProof/>
            <w:webHidden/>
          </w:rPr>
          <w:fldChar w:fldCharType="begin"/>
        </w:r>
        <w:r>
          <w:rPr>
            <w:noProof/>
            <w:webHidden/>
          </w:rPr>
          <w:instrText xml:space="preserve"> PAGEREF _Toc212213493 \h </w:instrText>
        </w:r>
        <w:r>
          <w:rPr>
            <w:noProof/>
            <w:webHidden/>
          </w:rPr>
        </w:r>
        <w:r>
          <w:rPr>
            <w:noProof/>
            <w:webHidden/>
          </w:rPr>
          <w:fldChar w:fldCharType="separate"/>
        </w:r>
        <w:r w:rsidR="00E86EE1">
          <w:rPr>
            <w:noProof/>
            <w:webHidden/>
          </w:rPr>
          <w:t>61</w:t>
        </w:r>
        <w:r>
          <w:rPr>
            <w:noProof/>
            <w:webHidden/>
          </w:rPr>
          <w:fldChar w:fldCharType="end"/>
        </w:r>
      </w:hyperlink>
    </w:p>
    <w:p w14:paraId="462F483D" w14:textId="5132EF35" w:rsidR="00592C69" w:rsidRDefault="00592C69">
      <w:pPr>
        <w:pStyle w:val="TableofFigures"/>
        <w:rPr>
          <w:rFonts w:asciiTheme="minorHAnsi" w:eastAsiaTheme="minorEastAsia" w:hAnsiTheme="minorHAnsi" w:cstheme="minorBidi"/>
          <w:noProof/>
          <w:color w:val="auto"/>
          <w:kern w:val="2"/>
          <w:sz w:val="24"/>
          <w:szCs w:val="24"/>
          <w:lang w:eastAsia="en-NZ"/>
          <w14:ligatures w14:val="standardContextual"/>
        </w:rPr>
      </w:pPr>
      <w:hyperlink w:anchor="_Toc212213494" w:history="1">
        <w:r w:rsidRPr="00332AE2">
          <w:rPr>
            <w:rStyle w:val="Hyperlink"/>
            <w:noProof/>
          </w:rPr>
          <w:t>Figure 5-9:</w:t>
        </w:r>
        <w:r>
          <w:rPr>
            <w:rFonts w:asciiTheme="minorHAnsi" w:eastAsiaTheme="minorEastAsia" w:hAnsiTheme="minorHAnsi" w:cstheme="minorBidi"/>
            <w:noProof/>
            <w:color w:val="auto"/>
            <w:kern w:val="2"/>
            <w:sz w:val="24"/>
            <w:szCs w:val="24"/>
            <w:lang w:eastAsia="en-NZ"/>
            <w14:ligatures w14:val="standardContextual"/>
          </w:rPr>
          <w:tab/>
        </w:r>
        <w:r w:rsidRPr="00332AE2">
          <w:rPr>
            <w:rStyle w:val="Hyperlink"/>
            <w:noProof/>
          </w:rPr>
          <w:t>Water quality monitoring sites categorised by the confidence that the 20-year trend is improving (C</w:t>
        </w:r>
        <w:r w:rsidRPr="00332AE2">
          <w:rPr>
            <w:rStyle w:val="Hyperlink"/>
            <w:noProof/>
            <w:vertAlign w:val="subscript"/>
          </w:rPr>
          <w:t>i</w:t>
        </w:r>
        <w:r w:rsidRPr="00332AE2">
          <w:rPr>
            <w:rStyle w:val="Hyperlink"/>
            <w:noProof/>
          </w:rPr>
          <w:t>) for each variable.</w:t>
        </w:r>
        <w:r>
          <w:rPr>
            <w:noProof/>
            <w:webHidden/>
          </w:rPr>
          <w:tab/>
        </w:r>
        <w:r>
          <w:rPr>
            <w:noProof/>
            <w:webHidden/>
          </w:rPr>
          <w:fldChar w:fldCharType="begin"/>
        </w:r>
        <w:r>
          <w:rPr>
            <w:noProof/>
            <w:webHidden/>
          </w:rPr>
          <w:instrText xml:space="preserve"> PAGEREF _Toc212213494 \h </w:instrText>
        </w:r>
        <w:r>
          <w:rPr>
            <w:noProof/>
            <w:webHidden/>
          </w:rPr>
        </w:r>
        <w:r>
          <w:rPr>
            <w:noProof/>
            <w:webHidden/>
          </w:rPr>
          <w:fldChar w:fldCharType="separate"/>
        </w:r>
        <w:r w:rsidR="00E86EE1">
          <w:rPr>
            <w:noProof/>
            <w:webHidden/>
          </w:rPr>
          <w:t>63</w:t>
        </w:r>
        <w:r>
          <w:rPr>
            <w:noProof/>
            <w:webHidden/>
          </w:rPr>
          <w:fldChar w:fldCharType="end"/>
        </w:r>
      </w:hyperlink>
    </w:p>
    <w:p w14:paraId="1EF3312A" w14:textId="36E2B15A" w:rsidR="00592C69" w:rsidRDefault="00592C69">
      <w:pPr>
        <w:pStyle w:val="TableofFigures"/>
        <w:rPr>
          <w:rFonts w:asciiTheme="minorHAnsi" w:eastAsiaTheme="minorEastAsia" w:hAnsiTheme="minorHAnsi" w:cstheme="minorBidi"/>
          <w:noProof/>
          <w:color w:val="auto"/>
          <w:kern w:val="2"/>
          <w:sz w:val="24"/>
          <w:szCs w:val="24"/>
          <w:lang w:eastAsia="en-NZ"/>
          <w14:ligatures w14:val="standardContextual"/>
        </w:rPr>
      </w:pPr>
      <w:hyperlink w:anchor="_Toc212213495" w:history="1">
        <w:r w:rsidRPr="00332AE2">
          <w:rPr>
            <w:rStyle w:val="Hyperlink"/>
            <w:noProof/>
          </w:rPr>
          <w:t>Figure 5-10:</w:t>
        </w:r>
        <w:r>
          <w:rPr>
            <w:rFonts w:asciiTheme="minorHAnsi" w:eastAsiaTheme="minorEastAsia" w:hAnsiTheme="minorHAnsi" w:cstheme="minorBidi"/>
            <w:noProof/>
            <w:color w:val="auto"/>
            <w:kern w:val="2"/>
            <w:sz w:val="24"/>
            <w:szCs w:val="24"/>
            <w:lang w:eastAsia="en-NZ"/>
            <w14:ligatures w14:val="standardContextual"/>
          </w:rPr>
          <w:tab/>
        </w:r>
        <w:r w:rsidRPr="00332AE2">
          <w:rPr>
            <w:rStyle w:val="Hyperlink"/>
            <w:noProof/>
          </w:rPr>
          <w:t>Summary plot representing the proportion of sites with improving 20-year time-period trends at each categorical level of confidence.</w:t>
        </w:r>
        <w:r>
          <w:rPr>
            <w:noProof/>
            <w:webHidden/>
          </w:rPr>
          <w:tab/>
        </w:r>
        <w:r>
          <w:rPr>
            <w:noProof/>
            <w:webHidden/>
          </w:rPr>
          <w:fldChar w:fldCharType="begin"/>
        </w:r>
        <w:r>
          <w:rPr>
            <w:noProof/>
            <w:webHidden/>
          </w:rPr>
          <w:instrText xml:space="preserve"> PAGEREF _Toc212213495 \h </w:instrText>
        </w:r>
        <w:r>
          <w:rPr>
            <w:noProof/>
            <w:webHidden/>
          </w:rPr>
        </w:r>
        <w:r>
          <w:rPr>
            <w:noProof/>
            <w:webHidden/>
          </w:rPr>
          <w:fldChar w:fldCharType="separate"/>
        </w:r>
        <w:r w:rsidR="00E86EE1">
          <w:rPr>
            <w:noProof/>
            <w:webHidden/>
          </w:rPr>
          <w:t>64</w:t>
        </w:r>
        <w:r>
          <w:rPr>
            <w:noProof/>
            <w:webHidden/>
          </w:rPr>
          <w:fldChar w:fldCharType="end"/>
        </w:r>
      </w:hyperlink>
    </w:p>
    <w:p w14:paraId="72B1EC66" w14:textId="615142BB" w:rsidR="00592C69" w:rsidRDefault="00592C69">
      <w:pPr>
        <w:pStyle w:val="TableofFigures"/>
        <w:rPr>
          <w:rFonts w:asciiTheme="minorHAnsi" w:eastAsiaTheme="minorEastAsia" w:hAnsiTheme="minorHAnsi" w:cstheme="minorBidi"/>
          <w:noProof/>
          <w:color w:val="auto"/>
          <w:kern w:val="2"/>
          <w:sz w:val="24"/>
          <w:szCs w:val="24"/>
          <w:lang w:eastAsia="en-NZ"/>
          <w14:ligatures w14:val="standardContextual"/>
        </w:rPr>
      </w:pPr>
      <w:hyperlink w:anchor="_Toc212213496" w:history="1">
        <w:r w:rsidRPr="00332AE2">
          <w:rPr>
            <w:rStyle w:val="Hyperlink"/>
            <w:noProof/>
          </w:rPr>
          <w:t>Figure 5-11:</w:t>
        </w:r>
        <w:r>
          <w:rPr>
            <w:rFonts w:asciiTheme="minorHAnsi" w:eastAsiaTheme="minorEastAsia" w:hAnsiTheme="minorHAnsi" w:cstheme="minorBidi"/>
            <w:noProof/>
            <w:color w:val="auto"/>
            <w:kern w:val="2"/>
            <w:sz w:val="24"/>
            <w:szCs w:val="24"/>
            <w:lang w:eastAsia="en-NZ"/>
            <w14:ligatures w14:val="standardContextual"/>
          </w:rPr>
          <w:tab/>
        </w:r>
        <w:r w:rsidRPr="00332AE2">
          <w:rPr>
            <w:rStyle w:val="Hyperlink"/>
            <w:noProof/>
          </w:rPr>
          <w:t>Proportions of improving trends (P</w:t>
        </w:r>
        <w:r w:rsidRPr="00332AE2">
          <w:rPr>
            <w:rStyle w:val="Hyperlink"/>
            <w:noProof/>
            <w:vertAlign w:val="subscript"/>
          </w:rPr>
          <w:t>i</w:t>
        </w:r>
        <w:r w:rsidRPr="00332AE2">
          <w:rPr>
            <w:rStyle w:val="Hyperlink"/>
            <w:noProof/>
          </w:rPr>
          <w:t>) within human modified land cover classes for 20-year trends.</w:t>
        </w:r>
        <w:r>
          <w:rPr>
            <w:noProof/>
            <w:webHidden/>
          </w:rPr>
          <w:tab/>
        </w:r>
        <w:r>
          <w:rPr>
            <w:noProof/>
            <w:webHidden/>
          </w:rPr>
          <w:fldChar w:fldCharType="begin"/>
        </w:r>
        <w:r>
          <w:rPr>
            <w:noProof/>
            <w:webHidden/>
          </w:rPr>
          <w:instrText xml:space="preserve"> PAGEREF _Toc212213496 \h </w:instrText>
        </w:r>
        <w:r>
          <w:rPr>
            <w:noProof/>
            <w:webHidden/>
          </w:rPr>
        </w:r>
        <w:r>
          <w:rPr>
            <w:noProof/>
            <w:webHidden/>
          </w:rPr>
          <w:fldChar w:fldCharType="separate"/>
        </w:r>
        <w:r w:rsidR="00E86EE1">
          <w:rPr>
            <w:noProof/>
            <w:webHidden/>
          </w:rPr>
          <w:t>65</w:t>
        </w:r>
        <w:r>
          <w:rPr>
            <w:noProof/>
            <w:webHidden/>
          </w:rPr>
          <w:fldChar w:fldCharType="end"/>
        </w:r>
      </w:hyperlink>
    </w:p>
    <w:p w14:paraId="2EC70496" w14:textId="3219AAC5" w:rsidR="00592C69" w:rsidRDefault="00592C69">
      <w:pPr>
        <w:pStyle w:val="TableofFigures"/>
        <w:rPr>
          <w:rFonts w:asciiTheme="minorHAnsi" w:eastAsiaTheme="minorEastAsia" w:hAnsiTheme="minorHAnsi" w:cstheme="minorBidi"/>
          <w:noProof/>
          <w:color w:val="auto"/>
          <w:kern w:val="2"/>
          <w:sz w:val="24"/>
          <w:szCs w:val="24"/>
          <w:lang w:eastAsia="en-NZ"/>
          <w14:ligatures w14:val="standardContextual"/>
        </w:rPr>
      </w:pPr>
      <w:hyperlink w:anchor="_Toc212213497" w:history="1">
        <w:r w:rsidRPr="00332AE2">
          <w:rPr>
            <w:rStyle w:val="Hyperlink"/>
            <w:noProof/>
          </w:rPr>
          <w:t>Figure 5-12:</w:t>
        </w:r>
        <w:r>
          <w:rPr>
            <w:rFonts w:asciiTheme="minorHAnsi" w:eastAsiaTheme="minorEastAsia" w:hAnsiTheme="minorHAnsi" w:cstheme="minorBidi"/>
            <w:noProof/>
            <w:color w:val="auto"/>
            <w:kern w:val="2"/>
            <w:sz w:val="24"/>
            <w:szCs w:val="24"/>
            <w:lang w:eastAsia="en-NZ"/>
            <w14:ligatures w14:val="standardContextual"/>
          </w:rPr>
          <w:tab/>
        </w:r>
        <w:r w:rsidRPr="00332AE2">
          <w:rPr>
            <w:rStyle w:val="Hyperlink"/>
            <w:noProof/>
          </w:rPr>
          <w:t xml:space="preserve">River water quality monitoring sites used for 30-year trend analyses of nutrients, </w:t>
        </w:r>
        <w:r w:rsidRPr="00332AE2">
          <w:rPr>
            <w:rStyle w:val="Hyperlink"/>
            <w:i/>
            <w:iCs/>
            <w:noProof/>
          </w:rPr>
          <w:t>E. coli</w:t>
        </w:r>
        <w:r w:rsidRPr="00332AE2">
          <w:rPr>
            <w:rStyle w:val="Hyperlink"/>
            <w:noProof/>
          </w:rPr>
          <w:t>, clarity, turbidity and MCI.</w:t>
        </w:r>
        <w:r>
          <w:rPr>
            <w:noProof/>
            <w:webHidden/>
          </w:rPr>
          <w:tab/>
        </w:r>
        <w:r>
          <w:rPr>
            <w:noProof/>
            <w:webHidden/>
          </w:rPr>
          <w:fldChar w:fldCharType="begin"/>
        </w:r>
        <w:r>
          <w:rPr>
            <w:noProof/>
            <w:webHidden/>
          </w:rPr>
          <w:instrText xml:space="preserve"> PAGEREF _Toc212213497 \h </w:instrText>
        </w:r>
        <w:r>
          <w:rPr>
            <w:noProof/>
            <w:webHidden/>
          </w:rPr>
        </w:r>
        <w:r>
          <w:rPr>
            <w:noProof/>
            <w:webHidden/>
          </w:rPr>
          <w:fldChar w:fldCharType="separate"/>
        </w:r>
        <w:r w:rsidR="00E86EE1">
          <w:rPr>
            <w:noProof/>
            <w:webHidden/>
          </w:rPr>
          <w:t>67</w:t>
        </w:r>
        <w:r>
          <w:rPr>
            <w:noProof/>
            <w:webHidden/>
          </w:rPr>
          <w:fldChar w:fldCharType="end"/>
        </w:r>
      </w:hyperlink>
    </w:p>
    <w:p w14:paraId="2407A7F7" w14:textId="61B3AAEB" w:rsidR="00592C69" w:rsidRDefault="00592C69">
      <w:pPr>
        <w:pStyle w:val="TableofFigures"/>
        <w:rPr>
          <w:rFonts w:asciiTheme="minorHAnsi" w:eastAsiaTheme="minorEastAsia" w:hAnsiTheme="minorHAnsi" w:cstheme="minorBidi"/>
          <w:noProof/>
          <w:color w:val="auto"/>
          <w:kern w:val="2"/>
          <w:sz w:val="24"/>
          <w:szCs w:val="24"/>
          <w:lang w:eastAsia="en-NZ"/>
          <w14:ligatures w14:val="standardContextual"/>
        </w:rPr>
      </w:pPr>
      <w:hyperlink w:anchor="_Toc212213498" w:history="1">
        <w:r w:rsidRPr="00332AE2">
          <w:rPr>
            <w:rStyle w:val="Hyperlink"/>
            <w:noProof/>
          </w:rPr>
          <w:t>Figure 5-13:</w:t>
        </w:r>
        <w:r>
          <w:rPr>
            <w:rFonts w:asciiTheme="minorHAnsi" w:eastAsiaTheme="minorEastAsia" w:hAnsiTheme="minorHAnsi" w:cstheme="minorBidi"/>
            <w:noProof/>
            <w:color w:val="auto"/>
            <w:kern w:val="2"/>
            <w:sz w:val="24"/>
            <w:szCs w:val="24"/>
            <w:lang w:eastAsia="en-NZ"/>
            <w14:ligatures w14:val="standardContextual"/>
          </w:rPr>
          <w:tab/>
        </w:r>
        <w:r w:rsidRPr="00332AE2">
          <w:rPr>
            <w:rStyle w:val="Hyperlink"/>
            <w:noProof/>
          </w:rPr>
          <w:t>Summary of 30-year raw trend rates.</w:t>
        </w:r>
        <w:r>
          <w:rPr>
            <w:noProof/>
            <w:webHidden/>
          </w:rPr>
          <w:tab/>
        </w:r>
        <w:r>
          <w:rPr>
            <w:noProof/>
            <w:webHidden/>
          </w:rPr>
          <w:fldChar w:fldCharType="begin"/>
        </w:r>
        <w:r>
          <w:rPr>
            <w:noProof/>
            <w:webHidden/>
          </w:rPr>
          <w:instrText xml:space="preserve"> PAGEREF _Toc212213498 \h </w:instrText>
        </w:r>
        <w:r>
          <w:rPr>
            <w:noProof/>
            <w:webHidden/>
          </w:rPr>
        </w:r>
        <w:r>
          <w:rPr>
            <w:noProof/>
            <w:webHidden/>
          </w:rPr>
          <w:fldChar w:fldCharType="separate"/>
        </w:r>
        <w:r w:rsidR="00E86EE1">
          <w:rPr>
            <w:noProof/>
            <w:webHidden/>
          </w:rPr>
          <w:t>68</w:t>
        </w:r>
        <w:r>
          <w:rPr>
            <w:noProof/>
            <w:webHidden/>
          </w:rPr>
          <w:fldChar w:fldCharType="end"/>
        </w:r>
      </w:hyperlink>
    </w:p>
    <w:p w14:paraId="54C36E6B" w14:textId="50B4787E" w:rsidR="00592C69" w:rsidRDefault="00592C69">
      <w:pPr>
        <w:pStyle w:val="TableofFigures"/>
        <w:rPr>
          <w:rFonts w:asciiTheme="minorHAnsi" w:eastAsiaTheme="minorEastAsia" w:hAnsiTheme="minorHAnsi" w:cstheme="minorBidi"/>
          <w:noProof/>
          <w:color w:val="auto"/>
          <w:kern w:val="2"/>
          <w:sz w:val="24"/>
          <w:szCs w:val="24"/>
          <w:lang w:eastAsia="en-NZ"/>
          <w14:ligatures w14:val="standardContextual"/>
        </w:rPr>
      </w:pPr>
      <w:hyperlink w:anchor="_Toc212213499" w:history="1">
        <w:r w:rsidRPr="00332AE2">
          <w:rPr>
            <w:rStyle w:val="Hyperlink"/>
            <w:noProof/>
          </w:rPr>
          <w:t>Figure 5-14:</w:t>
        </w:r>
        <w:r>
          <w:rPr>
            <w:rFonts w:asciiTheme="minorHAnsi" w:eastAsiaTheme="minorEastAsia" w:hAnsiTheme="minorHAnsi" w:cstheme="minorBidi"/>
            <w:noProof/>
            <w:color w:val="auto"/>
            <w:kern w:val="2"/>
            <w:sz w:val="24"/>
            <w:szCs w:val="24"/>
            <w:lang w:eastAsia="en-NZ"/>
            <w14:ligatures w14:val="standardContextual"/>
          </w:rPr>
          <w:tab/>
        </w:r>
        <w:r w:rsidRPr="00332AE2">
          <w:rPr>
            <w:rStyle w:val="Hyperlink"/>
            <w:noProof/>
          </w:rPr>
          <w:t>Water quality monitoring sites categorised by the confidence that the 30-year trend is improving (C</w:t>
        </w:r>
        <w:r w:rsidRPr="00332AE2">
          <w:rPr>
            <w:rStyle w:val="Hyperlink"/>
            <w:noProof/>
            <w:vertAlign w:val="subscript"/>
          </w:rPr>
          <w:t>i</w:t>
        </w:r>
        <w:r w:rsidRPr="00332AE2">
          <w:rPr>
            <w:rStyle w:val="Hyperlink"/>
            <w:noProof/>
          </w:rPr>
          <w:t>) for each variable.</w:t>
        </w:r>
        <w:r>
          <w:rPr>
            <w:noProof/>
            <w:webHidden/>
          </w:rPr>
          <w:tab/>
        </w:r>
        <w:r>
          <w:rPr>
            <w:noProof/>
            <w:webHidden/>
          </w:rPr>
          <w:fldChar w:fldCharType="begin"/>
        </w:r>
        <w:r>
          <w:rPr>
            <w:noProof/>
            <w:webHidden/>
          </w:rPr>
          <w:instrText xml:space="preserve"> PAGEREF _Toc212213499 \h </w:instrText>
        </w:r>
        <w:r>
          <w:rPr>
            <w:noProof/>
            <w:webHidden/>
          </w:rPr>
        </w:r>
        <w:r>
          <w:rPr>
            <w:noProof/>
            <w:webHidden/>
          </w:rPr>
          <w:fldChar w:fldCharType="separate"/>
        </w:r>
        <w:r w:rsidR="00E86EE1">
          <w:rPr>
            <w:noProof/>
            <w:webHidden/>
          </w:rPr>
          <w:t>69</w:t>
        </w:r>
        <w:r>
          <w:rPr>
            <w:noProof/>
            <w:webHidden/>
          </w:rPr>
          <w:fldChar w:fldCharType="end"/>
        </w:r>
      </w:hyperlink>
    </w:p>
    <w:p w14:paraId="686FE7D8" w14:textId="4EFF30F7" w:rsidR="00592C69" w:rsidRDefault="00592C69">
      <w:pPr>
        <w:pStyle w:val="TableofFigures"/>
        <w:rPr>
          <w:rFonts w:asciiTheme="minorHAnsi" w:eastAsiaTheme="minorEastAsia" w:hAnsiTheme="minorHAnsi" w:cstheme="minorBidi"/>
          <w:noProof/>
          <w:color w:val="auto"/>
          <w:kern w:val="2"/>
          <w:sz w:val="24"/>
          <w:szCs w:val="24"/>
          <w:lang w:eastAsia="en-NZ"/>
          <w14:ligatures w14:val="standardContextual"/>
        </w:rPr>
      </w:pPr>
      <w:hyperlink w:anchor="_Toc212213500" w:history="1">
        <w:r w:rsidRPr="00332AE2">
          <w:rPr>
            <w:rStyle w:val="Hyperlink"/>
            <w:noProof/>
          </w:rPr>
          <w:t>Figure 5-15:</w:t>
        </w:r>
        <w:r>
          <w:rPr>
            <w:rFonts w:asciiTheme="minorHAnsi" w:eastAsiaTheme="minorEastAsia" w:hAnsiTheme="minorHAnsi" w:cstheme="minorBidi"/>
            <w:noProof/>
            <w:color w:val="auto"/>
            <w:kern w:val="2"/>
            <w:sz w:val="24"/>
            <w:szCs w:val="24"/>
            <w:lang w:eastAsia="en-NZ"/>
            <w14:ligatures w14:val="standardContextual"/>
          </w:rPr>
          <w:tab/>
        </w:r>
        <w:r w:rsidRPr="00332AE2">
          <w:rPr>
            <w:rStyle w:val="Hyperlink"/>
            <w:noProof/>
          </w:rPr>
          <w:t>Summary plot representing the proportion of sites with improving 30-year time-period trends at each categorical level of confidence.</w:t>
        </w:r>
        <w:r>
          <w:rPr>
            <w:noProof/>
            <w:webHidden/>
          </w:rPr>
          <w:tab/>
        </w:r>
        <w:r>
          <w:rPr>
            <w:noProof/>
            <w:webHidden/>
          </w:rPr>
          <w:fldChar w:fldCharType="begin"/>
        </w:r>
        <w:r>
          <w:rPr>
            <w:noProof/>
            <w:webHidden/>
          </w:rPr>
          <w:instrText xml:space="preserve"> PAGEREF _Toc212213500 \h </w:instrText>
        </w:r>
        <w:r>
          <w:rPr>
            <w:noProof/>
            <w:webHidden/>
          </w:rPr>
        </w:r>
        <w:r>
          <w:rPr>
            <w:noProof/>
            <w:webHidden/>
          </w:rPr>
          <w:fldChar w:fldCharType="separate"/>
        </w:r>
        <w:r w:rsidR="00E86EE1">
          <w:rPr>
            <w:noProof/>
            <w:webHidden/>
          </w:rPr>
          <w:t>70</w:t>
        </w:r>
        <w:r>
          <w:rPr>
            <w:noProof/>
            <w:webHidden/>
          </w:rPr>
          <w:fldChar w:fldCharType="end"/>
        </w:r>
      </w:hyperlink>
    </w:p>
    <w:p w14:paraId="281E35AB" w14:textId="1E5F3CC9" w:rsidR="00592C69" w:rsidRDefault="00592C69">
      <w:pPr>
        <w:pStyle w:val="TableofFigures"/>
        <w:rPr>
          <w:rFonts w:asciiTheme="minorHAnsi" w:eastAsiaTheme="minorEastAsia" w:hAnsiTheme="minorHAnsi" w:cstheme="minorBidi"/>
          <w:noProof/>
          <w:color w:val="auto"/>
          <w:kern w:val="2"/>
          <w:sz w:val="24"/>
          <w:szCs w:val="24"/>
          <w:lang w:eastAsia="en-NZ"/>
          <w14:ligatures w14:val="standardContextual"/>
        </w:rPr>
      </w:pPr>
      <w:hyperlink w:anchor="_Toc212213501" w:history="1">
        <w:r w:rsidRPr="00332AE2">
          <w:rPr>
            <w:rStyle w:val="Hyperlink"/>
            <w:noProof/>
          </w:rPr>
          <w:t>Figure 5-16:</w:t>
        </w:r>
        <w:r>
          <w:rPr>
            <w:rFonts w:asciiTheme="minorHAnsi" w:eastAsiaTheme="minorEastAsia" w:hAnsiTheme="minorHAnsi" w:cstheme="minorBidi"/>
            <w:noProof/>
            <w:color w:val="auto"/>
            <w:kern w:val="2"/>
            <w:sz w:val="24"/>
            <w:szCs w:val="24"/>
            <w:lang w:eastAsia="en-NZ"/>
            <w14:ligatures w14:val="standardContextual"/>
          </w:rPr>
          <w:tab/>
        </w:r>
        <w:r w:rsidRPr="00332AE2">
          <w:rPr>
            <w:rStyle w:val="Hyperlink"/>
            <w:noProof/>
          </w:rPr>
          <w:t>Proportions of improving trends (P</w:t>
        </w:r>
        <w:r w:rsidRPr="00332AE2">
          <w:rPr>
            <w:rStyle w:val="Hyperlink"/>
            <w:noProof/>
            <w:vertAlign w:val="subscript"/>
          </w:rPr>
          <w:t>i</w:t>
        </w:r>
        <w:r w:rsidRPr="00332AE2">
          <w:rPr>
            <w:rStyle w:val="Hyperlink"/>
            <w:noProof/>
          </w:rPr>
          <w:t>) within human modified land cover classes for 30-year trends.</w:t>
        </w:r>
        <w:r>
          <w:rPr>
            <w:noProof/>
            <w:webHidden/>
          </w:rPr>
          <w:tab/>
        </w:r>
        <w:r>
          <w:rPr>
            <w:noProof/>
            <w:webHidden/>
          </w:rPr>
          <w:fldChar w:fldCharType="begin"/>
        </w:r>
        <w:r>
          <w:rPr>
            <w:noProof/>
            <w:webHidden/>
          </w:rPr>
          <w:instrText xml:space="preserve"> PAGEREF _Toc212213501 \h </w:instrText>
        </w:r>
        <w:r>
          <w:rPr>
            <w:noProof/>
            <w:webHidden/>
          </w:rPr>
        </w:r>
        <w:r>
          <w:rPr>
            <w:noProof/>
            <w:webHidden/>
          </w:rPr>
          <w:fldChar w:fldCharType="separate"/>
        </w:r>
        <w:r w:rsidR="00E86EE1">
          <w:rPr>
            <w:noProof/>
            <w:webHidden/>
          </w:rPr>
          <w:t>71</w:t>
        </w:r>
        <w:r>
          <w:rPr>
            <w:noProof/>
            <w:webHidden/>
          </w:rPr>
          <w:fldChar w:fldCharType="end"/>
        </w:r>
      </w:hyperlink>
    </w:p>
    <w:p w14:paraId="29FD9FB0" w14:textId="41E374B0" w:rsidR="00592C69" w:rsidRDefault="00592C69">
      <w:pPr>
        <w:pStyle w:val="TableofFigures"/>
        <w:rPr>
          <w:rFonts w:asciiTheme="minorHAnsi" w:eastAsiaTheme="minorEastAsia" w:hAnsiTheme="minorHAnsi" w:cstheme="minorBidi"/>
          <w:noProof/>
          <w:color w:val="auto"/>
          <w:kern w:val="2"/>
          <w:sz w:val="24"/>
          <w:szCs w:val="24"/>
          <w:lang w:eastAsia="en-NZ"/>
          <w14:ligatures w14:val="standardContextual"/>
        </w:rPr>
      </w:pPr>
      <w:hyperlink w:anchor="_Toc212213502" w:history="1">
        <w:r w:rsidRPr="00332AE2">
          <w:rPr>
            <w:rStyle w:val="Hyperlink"/>
            <w:noProof/>
          </w:rPr>
          <w:t>Figure 5-17:</w:t>
        </w:r>
        <w:r>
          <w:rPr>
            <w:rFonts w:asciiTheme="minorHAnsi" w:eastAsiaTheme="minorEastAsia" w:hAnsiTheme="minorHAnsi" w:cstheme="minorBidi"/>
            <w:noProof/>
            <w:color w:val="auto"/>
            <w:kern w:val="2"/>
            <w:sz w:val="24"/>
            <w:szCs w:val="24"/>
            <w:lang w:eastAsia="en-NZ"/>
            <w14:ligatures w14:val="standardContextual"/>
          </w:rPr>
          <w:tab/>
        </w:r>
        <w:r w:rsidRPr="00332AE2">
          <w:rPr>
            <w:rStyle w:val="Hyperlink"/>
            <w:noProof/>
          </w:rPr>
          <w:t>Number of sites that were included for each 10-year window included in the rolling trends analysis by variable.</w:t>
        </w:r>
        <w:r>
          <w:rPr>
            <w:noProof/>
            <w:webHidden/>
          </w:rPr>
          <w:tab/>
        </w:r>
        <w:r>
          <w:rPr>
            <w:noProof/>
            <w:webHidden/>
          </w:rPr>
          <w:fldChar w:fldCharType="begin"/>
        </w:r>
        <w:r>
          <w:rPr>
            <w:noProof/>
            <w:webHidden/>
          </w:rPr>
          <w:instrText xml:space="preserve"> PAGEREF _Toc212213502 \h </w:instrText>
        </w:r>
        <w:r>
          <w:rPr>
            <w:noProof/>
            <w:webHidden/>
          </w:rPr>
        </w:r>
        <w:r>
          <w:rPr>
            <w:noProof/>
            <w:webHidden/>
          </w:rPr>
          <w:fldChar w:fldCharType="separate"/>
        </w:r>
        <w:r w:rsidR="00E86EE1">
          <w:rPr>
            <w:noProof/>
            <w:webHidden/>
          </w:rPr>
          <w:t>73</w:t>
        </w:r>
        <w:r>
          <w:rPr>
            <w:noProof/>
            <w:webHidden/>
          </w:rPr>
          <w:fldChar w:fldCharType="end"/>
        </w:r>
      </w:hyperlink>
    </w:p>
    <w:p w14:paraId="01E3F01E" w14:textId="7DAA7D84" w:rsidR="00592C69" w:rsidRDefault="00592C69">
      <w:pPr>
        <w:pStyle w:val="TableofFigures"/>
        <w:rPr>
          <w:rFonts w:asciiTheme="minorHAnsi" w:eastAsiaTheme="minorEastAsia" w:hAnsiTheme="minorHAnsi" w:cstheme="minorBidi"/>
          <w:noProof/>
          <w:color w:val="auto"/>
          <w:kern w:val="2"/>
          <w:sz w:val="24"/>
          <w:szCs w:val="24"/>
          <w:lang w:eastAsia="en-NZ"/>
          <w14:ligatures w14:val="standardContextual"/>
        </w:rPr>
      </w:pPr>
      <w:hyperlink w:anchor="_Toc212213503" w:history="1">
        <w:r w:rsidRPr="00332AE2">
          <w:rPr>
            <w:rStyle w:val="Hyperlink"/>
            <w:noProof/>
          </w:rPr>
          <w:t>Figure 5-18:</w:t>
        </w:r>
        <w:r>
          <w:rPr>
            <w:rFonts w:asciiTheme="minorHAnsi" w:eastAsiaTheme="minorEastAsia" w:hAnsiTheme="minorHAnsi" w:cstheme="minorBidi"/>
            <w:noProof/>
            <w:color w:val="auto"/>
            <w:kern w:val="2"/>
            <w:sz w:val="24"/>
            <w:szCs w:val="24"/>
            <w:lang w:eastAsia="en-NZ"/>
            <w14:ligatures w14:val="standardContextual"/>
          </w:rPr>
          <w:tab/>
        </w:r>
        <w:r w:rsidRPr="00332AE2">
          <w:rPr>
            <w:rStyle w:val="Hyperlink"/>
            <w:noProof/>
          </w:rPr>
          <w:t xml:space="preserve">Number time windows that each river water quality monitoring site was included the 10-year rolling trend analyses of nutrients, </w:t>
        </w:r>
        <w:r w:rsidRPr="00332AE2">
          <w:rPr>
            <w:rStyle w:val="Hyperlink"/>
            <w:i/>
            <w:iCs/>
            <w:noProof/>
          </w:rPr>
          <w:t>E. coli</w:t>
        </w:r>
        <w:r w:rsidRPr="00332AE2">
          <w:rPr>
            <w:rStyle w:val="Hyperlink"/>
            <w:noProof/>
          </w:rPr>
          <w:t>, clarity, turbidity and MCI.</w:t>
        </w:r>
        <w:r>
          <w:rPr>
            <w:noProof/>
            <w:webHidden/>
          </w:rPr>
          <w:tab/>
        </w:r>
        <w:r>
          <w:rPr>
            <w:noProof/>
            <w:webHidden/>
          </w:rPr>
          <w:fldChar w:fldCharType="begin"/>
        </w:r>
        <w:r>
          <w:rPr>
            <w:noProof/>
            <w:webHidden/>
          </w:rPr>
          <w:instrText xml:space="preserve"> PAGEREF _Toc212213503 \h </w:instrText>
        </w:r>
        <w:r>
          <w:rPr>
            <w:noProof/>
            <w:webHidden/>
          </w:rPr>
        </w:r>
        <w:r>
          <w:rPr>
            <w:noProof/>
            <w:webHidden/>
          </w:rPr>
          <w:fldChar w:fldCharType="separate"/>
        </w:r>
        <w:r w:rsidR="00E86EE1">
          <w:rPr>
            <w:noProof/>
            <w:webHidden/>
          </w:rPr>
          <w:t>74</w:t>
        </w:r>
        <w:r>
          <w:rPr>
            <w:noProof/>
            <w:webHidden/>
          </w:rPr>
          <w:fldChar w:fldCharType="end"/>
        </w:r>
      </w:hyperlink>
    </w:p>
    <w:p w14:paraId="207F65D3" w14:textId="1E4F6E9C" w:rsidR="00592C69" w:rsidRDefault="00592C69">
      <w:pPr>
        <w:pStyle w:val="TableofFigures"/>
        <w:rPr>
          <w:rFonts w:asciiTheme="minorHAnsi" w:eastAsiaTheme="minorEastAsia" w:hAnsiTheme="minorHAnsi" w:cstheme="minorBidi"/>
          <w:noProof/>
          <w:color w:val="auto"/>
          <w:kern w:val="2"/>
          <w:sz w:val="24"/>
          <w:szCs w:val="24"/>
          <w:lang w:eastAsia="en-NZ"/>
          <w14:ligatures w14:val="standardContextual"/>
        </w:rPr>
      </w:pPr>
      <w:hyperlink w:anchor="_Toc212213504" w:history="1">
        <w:r w:rsidRPr="00332AE2">
          <w:rPr>
            <w:rStyle w:val="Hyperlink"/>
            <w:noProof/>
          </w:rPr>
          <w:t>Figure 5</w:t>
        </w:r>
        <w:r w:rsidRPr="00332AE2">
          <w:rPr>
            <w:rStyle w:val="Hyperlink"/>
            <w:noProof/>
          </w:rPr>
          <w:noBreakHyphen/>
          <w:t>19:</w:t>
        </w:r>
        <w:r>
          <w:rPr>
            <w:rFonts w:asciiTheme="minorHAnsi" w:eastAsiaTheme="minorEastAsia" w:hAnsiTheme="minorHAnsi" w:cstheme="minorBidi"/>
            <w:noProof/>
            <w:color w:val="auto"/>
            <w:kern w:val="2"/>
            <w:sz w:val="24"/>
            <w:szCs w:val="24"/>
            <w:lang w:eastAsia="en-NZ"/>
            <w14:ligatures w14:val="standardContextual"/>
          </w:rPr>
          <w:tab/>
        </w:r>
        <w:r w:rsidRPr="00332AE2">
          <w:rPr>
            <w:rStyle w:val="Hyperlink"/>
            <w:noProof/>
          </w:rPr>
          <w:t>Proportion of censored data for each site × variable combination for which 10-year rolling trends were assessed.</w:t>
        </w:r>
        <w:r>
          <w:rPr>
            <w:noProof/>
            <w:webHidden/>
          </w:rPr>
          <w:tab/>
        </w:r>
        <w:r>
          <w:rPr>
            <w:noProof/>
            <w:webHidden/>
          </w:rPr>
          <w:fldChar w:fldCharType="begin"/>
        </w:r>
        <w:r>
          <w:rPr>
            <w:noProof/>
            <w:webHidden/>
          </w:rPr>
          <w:instrText xml:space="preserve"> PAGEREF _Toc212213504 \h </w:instrText>
        </w:r>
        <w:r>
          <w:rPr>
            <w:noProof/>
            <w:webHidden/>
          </w:rPr>
        </w:r>
        <w:r>
          <w:rPr>
            <w:noProof/>
            <w:webHidden/>
          </w:rPr>
          <w:fldChar w:fldCharType="separate"/>
        </w:r>
        <w:r w:rsidR="00E86EE1">
          <w:rPr>
            <w:noProof/>
            <w:webHidden/>
          </w:rPr>
          <w:t>75</w:t>
        </w:r>
        <w:r>
          <w:rPr>
            <w:noProof/>
            <w:webHidden/>
          </w:rPr>
          <w:fldChar w:fldCharType="end"/>
        </w:r>
      </w:hyperlink>
    </w:p>
    <w:p w14:paraId="52720899" w14:textId="57F7E01A" w:rsidR="00592C69" w:rsidRDefault="00592C69">
      <w:pPr>
        <w:pStyle w:val="TableofFigures"/>
        <w:rPr>
          <w:rFonts w:asciiTheme="minorHAnsi" w:eastAsiaTheme="minorEastAsia" w:hAnsiTheme="minorHAnsi" w:cstheme="minorBidi"/>
          <w:noProof/>
          <w:color w:val="auto"/>
          <w:kern w:val="2"/>
          <w:sz w:val="24"/>
          <w:szCs w:val="24"/>
          <w:lang w:eastAsia="en-NZ"/>
          <w14:ligatures w14:val="standardContextual"/>
        </w:rPr>
      </w:pPr>
      <w:hyperlink w:anchor="_Toc212213505" w:history="1">
        <w:r w:rsidRPr="00332AE2">
          <w:rPr>
            <w:rStyle w:val="Hyperlink"/>
            <w:noProof/>
          </w:rPr>
          <w:t>Figure 5-20:</w:t>
        </w:r>
        <w:r>
          <w:rPr>
            <w:rFonts w:asciiTheme="minorHAnsi" w:eastAsiaTheme="minorEastAsia" w:hAnsiTheme="minorHAnsi" w:cstheme="minorBidi"/>
            <w:noProof/>
            <w:color w:val="auto"/>
            <w:kern w:val="2"/>
            <w:sz w:val="24"/>
            <w:szCs w:val="24"/>
            <w:lang w:eastAsia="en-NZ"/>
            <w14:ligatures w14:val="standardContextual"/>
          </w:rPr>
          <w:tab/>
        </w:r>
        <w:r w:rsidRPr="00332AE2">
          <w:rPr>
            <w:rStyle w:val="Hyperlink"/>
            <w:noProof/>
          </w:rPr>
          <w:t>Summary of raw trend rates for rolling 10-year windows.</w:t>
        </w:r>
        <w:r>
          <w:rPr>
            <w:noProof/>
            <w:webHidden/>
          </w:rPr>
          <w:tab/>
        </w:r>
        <w:r>
          <w:rPr>
            <w:noProof/>
            <w:webHidden/>
          </w:rPr>
          <w:fldChar w:fldCharType="begin"/>
        </w:r>
        <w:r>
          <w:rPr>
            <w:noProof/>
            <w:webHidden/>
          </w:rPr>
          <w:instrText xml:space="preserve"> PAGEREF _Toc212213505 \h </w:instrText>
        </w:r>
        <w:r>
          <w:rPr>
            <w:noProof/>
            <w:webHidden/>
          </w:rPr>
        </w:r>
        <w:r>
          <w:rPr>
            <w:noProof/>
            <w:webHidden/>
          </w:rPr>
          <w:fldChar w:fldCharType="separate"/>
        </w:r>
        <w:r w:rsidR="00E86EE1">
          <w:rPr>
            <w:noProof/>
            <w:webHidden/>
          </w:rPr>
          <w:t>76</w:t>
        </w:r>
        <w:r>
          <w:rPr>
            <w:noProof/>
            <w:webHidden/>
          </w:rPr>
          <w:fldChar w:fldCharType="end"/>
        </w:r>
      </w:hyperlink>
    </w:p>
    <w:p w14:paraId="7BC0C838" w14:textId="1E32A8F2" w:rsidR="00592C69" w:rsidRDefault="00592C69">
      <w:pPr>
        <w:pStyle w:val="TableofFigures"/>
        <w:rPr>
          <w:rFonts w:asciiTheme="minorHAnsi" w:eastAsiaTheme="minorEastAsia" w:hAnsiTheme="minorHAnsi" w:cstheme="minorBidi"/>
          <w:noProof/>
          <w:color w:val="auto"/>
          <w:kern w:val="2"/>
          <w:sz w:val="24"/>
          <w:szCs w:val="24"/>
          <w:lang w:eastAsia="en-NZ"/>
          <w14:ligatures w14:val="standardContextual"/>
        </w:rPr>
      </w:pPr>
      <w:hyperlink w:anchor="_Toc212213506" w:history="1">
        <w:r w:rsidRPr="00332AE2">
          <w:rPr>
            <w:rStyle w:val="Hyperlink"/>
            <w:noProof/>
          </w:rPr>
          <w:t>Figure 5-21:</w:t>
        </w:r>
        <w:r>
          <w:rPr>
            <w:rFonts w:asciiTheme="minorHAnsi" w:eastAsiaTheme="minorEastAsia" w:hAnsiTheme="minorHAnsi" w:cstheme="minorBidi"/>
            <w:noProof/>
            <w:color w:val="auto"/>
            <w:kern w:val="2"/>
            <w:sz w:val="24"/>
            <w:szCs w:val="24"/>
            <w:lang w:eastAsia="en-NZ"/>
            <w14:ligatures w14:val="standardContextual"/>
          </w:rPr>
          <w:tab/>
        </w:r>
        <w:r w:rsidRPr="00332AE2">
          <w:rPr>
            <w:rStyle w:val="Hyperlink"/>
            <w:noProof/>
          </w:rPr>
          <w:t>Summary plot representing the proportion of improving site trends at each categorical level of confidence for each of the rolling 10-year windows.</w:t>
        </w:r>
        <w:r>
          <w:rPr>
            <w:noProof/>
            <w:webHidden/>
          </w:rPr>
          <w:tab/>
        </w:r>
        <w:r>
          <w:rPr>
            <w:noProof/>
            <w:webHidden/>
          </w:rPr>
          <w:fldChar w:fldCharType="begin"/>
        </w:r>
        <w:r>
          <w:rPr>
            <w:noProof/>
            <w:webHidden/>
          </w:rPr>
          <w:instrText xml:space="preserve"> PAGEREF _Toc212213506 \h </w:instrText>
        </w:r>
        <w:r>
          <w:rPr>
            <w:noProof/>
            <w:webHidden/>
          </w:rPr>
        </w:r>
        <w:r>
          <w:rPr>
            <w:noProof/>
            <w:webHidden/>
          </w:rPr>
          <w:fldChar w:fldCharType="separate"/>
        </w:r>
        <w:r w:rsidR="00E86EE1">
          <w:rPr>
            <w:noProof/>
            <w:webHidden/>
          </w:rPr>
          <w:t>77</w:t>
        </w:r>
        <w:r>
          <w:rPr>
            <w:noProof/>
            <w:webHidden/>
          </w:rPr>
          <w:fldChar w:fldCharType="end"/>
        </w:r>
      </w:hyperlink>
    </w:p>
    <w:p w14:paraId="2DCE091A" w14:textId="34F5CA26" w:rsidR="00592C69" w:rsidRDefault="00592C69">
      <w:pPr>
        <w:pStyle w:val="TableofFigures"/>
        <w:rPr>
          <w:rFonts w:asciiTheme="minorHAnsi" w:eastAsiaTheme="minorEastAsia" w:hAnsiTheme="minorHAnsi" w:cstheme="minorBidi"/>
          <w:noProof/>
          <w:color w:val="auto"/>
          <w:kern w:val="2"/>
          <w:sz w:val="24"/>
          <w:szCs w:val="24"/>
          <w:lang w:eastAsia="en-NZ"/>
          <w14:ligatures w14:val="standardContextual"/>
        </w:rPr>
      </w:pPr>
      <w:hyperlink w:anchor="_Toc212213507" w:history="1">
        <w:r w:rsidRPr="00332AE2">
          <w:rPr>
            <w:rStyle w:val="Hyperlink"/>
            <w:noProof/>
          </w:rPr>
          <w:t>Figure 5-22:</w:t>
        </w:r>
        <w:r>
          <w:rPr>
            <w:rFonts w:asciiTheme="minorHAnsi" w:eastAsiaTheme="minorEastAsia" w:hAnsiTheme="minorHAnsi" w:cstheme="minorBidi"/>
            <w:noProof/>
            <w:color w:val="auto"/>
            <w:kern w:val="2"/>
            <w:sz w:val="24"/>
            <w:szCs w:val="24"/>
            <w:lang w:eastAsia="en-NZ"/>
            <w14:ligatures w14:val="standardContextual"/>
          </w:rPr>
          <w:tab/>
        </w:r>
        <w:r w:rsidRPr="00332AE2">
          <w:rPr>
            <w:rStyle w:val="Hyperlink"/>
            <w:noProof/>
          </w:rPr>
          <w:t>Summary plot representing the proportion of improving site trends (P</w:t>
        </w:r>
        <w:r w:rsidRPr="00332AE2">
          <w:rPr>
            <w:rStyle w:val="Hyperlink"/>
            <w:noProof/>
            <w:vertAlign w:val="subscript"/>
          </w:rPr>
          <w:t>i</w:t>
        </w:r>
        <w:r w:rsidRPr="00332AE2">
          <w:rPr>
            <w:rStyle w:val="Hyperlink"/>
            <w:noProof/>
          </w:rPr>
          <w:t>) for each of the rolling 10-year windows.</w:t>
        </w:r>
        <w:r>
          <w:rPr>
            <w:noProof/>
            <w:webHidden/>
          </w:rPr>
          <w:tab/>
        </w:r>
        <w:r>
          <w:rPr>
            <w:noProof/>
            <w:webHidden/>
          </w:rPr>
          <w:fldChar w:fldCharType="begin"/>
        </w:r>
        <w:r>
          <w:rPr>
            <w:noProof/>
            <w:webHidden/>
          </w:rPr>
          <w:instrText xml:space="preserve"> PAGEREF _Toc212213507 \h </w:instrText>
        </w:r>
        <w:r>
          <w:rPr>
            <w:noProof/>
            <w:webHidden/>
          </w:rPr>
        </w:r>
        <w:r>
          <w:rPr>
            <w:noProof/>
            <w:webHidden/>
          </w:rPr>
          <w:fldChar w:fldCharType="separate"/>
        </w:r>
        <w:r w:rsidR="00E86EE1">
          <w:rPr>
            <w:noProof/>
            <w:webHidden/>
          </w:rPr>
          <w:t>78</w:t>
        </w:r>
        <w:r>
          <w:rPr>
            <w:noProof/>
            <w:webHidden/>
          </w:rPr>
          <w:fldChar w:fldCharType="end"/>
        </w:r>
      </w:hyperlink>
    </w:p>
    <w:p w14:paraId="0A770F12" w14:textId="543FEE8E" w:rsidR="000B7138" w:rsidRPr="00BD36A9" w:rsidRDefault="00FF1696" w:rsidP="00FC67C0">
      <w:pPr>
        <w:pStyle w:val="TableofFigures"/>
        <w:rPr>
          <w:sz w:val="2"/>
          <w:szCs w:val="2"/>
        </w:rPr>
      </w:pPr>
      <w:r>
        <w:rPr>
          <w:b/>
          <w:bCs/>
          <w:noProof/>
          <w:lang w:val="en-US"/>
        </w:rPr>
        <w:fldChar w:fldCharType="end"/>
      </w:r>
    </w:p>
    <w:bookmarkEnd w:id="23"/>
    <w:p w14:paraId="2B6BE1D0" w14:textId="77777777" w:rsidR="00300897" w:rsidRPr="00BD36A9" w:rsidRDefault="00300897" w:rsidP="00CE31B7"/>
    <w:p w14:paraId="64C2B330" w14:textId="77777777" w:rsidR="00F7448B" w:rsidRPr="00BD36A9" w:rsidRDefault="00F7448B" w:rsidP="00CE31B7">
      <w:pPr>
        <w:sectPr w:rsidR="00F7448B" w:rsidRPr="00BD36A9" w:rsidSect="00AF504E">
          <w:headerReference w:type="even" r:id="rId20"/>
          <w:headerReference w:type="default" r:id="rId21"/>
          <w:footerReference w:type="even" r:id="rId22"/>
          <w:footerReference w:type="default" r:id="rId23"/>
          <w:headerReference w:type="first" r:id="rId24"/>
          <w:footerReference w:type="first" r:id="rId25"/>
          <w:pgSz w:w="11906" w:h="16838" w:code="9"/>
          <w:pgMar w:top="1985" w:right="1418" w:bottom="1134" w:left="1418" w:header="425" w:footer="425" w:gutter="0"/>
          <w:pgNumType w:start="3"/>
          <w:cols w:space="708"/>
          <w:docGrid w:linePitch="360"/>
        </w:sectPr>
      </w:pPr>
    </w:p>
    <w:p w14:paraId="1C613558" w14:textId="77777777" w:rsidR="00A35AB9" w:rsidRPr="00A05198" w:rsidRDefault="00A35AB9" w:rsidP="00971E44">
      <w:pPr>
        <w:pStyle w:val="zExecSummaryheading"/>
        <w:rPr>
          <w:color w:val="1822F8"/>
        </w:rPr>
      </w:pPr>
      <w:bookmarkStart w:id="24" w:name="_Toc273625352"/>
      <w:bookmarkStart w:id="25" w:name="_Toc212213419"/>
      <w:r w:rsidRPr="00A05198">
        <w:rPr>
          <w:color w:val="1822F8"/>
        </w:rPr>
        <w:lastRenderedPageBreak/>
        <w:t>Executive summary</w:t>
      </w:r>
      <w:bookmarkEnd w:id="24"/>
      <w:bookmarkEnd w:id="25"/>
    </w:p>
    <w:p w14:paraId="67EF29BD" w14:textId="15789FD0" w:rsidR="00C0778A" w:rsidRPr="00D703C1" w:rsidRDefault="001302D3" w:rsidP="007B33AC">
      <w:pPr>
        <w:pStyle w:val="Heading5"/>
      </w:pPr>
      <w:bookmarkStart w:id="26" w:name="Text"/>
      <w:bookmarkStart w:id="27" w:name="_Toc212213420"/>
      <w:bookmarkEnd w:id="26"/>
      <w:r>
        <w:t>P</w:t>
      </w:r>
      <w:r w:rsidR="003E1563">
        <w:t>urpose</w:t>
      </w:r>
      <w:bookmarkEnd w:id="27"/>
    </w:p>
    <w:p w14:paraId="3AB0AF10" w14:textId="375345AB" w:rsidR="00957CC1" w:rsidRDefault="00C0778A" w:rsidP="00C0778A">
      <w:pPr>
        <w:pStyle w:val="BodyText"/>
      </w:pPr>
      <w:r w:rsidRPr="00D703C1">
        <w:t xml:space="preserve">The New Zealand Ministry for the Environment (MfE) and </w:t>
      </w:r>
      <w:r w:rsidRPr="00BF3036">
        <w:t xml:space="preserve">Stats NZ </w:t>
      </w:r>
      <w:proofErr w:type="spellStart"/>
      <w:r w:rsidRPr="00BF3036">
        <w:t>Tatauranga</w:t>
      </w:r>
      <w:proofErr w:type="spellEnd"/>
      <w:r w:rsidRPr="00BF3036">
        <w:t xml:space="preserve"> Aotearoa</w:t>
      </w:r>
      <w:r w:rsidR="002F21DA">
        <w:t xml:space="preserve"> </w:t>
      </w:r>
      <w:r w:rsidR="002F21DA" w:rsidRPr="002F21DA">
        <w:t>(Stats NZ)</w:t>
      </w:r>
      <w:r>
        <w:t xml:space="preserve"> </w:t>
      </w:r>
      <w:r w:rsidRPr="00D703C1">
        <w:t xml:space="preserve">use </w:t>
      </w:r>
      <w:r>
        <w:t xml:space="preserve">results from </w:t>
      </w:r>
      <w:r w:rsidR="00F55130" w:rsidRPr="00D703C1">
        <w:t xml:space="preserve">national-scale </w:t>
      </w:r>
      <w:r w:rsidRPr="00D703C1">
        <w:t xml:space="preserve">analyses of river water quality </w:t>
      </w:r>
      <w:r w:rsidR="00124F2D">
        <w:t xml:space="preserve">originating </w:t>
      </w:r>
      <w:r w:rsidR="00124F2D" w:rsidRPr="00D703C1">
        <w:t>from state-of-the-environment (</w:t>
      </w:r>
      <w:proofErr w:type="spellStart"/>
      <w:r w:rsidR="00124F2D" w:rsidRPr="00D703C1">
        <w:t>SoE</w:t>
      </w:r>
      <w:proofErr w:type="spellEnd"/>
      <w:r w:rsidR="00124F2D" w:rsidRPr="00D703C1">
        <w:t>) monitoring</w:t>
      </w:r>
      <w:r w:rsidR="00124F2D" w:rsidRPr="00D703C1" w:rsidDel="00955655">
        <w:t xml:space="preserve"> </w:t>
      </w:r>
      <w:r w:rsidRPr="00D703C1">
        <w:t xml:space="preserve">to inform policy development and meet their requirements for environmental reporting on the freshwater domain under the Environmental Reporting Act 2015. The current study </w:t>
      </w:r>
      <w:r>
        <w:t>analyse</w:t>
      </w:r>
      <w:r w:rsidR="009F56E0">
        <w:t>d</w:t>
      </w:r>
      <w:r w:rsidRPr="00D703C1">
        <w:t xml:space="preserve"> </w:t>
      </w:r>
      <w:r>
        <w:t xml:space="preserve">river </w:t>
      </w:r>
      <w:r w:rsidDel="002D4FBB">
        <w:rPr>
          <w:szCs w:val="22"/>
        </w:rPr>
        <w:t xml:space="preserve">water quality </w:t>
      </w:r>
      <w:r w:rsidR="00830DA9">
        <w:rPr>
          <w:szCs w:val="22"/>
        </w:rPr>
        <w:t xml:space="preserve">variables </w:t>
      </w:r>
      <w:r w:rsidR="00085E38">
        <w:rPr>
          <w:szCs w:val="22"/>
        </w:rPr>
        <w:t xml:space="preserve">representing </w:t>
      </w:r>
      <w:r w:rsidR="00F350CA" w:rsidRPr="00BD2C18">
        <w:t>physical, chemical, microbial</w:t>
      </w:r>
      <w:r w:rsidR="00F350CA">
        <w:t>,</w:t>
      </w:r>
      <w:r w:rsidR="00F350CA" w:rsidRPr="00BD2C18">
        <w:t xml:space="preserve"> and ecological </w:t>
      </w:r>
      <w:r w:rsidR="0069423E">
        <w:t xml:space="preserve">conditions </w:t>
      </w:r>
      <w:r w:rsidR="0043490C">
        <w:t>obse</w:t>
      </w:r>
      <w:r w:rsidR="001D02A9">
        <w:t xml:space="preserve">rved </w:t>
      </w:r>
      <w:r w:rsidR="00BC677A" w:rsidRPr="00D703C1">
        <w:t>a</w:t>
      </w:r>
      <w:r w:rsidR="00BC677A">
        <w:t>cross multiple</w:t>
      </w:r>
      <w:r w:rsidR="00BC677A" w:rsidRPr="00D703C1">
        <w:t xml:space="preserve"> </w:t>
      </w:r>
      <w:proofErr w:type="spellStart"/>
      <w:r w:rsidR="001D02A9">
        <w:t>SoE</w:t>
      </w:r>
      <w:proofErr w:type="spellEnd"/>
      <w:r w:rsidR="001D02A9">
        <w:t xml:space="preserve"> </w:t>
      </w:r>
      <w:r w:rsidR="00BC677A" w:rsidRPr="00D703C1">
        <w:t>monitoring sites</w:t>
      </w:r>
      <w:r w:rsidR="00BC677A" w:rsidRPr="00FC5221">
        <w:rPr>
          <w:szCs w:val="22"/>
        </w:rPr>
        <w:t xml:space="preserve"> </w:t>
      </w:r>
      <w:r w:rsidR="00D2103C" w:rsidRPr="00D703C1">
        <w:t xml:space="preserve">for the period ending in </w:t>
      </w:r>
      <w:r w:rsidR="00D2103C">
        <w:t>December 2024.</w:t>
      </w:r>
      <w:r w:rsidR="002D4FBB" w:rsidRPr="002D4FBB">
        <w:t xml:space="preserve"> </w:t>
      </w:r>
      <w:r w:rsidR="00716946">
        <w:rPr>
          <w:szCs w:val="22"/>
        </w:rPr>
        <w:t xml:space="preserve">Following conventions used in previous national environmental reporting and </w:t>
      </w:r>
      <w:r w:rsidR="00C32A0B">
        <w:rPr>
          <w:szCs w:val="22"/>
        </w:rPr>
        <w:t xml:space="preserve">in </w:t>
      </w:r>
      <w:r w:rsidR="00716946">
        <w:rPr>
          <w:szCs w:val="22"/>
        </w:rPr>
        <w:t xml:space="preserve">consultation with MfE, </w:t>
      </w:r>
      <w:r w:rsidR="00833A2E">
        <w:rPr>
          <w:szCs w:val="22"/>
        </w:rPr>
        <w:t xml:space="preserve">nine monitoring variables were </w:t>
      </w:r>
      <w:r w:rsidR="009A2CE7">
        <w:rPr>
          <w:szCs w:val="22"/>
        </w:rPr>
        <w:t xml:space="preserve">analysed </w:t>
      </w:r>
      <w:r w:rsidR="0087558D">
        <w:rPr>
          <w:szCs w:val="22"/>
        </w:rPr>
        <w:t xml:space="preserve">for </w:t>
      </w:r>
      <w:r w:rsidR="00331DB9">
        <w:rPr>
          <w:szCs w:val="22"/>
        </w:rPr>
        <w:t>current state and temporal trend</w:t>
      </w:r>
      <w:r w:rsidR="00833A2E">
        <w:rPr>
          <w:szCs w:val="22"/>
        </w:rPr>
        <w:t>: visual clarity (</w:t>
      </w:r>
      <w:r w:rsidR="00CB3815">
        <w:rPr>
          <w:szCs w:val="22"/>
        </w:rPr>
        <w:t>clarity</w:t>
      </w:r>
      <w:r w:rsidR="00833A2E">
        <w:rPr>
          <w:szCs w:val="22"/>
        </w:rPr>
        <w:t>), turbidity</w:t>
      </w:r>
      <w:r w:rsidR="00AE4147">
        <w:rPr>
          <w:szCs w:val="22"/>
        </w:rPr>
        <w:t xml:space="preserve"> (</w:t>
      </w:r>
      <w:r w:rsidR="00AE4147" w:rsidRPr="00AE4147">
        <w:rPr>
          <w:szCs w:val="22"/>
        </w:rPr>
        <w:t>turbidity</w:t>
      </w:r>
      <w:r w:rsidR="00833A2E">
        <w:rPr>
          <w:szCs w:val="22"/>
        </w:rPr>
        <w:t>), concentrations of nitrate-nitrite-nitrogen (NNN), ammoniacal nitrogen (</w:t>
      </w:r>
      <w:r w:rsidR="00E67322" w:rsidRPr="007D5F4A">
        <w:rPr>
          <w:rStyle w:val="BodyTextChar"/>
        </w:rPr>
        <w:t>NH</w:t>
      </w:r>
      <w:r w:rsidR="00E67322" w:rsidRPr="00E67322">
        <w:rPr>
          <w:rStyle w:val="BodyTextChar"/>
          <w:vertAlign w:val="subscript"/>
        </w:rPr>
        <w:t>4</w:t>
      </w:r>
      <w:r w:rsidR="00E67322">
        <w:rPr>
          <w:rStyle w:val="BodyTextChar"/>
        </w:rPr>
        <w:t>-</w:t>
      </w:r>
      <w:r w:rsidR="00E67322" w:rsidRPr="007D5F4A">
        <w:rPr>
          <w:rStyle w:val="BodyTextChar"/>
        </w:rPr>
        <w:t>N</w:t>
      </w:r>
      <w:r w:rsidR="00833A2E">
        <w:rPr>
          <w:szCs w:val="22"/>
        </w:rPr>
        <w:t xml:space="preserve">), total nitrogen (TN), dissolved reactive phosphorus (DRP), total phosphorus (TP), the faecal bacterium </w:t>
      </w:r>
      <w:r w:rsidR="00833A2E" w:rsidRPr="00DB62D9">
        <w:rPr>
          <w:i/>
          <w:lang w:val="en-GB"/>
        </w:rPr>
        <w:t>Escherichia coli</w:t>
      </w:r>
      <w:r w:rsidR="00833A2E">
        <w:rPr>
          <w:szCs w:val="22"/>
        </w:rPr>
        <w:t xml:space="preserve"> (</w:t>
      </w:r>
      <w:r w:rsidR="006031B2" w:rsidRPr="004E4812">
        <w:rPr>
          <w:i/>
          <w:iCs/>
        </w:rPr>
        <w:t xml:space="preserve">E. </w:t>
      </w:r>
      <w:r w:rsidR="006031B2">
        <w:rPr>
          <w:i/>
          <w:iCs/>
        </w:rPr>
        <w:t>coli</w:t>
      </w:r>
      <w:r w:rsidR="00833A2E">
        <w:rPr>
          <w:szCs w:val="22"/>
        </w:rPr>
        <w:t>), and macroinvertebrate community index scores (MCI).</w:t>
      </w:r>
      <w:r w:rsidR="007B31C0">
        <w:rPr>
          <w:szCs w:val="22"/>
        </w:rPr>
        <w:t xml:space="preserve"> </w:t>
      </w:r>
      <w:r w:rsidR="00681606">
        <w:t xml:space="preserve">Various organisations </w:t>
      </w:r>
      <w:r w:rsidR="00AA2296">
        <w:t xml:space="preserve">monitor </w:t>
      </w:r>
      <w:r w:rsidR="00377148">
        <w:t>the</w:t>
      </w:r>
      <w:r w:rsidR="006B5DA1">
        <w:t>se</w:t>
      </w:r>
      <w:r w:rsidR="00377148">
        <w:t xml:space="preserve"> nine water quality variables </w:t>
      </w:r>
      <w:r w:rsidR="000918DB">
        <w:t>across many sites</w:t>
      </w:r>
      <w:r w:rsidR="00851DD0">
        <w:t xml:space="preserve"> </w:t>
      </w:r>
      <w:r w:rsidR="007D1EA6">
        <w:t xml:space="preserve">for </w:t>
      </w:r>
      <w:r w:rsidR="00900041">
        <w:t xml:space="preserve">various </w:t>
      </w:r>
      <w:r w:rsidR="007D1EA6">
        <w:t>purposes</w:t>
      </w:r>
      <w:r w:rsidR="002E5696">
        <w:t xml:space="preserve">. </w:t>
      </w:r>
      <w:r w:rsidR="00FB6695">
        <w:t xml:space="preserve">A </w:t>
      </w:r>
      <w:r w:rsidR="005D427A">
        <w:t xml:space="preserve">large volume of </w:t>
      </w:r>
      <w:r w:rsidR="00EB5E7D">
        <w:t>o</w:t>
      </w:r>
      <w:r w:rsidR="00532C42">
        <w:t xml:space="preserve">bservation </w:t>
      </w:r>
      <w:r w:rsidR="006751C2">
        <w:t xml:space="preserve">and associated </w:t>
      </w:r>
      <w:r w:rsidR="00C32A0B">
        <w:t>metadata</w:t>
      </w:r>
      <w:r w:rsidR="002E5696" w:rsidRPr="00957CC1">
        <w:t xml:space="preserve"> </w:t>
      </w:r>
      <w:r w:rsidR="00EB5E7D">
        <w:t xml:space="preserve">therefore </w:t>
      </w:r>
      <w:r w:rsidR="003A3B81">
        <w:t>exist</w:t>
      </w:r>
      <w:r w:rsidR="00680B40">
        <w:t>, but are sometime</w:t>
      </w:r>
      <w:r w:rsidR="006168C0">
        <w:t>s</w:t>
      </w:r>
      <w:r w:rsidR="00680B40">
        <w:t xml:space="preserve"> held</w:t>
      </w:r>
      <w:r w:rsidR="003A3B81">
        <w:t xml:space="preserve"> </w:t>
      </w:r>
      <w:r w:rsidR="00957CC1" w:rsidRPr="00957CC1">
        <w:t xml:space="preserve">in different formats, </w:t>
      </w:r>
      <w:r w:rsidR="00680B40">
        <w:t xml:space="preserve">different </w:t>
      </w:r>
      <w:r w:rsidR="00957CC1" w:rsidRPr="00957CC1">
        <w:t xml:space="preserve">units, </w:t>
      </w:r>
      <w:r w:rsidR="00680B40">
        <w:t xml:space="preserve">and using different data conventions. </w:t>
      </w:r>
      <w:r w:rsidR="00B83B59">
        <w:t xml:space="preserve">The purpose of this report was </w:t>
      </w:r>
      <w:r w:rsidR="00957CC1" w:rsidRPr="00957CC1">
        <w:t>collation, standardisation</w:t>
      </w:r>
      <w:r w:rsidR="0096553A">
        <w:t>,</w:t>
      </w:r>
      <w:r w:rsidR="00957CC1" w:rsidRPr="00957CC1">
        <w:t xml:space="preserve"> and </w:t>
      </w:r>
      <w:r w:rsidR="00D42518">
        <w:t xml:space="preserve">preliminary </w:t>
      </w:r>
      <w:r w:rsidR="00957CC1" w:rsidRPr="00957CC1">
        <w:t xml:space="preserve">analysis </w:t>
      </w:r>
      <w:r w:rsidR="00F15F0B">
        <w:t xml:space="preserve">of </w:t>
      </w:r>
      <w:r w:rsidR="00C11D05">
        <w:t>available</w:t>
      </w:r>
      <w:r w:rsidR="00F15F0B">
        <w:t xml:space="preserve"> water quality </w:t>
      </w:r>
      <w:r w:rsidR="00AF0E52">
        <w:t xml:space="preserve">data </w:t>
      </w:r>
      <w:r w:rsidR="00BA734B">
        <w:t xml:space="preserve">for </w:t>
      </w:r>
      <w:r w:rsidR="00B206E5">
        <w:t xml:space="preserve">subsequent use in </w:t>
      </w:r>
      <w:r w:rsidR="00957CC1" w:rsidRPr="00957CC1">
        <w:t>environmental reporting.</w:t>
      </w:r>
    </w:p>
    <w:p w14:paraId="6E885D1C" w14:textId="0DEBBB99" w:rsidR="00412CF2" w:rsidRDefault="00412CF2" w:rsidP="007B33AC">
      <w:pPr>
        <w:pStyle w:val="Heading5"/>
      </w:pPr>
      <w:bookmarkStart w:id="28" w:name="_Toc212213421"/>
      <w:r w:rsidRPr="00D703C1" w:rsidDel="002952F3">
        <w:t>Methods</w:t>
      </w:r>
      <w:bookmarkEnd w:id="28"/>
    </w:p>
    <w:p w14:paraId="2668A017" w14:textId="4FA96189" w:rsidR="0032416B" w:rsidRDefault="00011AD4" w:rsidP="008038FA">
      <w:pPr>
        <w:pStyle w:val="BodyText"/>
      </w:pPr>
      <w:r>
        <w:t xml:space="preserve">A </w:t>
      </w:r>
      <w:r w:rsidR="00824A63">
        <w:t xml:space="preserve">data </w:t>
      </w:r>
      <w:r>
        <w:t xml:space="preserve">request was made </w:t>
      </w:r>
      <w:r w:rsidR="000E3596">
        <w:t>directly</w:t>
      </w:r>
      <w:r>
        <w:t xml:space="preserve"> to all regional councils</w:t>
      </w:r>
      <w:r w:rsidR="00A35F9F">
        <w:t xml:space="preserve"> and</w:t>
      </w:r>
      <w:r>
        <w:t xml:space="preserve"> unitary authorities</w:t>
      </w:r>
      <w:r w:rsidR="00824A63">
        <w:t xml:space="preserve"> </w:t>
      </w:r>
      <w:r w:rsidR="007846C5">
        <w:t xml:space="preserve">to obtain </w:t>
      </w:r>
      <w:r w:rsidR="0013487E">
        <w:t>all</w:t>
      </w:r>
      <w:r w:rsidR="009C48FE">
        <w:t xml:space="preserve"> water quality data</w:t>
      </w:r>
      <w:r w:rsidR="00170311" w:rsidRPr="00170311">
        <w:t xml:space="preserve"> </w:t>
      </w:r>
      <w:r w:rsidR="00927141">
        <w:t xml:space="preserve">collected </w:t>
      </w:r>
      <w:r w:rsidR="0008105E">
        <w:t xml:space="preserve">routinely </w:t>
      </w:r>
      <w:r w:rsidR="008B7ED9">
        <w:t xml:space="preserve">for </w:t>
      </w:r>
      <w:proofErr w:type="spellStart"/>
      <w:r w:rsidR="008B7ED9">
        <w:t>SoE</w:t>
      </w:r>
      <w:proofErr w:type="spellEnd"/>
      <w:r w:rsidR="008B7ED9">
        <w:t xml:space="preserve"> purposes </w:t>
      </w:r>
      <w:r w:rsidR="000A1CCA">
        <w:t xml:space="preserve">from commencement of monitoring to 31 December 2024. </w:t>
      </w:r>
      <w:r w:rsidR="00340028">
        <w:t>We also obtained relevant water quality data from the</w:t>
      </w:r>
      <w:r w:rsidR="00340028" w:rsidRPr="00DD1F41">
        <w:t xml:space="preserve"> </w:t>
      </w:r>
      <w:r w:rsidR="00340028" w:rsidRPr="00DB62D9">
        <w:t>National River</w:t>
      </w:r>
      <w:r w:rsidR="00340028">
        <w:t xml:space="preserve"> Water Quality Network (NRWQN) collected by </w:t>
      </w:r>
      <w:r w:rsidR="00BA2809">
        <w:t>Earth Sciences New Zealand (ESNZ)</w:t>
      </w:r>
      <w:r w:rsidR="00DD1F41">
        <w:t xml:space="preserve">. </w:t>
      </w:r>
      <w:r w:rsidR="00063717">
        <w:t xml:space="preserve">Relevant </w:t>
      </w:r>
      <w:r w:rsidR="00F122B5">
        <w:t>censoring information</w:t>
      </w:r>
      <w:r w:rsidR="00232990">
        <w:t>,</w:t>
      </w:r>
      <w:r w:rsidR="00F122B5">
        <w:t xml:space="preserve"> </w:t>
      </w:r>
      <w:r w:rsidR="00063717">
        <w:t>s</w:t>
      </w:r>
      <w:r w:rsidR="006B0488">
        <w:t>ite metadata</w:t>
      </w:r>
      <w:r w:rsidR="005C67B1">
        <w:t>,</w:t>
      </w:r>
      <w:r w:rsidR="006B0488">
        <w:t xml:space="preserve"> </w:t>
      </w:r>
      <w:r w:rsidR="00A77D9F">
        <w:t xml:space="preserve">and descriptions of </w:t>
      </w:r>
      <w:r w:rsidR="00A57DF2">
        <w:t>measurement methods were also requested.</w:t>
      </w:r>
      <w:r w:rsidR="009C48FE">
        <w:t xml:space="preserve"> </w:t>
      </w:r>
      <w:r w:rsidR="00422665">
        <w:t>Q</w:t>
      </w:r>
      <w:r w:rsidR="00D42B69">
        <w:t xml:space="preserve">uestions </w:t>
      </w:r>
      <w:r w:rsidR="00D5356F">
        <w:t xml:space="preserve">that arose after initial data collation </w:t>
      </w:r>
      <w:r w:rsidR="00D42B69">
        <w:t xml:space="preserve">about data quality, completeness, or purpose </w:t>
      </w:r>
      <w:r w:rsidR="001F3CE0">
        <w:t xml:space="preserve">were resolved using </w:t>
      </w:r>
      <w:r w:rsidR="001D4BA6">
        <w:t xml:space="preserve">subsequent </w:t>
      </w:r>
      <w:r w:rsidR="00437337">
        <w:t>q</w:t>
      </w:r>
      <w:r w:rsidR="0032416B">
        <w:t>ueries to data providers.</w:t>
      </w:r>
    </w:p>
    <w:p w14:paraId="55F2A346" w14:textId="570EDCA1" w:rsidR="00DD508F" w:rsidRPr="005C2BED" w:rsidRDefault="004936BD" w:rsidP="005F187A">
      <w:pPr>
        <w:pStyle w:val="BodyText"/>
      </w:pPr>
      <w:r>
        <w:t xml:space="preserve">Data were </w:t>
      </w:r>
      <w:r w:rsidR="003738D0">
        <w:t>c</w:t>
      </w:r>
      <w:r w:rsidR="00DD508F">
        <w:t>ollat</w:t>
      </w:r>
      <w:r w:rsidR="003738D0">
        <w:t>ed</w:t>
      </w:r>
      <w:r w:rsidR="00DD508F">
        <w:t xml:space="preserve"> into a common format to ensure </w:t>
      </w:r>
      <w:r w:rsidR="00DD508F" w:rsidRPr="00BD45AE">
        <w:t xml:space="preserve">consistent conventions </w:t>
      </w:r>
      <w:r w:rsidR="00DD508F" w:rsidRPr="004C78FE">
        <w:t>for variable names, site identifiers, date and time formats, units of measurement, and other data structure elements</w:t>
      </w:r>
      <w:r w:rsidR="00DD508F">
        <w:t xml:space="preserve">. </w:t>
      </w:r>
      <w:r w:rsidR="008817B5">
        <w:t>T</w:t>
      </w:r>
      <w:r w:rsidR="00D325D1" w:rsidRPr="00D325D1">
        <w:t>ranscription errors, incomplete censoring information, or potentially erroneous values were identif</w:t>
      </w:r>
      <w:r w:rsidR="007A6A7F">
        <w:t>i</w:t>
      </w:r>
      <w:r w:rsidR="00D325D1" w:rsidRPr="00D325D1">
        <w:t xml:space="preserve">ed and resolved </w:t>
      </w:r>
      <w:r w:rsidR="007D70E3">
        <w:t xml:space="preserve">following data inspection and </w:t>
      </w:r>
      <w:r w:rsidR="00D325D1" w:rsidRPr="00D325D1">
        <w:t>additional queries with data providers</w:t>
      </w:r>
      <w:r w:rsidR="00DD508F">
        <w:t xml:space="preserve">. </w:t>
      </w:r>
      <w:r w:rsidR="000D04EC">
        <w:t>Predefined rules for data e</w:t>
      </w:r>
      <w:r w:rsidR="00DD508F">
        <w:t xml:space="preserve">xclusion </w:t>
      </w:r>
      <w:r w:rsidR="00C75A3E">
        <w:t xml:space="preserve">were applied </w:t>
      </w:r>
      <w:r w:rsidR="00DD508F">
        <w:t>based on information supplied by data providers such as data quality, non-</w:t>
      </w:r>
      <w:proofErr w:type="spellStart"/>
      <w:r w:rsidR="00DD508F">
        <w:t>SoE</w:t>
      </w:r>
      <w:proofErr w:type="spellEnd"/>
      <w:r w:rsidR="00DD508F">
        <w:t xml:space="preserve"> monitoring purposes, or non-comparable data collection methods</w:t>
      </w:r>
      <w:r w:rsidR="000336C7">
        <w:t xml:space="preserve"> where </w:t>
      </w:r>
      <w:r w:rsidR="00DE72FB">
        <w:t xml:space="preserve">they were </w:t>
      </w:r>
      <w:r w:rsidR="000336C7">
        <w:t>known</w:t>
      </w:r>
      <w:r w:rsidR="00DD508F">
        <w:t xml:space="preserve">. </w:t>
      </w:r>
      <w:r w:rsidR="00A56A7E">
        <w:t>Site metadata were used to collate i</w:t>
      </w:r>
      <w:r w:rsidR="00DD508F">
        <w:t>nformation describing the upstream catchment characteristics for each monitoring site</w:t>
      </w:r>
      <w:r w:rsidR="00BA798D">
        <w:t>.</w:t>
      </w:r>
      <w:r w:rsidR="006819E2" w:rsidDel="00D359E1">
        <w:t xml:space="preserve"> </w:t>
      </w:r>
      <w:r w:rsidR="00BA798D">
        <w:t>T</w:t>
      </w:r>
      <w:r w:rsidR="00A661E0">
        <w:t xml:space="preserve">he </w:t>
      </w:r>
      <w:r w:rsidR="000574A9">
        <w:t xml:space="preserve">upstream </w:t>
      </w:r>
      <w:r w:rsidR="00A661E0">
        <w:t xml:space="preserve">proportion of </w:t>
      </w:r>
      <w:r w:rsidR="00B2041E">
        <w:t xml:space="preserve">aggregated </w:t>
      </w:r>
      <w:r w:rsidR="00A661E0" w:rsidRPr="005F187A">
        <w:t>agricultur</w:t>
      </w:r>
      <w:r w:rsidR="00A661E0">
        <w:t>al, urban, and exotic forest land cover</w:t>
      </w:r>
      <w:r w:rsidR="00A661E0" w:rsidRPr="00C30C72">
        <w:t xml:space="preserve"> </w:t>
      </w:r>
      <w:r w:rsidR="00A661E0">
        <w:t xml:space="preserve">was used to represent </w:t>
      </w:r>
      <w:r w:rsidR="00B2041E">
        <w:t>a</w:t>
      </w:r>
      <w:r w:rsidR="00A661E0">
        <w:t xml:space="preserve"> </w:t>
      </w:r>
      <w:r w:rsidR="00EB0844">
        <w:t xml:space="preserve">gradient </w:t>
      </w:r>
      <w:r w:rsidR="00A661E0">
        <w:t>of human modifi</w:t>
      </w:r>
      <w:r w:rsidR="00607CF7">
        <w:t>ed land cover</w:t>
      </w:r>
      <w:r w:rsidR="00A661E0">
        <w:t>.</w:t>
      </w:r>
    </w:p>
    <w:p w14:paraId="45A6EF3D" w14:textId="18A9BEBB" w:rsidR="00A26C5B" w:rsidRDefault="00CE6D9D" w:rsidP="00412CF2">
      <w:pPr>
        <w:pStyle w:val="BodyText"/>
      </w:pPr>
      <w:r>
        <w:rPr>
          <w:szCs w:val="22"/>
        </w:rPr>
        <w:t xml:space="preserve">Duration and frequency of </w:t>
      </w:r>
      <w:r w:rsidR="00DF7E9C">
        <w:t>observations</w:t>
      </w:r>
      <w:r>
        <w:rPr>
          <w:szCs w:val="22"/>
        </w:rPr>
        <w:t xml:space="preserve"> for each site</w:t>
      </w:r>
      <w:r w:rsidR="00523CF7">
        <w:rPr>
          <w:szCs w:val="22"/>
        </w:rPr>
        <w:t xml:space="preserve"> </w:t>
      </w:r>
      <w:r w:rsidR="00523CF7" w:rsidRPr="00F23DB9">
        <w:rPr>
          <w:rFonts w:cs="Calibri"/>
          <w:color w:val="000000" w:themeColor="text1"/>
          <w:szCs w:val="22"/>
        </w:rPr>
        <w:t xml:space="preserve">× </w:t>
      </w:r>
      <w:r>
        <w:rPr>
          <w:szCs w:val="22"/>
        </w:rPr>
        <w:t>variable combination were assessed against predetermined criteria for inclusion in statistical analysis.</w:t>
      </w:r>
      <w:r w:rsidR="00191B4D">
        <w:rPr>
          <w:szCs w:val="22"/>
        </w:rPr>
        <w:t xml:space="preserve"> </w:t>
      </w:r>
      <w:r w:rsidR="00412CF2">
        <w:t xml:space="preserve">For several variables, </w:t>
      </w:r>
      <w:r w:rsidR="009A7CEC">
        <w:t>some</w:t>
      </w:r>
      <w:r w:rsidR="00412CF2">
        <w:t xml:space="preserve"> </w:t>
      </w:r>
      <w:r w:rsidR="00DB35D6">
        <w:t xml:space="preserve">observations </w:t>
      </w:r>
      <w:r w:rsidR="00412CF2">
        <w:t xml:space="preserve">were </w:t>
      </w:r>
      <w:r w:rsidR="00167FE4">
        <w:t>provided as</w:t>
      </w:r>
      <w:r w:rsidR="00412CF2">
        <w:t xml:space="preserve"> </w:t>
      </w:r>
      <w:r w:rsidR="00167FE4">
        <w:rPr>
          <w:rFonts w:cs="Calibri"/>
        </w:rPr>
        <w:t>censored values because</w:t>
      </w:r>
      <w:r w:rsidR="00D2346F">
        <w:t xml:space="preserve"> t</w:t>
      </w:r>
      <w:r w:rsidR="00B971F3">
        <w:t xml:space="preserve">hey were </w:t>
      </w:r>
      <w:r w:rsidR="00412CF2">
        <w:t xml:space="preserve">reported as a value </w:t>
      </w:r>
      <w:r w:rsidR="00514EB5">
        <w:t>l</w:t>
      </w:r>
      <w:r w:rsidR="00412CF2">
        <w:t xml:space="preserve">ess than an analytical detection limit or greater than a reporting limit. </w:t>
      </w:r>
      <w:r w:rsidR="00412BA0">
        <w:t>P</w:t>
      </w:r>
      <w:r w:rsidR="008038FA">
        <w:t>redefined methods</w:t>
      </w:r>
      <w:r w:rsidR="00412CF2">
        <w:t xml:space="preserve"> were used to </w:t>
      </w:r>
      <w:r w:rsidR="007A493B">
        <w:t xml:space="preserve">consistently </w:t>
      </w:r>
      <w:r w:rsidR="008671D5">
        <w:t>replace c</w:t>
      </w:r>
      <w:r w:rsidR="00412BA0">
        <w:t>ensored values by imputation prior to analysis</w:t>
      </w:r>
      <w:r w:rsidR="00FB780E">
        <w:t xml:space="preserve"> of state</w:t>
      </w:r>
      <w:r w:rsidR="006A67BE">
        <w:t xml:space="preserve"> and robust methods were used to handle censored values </w:t>
      </w:r>
      <w:r w:rsidR="00C569FB">
        <w:t>during analysis of trends</w:t>
      </w:r>
      <w:r w:rsidR="00412CF2">
        <w:t>.</w:t>
      </w:r>
    </w:p>
    <w:p w14:paraId="46657215" w14:textId="025CB335" w:rsidR="00AA230A" w:rsidRDefault="0095520A" w:rsidP="00412CF2">
      <w:pPr>
        <w:pStyle w:val="BodyText"/>
      </w:pPr>
      <w:r>
        <w:lastRenderedPageBreak/>
        <w:t>We assessed s</w:t>
      </w:r>
      <w:r w:rsidR="004022BF">
        <w:t xml:space="preserve">tate </w:t>
      </w:r>
      <w:r w:rsidR="00DE1134">
        <w:t xml:space="preserve">by calculating </w:t>
      </w:r>
      <w:r w:rsidR="00B2041E">
        <w:t xml:space="preserve">summary statistics for each site </w:t>
      </w:r>
      <w:r w:rsidR="00B2041E" w:rsidRPr="0E8D5BD2">
        <w:rPr>
          <w:rFonts w:cs="Calibri"/>
        </w:rPr>
        <w:t>×</w:t>
      </w:r>
      <w:r w:rsidR="00B2041E">
        <w:t xml:space="preserve"> variable combination </w:t>
      </w:r>
      <w:r w:rsidR="001772D9">
        <w:t xml:space="preserve">within </w:t>
      </w:r>
      <w:r w:rsidR="007F64EB">
        <w:t xml:space="preserve">a </w:t>
      </w:r>
      <w:r w:rsidR="007F64EB" w:rsidRPr="009B4275">
        <w:t>5-year period end</w:t>
      </w:r>
      <w:r w:rsidR="007F64EB">
        <w:t>ing</w:t>
      </w:r>
      <w:r w:rsidR="007F64EB" w:rsidRPr="009B4275">
        <w:t xml:space="preserve"> </w:t>
      </w:r>
      <w:r w:rsidR="007F64EB">
        <w:t>December</w:t>
      </w:r>
      <w:r w:rsidR="007F64EB" w:rsidRPr="00B71C84">
        <w:t xml:space="preserve"> 20</w:t>
      </w:r>
      <w:r w:rsidR="007F64EB">
        <w:t>24</w:t>
      </w:r>
      <w:r w:rsidR="005F42C6">
        <w:t xml:space="preserve">. </w:t>
      </w:r>
      <w:r w:rsidR="003B01B8">
        <w:t xml:space="preserve">Site medians were </w:t>
      </w:r>
      <w:r w:rsidR="004C109E">
        <w:t xml:space="preserve">grouped by four </w:t>
      </w:r>
      <w:r w:rsidR="00EA7772">
        <w:t>evenly split</w:t>
      </w:r>
      <w:r w:rsidR="009D7FF6">
        <w:t xml:space="preserve"> </w:t>
      </w:r>
      <w:r w:rsidR="004C109E">
        <w:t xml:space="preserve">classes </w:t>
      </w:r>
      <w:r w:rsidR="009D7FF6">
        <w:t>of human modifi</w:t>
      </w:r>
      <w:r w:rsidR="00F946F4">
        <w:t xml:space="preserve">ed </w:t>
      </w:r>
      <w:r w:rsidR="00D33AA9">
        <w:t>land cover</w:t>
      </w:r>
      <w:r w:rsidR="009D7FF6">
        <w:t>.</w:t>
      </w:r>
      <w:r w:rsidR="005F42C6">
        <w:t xml:space="preserve"> </w:t>
      </w:r>
      <w:r w:rsidR="00212C9F">
        <w:t>L</w:t>
      </w:r>
      <w:r w:rsidR="00412CF2" w:rsidRPr="005F187A">
        <w:t xml:space="preserve">inear regressions were used to </w:t>
      </w:r>
      <w:r w:rsidR="00FE58B8">
        <w:t xml:space="preserve">inspect the relationship between </w:t>
      </w:r>
      <w:r w:rsidR="00412CF2" w:rsidRPr="005F187A">
        <w:t>median water</w:t>
      </w:r>
      <w:r w:rsidR="00FE325A">
        <w:t xml:space="preserve"> </w:t>
      </w:r>
      <w:r w:rsidR="00412CF2" w:rsidRPr="005F187A">
        <w:t xml:space="preserve">quality </w:t>
      </w:r>
      <w:r w:rsidR="00620BB5">
        <w:t>state</w:t>
      </w:r>
      <w:r w:rsidR="62131292">
        <w:t xml:space="preserve"> </w:t>
      </w:r>
      <w:r w:rsidR="00FE58B8">
        <w:t xml:space="preserve">and </w:t>
      </w:r>
      <w:r w:rsidR="00687925">
        <w:t>human modified land cover</w:t>
      </w:r>
      <w:r w:rsidR="00F20B3C">
        <w:t xml:space="preserve">. </w:t>
      </w:r>
      <w:r w:rsidR="00B170F7">
        <w:t>S</w:t>
      </w:r>
      <w:r w:rsidR="77CCCB41">
        <w:t xml:space="preserve">ite </w:t>
      </w:r>
      <w:r w:rsidR="415D7D88" w:rsidRPr="0E8D5BD2">
        <w:rPr>
          <w:rFonts w:cs="Calibri"/>
        </w:rPr>
        <w:t>×</w:t>
      </w:r>
      <w:r w:rsidR="77CCCB41">
        <w:t xml:space="preserve"> variable combination</w:t>
      </w:r>
      <w:r w:rsidR="00B170F7">
        <w:t>s</w:t>
      </w:r>
      <w:r w:rsidR="77CCCB41">
        <w:t xml:space="preserve"> </w:t>
      </w:r>
      <w:r w:rsidR="00B170F7">
        <w:t>were</w:t>
      </w:r>
      <w:r w:rsidR="77CCCB41">
        <w:t xml:space="preserve"> assigned to a predefined attribute state defined by bands labelled A to E</w:t>
      </w:r>
      <w:r w:rsidR="62578EB8">
        <w:t>.</w:t>
      </w:r>
    </w:p>
    <w:p w14:paraId="4BC58E40" w14:textId="0DA33682" w:rsidR="00412CF2" w:rsidRDefault="00730D3E" w:rsidP="00412CF2">
      <w:pPr>
        <w:pStyle w:val="BodyText"/>
        <w:rPr>
          <w:color w:val="000000" w:themeColor="text1"/>
          <w:szCs w:val="22"/>
        </w:rPr>
      </w:pPr>
      <w:r>
        <w:t>The trend rate for</w:t>
      </w:r>
      <w:r w:rsidRPr="00730D3E">
        <w:t xml:space="preserve"> </w:t>
      </w:r>
      <w:r w:rsidRPr="00D703C1">
        <w:t xml:space="preserve">10-, 20- and </w:t>
      </w:r>
      <w:r>
        <w:t>30</w:t>
      </w:r>
      <w:r w:rsidRPr="00D703C1">
        <w:t>-year periods</w:t>
      </w:r>
      <w:r>
        <w:t xml:space="preserve"> </w:t>
      </w:r>
      <w:r w:rsidRPr="00D703C1">
        <w:t xml:space="preserve">ending in </w:t>
      </w:r>
      <w:r>
        <w:t>December 2024 was assessed using the</w:t>
      </w:r>
      <w:r w:rsidR="000B2C71">
        <w:t xml:space="preserve"> Sen slope estimator</w:t>
      </w:r>
      <w:r w:rsidR="00496B73">
        <w:t xml:space="preserve">. </w:t>
      </w:r>
      <w:r w:rsidR="00412CF2">
        <w:t xml:space="preserve">The seasonal version of the Sen slope estimator was </w:t>
      </w:r>
      <w:r w:rsidR="00303850">
        <w:t xml:space="preserve">applied </w:t>
      </w:r>
      <w:r w:rsidR="00412CF2">
        <w:t xml:space="preserve">for variables measured seasonally (i.e., monthly, bi-monthly or quarterly), and </w:t>
      </w:r>
      <w:r w:rsidR="00F82168">
        <w:t xml:space="preserve">where </w:t>
      </w:r>
      <w:r w:rsidR="00196538">
        <w:t xml:space="preserve">within-site </w:t>
      </w:r>
      <w:r w:rsidR="00412CF2">
        <w:t>season</w:t>
      </w:r>
      <w:r w:rsidR="00F82168">
        <w:t>al</w:t>
      </w:r>
      <w:r w:rsidR="00412CF2">
        <w:t xml:space="preserve"> variability </w:t>
      </w:r>
      <w:r w:rsidR="0060632B">
        <w:t>w</w:t>
      </w:r>
      <w:r w:rsidR="003C0B98">
        <w:t>as detected</w:t>
      </w:r>
      <w:r w:rsidR="00412CF2">
        <w:rPr>
          <w:color w:val="000000" w:themeColor="text1"/>
          <w:szCs w:val="22"/>
        </w:rPr>
        <w:t>.</w:t>
      </w:r>
      <w:r w:rsidR="00412CF2">
        <w:t xml:space="preserve"> </w:t>
      </w:r>
      <w:r w:rsidR="00A83C77">
        <w:t>Kendall tests</w:t>
      </w:r>
      <w:r w:rsidR="00A83C77" w:rsidDel="00496B73">
        <w:t xml:space="preserve"> </w:t>
      </w:r>
      <w:r w:rsidR="00A83C77">
        <w:t xml:space="preserve">provided estimates of the </w:t>
      </w:r>
      <w:r w:rsidR="00A83C77" w:rsidRPr="00217A90">
        <w:t xml:space="preserve">confidence in </w:t>
      </w:r>
      <w:r w:rsidR="00A83C77">
        <w:t xml:space="preserve">the </w:t>
      </w:r>
      <w:r w:rsidR="00A83C77" w:rsidRPr="00217A90">
        <w:t>trend direction</w:t>
      </w:r>
      <w:r w:rsidR="00A83C77">
        <w:t xml:space="preserve">. </w:t>
      </w:r>
      <w:r w:rsidR="00631866">
        <w:rPr>
          <w:color w:val="000000" w:themeColor="text1"/>
          <w:szCs w:val="22"/>
        </w:rPr>
        <w:t>T</w:t>
      </w:r>
      <w:r w:rsidR="00412CF2" w:rsidRPr="00F23DB9">
        <w:rPr>
          <w:color w:val="000000" w:themeColor="text1"/>
          <w:szCs w:val="22"/>
        </w:rPr>
        <w:t xml:space="preserve">rends for all site </w:t>
      </w:r>
      <w:r w:rsidR="00412CF2" w:rsidRPr="00F23DB9">
        <w:rPr>
          <w:rFonts w:cs="Calibri"/>
          <w:color w:val="000000" w:themeColor="text1"/>
          <w:szCs w:val="22"/>
        </w:rPr>
        <w:t xml:space="preserve">× </w:t>
      </w:r>
      <w:r w:rsidR="00412CF2" w:rsidRPr="00F23DB9">
        <w:rPr>
          <w:color w:val="000000" w:themeColor="text1"/>
          <w:szCs w:val="22"/>
        </w:rPr>
        <w:t xml:space="preserve">variable combinations </w:t>
      </w:r>
      <w:r w:rsidR="00412CF2">
        <w:rPr>
          <w:color w:val="000000" w:themeColor="text1"/>
          <w:szCs w:val="22"/>
        </w:rPr>
        <w:t xml:space="preserve">were classified </w:t>
      </w:r>
      <w:r w:rsidR="000E3116">
        <w:rPr>
          <w:color w:val="000000" w:themeColor="text1"/>
          <w:szCs w:val="22"/>
        </w:rPr>
        <w:t>using</w:t>
      </w:r>
      <w:r w:rsidR="00412CF2">
        <w:rPr>
          <w:color w:val="000000" w:themeColor="text1"/>
          <w:szCs w:val="22"/>
        </w:rPr>
        <w:t xml:space="preserve"> </w:t>
      </w:r>
      <w:r w:rsidR="0084672A">
        <w:rPr>
          <w:color w:val="000000" w:themeColor="text1"/>
          <w:szCs w:val="22"/>
        </w:rPr>
        <w:t xml:space="preserve">predefined </w:t>
      </w:r>
      <w:r w:rsidR="00412CF2">
        <w:rPr>
          <w:color w:val="000000" w:themeColor="text1"/>
          <w:szCs w:val="22"/>
        </w:rPr>
        <w:t xml:space="preserve">categories </w:t>
      </w:r>
      <w:r w:rsidR="00DE427D">
        <w:rPr>
          <w:color w:val="000000" w:themeColor="text1"/>
          <w:szCs w:val="22"/>
        </w:rPr>
        <w:t xml:space="preserve">describing </w:t>
      </w:r>
      <w:r w:rsidR="00286AA6">
        <w:rPr>
          <w:color w:val="000000" w:themeColor="text1"/>
          <w:szCs w:val="22"/>
        </w:rPr>
        <w:t xml:space="preserve">the </w:t>
      </w:r>
      <w:r w:rsidR="00412CF2">
        <w:rPr>
          <w:color w:val="000000" w:themeColor="text1"/>
          <w:szCs w:val="22"/>
        </w:rPr>
        <w:t xml:space="preserve">confidence that a given trend was </w:t>
      </w:r>
      <w:r w:rsidR="00C554F7">
        <w:rPr>
          <w:color w:val="000000" w:themeColor="text1"/>
          <w:szCs w:val="22"/>
        </w:rPr>
        <w:t>imp</w:t>
      </w:r>
      <w:r w:rsidR="0062561E">
        <w:rPr>
          <w:color w:val="000000" w:themeColor="text1"/>
          <w:szCs w:val="22"/>
        </w:rPr>
        <w:t>r</w:t>
      </w:r>
      <w:r w:rsidR="00C554F7">
        <w:rPr>
          <w:color w:val="000000" w:themeColor="text1"/>
          <w:szCs w:val="22"/>
        </w:rPr>
        <w:t>oving</w:t>
      </w:r>
      <w:r w:rsidR="00412CF2">
        <w:rPr>
          <w:color w:val="000000" w:themeColor="text1"/>
          <w:szCs w:val="22"/>
        </w:rPr>
        <w:t xml:space="preserve">. </w:t>
      </w:r>
      <w:r w:rsidR="0002619D">
        <w:rPr>
          <w:color w:val="000000" w:themeColor="text1"/>
          <w:szCs w:val="22"/>
        </w:rPr>
        <w:t xml:space="preserve">Temporal </w:t>
      </w:r>
      <w:r w:rsidR="00CD1CCE">
        <w:rPr>
          <w:color w:val="000000" w:themeColor="text1"/>
          <w:szCs w:val="22"/>
        </w:rPr>
        <w:t xml:space="preserve">transience </w:t>
      </w:r>
      <w:r w:rsidR="0002619D">
        <w:rPr>
          <w:color w:val="000000" w:themeColor="text1"/>
          <w:szCs w:val="22"/>
        </w:rPr>
        <w:t xml:space="preserve">of </w:t>
      </w:r>
      <w:r w:rsidR="00D00C3A">
        <w:t xml:space="preserve">trends </w:t>
      </w:r>
      <w:r w:rsidR="0002619D">
        <w:t xml:space="preserve">was evaluated </w:t>
      </w:r>
      <w:r w:rsidR="00D00C3A">
        <w:t xml:space="preserve">for each variable at each site </w:t>
      </w:r>
      <w:r w:rsidR="00675591">
        <w:t xml:space="preserve">using </w:t>
      </w:r>
      <w:r w:rsidR="00D00C3A" w:rsidRPr="0071244A">
        <w:t xml:space="preserve">rolling </w:t>
      </w:r>
      <w:r w:rsidR="00D00C3A">
        <w:t xml:space="preserve">windows </w:t>
      </w:r>
      <w:r w:rsidR="00D00C3A" w:rsidRPr="0071244A">
        <w:t>of 10</w:t>
      </w:r>
      <w:r w:rsidR="00D00C3A">
        <w:t>-</w:t>
      </w:r>
      <w:r w:rsidR="00D00C3A" w:rsidRPr="0071244A">
        <w:t>years</w:t>
      </w:r>
      <w:r w:rsidR="00D00C3A">
        <w:t xml:space="preserve"> duration </w:t>
      </w:r>
      <w:r w:rsidR="00D00C3A" w:rsidRPr="0071244A">
        <w:t>starting in 19</w:t>
      </w:r>
      <w:r w:rsidR="00D00C3A">
        <w:t>90</w:t>
      </w:r>
      <w:r w:rsidR="00D00C3A" w:rsidRPr="0071244A">
        <w:t xml:space="preserve"> and incrementing by one year to a final </w:t>
      </w:r>
      <w:r w:rsidR="00D00C3A">
        <w:t>window</w:t>
      </w:r>
      <w:r w:rsidR="00D00C3A" w:rsidRPr="0071244A">
        <w:t xml:space="preserve"> ending </w:t>
      </w:r>
      <w:r w:rsidR="00D00C3A">
        <w:t>December</w:t>
      </w:r>
      <w:r w:rsidR="00D00C3A" w:rsidRPr="0071244A">
        <w:t xml:space="preserve"> 20</w:t>
      </w:r>
      <w:r w:rsidR="00D00C3A">
        <w:t>24</w:t>
      </w:r>
      <w:r w:rsidR="00FD7ABC">
        <w:rPr>
          <w:color w:val="000000" w:themeColor="text1"/>
          <w:szCs w:val="22"/>
        </w:rPr>
        <w:t>.</w:t>
      </w:r>
    </w:p>
    <w:p w14:paraId="0FD8FB93" w14:textId="20FC13DE" w:rsidR="00412CF2" w:rsidRDefault="00412CF2" w:rsidP="00412CF2">
      <w:pPr>
        <w:pStyle w:val="BodyText"/>
        <w:rPr>
          <w:color w:val="000000" w:themeColor="text1"/>
        </w:rPr>
      </w:pPr>
      <w:r w:rsidRPr="27CAA947">
        <w:rPr>
          <w:color w:val="000000" w:themeColor="text1"/>
        </w:rPr>
        <w:t xml:space="preserve">Two approaches were used to evaluate </w:t>
      </w:r>
      <w:r w:rsidR="0021440A">
        <w:rPr>
          <w:color w:val="000000" w:themeColor="text1"/>
        </w:rPr>
        <w:t>aggregat</w:t>
      </w:r>
      <w:r w:rsidR="00326B03">
        <w:rPr>
          <w:color w:val="000000" w:themeColor="text1"/>
        </w:rPr>
        <w:t>e</w:t>
      </w:r>
      <w:r w:rsidRPr="27CAA947">
        <w:rPr>
          <w:color w:val="000000" w:themeColor="text1"/>
        </w:rPr>
        <w:t xml:space="preserve"> trends </w:t>
      </w:r>
      <w:r w:rsidR="005D66C9" w:rsidRPr="27CAA947">
        <w:rPr>
          <w:color w:val="000000" w:themeColor="text1"/>
        </w:rPr>
        <w:t xml:space="preserve">in </w:t>
      </w:r>
      <w:r w:rsidR="002E4D99" w:rsidRPr="27CAA947">
        <w:rPr>
          <w:color w:val="000000" w:themeColor="text1"/>
        </w:rPr>
        <w:t xml:space="preserve">each water quality variable </w:t>
      </w:r>
      <w:r w:rsidRPr="27CAA947">
        <w:rPr>
          <w:color w:val="000000" w:themeColor="text1"/>
        </w:rPr>
        <w:t xml:space="preserve">at the national scale and within </w:t>
      </w:r>
      <w:r w:rsidR="00784ECE">
        <w:rPr>
          <w:color w:val="000000" w:themeColor="text1"/>
        </w:rPr>
        <w:t>human modified</w:t>
      </w:r>
      <w:r w:rsidR="00206A1D" w:rsidRPr="27CAA947">
        <w:rPr>
          <w:color w:val="000000" w:themeColor="text1"/>
        </w:rPr>
        <w:t xml:space="preserve"> </w:t>
      </w:r>
      <w:r w:rsidRPr="27CAA947">
        <w:rPr>
          <w:color w:val="000000" w:themeColor="text1"/>
        </w:rPr>
        <w:t>land</w:t>
      </w:r>
      <w:r w:rsidR="00784ECE">
        <w:rPr>
          <w:color w:val="000000" w:themeColor="text1"/>
        </w:rPr>
        <w:t xml:space="preserve"> </w:t>
      </w:r>
      <w:r w:rsidRPr="27CAA947">
        <w:rPr>
          <w:color w:val="000000" w:themeColor="text1"/>
        </w:rPr>
        <w:t>cover</w:t>
      </w:r>
      <w:r w:rsidR="00784ECE">
        <w:rPr>
          <w:color w:val="000000" w:themeColor="text1"/>
        </w:rPr>
        <w:t xml:space="preserve"> </w:t>
      </w:r>
      <w:r w:rsidRPr="27CAA947">
        <w:rPr>
          <w:color w:val="000000" w:themeColor="text1"/>
        </w:rPr>
        <w:t xml:space="preserve">classes. The first approach </w:t>
      </w:r>
      <w:r w:rsidR="00FD78E2" w:rsidRPr="27CAA947">
        <w:rPr>
          <w:color w:val="000000" w:themeColor="text1"/>
        </w:rPr>
        <w:t xml:space="preserve">tallied </w:t>
      </w:r>
      <w:r w:rsidR="00641A9C" w:rsidRPr="27CAA947">
        <w:rPr>
          <w:color w:val="000000" w:themeColor="text1"/>
        </w:rPr>
        <w:t xml:space="preserve">the proportion of sites in each </w:t>
      </w:r>
      <w:r w:rsidR="00633AE7" w:rsidRPr="27CAA947">
        <w:rPr>
          <w:color w:val="000000" w:themeColor="text1"/>
        </w:rPr>
        <w:t xml:space="preserve">category of </w:t>
      </w:r>
      <w:r w:rsidR="00B07F0D" w:rsidRPr="27CAA947">
        <w:rPr>
          <w:color w:val="000000" w:themeColor="text1"/>
        </w:rPr>
        <w:t xml:space="preserve">trend </w:t>
      </w:r>
      <w:r w:rsidR="37D8E41F" w:rsidRPr="27CAA947">
        <w:rPr>
          <w:color w:val="000000" w:themeColor="text1"/>
        </w:rPr>
        <w:t>direction</w:t>
      </w:r>
      <w:r w:rsidR="416EBD45" w:rsidRPr="27CAA947">
        <w:rPr>
          <w:color w:val="000000" w:themeColor="text1"/>
        </w:rPr>
        <w:t xml:space="preserve"> </w:t>
      </w:r>
      <w:r w:rsidR="69436D35" w:rsidRPr="188AF912">
        <w:rPr>
          <w:color w:val="000000" w:themeColor="text1"/>
        </w:rPr>
        <w:t xml:space="preserve">and </w:t>
      </w:r>
      <w:r w:rsidR="4A3108C1" w:rsidRPr="27CAA947">
        <w:rPr>
          <w:color w:val="000000" w:themeColor="text1"/>
        </w:rPr>
        <w:t>confidence</w:t>
      </w:r>
      <w:r w:rsidRPr="27CAA947">
        <w:rPr>
          <w:color w:val="000000" w:themeColor="text1"/>
        </w:rPr>
        <w:t>.</w:t>
      </w:r>
      <w:r w:rsidR="000016D1" w:rsidRPr="27CAA947">
        <w:rPr>
          <w:color w:val="000000" w:themeColor="text1"/>
        </w:rPr>
        <w:t xml:space="preserve"> </w:t>
      </w:r>
      <w:r w:rsidRPr="27CAA947">
        <w:rPr>
          <w:color w:val="000000" w:themeColor="text1"/>
        </w:rPr>
        <w:t xml:space="preserve">The second approach used the confidence </w:t>
      </w:r>
      <w:r w:rsidR="232DE663" w:rsidRPr="27CAA947">
        <w:rPr>
          <w:color w:val="000000" w:themeColor="text1"/>
        </w:rPr>
        <w:t xml:space="preserve">in </w:t>
      </w:r>
      <w:r w:rsidR="7BDA56DF" w:rsidRPr="27CAA947">
        <w:rPr>
          <w:color w:val="000000" w:themeColor="text1"/>
        </w:rPr>
        <w:t xml:space="preserve">trend direction </w:t>
      </w:r>
      <w:r w:rsidR="04683A69" w:rsidRPr="63B0ADE0">
        <w:rPr>
          <w:color w:val="000000" w:themeColor="text1"/>
        </w:rPr>
        <w:t>and confidence</w:t>
      </w:r>
      <w:r w:rsidR="7BDA56DF" w:rsidRPr="63B0ADE0">
        <w:rPr>
          <w:color w:val="000000" w:themeColor="text1"/>
        </w:rPr>
        <w:t xml:space="preserve"> </w:t>
      </w:r>
      <w:r w:rsidR="565B7DE2" w:rsidRPr="27CAA947">
        <w:rPr>
          <w:color w:val="000000" w:themeColor="text1"/>
        </w:rPr>
        <w:t xml:space="preserve">for </w:t>
      </w:r>
      <w:r w:rsidRPr="27CAA947">
        <w:rPr>
          <w:color w:val="000000" w:themeColor="text1"/>
        </w:rPr>
        <w:t xml:space="preserve">individual sites to estimate the proportion of </w:t>
      </w:r>
      <w:r w:rsidR="05AFC35B" w:rsidRPr="27CAA947">
        <w:rPr>
          <w:color w:val="000000" w:themeColor="text1"/>
        </w:rPr>
        <w:t xml:space="preserve">all sites with </w:t>
      </w:r>
      <w:r w:rsidR="00C554F7" w:rsidRPr="27CAA947">
        <w:rPr>
          <w:color w:val="000000" w:themeColor="text1"/>
        </w:rPr>
        <w:t xml:space="preserve">improving </w:t>
      </w:r>
      <w:r w:rsidRPr="27CAA947">
        <w:rPr>
          <w:color w:val="000000" w:themeColor="text1"/>
        </w:rPr>
        <w:t>trends and its 95% confidence interval.</w:t>
      </w:r>
    </w:p>
    <w:p w14:paraId="1526D45C" w14:textId="1C10D4F7" w:rsidR="00412CF2" w:rsidRPr="00D703C1" w:rsidRDefault="00412CF2" w:rsidP="007B33AC">
      <w:pPr>
        <w:pStyle w:val="Heading5"/>
      </w:pPr>
      <w:bookmarkStart w:id="29" w:name="_Toc9246648"/>
      <w:bookmarkStart w:id="30" w:name="_Toc96690314"/>
      <w:bookmarkStart w:id="31" w:name="_Toc212213422"/>
      <w:r w:rsidRPr="00D703C1">
        <w:t>Results</w:t>
      </w:r>
      <w:bookmarkEnd w:id="29"/>
      <w:bookmarkEnd w:id="30"/>
      <w:bookmarkEnd w:id="31"/>
      <w:r w:rsidR="004B280D">
        <w:tab/>
      </w:r>
    </w:p>
    <w:p w14:paraId="3986F95E" w14:textId="15EC4538" w:rsidR="00C21E93" w:rsidRDefault="00957881" w:rsidP="00412CF2">
      <w:pPr>
        <w:pStyle w:val="BodyText"/>
      </w:pPr>
      <w:r>
        <w:t>S</w:t>
      </w:r>
      <w:r w:rsidR="00D53881" w:rsidRPr="00281D59">
        <w:t xml:space="preserve">ufficient data for </w:t>
      </w:r>
      <w:r w:rsidR="00226D95">
        <w:t xml:space="preserve">calculation </w:t>
      </w:r>
      <w:r w:rsidR="00D53881" w:rsidRPr="00281D59">
        <w:t xml:space="preserve">of state </w:t>
      </w:r>
      <w:r w:rsidR="004227ED">
        <w:t>were</w:t>
      </w:r>
      <w:r w:rsidR="004227ED" w:rsidRPr="00281D59">
        <w:t xml:space="preserve"> </w:t>
      </w:r>
      <w:r w:rsidR="00D53881" w:rsidRPr="00281D59">
        <w:t xml:space="preserve">available </w:t>
      </w:r>
      <w:r w:rsidR="0095157E">
        <w:t xml:space="preserve">for between </w:t>
      </w:r>
      <w:r w:rsidR="00540EFD" w:rsidRPr="00281D59">
        <w:t xml:space="preserve">695 </w:t>
      </w:r>
      <w:r w:rsidR="0095157E">
        <w:t>and</w:t>
      </w:r>
      <w:r w:rsidR="00540EFD" w:rsidRPr="00281D59">
        <w:t xml:space="preserve"> 992</w:t>
      </w:r>
      <w:r w:rsidR="00F0099D" w:rsidRPr="00281D59">
        <w:t xml:space="preserve"> </w:t>
      </w:r>
      <w:r w:rsidR="003A4120">
        <w:t>sites</w:t>
      </w:r>
      <w:r>
        <w:t>,</w:t>
      </w:r>
      <w:r w:rsidR="00540EFD" w:rsidRPr="00281D59">
        <w:t xml:space="preserve"> </w:t>
      </w:r>
      <w:r>
        <w:t>d</w:t>
      </w:r>
      <w:r w:rsidRPr="00281D59">
        <w:t xml:space="preserve">epending on </w:t>
      </w:r>
      <w:r>
        <w:t xml:space="preserve">water quality </w:t>
      </w:r>
      <w:r w:rsidRPr="00281D59">
        <w:t>variable</w:t>
      </w:r>
      <w:r>
        <w:t xml:space="preserve">. </w:t>
      </w:r>
      <w:r w:rsidR="00C21E93">
        <w:t xml:space="preserve">Sites were </w:t>
      </w:r>
      <w:r w:rsidR="00E87E55">
        <w:t>well</w:t>
      </w:r>
      <w:r w:rsidR="004E5E22">
        <w:t xml:space="preserve"> </w:t>
      </w:r>
      <w:r w:rsidR="00C21E93" w:rsidRPr="00281D59">
        <w:t xml:space="preserve">distributed across the country and across a gradient of </w:t>
      </w:r>
      <w:r w:rsidR="00C21E93">
        <w:t>human modified land cover</w:t>
      </w:r>
      <w:r w:rsidR="00C21E93" w:rsidRPr="00281D59">
        <w:t>.</w:t>
      </w:r>
    </w:p>
    <w:p w14:paraId="4DAB4C36" w14:textId="1B86AE13" w:rsidR="000024D7" w:rsidRDefault="005E7A20" w:rsidP="00412CF2">
      <w:pPr>
        <w:pStyle w:val="BodyText"/>
      </w:pPr>
      <w:bookmarkStart w:id="32" w:name="_Hlk212032936"/>
      <w:r>
        <w:rPr>
          <w:rStyle w:val="BodyTextChar"/>
        </w:rPr>
        <w:t xml:space="preserve">Water quality </w:t>
      </w:r>
      <w:r w:rsidRPr="005E7A20">
        <w:rPr>
          <w:rStyle w:val="BodyTextChar"/>
        </w:rPr>
        <w:t>cannot be measured precisely</w:t>
      </w:r>
      <w:r>
        <w:rPr>
          <w:rStyle w:val="BodyTextChar"/>
        </w:rPr>
        <w:t xml:space="preserve"> </w:t>
      </w:r>
      <w:r w:rsidR="00203BC8">
        <w:rPr>
          <w:rStyle w:val="BodyTextChar"/>
        </w:rPr>
        <w:t xml:space="preserve">when </w:t>
      </w:r>
      <w:r>
        <w:rPr>
          <w:rStyle w:val="BodyTextChar"/>
        </w:rPr>
        <w:t xml:space="preserve">observed data </w:t>
      </w:r>
      <w:r w:rsidRPr="005E7A20">
        <w:rPr>
          <w:rStyle w:val="BodyTextChar"/>
        </w:rPr>
        <w:t xml:space="preserve">are below </w:t>
      </w:r>
      <w:r>
        <w:rPr>
          <w:rStyle w:val="BodyTextChar"/>
        </w:rPr>
        <w:t>an</w:t>
      </w:r>
      <w:r w:rsidRPr="005E7A20">
        <w:rPr>
          <w:rStyle w:val="BodyTextChar"/>
        </w:rPr>
        <w:t xml:space="preserve"> analytical detection limit (left-censored) or above </w:t>
      </w:r>
      <w:r>
        <w:rPr>
          <w:rStyle w:val="BodyTextChar"/>
        </w:rPr>
        <w:t xml:space="preserve">a </w:t>
      </w:r>
      <w:r w:rsidRPr="005E7A20">
        <w:rPr>
          <w:rStyle w:val="BodyTextChar"/>
        </w:rPr>
        <w:t>reporting limit (right-censored)</w:t>
      </w:r>
      <w:r>
        <w:rPr>
          <w:rStyle w:val="BodyTextChar"/>
        </w:rPr>
        <w:t xml:space="preserve">. </w:t>
      </w:r>
      <w:bookmarkEnd w:id="32"/>
      <w:r w:rsidR="00E67322" w:rsidRPr="007D5F4A">
        <w:rPr>
          <w:rStyle w:val="BodyTextChar"/>
        </w:rPr>
        <w:t>NH</w:t>
      </w:r>
      <w:r w:rsidR="00E67322" w:rsidRPr="00E67322">
        <w:rPr>
          <w:rStyle w:val="BodyTextChar"/>
          <w:vertAlign w:val="subscript"/>
        </w:rPr>
        <w:t>4</w:t>
      </w:r>
      <w:r w:rsidR="00E67322">
        <w:rPr>
          <w:rStyle w:val="BodyTextChar"/>
        </w:rPr>
        <w:t>-</w:t>
      </w:r>
      <w:r w:rsidR="00E67322" w:rsidRPr="007D5F4A">
        <w:rPr>
          <w:rStyle w:val="BodyTextChar"/>
        </w:rPr>
        <w:t>N</w:t>
      </w:r>
      <w:r w:rsidR="00E67322">
        <w:t xml:space="preserve"> </w:t>
      </w:r>
      <w:r w:rsidR="005A37E4">
        <w:t xml:space="preserve">observations were often </w:t>
      </w:r>
      <w:r w:rsidR="00647F9C">
        <w:t>censored at many sites</w:t>
      </w:r>
      <w:r w:rsidR="00A51EFA">
        <w:t xml:space="preserve"> compared to other variables</w:t>
      </w:r>
      <w:r>
        <w:t xml:space="preserve">. </w:t>
      </w:r>
      <w:r w:rsidR="009352EE">
        <w:t>For all variables</w:t>
      </w:r>
      <w:r w:rsidR="00741B0C">
        <w:t xml:space="preserve"> other than MCI and </w:t>
      </w:r>
      <w:r w:rsidR="00E67322" w:rsidRPr="007D5F4A">
        <w:rPr>
          <w:rStyle w:val="BodyTextChar"/>
        </w:rPr>
        <w:t>NH</w:t>
      </w:r>
      <w:r w:rsidR="00E67322" w:rsidRPr="00E67322">
        <w:rPr>
          <w:rStyle w:val="BodyTextChar"/>
          <w:vertAlign w:val="subscript"/>
        </w:rPr>
        <w:t>4</w:t>
      </w:r>
      <w:r w:rsidR="00E67322">
        <w:rPr>
          <w:rStyle w:val="BodyTextChar"/>
        </w:rPr>
        <w:t>-</w:t>
      </w:r>
      <w:r w:rsidR="00E67322" w:rsidRPr="007D5F4A">
        <w:rPr>
          <w:rStyle w:val="BodyTextChar"/>
        </w:rPr>
        <w:t>N</w:t>
      </w:r>
      <w:r w:rsidR="009352EE">
        <w:t xml:space="preserve">, </w:t>
      </w:r>
      <w:r w:rsidR="00C52D05">
        <w:t xml:space="preserve">many </w:t>
      </w:r>
      <w:r w:rsidR="00FB50AD">
        <w:t xml:space="preserve">sites had </w:t>
      </w:r>
      <w:r w:rsidR="00D25FDC">
        <w:t>a small proportion of censored observations</w:t>
      </w:r>
      <w:r w:rsidR="00ED5834">
        <w:t xml:space="preserve"> </w:t>
      </w:r>
      <w:r w:rsidR="00E47678">
        <w:t xml:space="preserve">during the </w:t>
      </w:r>
      <w:r w:rsidR="00E47678" w:rsidRPr="00281D59">
        <w:t>state</w:t>
      </w:r>
      <w:r w:rsidR="00E47678">
        <w:t xml:space="preserve"> assessment period, and </w:t>
      </w:r>
      <w:r w:rsidR="006D6D39">
        <w:t xml:space="preserve">sites </w:t>
      </w:r>
      <w:r w:rsidR="00E47678">
        <w:t xml:space="preserve">that </w:t>
      </w:r>
      <w:r w:rsidR="006D6D39">
        <w:t>had a</w:t>
      </w:r>
      <w:r w:rsidR="00281D59">
        <w:t xml:space="preserve"> large proportion of </w:t>
      </w:r>
      <w:r w:rsidR="006D6D39">
        <w:t xml:space="preserve">censored </w:t>
      </w:r>
      <w:r w:rsidR="00281D59">
        <w:t>observations</w:t>
      </w:r>
      <w:r w:rsidR="00E47678">
        <w:t xml:space="preserve"> were rare</w:t>
      </w:r>
      <w:r w:rsidR="006C060B">
        <w:t>.</w:t>
      </w:r>
      <w:r w:rsidRPr="005E7A20">
        <w:t xml:space="preserve"> </w:t>
      </w:r>
      <w:r>
        <w:t xml:space="preserve">MCI </w:t>
      </w:r>
      <w:r w:rsidR="00C32A0B">
        <w:t>data are</w:t>
      </w:r>
      <w:r>
        <w:t xml:space="preserve"> not censored.</w:t>
      </w:r>
    </w:p>
    <w:p w14:paraId="2D3754CE" w14:textId="4757A5DD" w:rsidR="003D2721" w:rsidRDefault="003D2721" w:rsidP="00FA7439">
      <w:pPr>
        <w:pStyle w:val="BodyText"/>
      </w:pPr>
      <w:r w:rsidRPr="00F82530">
        <w:t>Many sites (</w:t>
      </w:r>
      <w:r>
        <w:t>64</w:t>
      </w:r>
      <w:r w:rsidRPr="00F82530">
        <w:t xml:space="preserve">%) were graded </w:t>
      </w:r>
      <w:r w:rsidR="00063A23">
        <w:t xml:space="preserve">D or E </w:t>
      </w:r>
      <w:r w:rsidRPr="00F82530">
        <w:t xml:space="preserve">for </w:t>
      </w:r>
      <w:r w:rsidRPr="004E4812">
        <w:rPr>
          <w:i/>
        </w:rPr>
        <w:t xml:space="preserve">E. </w:t>
      </w:r>
      <w:r>
        <w:rPr>
          <w:i/>
        </w:rPr>
        <w:t>coli</w:t>
      </w:r>
      <w:r w:rsidRPr="00F82530">
        <w:t xml:space="preserve"> combined numeric attribute state. Very few sites were </w:t>
      </w:r>
      <w:r w:rsidR="00AD0E66">
        <w:t xml:space="preserve">graded D </w:t>
      </w:r>
      <w:r w:rsidRPr="00F82530">
        <w:t xml:space="preserve">for </w:t>
      </w:r>
      <w:r>
        <w:t>NH</w:t>
      </w:r>
      <w:r w:rsidRPr="006F1B7D">
        <w:rPr>
          <w:vertAlign w:val="subscript"/>
        </w:rPr>
        <w:t>4</w:t>
      </w:r>
      <w:r>
        <w:t>-N</w:t>
      </w:r>
      <w:r w:rsidRPr="00F82530">
        <w:t xml:space="preserve"> (toxicity) or </w:t>
      </w:r>
      <w:r>
        <w:t>NNN</w:t>
      </w:r>
      <w:r w:rsidRPr="00F82530">
        <w:t xml:space="preserve"> (toxicity). For suspended fine sediment, </w:t>
      </w:r>
      <w:r>
        <w:t>39</w:t>
      </w:r>
      <w:r w:rsidRPr="00F82530">
        <w:t xml:space="preserve">% of sites were </w:t>
      </w:r>
      <w:r w:rsidR="001D0264">
        <w:t xml:space="preserve">graded D </w:t>
      </w:r>
      <w:r>
        <w:t>for clarity</w:t>
      </w:r>
      <w:r w:rsidRPr="00F82530">
        <w:t xml:space="preserve">, including </w:t>
      </w:r>
      <w:r>
        <w:t>30</w:t>
      </w:r>
      <w:r w:rsidRPr="00F82530">
        <w:t xml:space="preserve">% of sites </w:t>
      </w:r>
      <w:r>
        <w:t>classified as having</w:t>
      </w:r>
      <w:r w:rsidR="00D65682">
        <w:t xml:space="preserve"> low levels (i.e., </w:t>
      </w:r>
      <w:r>
        <w:t>0</w:t>
      </w:r>
      <w:r w:rsidR="006E5871">
        <w:t>–</w:t>
      </w:r>
      <w:r>
        <w:t>25%</w:t>
      </w:r>
      <w:r w:rsidR="00D65682">
        <w:t>)</w:t>
      </w:r>
      <w:r>
        <w:t xml:space="preserve"> </w:t>
      </w:r>
      <w:r w:rsidR="004227ED">
        <w:t xml:space="preserve">of </w:t>
      </w:r>
      <w:r>
        <w:t>human modified land cover</w:t>
      </w:r>
      <w:r w:rsidRPr="00F82530">
        <w:t xml:space="preserve">. For </w:t>
      </w:r>
      <w:r>
        <w:t>MCI</w:t>
      </w:r>
      <w:r w:rsidRPr="00F82530">
        <w:t xml:space="preserve">, </w:t>
      </w:r>
      <w:r>
        <w:t>23</w:t>
      </w:r>
      <w:r w:rsidRPr="00F82530">
        <w:t xml:space="preserve">% of sites were </w:t>
      </w:r>
      <w:r w:rsidR="00342214">
        <w:t>graded D</w:t>
      </w:r>
      <w:r w:rsidRPr="00F82530">
        <w:t xml:space="preserve">, including over </w:t>
      </w:r>
      <w:r>
        <w:t>47% of sites with</w:t>
      </w:r>
      <w:r w:rsidR="00D65682">
        <w:t xml:space="preserve"> high levels (i.e., </w:t>
      </w:r>
      <w:r>
        <w:t>75</w:t>
      </w:r>
      <w:r w:rsidR="006E5871">
        <w:t>–</w:t>
      </w:r>
      <w:r>
        <w:t>100%</w:t>
      </w:r>
      <w:r w:rsidR="00D65682">
        <w:t>)</w:t>
      </w:r>
      <w:r>
        <w:t xml:space="preserve"> </w:t>
      </w:r>
      <w:r w:rsidR="004227ED">
        <w:t xml:space="preserve">of </w:t>
      </w:r>
      <w:r>
        <w:t>human modified land cover</w:t>
      </w:r>
      <w:r w:rsidRPr="00F82530">
        <w:t>.</w:t>
      </w:r>
      <w:r>
        <w:t xml:space="preserve"> </w:t>
      </w:r>
    </w:p>
    <w:p w14:paraId="4D06218C" w14:textId="6591CCF0" w:rsidR="00412CF2" w:rsidRDefault="00F00C3C" w:rsidP="00FA7439">
      <w:pPr>
        <w:pStyle w:val="BodyText"/>
      </w:pPr>
      <w:r>
        <w:t>V</w:t>
      </w:r>
      <w:r w:rsidRPr="00DB62D9">
        <w:t xml:space="preserve">ariation in </w:t>
      </w:r>
      <w:r w:rsidR="00E0138A">
        <w:t>state for</w:t>
      </w:r>
      <w:r w:rsidRPr="00DB62D9">
        <w:t xml:space="preserve"> nutrient and </w:t>
      </w:r>
      <w:r w:rsidRPr="00E06E0C">
        <w:rPr>
          <w:i/>
          <w:iCs/>
        </w:rPr>
        <w:t>E. coli</w:t>
      </w:r>
      <w:r w:rsidRPr="00DB62D9">
        <w:t xml:space="preserve"> concentrati</w:t>
      </w:r>
      <w:r>
        <w:t>ons and clarity was partly distinguished by human modified land cover classes</w:t>
      </w:r>
      <w:r w:rsidRPr="00DB62D9">
        <w:t xml:space="preserve">. </w:t>
      </w:r>
      <w:r w:rsidR="00D71192">
        <w:t>Median c</w:t>
      </w:r>
      <w:r w:rsidR="00586ED1" w:rsidRPr="00586ED1">
        <w:t xml:space="preserve">oncentrations of each nutrient and </w:t>
      </w:r>
      <w:r w:rsidR="00586ED1" w:rsidRPr="00586ED1">
        <w:rPr>
          <w:i/>
          <w:iCs/>
        </w:rPr>
        <w:t>E. coli</w:t>
      </w:r>
      <w:r w:rsidR="00586ED1" w:rsidRPr="00586ED1">
        <w:t xml:space="preserve"> increased, and MCI scores and visual clarity decreased, with increasing proportions of human modified land cover in the upstream catchment. </w:t>
      </w:r>
      <w:r w:rsidR="00C50FFB">
        <w:t xml:space="preserve">However, </w:t>
      </w:r>
      <w:r w:rsidR="00F56AFF">
        <w:t>water quality state var</w:t>
      </w:r>
      <w:r w:rsidR="0044624C">
        <w:t>ied</w:t>
      </w:r>
      <w:r w:rsidR="00F56AFF">
        <w:t xml:space="preserve"> considerably </w:t>
      </w:r>
      <w:r w:rsidR="0044624C">
        <w:t xml:space="preserve">within </w:t>
      </w:r>
      <w:r w:rsidR="00F56AFF">
        <w:t xml:space="preserve">sites </w:t>
      </w:r>
      <w:r w:rsidR="00EB74E0">
        <w:t xml:space="preserve">at </w:t>
      </w:r>
      <w:r w:rsidR="00121E8D">
        <w:t xml:space="preserve">either </w:t>
      </w:r>
      <w:r w:rsidR="00EB74E0">
        <w:t xml:space="preserve">end of the human modified land cover gradient. </w:t>
      </w:r>
    </w:p>
    <w:p w14:paraId="210872C7" w14:textId="5D8359E6" w:rsidR="001E649A" w:rsidRDefault="001E649A" w:rsidP="00FA7439">
      <w:pPr>
        <w:pStyle w:val="BodyText"/>
      </w:pPr>
      <w:r w:rsidRPr="006F1B7D">
        <w:t>For 10-year trends, all variables were improving</w:t>
      </w:r>
      <w:r w:rsidR="003F6E8A">
        <w:t xml:space="preserve"> at some sites</w:t>
      </w:r>
      <w:r w:rsidRPr="006F1B7D">
        <w:t xml:space="preserve"> and </w:t>
      </w:r>
      <w:r w:rsidR="003F6E8A">
        <w:t xml:space="preserve">worsening at </w:t>
      </w:r>
      <w:r w:rsidRPr="006F1B7D">
        <w:t>other sites. Clarity</w:t>
      </w:r>
      <w:r w:rsidR="00F21889" w:rsidRPr="006F1B7D">
        <w:t>,</w:t>
      </w:r>
      <w:r w:rsidRPr="006F1B7D">
        <w:t xml:space="preserve"> MCI</w:t>
      </w:r>
      <w:r w:rsidR="00D91261" w:rsidRPr="006F1B7D">
        <w:t xml:space="preserve">, </w:t>
      </w:r>
      <w:r w:rsidR="00D91261" w:rsidRPr="006F1B7D">
        <w:rPr>
          <w:i/>
          <w:iCs/>
        </w:rPr>
        <w:t>E. coli</w:t>
      </w:r>
      <w:r w:rsidR="00D91261">
        <w:t>, and NH</w:t>
      </w:r>
      <w:r w:rsidR="00D91261" w:rsidRPr="006F1B7D">
        <w:rPr>
          <w:vertAlign w:val="subscript"/>
        </w:rPr>
        <w:t>4</w:t>
      </w:r>
      <w:r w:rsidR="00D91261">
        <w:t>-N</w:t>
      </w:r>
      <w:r w:rsidRPr="006F1B7D">
        <w:t xml:space="preserve"> had more sites that were worsening than improving. </w:t>
      </w:r>
      <w:r w:rsidR="00490622" w:rsidRPr="006F1B7D">
        <w:t xml:space="preserve">Turbidity, </w:t>
      </w:r>
      <w:r w:rsidRPr="006F1B7D">
        <w:t>DRP</w:t>
      </w:r>
      <w:r w:rsidR="00BE2BAE" w:rsidRPr="006F1B7D">
        <w:t>,</w:t>
      </w:r>
      <w:r w:rsidRPr="006F1B7D">
        <w:t xml:space="preserve"> and TP had more sites that were improving than worsening. Improving and worsening </w:t>
      </w:r>
      <w:r w:rsidR="00C21E93">
        <w:t xml:space="preserve">of water quality </w:t>
      </w:r>
      <w:r w:rsidRPr="006F1B7D">
        <w:t xml:space="preserve">were not systematically associated with </w:t>
      </w:r>
      <w:r w:rsidR="009460AC">
        <w:t xml:space="preserve">the proportion of </w:t>
      </w:r>
      <w:r w:rsidRPr="006F1B7D">
        <w:t>human modifi</w:t>
      </w:r>
      <w:r w:rsidR="00054551" w:rsidRPr="006F1B7D">
        <w:t xml:space="preserve">ed land </w:t>
      </w:r>
      <w:r w:rsidR="00054551" w:rsidRPr="006F1B7D">
        <w:lastRenderedPageBreak/>
        <w:t xml:space="preserve">cover </w:t>
      </w:r>
      <w:r w:rsidRPr="006F1B7D">
        <w:t xml:space="preserve">in the upstream catchment. </w:t>
      </w:r>
      <w:r w:rsidR="00264001">
        <w:t xml:space="preserve">Results for </w:t>
      </w:r>
      <w:r w:rsidR="00921D1D">
        <w:t>20- and 30-year trends w</w:t>
      </w:r>
      <w:r w:rsidR="00B258BF">
        <w:t>ere</w:t>
      </w:r>
      <w:r w:rsidR="00921D1D">
        <w:t xml:space="preserve"> broadly comparable to </w:t>
      </w:r>
      <w:r w:rsidR="00B258BF">
        <w:t xml:space="preserve">those for </w:t>
      </w:r>
      <w:r w:rsidR="00921D1D">
        <w:t>10-year trends despit</w:t>
      </w:r>
      <w:r w:rsidR="00ED6B61">
        <w:t xml:space="preserve">e being applied to different sets of sites </w:t>
      </w:r>
      <w:r w:rsidR="000271F4">
        <w:t xml:space="preserve">due to </w:t>
      </w:r>
      <w:r w:rsidR="00312DEC">
        <w:t>more sites being available in recent years</w:t>
      </w:r>
      <w:r w:rsidR="001155D6">
        <w:t xml:space="preserve">. </w:t>
      </w:r>
      <w:r w:rsidR="00C143CC">
        <w:t xml:space="preserve">The </w:t>
      </w:r>
      <w:r w:rsidR="00B20B08">
        <w:rPr>
          <w:color w:val="000000" w:themeColor="text1"/>
        </w:rPr>
        <w:t xml:space="preserve">aggregate </w:t>
      </w:r>
      <w:r w:rsidR="00441049">
        <w:t>trend</w:t>
      </w:r>
      <w:r w:rsidR="000346DD">
        <w:t>s</w:t>
      </w:r>
      <w:r w:rsidR="00441049">
        <w:t xml:space="preserve"> in </w:t>
      </w:r>
      <w:r w:rsidR="00F74935">
        <w:t xml:space="preserve">DRP and TP </w:t>
      </w:r>
      <w:r w:rsidR="000346DD">
        <w:t xml:space="preserve">were </w:t>
      </w:r>
      <w:r w:rsidR="000278A0">
        <w:t xml:space="preserve">very likely improving </w:t>
      </w:r>
      <w:r w:rsidR="00C82195">
        <w:t xml:space="preserve">for </w:t>
      </w:r>
      <w:r w:rsidR="000A652E">
        <w:t>all</w:t>
      </w:r>
      <w:r w:rsidR="0088368F">
        <w:t xml:space="preserve"> trend periods.</w:t>
      </w:r>
      <w:r w:rsidR="00B93DED">
        <w:t xml:space="preserve"> The a</w:t>
      </w:r>
      <w:r w:rsidR="00B20B08">
        <w:rPr>
          <w:color w:val="000000" w:themeColor="text1"/>
        </w:rPr>
        <w:t xml:space="preserve">ggregate </w:t>
      </w:r>
      <w:r w:rsidR="001539C9">
        <w:t xml:space="preserve">trend in </w:t>
      </w:r>
      <w:r w:rsidR="00E47B1F" w:rsidRPr="00E47B1F">
        <w:rPr>
          <w:i/>
          <w:iCs/>
        </w:rPr>
        <w:t xml:space="preserve">E. </w:t>
      </w:r>
      <w:r w:rsidR="004227ED">
        <w:rPr>
          <w:i/>
          <w:iCs/>
        </w:rPr>
        <w:t>c</w:t>
      </w:r>
      <w:r w:rsidR="00E47B1F" w:rsidRPr="00E47B1F">
        <w:rPr>
          <w:i/>
          <w:iCs/>
        </w:rPr>
        <w:t>oli</w:t>
      </w:r>
      <w:r w:rsidR="00E47B1F">
        <w:t xml:space="preserve"> was </w:t>
      </w:r>
      <w:r w:rsidR="00E46C20">
        <w:t xml:space="preserve">very </w:t>
      </w:r>
      <w:r w:rsidR="00E47B1F">
        <w:t>likel</w:t>
      </w:r>
      <w:r w:rsidR="0011650A">
        <w:t xml:space="preserve">y worsening </w:t>
      </w:r>
      <w:r w:rsidR="00E46C20">
        <w:t xml:space="preserve">for </w:t>
      </w:r>
      <w:r w:rsidR="0032556E">
        <w:t xml:space="preserve">the </w:t>
      </w:r>
      <w:r w:rsidR="00E46C20">
        <w:t>10- and 20-year trend periods</w:t>
      </w:r>
      <w:r w:rsidR="0040479C">
        <w:t xml:space="preserve"> and likely worsening for the 30-year period</w:t>
      </w:r>
      <w:r w:rsidR="00A1174A">
        <w:t>. The a</w:t>
      </w:r>
      <w:r w:rsidR="00A1174A">
        <w:rPr>
          <w:color w:val="000000" w:themeColor="text1"/>
        </w:rPr>
        <w:t xml:space="preserve">ggregate </w:t>
      </w:r>
      <w:r w:rsidR="00A1174A">
        <w:t xml:space="preserve">trend in </w:t>
      </w:r>
      <w:r w:rsidR="000A5B29" w:rsidRPr="00743E9C">
        <w:t>MCI</w:t>
      </w:r>
      <w:r w:rsidR="00A1174A">
        <w:t xml:space="preserve"> was very likely worsening for </w:t>
      </w:r>
      <w:r w:rsidR="0032556E">
        <w:t xml:space="preserve">the </w:t>
      </w:r>
      <w:r w:rsidR="000A5B29">
        <w:t>2</w:t>
      </w:r>
      <w:r w:rsidR="00A1174A">
        <w:t xml:space="preserve">0- and </w:t>
      </w:r>
      <w:r w:rsidR="000A5B29">
        <w:t>3</w:t>
      </w:r>
      <w:r w:rsidR="00A1174A">
        <w:t xml:space="preserve">0-year trend periods and likely worsening for the </w:t>
      </w:r>
      <w:r w:rsidR="000A5B29">
        <w:t>1</w:t>
      </w:r>
      <w:r w:rsidR="00A1174A">
        <w:t>0-year period</w:t>
      </w:r>
      <w:r w:rsidR="0040479C">
        <w:t xml:space="preserve">. </w:t>
      </w:r>
      <w:r w:rsidR="00935460">
        <w:t>More complex re</w:t>
      </w:r>
      <w:r w:rsidR="009906BF">
        <w:t xml:space="preserve">sults were produced for </w:t>
      </w:r>
      <w:r w:rsidR="0079055E">
        <w:t xml:space="preserve">the </w:t>
      </w:r>
      <w:r w:rsidR="00636A4E">
        <w:rPr>
          <w:color w:val="000000" w:themeColor="text1"/>
        </w:rPr>
        <w:t xml:space="preserve">aggregate </w:t>
      </w:r>
      <w:r w:rsidR="00AD1612">
        <w:t xml:space="preserve">trend in </w:t>
      </w:r>
      <w:r w:rsidR="009906BF">
        <w:t>TN</w:t>
      </w:r>
      <w:r w:rsidR="004E7C05">
        <w:t xml:space="preserve"> </w:t>
      </w:r>
      <w:r w:rsidR="00AD1612">
        <w:t xml:space="preserve">which </w:t>
      </w:r>
      <w:r w:rsidR="003932BD">
        <w:t xml:space="preserve">was likely worsening </w:t>
      </w:r>
      <w:r w:rsidR="0065070F">
        <w:t xml:space="preserve">for the 30-year trend period and likely improving for the 10-year trend period. </w:t>
      </w:r>
    </w:p>
    <w:p w14:paraId="758FDC70" w14:textId="7BFA9F0B" w:rsidR="00412CF2" w:rsidRDefault="0062777D" w:rsidP="00412CF2">
      <w:pPr>
        <w:pStyle w:val="BodyText"/>
        <w:rPr>
          <w:szCs w:val="22"/>
        </w:rPr>
      </w:pPr>
      <w:r>
        <w:rPr>
          <w:szCs w:val="22"/>
        </w:rPr>
        <w:t>A</w:t>
      </w:r>
      <w:r w:rsidR="00412CF2">
        <w:rPr>
          <w:szCs w:val="22"/>
        </w:rPr>
        <w:t xml:space="preserve">nalysis </w:t>
      </w:r>
      <w:r w:rsidR="006F7B3E">
        <w:rPr>
          <w:szCs w:val="22"/>
        </w:rPr>
        <w:t>of</w:t>
      </w:r>
      <w:r w:rsidR="00412CF2">
        <w:rPr>
          <w:szCs w:val="22"/>
        </w:rPr>
        <w:t xml:space="preserve"> rolling 10-year trend windows provided insights into changes in aggregate trends over time. </w:t>
      </w:r>
      <w:r w:rsidR="00412CF2" w:rsidRPr="00C43352">
        <w:rPr>
          <w:szCs w:val="22"/>
        </w:rPr>
        <w:t xml:space="preserve">The national-scale proportions of </w:t>
      </w:r>
      <w:r w:rsidR="00FD6D59">
        <w:rPr>
          <w:szCs w:val="22"/>
        </w:rPr>
        <w:t xml:space="preserve">improving </w:t>
      </w:r>
      <w:r w:rsidR="00412CF2" w:rsidRPr="00C43352">
        <w:rPr>
          <w:szCs w:val="22"/>
        </w:rPr>
        <w:t xml:space="preserve">trends </w:t>
      </w:r>
      <w:proofErr w:type="gramStart"/>
      <w:r w:rsidR="005A5C84">
        <w:rPr>
          <w:szCs w:val="22"/>
        </w:rPr>
        <w:t>was</w:t>
      </w:r>
      <w:proofErr w:type="gramEnd"/>
      <w:r w:rsidR="005A5C84">
        <w:rPr>
          <w:szCs w:val="22"/>
        </w:rPr>
        <w:t xml:space="preserve"> not constant or </w:t>
      </w:r>
      <w:r w:rsidR="00412CF2" w:rsidRPr="00C43352">
        <w:rPr>
          <w:szCs w:val="22"/>
        </w:rPr>
        <w:t xml:space="preserve">monotonic </w:t>
      </w:r>
      <w:r w:rsidR="00C21E93">
        <w:rPr>
          <w:szCs w:val="22"/>
        </w:rPr>
        <w:t xml:space="preserve">for </w:t>
      </w:r>
      <w:r w:rsidR="00412CF2">
        <w:rPr>
          <w:szCs w:val="22"/>
        </w:rPr>
        <w:t>any variable</w:t>
      </w:r>
      <w:r w:rsidR="00412CF2" w:rsidRPr="00C43352">
        <w:rPr>
          <w:szCs w:val="22"/>
        </w:rPr>
        <w:t xml:space="preserve">. </w:t>
      </w:r>
      <w:r w:rsidR="002F703E">
        <w:rPr>
          <w:szCs w:val="22"/>
        </w:rPr>
        <w:t>Q</w:t>
      </w:r>
      <w:r w:rsidR="00412CF2" w:rsidRPr="00C43352">
        <w:rPr>
          <w:szCs w:val="22"/>
        </w:rPr>
        <w:t xml:space="preserve">uasi-periodic fluctuations in </w:t>
      </w:r>
      <w:r w:rsidR="00CF41DC" w:rsidRPr="00C43352">
        <w:rPr>
          <w:szCs w:val="22"/>
        </w:rPr>
        <w:t xml:space="preserve">proportions of </w:t>
      </w:r>
      <w:r w:rsidR="007E0FD2">
        <w:rPr>
          <w:szCs w:val="22"/>
        </w:rPr>
        <w:t>improving</w:t>
      </w:r>
      <w:r w:rsidR="007E0FD2" w:rsidRPr="00C43352">
        <w:rPr>
          <w:szCs w:val="22"/>
        </w:rPr>
        <w:t xml:space="preserve"> </w:t>
      </w:r>
      <w:r w:rsidR="00CF41DC" w:rsidRPr="00C43352">
        <w:rPr>
          <w:szCs w:val="22"/>
        </w:rPr>
        <w:t xml:space="preserve">trends </w:t>
      </w:r>
      <w:r w:rsidR="00CE3E1B">
        <w:rPr>
          <w:szCs w:val="22"/>
        </w:rPr>
        <w:t xml:space="preserve">were particularly strong for </w:t>
      </w:r>
      <w:r w:rsidR="00CB3815">
        <w:rPr>
          <w:szCs w:val="22"/>
        </w:rPr>
        <w:t>clarity</w:t>
      </w:r>
      <w:r w:rsidR="00D9676D">
        <w:rPr>
          <w:szCs w:val="22"/>
        </w:rPr>
        <w:t>, DRP, and TP</w:t>
      </w:r>
      <w:r w:rsidR="009F4F54">
        <w:rPr>
          <w:szCs w:val="22"/>
        </w:rPr>
        <w:t>, and less strong for MCI and NNN</w:t>
      </w:r>
      <w:r w:rsidR="00412CF2" w:rsidRPr="00C43352">
        <w:rPr>
          <w:szCs w:val="22"/>
        </w:rPr>
        <w:t>.</w:t>
      </w:r>
      <w:r w:rsidR="002913CD">
        <w:rPr>
          <w:szCs w:val="22"/>
        </w:rPr>
        <w:t xml:space="preserve"> </w:t>
      </w:r>
    </w:p>
    <w:p w14:paraId="67C253A1" w14:textId="4945A667" w:rsidR="005B5144" w:rsidRPr="00D703C1" w:rsidRDefault="005B5144" w:rsidP="007B33AC">
      <w:pPr>
        <w:pStyle w:val="Heading5"/>
      </w:pPr>
      <w:bookmarkStart w:id="33" w:name="_Toc212213423"/>
      <w:r>
        <w:t>Discussion</w:t>
      </w:r>
      <w:bookmarkEnd w:id="33"/>
    </w:p>
    <w:p w14:paraId="79B7F604" w14:textId="1266AC12" w:rsidR="009C79FF" w:rsidRDefault="00D15B72" w:rsidP="00D20B9E">
      <w:pPr>
        <w:pStyle w:val="BodyText"/>
        <w:rPr>
          <w:szCs w:val="22"/>
        </w:rPr>
      </w:pPr>
      <w:r w:rsidRPr="00D15B72">
        <w:rPr>
          <w:szCs w:val="22"/>
        </w:rPr>
        <w:t xml:space="preserve">We </w:t>
      </w:r>
      <w:r w:rsidR="00A722B4">
        <w:rPr>
          <w:szCs w:val="22"/>
        </w:rPr>
        <w:t xml:space="preserve">produced </w:t>
      </w:r>
      <w:r w:rsidRPr="00D15B72">
        <w:rPr>
          <w:szCs w:val="22"/>
        </w:rPr>
        <w:t>state and trend result</w:t>
      </w:r>
      <w:r w:rsidR="00A722B4">
        <w:rPr>
          <w:szCs w:val="22"/>
        </w:rPr>
        <w:t>s</w:t>
      </w:r>
      <w:r w:rsidRPr="00D15B72">
        <w:rPr>
          <w:szCs w:val="22"/>
        </w:rPr>
        <w:t xml:space="preserve"> by applying a prescribed set of methodological procedures to available water quality </w:t>
      </w:r>
      <w:proofErr w:type="spellStart"/>
      <w:r w:rsidRPr="00D15B72">
        <w:rPr>
          <w:szCs w:val="22"/>
        </w:rPr>
        <w:t>SoE</w:t>
      </w:r>
      <w:proofErr w:type="spellEnd"/>
      <w:r w:rsidRPr="00D15B72">
        <w:rPr>
          <w:szCs w:val="22"/>
        </w:rPr>
        <w:t xml:space="preserve"> data</w:t>
      </w:r>
      <w:r w:rsidR="00A722B4">
        <w:rPr>
          <w:szCs w:val="22"/>
        </w:rPr>
        <w:t xml:space="preserve">. We then discuss </w:t>
      </w:r>
      <w:r w:rsidR="007C0FDC">
        <w:rPr>
          <w:szCs w:val="22"/>
        </w:rPr>
        <w:t xml:space="preserve">the possibility </w:t>
      </w:r>
      <w:r w:rsidR="002F2B11">
        <w:rPr>
          <w:szCs w:val="22"/>
        </w:rPr>
        <w:t xml:space="preserve">that results are </w:t>
      </w:r>
      <w:r w:rsidRPr="00D15B72">
        <w:rPr>
          <w:szCs w:val="22"/>
        </w:rPr>
        <w:t xml:space="preserve">sensitive to methodological choices (e.g., analysis period), monitoring network design (e.g., site positions and longevity), and observation data </w:t>
      </w:r>
      <w:bookmarkStart w:id="34" w:name="_Hlk211526912"/>
      <w:r w:rsidR="00402864">
        <w:rPr>
          <w:szCs w:val="22"/>
        </w:rPr>
        <w:t>features</w:t>
      </w:r>
      <w:r w:rsidRPr="00D15B72">
        <w:rPr>
          <w:szCs w:val="22"/>
        </w:rPr>
        <w:t xml:space="preserve"> </w:t>
      </w:r>
      <w:bookmarkEnd w:id="34"/>
      <w:r w:rsidRPr="00D15B72">
        <w:rPr>
          <w:szCs w:val="22"/>
        </w:rPr>
        <w:t>(e.g., detection limits, data precision, observation frequency).</w:t>
      </w:r>
      <w:r w:rsidR="00852C2D">
        <w:rPr>
          <w:szCs w:val="22"/>
        </w:rPr>
        <w:t xml:space="preserve"> </w:t>
      </w:r>
      <w:r w:rsidR="00B0158C">
        <w:rPr>
          <w:szCs w:val="22"/>
        </w:rPr>
        <w:t>One e</w:t>
      </w:r>
      <w:r w:rsidR="00DC1C3A">
        <w:rPr>
          <w:szCs w:val="22"/>
        </w:rPr>
        <w:t>xample</w:t>
      </w:r>
      <w:r w:rsidR="001755B2">
        <w:rPr>
          <w:szCs w:val="22"/>
        </w:rPr>
        <w:t xml:space="preserve"> </w:t>
      </w:r>
      <w:r w:rsidR="00B0158C">
        <w:rPr>
          <w:szCs w:val="22"/>
        </w:rPr>
        <w:t>is</w:t>
      </w:r>
      <w:r w:rsidR="00DC1C3A">
        <w:rPr>
          <w:szCs w:val="22"/>
        </w:rPr>
        <w:t xml:space="preserve"> </w:t>
      </w:r>
      <w:r w:rsidR="00020709">
        <w:rPr>
          <w:szCs w:val="22"/>
        </w:rPr>
        <w:t xml:space="preserve">the </w:t>
      </w:r>
      <w:r w:rsidR="001B04B7">
        <w:rPr>
          <w:szCs w:val="22"/>
        </w:rPr>
        <w:t>confidence in tr</w:t>
      </w:r>
      <w:r w:rsidR="00376C14">
        <w:rPr>
          <w:szCs w:val="22"/>
        </w:rPr>
        <w:t>end direction a</w:t>
      </w:r>
      <w:r w:rsidR="004C37E1">
        <w:rPr>
          <w:szCs w:val="22"/>
        </w:rPr>
        <w:t xml:space="preserve">t a </w:t>
      </w:r>
      <w:r w:rsidR="00376C14">
        <w:rPr>
          <w:szCs w:val="22"/>
        </w:rPr>
        <w:t xml:space="preserve">single site </w:t>
      </w:r>
      <w:r w:rsidR="00953D93">
        <w:rPr>
          <w:szCs w:val="22"/>
        </w:rPr>
        <w:t>be</w:t>
      </w:r>
      <w:r w:rsidR="00020709">
        <w:rPr>
          <w:szCs w:val="22"/>
        </w:rPr>
        <w:t>ing</w:t>
      </w:r>
      <w:r w:rsidR="00953D93">
        <w:rPr>
          <w:szCs w:val="22"/>
        </w:rPr>
        <w:t xml:space="preserve"> </w:t>
      </w:r>
      <w:r w:rsidR="00466F21">
        <w:rPr>
          <w:szCs w:val="22"/>
        </w:rPr>
        <w:t xml:space="preserve">sensitive to the </w:t>
      </w:r>
      <w:r w:rsidR="00DE2CE7">
        <w:rPr>
          <w:szCs w:val="22"/>
        </w:rPr>
        <w:t xml:space="preserve">proportion of </w:t>
      </w:r>
      <w:r w:rsidR="003238A6">
        <w:rPr>
          <w:szCs w:val="22"/>
        </w:rPr>
        <w:t>censored data</w:t>
      </w:r>
      <w:r w:rsidR="003238A6">
        <w:rPr>
          <w:color w:val="000000" w:themeColor="text1"/>
        </w:rPr>
        <w:t xml:space="preserve"> </w:t>
      </w:r>
      <w:r w:rsidR="00966E7E">
        <w:rPr>
          <w:color w:val="000000" w:themeColor="text1"/>
        </w:rPr>
        <w:t xml:space="preserve">and </w:t>
      </w:r>
      <w:r w:rsidR="00376C14" w:rsidRPr="00B91532">
        <w:rPr>
          <w:color w:val="000000" w:themeColor="text1"/>
        </w:rPr>
        <w:t>changes in data precision</w:t>
      </w:r>
      <w:r w:rsidR="00444150">
        <w:rPr>
          <w:szCs w:val="22"/>
        </w:rPr>
        <w:t>.</w:t>
      </w:r>
      <w:r w:rsidR="00B0158C">
        <w:rPr>
          <w:szCs w:val="22"/>
        </w:rPr>
        <w:t xml:space="preserve"> A second example is t</w:t>
      </w:r>
      <w:r w:rsidR="0012232D">
        <w:rPr>
          <w:szCs w:val="22"/>
        </w:rPr>
        <w:t xml:space="preserve">he </w:t>
      </w:r>
      <w:r w:rsidR="00A57219" w:rsidRPr="00780AB1">
        <w:rPr>
          <w:szCs w:val="22"/>
        </w:rPr>
        <w:t>proportion of improving trends</w:t>
      </w:r>
      <w:r w:rsidR="004B0571">
        <w:rPr>
          <w:szCs w:val="22"/>
        </w:rPr>
        <w:t xml:space="preserve"> </w:t>
      </w:r>
      <w:r w:rsidR="00F300A8">
        <w:rPr>
          <w:szCs w:val="22"/>
        </w:rPr>
        <w:t xml:space="preserve">calculated for different time periods </w:t>
      </w:r>
      <w:r w:rsidR="003C26AF">
        <w:rPr>
          <w:szCs w:val="22"/>
        </w:rPr>
        <w:t xml:space="preserve">being </w:t>
      </w:r>
      <w:r w:rsidR="00A46E42">
        <w:rPr>
          <w:szCs w:val="22"/>
        </w:rPr>
        <w:t>sensitive</w:t>
      </w:r>
      <w:r w:rsidR="003C26AF">
        <w:rPr>
          <w:szCs w:val="22"/>
        </w:rPr>
        <w:t xml:space="preserve"> to </w:t>
      </w:r>
      <w:r w:rsidR="00D520D7">
        <w:rPr>
          <w:szCs w:val="22"/>
        </w:rPr>
        <w:t xml:space="preserve">duration of analysis </w:t>
      </w:r>
      <w:r w:rsidR="0061107A">
        <w:rPr>
          <w:szCs w:val="22"/>
        </w:rPr>
        <w:t>period</w:t>
      </w:r>
      <w:r w:rsidR="00765942">
        <w:rPr>
          <w:szCs w:val="22"/>
        </w:rPr>
        <w:t xml:space="preserve"> </w:t>
      </w:r>
      <w:r w:rsidR="00192A1C">
        <w:rPr>
          <w:szCs w:val="22"/>
        </w:rPr>
        <w:t xml:space="preserve">and </w:t>
      </w:r>
      <w:r w:rsidR="002C24CD">
        <w:rPr>
          <w:color w:val="000000" w:themeColor="text1"/>
        </w:rPr>
        <w:t>closing or opening of sites</w:t>
      </w:r>
      <w:r w:rsidR="00B869E6">
        <w:rPr>
          <w:color w:val="000000" w:themeColor="text1"/>
        </w:rPr>
        <w:t xml:space="preserve"> between periods</w:t>
      </w:r>
      <w:r w:rsidR="002C24CD">
        <w:rPr>
          <w:color w:val="000000" w:themeColor="text1"/>
        </w:rPr>
        <w:t xml:space="preserve">. </w:t>
      </w:r>
      <w:r w:rsidR="001528A4">
        <w:rPr>
          <w:color w:val="000000" w:themeColor="text1"/>
        </w:rPr>
        <w:t>This r</w:t>
      </w:r>
      <w:r w:rsidR="00504ED4">
        <w:rPr>
          <w:color w:val="000000" w:themeColor="text1"/>
          <w:szCs w:val="22"/>
        </w:rPr>
        <w:t>e</w:t>
      </w:r>
      <w:r w:rsidR="001528A4">
        <w:rPr>
          <w:color w:val="000000" w:themeColor="text1"/>
          <w:szCs w:val="22"/>
        </w:rPr>
        <w:t>port</w:t>
      </w:r>
      <w:r w:rsidR="00504ED4">
        <w:rPr>
          <w:color w:val="000000" w:themeColor="text1"/>
          <w:szCs w:val="22"/>
        </w:rPr>
        <w:t xml:space="preserve"> </w:t>
      </w:r>
      <w:r w:rsidR="003F3FF1">
        <w:rPr>
          <w:szCs w:val="22"/>
        </w:rPr>
        <w:t>explain</w:t>
      </w:r>
      <w:r w:rsidR="005D4C64">
        <w:rPr>
          <w:szCs w:val="22"/>
        </w:rPr>
        <w:t>s</w:t>
      </w:r>
      <w:r w:rsidR="003F3FF1">
        <w:rPr>
          <w:szCs w:val="22"/>
        </w:rPr>
        <w:t xml:space="preserve"> </w:t>
      </w:r>
      <w:r w:rsidR="009F135D">
        <w:rPr>
          <w:szCs w:val="22"/>
        </w:rPr>
        <w:t>how o</w:t>
      </w:r>
      <w:r w:rsidR="00C12E69">
        <w:rPr>
          <w:szCs w:val="22"/>
        </w:rPr>
        <w:t xml:space="preserve">ur </w:t>
      </w:r>
      <w:r w:rsidR="001131E7">
        <w:rPr>
          <w:szCs w:val="22"/>
        </w:rPr>
        <w:t xml:space="preserve">analysis </w:t>
      </w:r>
      <w:r w:rsidR="009659B2">
        <w:rPr>
          <w:szCs w:val="22"/>
        </w:rPr>
        <w:t>appl</w:t>
      </w:r>
      <w:r w:rsidR="001131E7">
        <w:rPr>
          <w:szCs w:val="22"/>
        </w:rPr>
        <w:t xml:space="preserve">ied </w:t>
      </w:r>
      <w:r w:rsidR="001220A2">
        <w:rPr>
          <w:szCs w:val="22"/>
        </w:rPr>
        <w:t xml:space="preserve">robust </w:t>
      </w:r>
      <w:r w:rsidR="009659B2">
        <w:rPr>
          <w:szCs w:val="22"/>
        </w:rPr>
        <w:t>procedures</w:t>
      </w:r>
      <w:r w:rsidR="004E68A7">
        <w:rPr>
          <w:szCs w:val="22"/>
        </w:rPr>
        <w:t xml:space="preserve"> to </w:t>
      </w:r>
      <w:r w:rsidR="006A7E94">
        <w:rPr>
          <w:color w:val="000000" w:themeColor="text1"/>
          <w:szCs w:val="22"/>
        </w:rPr>
        <w:t>mitigate</w:t>
      </w:r>
      <w:r w:rsidR="00981E45">
        <w:rPr>
          <w:color w:val="000000" w:themeColor="text1"/>
          <w:szCs w:val="22"/>
        </w:rPr>
        <w:t>,</w:t>
      </w:r>
      <w:r w:rsidR="006A7E94">
        <w:rPr>
          <w:color w:val="000000" w:themeColor="text1"/>
          <w:szCs w:val="22"/>
        </w:rPr>
        <w:t xml:space="preserve"> </w:t>
      </w:r>
      <w:r w:rsidR="00EF6D45">
        <w:rPr>
          <w:color w:val="000000" w:themeColor="text1"/>
          <w:szCs w:val="22"/>
        </w:rPr>
        <w:t xml:space="preserve">or </w:t>
      </w:r>
      <w:r w:rsidR="00C3463C">
        <w:rPr>
          <w:color w:val="000000" w:themeColor="text1"/>
          <w:szCs w:val="22"/>
        </w:rPr>
        <w:t xml:space="preserve">explore, </w:t>
      </w:r>
      <w:r w:rsidR="00C21E93">
        <w:rPr>
          <w:color w:val="000000" w:themeColor="text1"/>
          <w:szCs w:val="22"/>
        </w:rPr>
        <w:t xml:space="preserve">some </w:t>
      </w:r>
      <w:r w:rsidR="001E4322">
        <w:rPr>
          <w:color w:val="000000" w:themeColor="text1"/>
          <w:szCs w:val="22"/>
        </w:rPr>
        <w:t>undesirable</w:t>
      </w:r>
      <w:r w:rsidR="00023660">
        <w:rPr>
          <w:color w:val="000000" w:themeColor="text1"/>
          <w:szCs w:val="22"/>
        </w:rPr>
        <w:t xml:space="preserve"> </w:t>
      </w:r>
      <w:r w:rsidR="00B17F15">
        <w:rPr>
          <w:color w:val="000000" w:themeColor="text1"/>
          <w:szCs w:val="22"/>
        </w:rPr>
        <w:t>b</w:t>
      </w:r>
      <w:r w:rsidR="006348EF">
        <w:rPr>
          <w:color w:val="000000" w:themeColor="text1"/>
          <w:szCs w:val="22"/>
        </w:rPr>
        <w:t>u</w:t>
      </w:r>
      <w:r w:rsidR="00B17F15">
        <w:rPr>
          <w:color w:val="000000" w:themeColor="text1"/>
          <w:szCs w:val="22"/>
        </w:rPr>
        <w:t>t</w:t>
      </w:r>
      <w:r w:rsidR="001E4322">
        <w:rPr>
          <w:color w:val="000000" w:themeColor="text1"/>
          <w:szCs w:val="22"/>
        </w:rPr>
        <w:t xml:space="preserve"> </w:t>
      </w:r>
      <w:r w:rsidR="00C21E93">
        <w:rPr>
          <w:color w:val="000000" w:themeColor="text1"/>
          <w:szCs w:val="22"/>
        </w:rPr>
        <w:t>unavoidable</w:t>
      </w:r>
      <w:r w:rsidR="00C21E93" w:rsidRPr="007936D5">
        <w:rPr>
          <w:color w:val="000000" w:themeColor="text1"/>
          <w:szCs w:val="22"/>
        </w:rPr>
        <w:t xml:space="preserve"> </w:t>
      </w:r>
      <w:r w:rsidR="006A7E94" w:rsidRPr="007936D5">
        <w:rPr>
          <w:color w:val="000000" w:themeColor="text1"/>
          <w:szCs w:val="22"/>
        </w:rPr>
        <w:t xml:space="preserve">characteristics </w:t>
      </w:r>
      <w:r w:rsidR="00B80D0C">
        <w:rPr>
          <w:color w:val="000000" w:themeColor="text1"/>
          <w:szCs w:val="22"/>
        </w:rPr>
        <w:t xml:space="preserve">of </w:t>
      </w:r>
      <w:proofErr w:type="spellStart"/>
      <w:r w:rsidR="006A7E94" w:rsidRPr="007936D5">
        <w:rPr>
          <w:color w:val="000000" w:themeColor="text1"/>
          <w:szCs w:val="22"/>
        </w:rPr>
        <w:t>SoE</w:t>
      </w:r>
      <w:proofErr w:type="spellEnd"/>
      <w:r w:rsidR="006A7E94" w:rsidRPr="007936D5">
        <w:rPr>
          <w:color w:val="000000" w:themeColor="text1"/>
          <w:szCs w:val="22"/>
        </w:rPr>
        <w:t xml:space="preserve"> data.</w:t>
      </w:r>
      <w:r w:rsidR="00A15925">
        <w:rPr>
          <w:color w:val="000000" w:themeColor="text1"/>
          <w:szCs w:val="22"/>
        </w:rPr>
        <w:t xml:space="preserve"> </w:t>
      </w:r>
      <w:r w:rsidR="009C79FF">
        <w:rPr>
          <w:szCs w:val="22"/>
        </w:rPr>
        <w:t xml:space="preserve">For example, transient decreases and increases </w:t>
      </w:r>
      <w:r w:rsidR="008066BF">
        <w:rPr>
          <w:szCs w:val="22"/>
        </w:rPr>
        <w:t xml:space="preserve">within rolling trends of </w:t>
      </w:r>
      <w:r w:rsidR="009C79FF">
        <w:rPr>
          <w:szCs w:val="22"/>
        </w:rPr>
        <w:t>water quality data</w:t>
      </w:r>
      <w:r w:rsidR="007B7B57">
        <w:rPr>
          <w:szCs w:val="22"/>
        </w:rPr>
        <w:t xml:space="preserve"> indicate</w:t>
      </w:r>
      <w:r w:rsidR="00B17F15">
        <w:rPr>
          <w:szCs w:val="22"/>
        </w:rPr>
        <w:t>d</w:t>
      </w:r>
      <w:r w:rsidR="007B7B57">
        <w:rPr>
          <w:szCs w:val="22"/>
        </w:rPr>
        <w:t xml:space="preserve"> that </w:t>
      </w:r>
      <w:r w:rsidR="009C79FF">
        <w:rPr>
          <w:szCs w:val="22"/>
        </w:rPr>
        <w:t xml:space="preserve">caution must be applied when interpreting causes and permanence of </w:t>
      </w:r>
      <w:r w:rsidR="0012525B">
        <w:rPr>
          <w:szCs w:val="22"/>
        </w:rPr>
        <w:t xml:space="preserve">calculated </w:t>
      </w:r>
      <w:r w:rsidR="009C79FF">
        <w:rPr>
          <w:szCs w:val="22"/>
        </w:rPr>
        <w:t xml:space="preserve">trends. </w:t>
      </w:r>
    </w:p>
    <w:p w14:paraId="4387646E" w14:textId="4945DFC6" w:rsidR="00823370" w:rsidRDefault="001A2D34" w:rsidP="00823370">
      <w:pPr>
        <w:pStyle w:val="BodyText"/>
      </w:pPr>
      <w:r w:rsidRPr="001A2D34">
        <w:rPr>
          <w:szCs w:val="22"/>
        </w:rPr>
        <w:t>We explain that the results presented in this study differ from those produced for previous studies of water quality state and trend because the present study used up</w:t>
      </w:r>
      <w:r w:rsidR="007663C4">
        <w:rPr>
          <w:szCs w:val="22"/>
        </w:rPr>
        <w:t>-</w:t>
      </w:r>
      <w:r w:rsidRPr="001A2D34">
        <w:rPr>
          <w:szCs w:val="22"/>
        </w:rPr>
        <w:t>to</w:t>
      </w:r>
      <w:r w:rsidR="007663C4">
        <w:rPr>
          <w:szCs w:val="22"/>
        </w:rPr>
        <w:t>-</w:t>
      </w:r>
      <w:r w:rsidRPr="001A2D34">
        <w:rPr>
          <w:szCs w:val="22"/>
        </w:rPr>
        <w:t>date data</w:t>
      </w:r>
      <w:r w:rsidR="00597099">
        <w:rPr>
          <w:szCs w:val="22"/>
        </w:rPr>
        <w:t>,</w:t>
      </w:r>
      <w:r w:rsidRPr="001A2D34">
        <w:rPr>
          <w:szCs w:val="22"/>
        </w:rPr>
        <w:t xml:space="preserve"> </w:t>
      </w:r>
      <w:r w:rsidR="00797363">
        <w:rPr>
          <w:szCs w:val="22"/>
        </w:rPr>
        <w:t xml:space="preserve">improved </w:t>
      </w:r>
      <w:r w:rsidRPr="001A2D34">
        <w:rPr>
          <w:szCs w:val="22"/>
        </w:rPr>
        <w:t xml:space="preserve">methods of data preparation </w:t>
      </w:r>
      <w:r w:rsidR="00E20176">
        <w:rPr>
          <w:szCs w:val="22"/>
        </w:rPr>
        <w:t>(e.g., filtering by quality control codes)</w:t>
      </w:r>
      <w:r w:rsidR="0084305C">
        <w:rPr>
          <w:szCs w:val="22"/>
        </w:rPr>
        <w:t>,</w:t>
      </w:r>
      <w:r w:rsidR="00E20176">
        <w:rPr>
          <w:szCs w:val="22"/>
        </w:rPr>
        <w:t xml:space="preserve"> </w:t>
      </w:r>
      <w:r w:rsidRPr="001A2D34">
        <w:rPr>
          <w:szCs w:val="22"/>
        </w:rPr>
        <w:t xml:space="preserve">and </w:t>
      </w:r>
      <w:r w:rsidR="001B4F6A">
        <w:rPr>
          <w:szCs w:val="22"/>
        </w:rPr>
        <w:t xml:space="preserve">improved </w:t>
      </w:r>
      <w:r w:rsidRPr="001A2D34">
        <w:rPr>
          <w:szCs w:val="22"/>
        </w:rPr>
        <w:t>statistical methods.</w:t>
      </w:r>
      <w:r w:rsidR="00EF1D02">
        <w:rPr>
          <w:szCs w:val="22"/>
        </w:rPr>
        <w:t xml:space="preserve"> </w:t>
      </w:r>
    </w:p>
    <w:p w14:paraId="2B08A648" w14:textId="77777777" w:rsidR="00412CF2" w:rsidRDefault="00412CF2" w:rsidP="00EE376C">
      <w:pPr>
        <w:pStyle w:val="Heading1"/>
        <w:pageBreakBefore/>
        <w:numPr>
          <w:ilvl w:val="0"/>
          <w:numId w:val="7"/>
        </w:numPr>
      </w:pPr>
      <w:bookmarkStart w:id="35" w:name="_Toc96690315"/>
      <w:bookmarkStart w:id="36" w:name="_Toc212213424"/>
      <w:r>
        <w:lastRenderedPageBreak/>
        <w:t>Introduction</w:t>
      </w:r>
      <w:bookmarkEnd w:id="35"/>
      <w:bookmarkEnd w:id="36"/>
    </w:p>
    <w:p w14:paraId="57182C02" w14:textId="30CBA14C" w:rsidR="002D270E" w:rsidRPr="00A536D0" w:rsidRDefault="00D42F52" w:rsidP="00A536D0">
      <w:pPr>
        <w:pStyle w:val="Heading2"/>
        <w:numPr>
          <w:ilvl w:val="1"/>
          <w:numId w:val="7"/>
        </w:numPr>
      </w:pPr>
      <w:bookmarkStart w:id="37" w:name="_Toc212213425"/>
      <w:bookmarkStart w:id="38" w:name="_Hlk530128637"/>
      <w:r>
        <w:t>Background</w:t>
      </w:r>
      <w:bookmarkEnd w:id="37"/>
    </w:p>
    <w:p w14:paraId="1EB9C363" w14:textId="6B8CBC5F" w:rsidR="00CB7D77" w:rsidRDefault="00EB2C23" w:rsidP="00CB7D77">
      <w:pPr>
        <w:pStyle w:val="BodyText"/>
        <w:rPr>
          <w:rFonts w:cs="Arial"/>
          <w:szCs w:val="22"/>
          <w:lang w:eastAsia="en-NZ"/>
        </w:rPr>
      </w:pPr>
      <w:r>
        <w:rPr>
          <w:rFonts w:cs="Arial"/>
          <w:szCs w:val="22"/>
          <w:lang w:eastAsia="en-NZ"/>
        </w:rPr>
        <w:t>S</w:t>
      </w:r>
      <w:r w:rsidR="00336C94">
        <w:rPr>
          <w:rFonts w:cs="Arial"/>
          <w:szCs w:val="22"/>
          <w:lang w:eastAsia="en-NZ"/>
        </w:rPr>
        <w:t xml:space="preserve">tate-of-environment </w:t>
      </w:r>
      <w:r>
        <w:rPr>
          <w:rFonts w:cs="Arial"/>
          <w:szCs w:val="22"/>
          <w:lang w:eastAsia="en-NZ"/>
        </w:rPr>
        <w:t>(</w:t>
      </w:r>
      <w:proofErr w:type="spellStart"/>
      <w:r w:rsidR="00CB7D77" w:rsidRPr="0075579F">
        <w:rPr>
          <w:rFonts w:cs="Arial"/>
          <w:szCs w:val="22"/>
          <w:lang w:eastAsia="en-NZ"/>
        </w:rPr>
        <w:t>S</w:t>
      </w:r>
      <w:r w:rsidR="00CB7D77">
        <w:rPr>
          <w:rFonts w:cs="Arial"/>
          <w:szCs w:val="22"/>
          <w:lang w:eastAsia="en-NZ"/>
        </w:rPr>
        <w:t>o</w:t>
      </w:r>
      <w:r w:rsidR="00CB7D77" w:rsidRPr="0075579F">
        <w:rPr>
          <w:rFonts w:cs="Arial"/>
          <w:szCs w:val="22"/>
          <w:lang w:eastAsia="en-NZ"/>
        </w:rPr>
        <w:t>E</w:t>
      </w:r>
      <w:proofErr w:type="spellEnd"/>
      <w:r>
        <w:rPr>
          <w:rFonts w:cs="Arial"/>
          <w:szCs w:val="22"/>
          <w:lang w:eastAsia="en-NZ"/>
        </w:rPr>
        <w:t>)</w:t>
      </w:r>
      <w:r w:rsidR="00CB7D77" w:rsidRPr="0075579F">
        <w:rPr>
          <w:rFonts w:cs="Arial"/>
          <w:szCs w:val="22"/>
          <w:lang w:eastAsia="en-NZ"/>
        </w:rPr>
        <w:t xml:space="preserve"> monitoring for river water quality involves collecting, analy</w:t>
      </w:r>
      <w:r w:rsidR="00CB7D77">
        <w:rPr>
          <w:rFonts w:cs="Arial"/>
          <w:szCs w:val="22"/>
          <w:lang w:eastAsia="en-NZ"/>
        </w:rPr>
        <w:t>s</w:t>
      </w:r>
      <w:r w:rsidR="00CB7D77" w:rsidRPr="0075579F">
        <w:rPr>
          <w:rFonts w:cs="Arial"/>
          <w:szCs w:val="22"/>
          <w:lang w:eastAsia="en-NZ"/>
        </w:rPr>
        <w:t>ing, and reporting on physical, chemical, and ecological data to assess health</w:t>
      </w:r>
      <w:r w:rsidR="00BF45DA">
        <w:rPr>
          <w:rFonts w:cs="Arial"/>
          <w:szCs w:val="22"/>
          <w:lang w:eastAsia="en-NZ"/>
        </w:rPr>
        <w:t xml:space="preserve"> and </w:t>
      </w:r>
      <w:r w:rsidR="00CB7D77" w:rsidRPr="0075579F">
        <w:rPr>
          <w:rFonts w:cs="Arial"/>
          <w:szCs w:val="22"/>
          <w:lang w:eastAsia="en-NZ"/>
        </w:rPr>
        <w:t xml:space="preserve">trends over time. </w:t>
      </w:r>
      <w:proofErr w:type="spellStart"/>
      <w:r w:rsidR="00CB7D77" w:rsidRPr="0075579F">
        <w:rPr>
          <w:rFonts w:cs="Arial"/>
          <w:szCs w:val="22"/>
          <w:lang w:eastAsia="en-NZ"/>
        </w:rPr>
        <w:t>S</w:t>
      </w:r>
      <w:r w:rsidR="00CB7D77">
        <w:rPr>
          <w:rFonts w:cs="Arial"/>
          <w:szCs w:val="22"/>
          <w:lang w:eastAsia="en-NZ"/>
        </w:rPr>
        <w:t>o</w:t>
      </w:r>
      <w:r w:rsidR="00CB7D77" w:rsidRPr="0075579F">
        <w:rPr>
          <w:rFonts w:cs="Arial"/>
          <w:szCs w:val="22"/>
          <w:lang w:eastAsia="en-NZ"/>
        </w:rPr>
        <w:t>E</w:t>
      </w:r>
      <w:proofErr w:type="spellEnd"/>
      <w:r w:rsidR="00CB7D77" w:rsidRPr="0075579F">
        <w:rPr>
          <w:rFonts w:cs="Arial"/>
          <w:szCs w:val="22"/>
          <w:lang w:eastAsia="en-NZ"/>
        </w:rPr>
        <w:t xml:space="preserve"> monitoring </w:t>
      </w:r>
      <w:r w:rsidR="00CB7D77">
        <w:rPr>
          <w:rFonts w:cs="Arial"/>
          <w:szCs w:val="22"/>
          <w:lang w:eastAsia="en-NZ"/>
        </w:rPr>
        <w:t xml:space="preserve">involves </w:t>
      </w:r>
      <w:r w:rsidR="00CB7D77" w:rsidRPr="0075579F">
        <w:rPr>
          <w:rFonts w:cs="Arial"/>
          <w:szCs w:val="22"/>
          <w:lang w:eastAsia="en-NZ"/>
        </w:rPr>
        <w:t xml:space="preserve">measuring </w:t>
      </w:r>
      <w:r w:rsidR="00CB7D77">
        <w:rPr>
          <w:rFonts w:cs="Arial"/>
          <w:szCs w:val="22"/>
          <w:lang w:eastAsia="en-NZ"/>
        </w:rPr>
        <w:t xml:space="preserve">a suite of standard variables </w:t>
      </w:r>
      <w:r w:rsidR="001568A5">
        <w:rPr>
          <w:rFonts w:cs="Arial"/>
          <w:szCs w:val="22"/>
          <w:lang w:eastAsia="en-NZ"/>
        </w:rPr>
        <w:t xml:space="preserve">at representative sites </w:t>
      </w:r>
      <w:r w:rsidR="00CB7D77" w:rsidRPr="0075579F">
        <w:rPr>
          <w:rFonts w:cs="Arial"/>
          <w:szCs w:val="22"/>
          <w:lang w:eastAsia="en-NZ"/>
        </w:rPr>
        <w:t xml:space="preserve">to provide a comprehensive </w:t>
      </w:r>
      <w:r w:rsidR="00CB7D77">
        <w:rPr>
          <w:rFonts w:cs="Arial"/>
          <w:szCs w:val="22"/>
          <w:lang w:eastAsia="en-NZ"/>
        </w:rPr>
        <w:t xml:space="preserve">and unbiased </w:t>
      </w:r>
      <w:r w:rsidR="00CB7D77" w:rsidRPr="0075579F">
        <w:rPr>
          <w:rFonts w:cs="Arial"/>
          <w:szCs w:val="22"/>
          <w:lang w:eastAsia="en-NZ"/>
        </w:rPr>
        <w:t xml:space="preserve">understanding of water quality </w:t>
      </w:r>
      <w:r w:rsidR="00CB7D77">
        <w:rPr>
          <w:rFonts w:cs="Arial"/>
          <w:szCs w:val="22"/>
          <w:lang w:eastAsia="en-NZ"/>
        </w:rPr>
        <w:t xml:space="preserve">condition (state) </w:t>
      </w:r>
      <w:r w:rsidR="00CB7D77" w:rsidRPr="0075579F">
        <w:rPr>
          <w:rFonts w:cs="Arial"/>
          <w:szCs w:val="22"/>
          <w:lang w:eastAsia="en-NZ"/>
        </w:rPr>
        <w:t>and its changes</w:t>
      </w:r>
      <w:r w:rsidR="00CB7D77">
        <w:rPr>
          <w:rFonts w:cs="Arial"/>
          <w:szCs w:val="22"/>
          <w:lang w:eastAsia="en-NZ"/>
        </w:rPr>
        <w:t xml:space="preserve"> (trends)</w:t>
      </w:r>
      <w:r w:rsidR="00CB7D77" w:rsidRPr="0075579F">
        <w:rPr>
          <w:rFonts w:cs="Arial"/>
          <w:szCs w:val="22"/>
          <w:lang w:eastAsia="en-NZ"/>
        </w:rPr>
        <w:t>.</w:t>
      </w:r>
    </w:p>
    <w:p w14:paraId="588634DF" w14:textId="2E55C135" w:rsidR="00C172BF" w:rsidRPr="00A536D0" w:rsidRDefault="00B4785A" w:rsidP="00CB7D77">
      <w:pPr>
        <w:pStyle w:val="BodyText"/>
      </w:pPr>
      <w:r w:rsidRPr="00940C01">
        <w:t xml:space="preserve">River water quality data measured for </w:t>
      </w:r>
      <w:proofErr w:type="spellStart"/>
      <w:r w:rsidRPr="00940C01">
        <w:t>SoE</w:t>
      </w:r>
      <w:proofErr w:type="spellEnd"/>
      <w:r w:rsidRPr="00940C01">
        <w:t xml:space="preserve"> purposes is typically collected </w:t>
      </w:r>
      <w:r w:rsidR="00F60166">
        <w:t>f</w:t>
      </w:r>
      <w:r w:rsidR="00FD1B33">
        <w:t xml:space="preserve">rom </w:t>
      </w:r>
      <w:r w:rsidR="004A0CAD">
        <w:t xml:space="preserve">strategically selected </w:t>
      </w:r>
      <w:r w:rsidR="00FD1B33">
        <w:t xml:space="preserve">sites </w:t>
      </w:r>
      <w:r w:rsidRPr="00940C01">
        <w:t>at regular</w:t>
      </w:r>
      <w:r>
        <w:t>,</w:t>
      </w:r>
      <w:r w:rsidRPr="00940C01">
        <w:t xml:space="preserve"> but relatively infrequen</w:t>
      </w:r>
      <w:r>
        <w:t>t,</w:t>
      </w:r>
      <w:r w:rsidRPr="00940C01">
        <w:t xml:space="preserve"> intervals </w:t>
      </w:r>
      <w:r>
        <w:t xml:space="preserve">for long durations </w:t>
      </w:r>
      <w:r w:rsidRPr="00940C01">
        <w:t>(e.g., monthly</w:t>
      </w:r>
      <w:r>
        <w:t xml:space="preserve"> for a duration of years</w:t>
      </w:r>
      <w:r w:rsidRPr="00940C01">
        <w:t xml:space="preserve">). River water quality data can also be measured </w:t>
      </w:r>
      <w:r w:rsidR="009F27AE">
        <w:t xml:space="preserve">at </w:t>
      </w:r>
      <w:proofErr w:type="spellStart"/>
      <w:r w:rsidR="009F27AE">
        <w:t>SoE</w:t>
      </w:r>
      <w:proofErr w:type="spellEnd"/>
      <w:r w:rsidR="009F27AE">
        <w:t xml:space="preserve"> sites or elsewhere </w:t>
      </w:r>
      <w:r>
        <w:t xml:space="preserve">at </w:t>
      </w:r>
      <w:r w:rsidRPr="00940C01">
        <w:t>frequent</w:t>
      </w:r>
      <w:r>
        <w:t xml:space="preserve"> intervals for short durations (e.g., daily or hourly for a single month)</w:t>
      </w:r>
      <w:r w:rsidRPr="00940C01">
        <w:t xml:space="preserve"> for </w:t>
      </w:r>
      <w:r w:rsidR="0030069D">
        <w:t>non-</w:t>
      </w:r>
      <w:proofErr w:type="spellStart"/>
      <w:r w:rsidR="0030069D">
        <w:t>SoE</w:t>
      </w:r>
      <w:proofErr w:type="spellEnd"/>
      <w:r w:rsidR="0030069D">
        <w:t xml:space="preserve"> </w:t>
      </w:r>
      <w:r w:rsidRPr="00940C01">
        <w:t xml:space="preserve">purposes such as </w:t>
      </w:r>
      <w:r w:rsidR="004E4ADC" w:rsidRPr="00F12977">
        <w:t xml:space="preserve">bespoke </w:t>
      </w:r>
      <w:r w:rsidRPr="00940C01">
        <w:t xml:space="preserve">scientific </w:t>
      </w:r>
      <w:r w:rsidR="0063364C">
        <w:t xml:space="preserve">studies, </w:t>
      </w:r>
      <w:r w:rsidR="006E1AFE">
        <w:t xml:space="preserve">validation </w:t>
      </w:r>
      <w:r w:rsidR="006E1AFE" w:rsidRPr="00F12977">
        <w:t>or calibration of instrumentation, monitoring for consent compliance</w:t>
      </w:r>
      <w:r w:rsidR="0063364C">
        <w:t xml:space="preserve">, </w:t>
      </w:r>
      <w:r w:rsidR="00EF6D45">
        <w:t>or</w:t>
      </w:r>
      <w:r w:rsidR="006E1AFE">
        <w:t xml:space="preserve"> </w:t>
      </w:r>
      <w:r w:rsidRPr="00940C01">
        <w:t xml:space="preserve">to </w:t>
      </w:r>
      <w:r w:rsidR="009543F5">
        <w:t>issue</w:t>
      </w:r>
      <w:r w:rsidRPr="00940C01">
        <w:t xml:space="preserve"> </w:t>
      </w:r>
      <w:r w:rsidR="009543F5">
        <w:t xml:space="preserve">public </w:t>
      </w:r>
      <w:r w:rsidRPr="00940C01">
        <w:t xml:space="preserve">health warnings. </w:t>
      </w:r>
    </w:p>
    <w:p w14:paraId="7E05CFDD" w14:textId="63A0BE62" w:rsidR="002636B7" w:rsidRPr="00DB62D9" w:rsidRDefault="003005B3" w:rsidP="002636B7">
      <w:pPr>
        <w:pStyle w:val="BodyText"/>
      </w:pPr>
      <w:r>
        <w:t>M</w:t>
      </w:r>
      <w:r w:rsidRPr="00DB62D9">
        <w:t xml:space="preserve">onthly or quarterly </w:t>
      </w:r>
      <w:r w:rsidR="00BC1936" w:rsidRPr="00DB62D9">
        <w:t xml:space="preserve">monitoring </w:t>
      </w:r>
      <w:r w:rsidR="00BC1936">
        <w:t xml:space="preserve">has been </w:t>
      </w:r>
      <w:r w:rsidR="00BC1936" w:rsidRPr="00DB62D9">
        <w:t>carr</w:t>
      </w:r>
      <w:r w:rsidR="00EF6D45">
        <w:t>ied</w:t>
      </w:r>
      <w:r w:rsidR="00BC1936" w:rsidRPr="00DB62D9">
        <w:t xml:space="preserve"> out at </w:t>
      </w:r>
      <w:r w:rsidR="00EF6D45">
        <w:t>approximately</w:t>
      </w:r>
      <w:r w:rsidR="00BC1936" w:rsidRPr="00DB62D9">
        <w:t xml:space="preserve"> 1</w:t>
      </w:r>
      <w:r w:rsidR="00EF6D45">
        <w:t>,</w:t>
      </w:r>
      <w:r w:rsidR="00BC1936" w:rsidRPr="00DB62D9">
        <w:t xml:space="preserve">000 </w:t>
      </w:r>
      <w:proofErr w:type="spellStart"/>
      <w:r w:rsidR="00EF0BBF">
        <w:t>SoE</w:t>
      </w:r>
      <w:proofErr w:type="spellEnd"/>
      <w:r w:rsidR="00EF0BBF" w:rsidRPr="00DB62D9">
        <w:t xml:space="preserve"> </w:t>
      </w:r>
      <w:r w:rsidR="00BC1936" w:rsidRPr="00DB62D9">
        <w:t xml:space="preserve">river </w:t>
      </w:r>
      <w:r>
        <w:t xml:space="preserve">sites </w:t>
      </w:r>
      <w:r w:rsidR="007B7BE8">
        <w:t xml:space="preserve">across </w:t>
      </w:r>
      <w:proofErr w:type="gramStart"/>
      <w:r w:rsidR="00BC1936" w:rsidRPr="00DB62D9">
        <w:t xml:space="preserve">New Zealand </w:t>
      </w:r>
      <w:r w:rsidR="004D5E90">
        <w:t xml:space="preserve">by </w:t>
      </w:r>
      <w:r w:rsidR="00BE7181" w:rsidRPr="00BE7181">
        <w:t>New Zealand</w:t>
      </w:r>
      <w:proofErr w:type="gramEnd"/>
      <w:r w:rsidR="00BE7181" w:rsidRPr="00BE7181">
        <w:t xml:space="preserve"> local government authorities including regional councils and unitary councils, hereafter referred to as </w:t>
      </w:r>
      <w:r w:rsidR="00203BC8">
        <w:t>“</w:t>
      </w:r>
      <w:r w:rsidR="00BE7181">
        <w:t>c</w:t>
      </w:r>
      <w:r w:rsidR="00BE7181" w:rsidRPr="00BE7181">
        <w:t>ouncils</w:t>
      </w:r>
      <w:bookmarkStart w:id="39" w:name="_Hlk212035279"/>
      <w:r w:rsidR="00203BC8">
        <w:t>”</w:t>
      </w:r>
      <w:r w:rsidR="00860D7A">
        <w:t>.</w:t>
      </w:r>
      <w:r w:rsidR="00BE7181">
        <w:t xml:space="preserve"> </w:t>
      </w:r>
      <w:r w:rsidR="00860D7A">
        <w:t>T</w:t>
      </w:r>
      <w:r w:rsidR="00860D7A" w:rsidRPr="00860D7A">
        <w:t>his monitoring has been carried out</w:t>
      </w:r>
      <w:r w:rsidR="00860D7A">
        <w:t xml:space="preserve"> </w:t>
      </w:r>
      <w:r w:rsidR="00BC1936" w:rsidRPr="00DB62D9">
        <w:t xml:space="preserve">for </w:t>
      </w:r>
      <w:r w:rsidR="00BC1936">
        <w:t>at least five</w:t>
      </w:r>
      <w:r w:rsidR="00BC1936" w:rsidRPr="00DB62D9">
        <w:t xml:space="preserve"> years and continues to the present.</w:t>
      </w:r>
      <w:r w:rsidR="000823CB">
        <w:t xml:space="preserve"> </w:t>
      </w:r>
      <w:bookmarkEnd w:id="39"/>
      <w:r w:rsidR="002636B7" w:rsidRPr="00DB62D9">
        <w:t xml:space="preserve">A variety of physical, chemical and biological indicators of water quality </w:t>
      </w:r>
      <w:r w:rsidR="002636B7">
        <w:t xml:space="preserve">(referred to in this report as </w:t>
      </w:r>
      <w:r w:rsidR="002636B7">
        <w:rPr>
          <w:rFonts w:cs="Calibri"/>
        </w:rPr>
        <w:t>‟</w:t>
      </w:r>
      <w:r w:rsidR="002636B7">
        <w:t xml:space="preserve">variables”) </w:t>
      </w:r>
      <w:r w:rsidR="002636B7" w:rsidRPr="00DB62D9">
        <w:t xml:space="preserve">are measured at these sites. In addition, water quality and biological monitoring had been carried out by </w:t>
      </w:r>
      <w:r w:rsidR="002636B7">
        <w:t>ESNZ (and one of its former institutions; the National Institute of Water and Atmospheric Research,</w:t>
      </w:r>
      <w:r w:rsidR="002636B7" w:rsidRPr="00D703C1">
        <w:t xml:space="preserve"> NIWA</w:t>
      </w:r>
      <w:r w:rsidR="002636B7">
        <w:t xml:space="preserve">) </w:t>
      </w:r>
      <w:r w:rsidR="002636B7" w:rsidRPr="00DB62D9">
        <w:t>s</w:t>
      </w:r>
      <w:r w:rsidR="002636B7">
        <w:t xml:space="preserve">tarting in </w:t>
      </w:r>
      <w:r w:rsidR="002636B7" w:rsidRPr="00DB62D9">
        <w:t>1989 at the sites that make up the National River</w:t>
      </w:r>
      <w:r w:rsidR="002636B7">
        <w:t xml:space="preserve"> Water Quality Network (NRWQN).</w:t>
      </w:r>
    </w:p>
    <w:p w14:paraId="28C27AAE" w14:textId="461EB2E9" w:rsidR="0075579F" w:rsidRDefault="00412CF2" w:rsidP="00412CF2">
      <w:pPr>
        <w:pStyle w:val="BodyText"/>
        <w:rPr>
          <w:rFonts w:cs="Arial"/>
          <w:szCs w:val="22"/>
          <w:lang w:eastAsia="en-NZ"/>
        </w:rPr>
      </w:pPr>
      <w:r>
        <w:t xml:space="preserve">The New Zealand Ministry for the Environment (MfE) and Stats NZ </w:t>
      </w:r>
      <w:proofErr w:type="spellStart"/>
      <w:r>
        <w:t>Tatauranga</w:t>
      </w:r>
      <w:proofErr w:type="spellEnd"/>
      <w:r>
        <w:t xml:space="preserve"> Aotearoa </w:t>
      </w:r>
      <w:r w:rsidR="001360B5">
        <w:t xml:space="preserve">(Stats NZ) </w:t>
      </w:r>
      <w:r>
        <w:t>use analyses</w:t>
      </w:r>
      <w:r w:rsidR="00B46431">
        <w:t xml:space="preserve"> of</w:t>
      </w:r>
      <w:r>
        <w:t xml:space="preserve"> </w:t>
      </w:r>
      <w:r w:rsidR="00A734F6">
        <w:t xml:space="preserve">state and trends derived from </w:t>
      </w:r>
      <w:proofErr w:type="spellStart"/>
      <w:r w:rsidR="00A734F6">
        <w:t>SoE</w:t>
      </w:r>
      <w:proofErr w:type="spellEnd"/>
      <w:r w:rsidR="00A734F6">
        <w:t xml:space="preserve"> </w:t>
      </w:r>
      <w:r>
        <w:t xml:space="preserve">river water quality </w:t>
      </w:r>
      <w:r w:rsidR="00A734F6">
        <w:t xml:space="preserve">data </w:t>
      </w:r>
      <w:r>
        <w:t xml:space="preserve">to inform policy development, and to meet their requirements for environmental reporting on the freshwater domain under the Environmental Reporting Act 2015. </w:t>
      </w:r>
      <w:r w:rsidRPr="00DB62D9">
        <w:rPr>
          <w:rFonts w:cs="Arial"/>
          <w:szCs w:val="22"/>
          <w:lang w:eastAsia="en-NZ"/>
        </w:rPr>
        <w:t xml:space="preserve">In this report, we use </w:t>
      </w:r>
      <w:r>
        <w:rPr>
          <w:rFonts w:ascii="Arial" w:hAnsi="Arial" w:cs="Arial"/>
          <w:szCs w:val="22"/>
          <w:lang w:eastAsia="en-NZ"/>
        </w:rPr>
        <w:t>‟</w:t>
      </w:r>
      <w:r w:rsidRPr="00DB62D9">
        <w:rPr>
          <w:rFonts w:cs="Arial"/>
          <w:szCs w:val="22"/>
          <w:lang w:eastAsia="en-NZ"/>
        </w:rPr>
        <w:t xml:space="preserve">river water quality” as a general term to refer to </w:t>
      </w:r>
      <w:r>
        <w:rPr>
          <w:rFonts w:cs="Arial"/>
          <w:szCs w:val="22"/>
          <w:lang w:eastAsia="en-NZ"/>
        </w:rPr>
        <w:t>physical, chemical</w:t>
      </w:r>
      <w:r w:rsidR="00AB57F9">
        <w:rPr>
          <w:rFonts w:cs="Arial"/>
          <w:szCs w:val="22"/>
          <w:lang w:eastAsia="en-NZ"/>
        </w:rPr>
        <w:t>,</w:t>
      </w:r>
      <w:r>
        <w:rPr>
          <w:rFonts w:cs="Arial"/>
          <w:szCs w:val="22"/>
          <w:lang w:eastAsia="en-NZ"/>
        </w:rPr>
        <w:t xml:space="preserve"> and biological variables that </w:t>
      </w:r>
      <w:r w:rsidR="00C555CD">
        <w:rPr>
          <w:rFonts w:cs="Arial"/>
          <w:szCs w:val="22"/>
          <w:lang w:eastAsia="en-NZ"/>
        </w:rPr>
        <w:t xml:space="preserve">are </w:t>
      </w:r>
      <w:r w:rsidR="00376B2E">
        <w:rPr>
          <w:rFonts w:cs="Arial"/>
          <w:szCs w:val="22"/>
          <w:lang w:eastAsia="en-NZ"/>
        </w:rPr>
        <w:t>often m</w:t>
      </w:r>
      <w:r w:rsidR="008D4E2A">
        <w:rPr>
          <w:rFonts w:cs="Arial"/>
          <w:szCs w:val="22"/>
          <w:lang w:eastAsia="en-NZ"/>
        </w:rPr>
        <w:t xml:space="preserve">easured </w:t>
      </w:r>
      <w:r w:rsidR="004E612A">
        <w:rPr>
          <w:rFonts w:cs="Arial"/>
          <w:szCs w:val="22"/>
          <w:lang w:eastAsia="en-NZ"/>
        </w:rPr>
        <w:t xml:space="preserve">as part of </w:t>
      </w:r>
      <w:r>
        <w:rPr>
          <w:rFonts w:cs="Arial"/>
          <w:szCs w:val="22"/>
          <w:lang w:eastAsia="en-NZ"/>
        </w:rPr>
        <w:t xml:space="preserve">river </w:t>
      </w:r>
      <w:proofErr w:type="spellStart"/>
      <w:r>
        <w:rPr>
          <w:rFonts w:cs="Arial"/>
          <w:szCs w:val="22"/>
          <w:lang w:eastAsia="en-NZ"/>
        </w:rPr>
        <w:t>SoE</w:t>
      </w:r>
      <w:proofErr w:type="spellEnd"/>
      <w:r>
        <w:rPr>
          <w:rFonts w:cs="Arial"/>
          <w:szCs w:val="22"/>
          <w:lang w:eastAsia="en-NZ"/>
        </w:rPr>
        <w:t xml:space="preserve"> monitoring programmes. </w:t>
      </w:r>
    </w:p>
    <w:p w14:paraId="6843A8CD" w14:textId="77777777" w:rsidR="00BD0686" w:rsidRDefault="00BD0686" w:rsidP="00BD0686">
      <w:pPr>
        <w:pStyle w:val="Heading2"/>
        <w:numPr>
          <w:ilvl w:val="1"/>
          <w:numId w:val="7"/>
        </w:numPr>
      </w:pPr>
      <w:bookmarkStart w:id="40" w:name="_Toc212213426"/>
      <w:r>
        <w:t>Study purpose</w:t>
      </w:r>
      <w:bookmarkEnd w:id="40"/>
    </w:p>
    <w:p w14:paraId="7B18C88A" w14:textId="767C34AB" w:rsidR="0077239B" w:rsidRDefault="00B51ACC" w:rsidP="008149E8">
      <w:pPr>
        <w:pStyle w:val="BodyText"/>
      </w:pPr>
      <w:bookmarkStart w:id="41" w:name="_Hlk212046572"/>
      <w:bookmarkStart w:id="42" w:name="_Hlk212046216"/>
      <w:r w:rsidRPr="00B51ACC">
        <w:t xml:space="preserve">Stats </w:t>
      </w:r>
      <w:proofErr w:type="gramStart"/>
      <w:r w:rsidRPr="00B51ACC">
        <w:t>NZ</w:t>
      </w:r>
      <w:proofErr w:type="gramEnd"/>
      <w:r w:rsidRPr="00B51ACC">
        <w:t xml:space="preserve"> </w:t>
      </w:r>
      <w:r w:rsidR="004B2034">
        <w:t>are</w:t>
      </w:r>
      <w:r w:rsidR="009E712F">
        <w:t xml:space="preserve"> required to </w:t>
      </w:r>
      <w:r w:rsidRPr="00B51ACC">
        <w:t xml:space="preserve">produce </w:t>
      </w:r>
      <w:r w:rsidR="004649F5">
        <w:t xml:space="preserve">up-to-date </w:t>
      </w:r>
      <w:r w:rsidRPr="00B51ACC">
        <w:t>environmental statistics in the form of environmental reporting indicators under the Environmental Reporting Act 2015 (ERA).</w:t>
      </w:r>
      <w:r w:rsidR="00F63EB3">
        <w:t xml:space="preserve"> </w:t>
      </w:r>
      <w:r w:rsidR="00367DE2">
        <w:t xml:space="preserve">Stats NZ </w:t>
      </w:r>
      <w:r w:rsidR="00D0045D" w:rsidRPr="00D0045D">
        <w:t>rel</w:t>
      </w:r>
      <w:r w:rsidR="00952AFE">
        <w:t>ies</w:t>
      </w:r>
      <w:r w:rsidR="00D0045D" w:rsidRPr="00D0045D">
        <w:t xml:space="preserve"> on </w:t>
      </w:r>
      <w:r w:rsidR="008A794A">
        <w:t xml:space="preserve">access to </w:t>
      </w:r>
      <w:r w:rsidR="00D0045D" w:rsidRPr="00D0045D">
        <w:t xml:space="preserve">data collected by </w:t>
      </w:r>
      <w:r w:rsidR="00B6337B">
        <w:t xml:space="preserve">various organisations </w:t>
      </w:r>
      <w:r w:rsidR="00953C43">
        <w:t xml:space="preserve">to </w:t>
      </w:r>
      <w:r w:rsidR="00467BAA">
        <w:t xml:space="preserve">subsequently </w:t>
      </w:r>
      <w:r w:rsidR="002E56F0">
        <w:t xml:space="preserve">produce </w:t>
      </w:r>
      <w:r w:rsidR="00367DE2" w:rsidRPr="00D0045D">
        <w:t xml:space="preserve">surface water quality indicators </w:t>
      </w:r>
      <w:r w:rsidR="009245F2">
        <w:t>required by the ERA</w:t>
      </w:r>
      <w:r w:rsidR="00D0045D" w:rsidRPr="00D0045D">
        <w:t>.</w:t>
      </w:r>
      <w:r w:rsidR="00C32617">
        <w:t xml:space="preserve"> </w:t>
      </w:r>
      <w:r w:rsidR="00F63EB3" w:rsidRPr="00F63EB3">
        <w:t>Under the ERA, Stats NZ decide</w:t>
      </w:r>
      <w:r w:rsidR="007B33AC">
        <w:t>s</w:t>
      </w:r>
      <w:r w:rsidR="00F63EB3" w:rsidRPr="00F63EB3">
        <w:t xml:space="preserve"> what statistics will be used to measure environmental reporting topics. </w:t>
      </w:r>
      <w:r w:rsidR="00247625">
        <w:t>U</w:t>
      </w:r>
      <w:r w:rsidR="00F63EB3" w:rsidRPr="00F63EB3">
        <w:t>nder the Data and Statistics Act 2022, Stats NZ also ha</w:t>
      </w:r>
      <w:r w:rsidR="007B33AC">
        <w:t>s</w:t>
      </w:r>
      <w:r w:rsidR="00F63EB3" w:rsidRPr="00F63EB3">
        <w:t xml:space="preserve"> the sole responsibility for deciding on the production of statistics by the Statistician, including the selection of methods. Under both Acts, </w:t>
      </w:r>
      <w:r w:rsidR="008B51EB" w:rsidRPr="00B51ACC">
        <w:t xml:space="preserve">Stats NZ </w:t>
      </w:r>
      <w:r w:rsidR="00F63EB3" w:rsidRPr="00F63EB3">
        <w:t>also ha</w:t>
      </w:r>
      <w:r w:rsidR="007B33AC">
        <w:t>s</w:t>
      </w:r>
      <w:r w:rsidR="00F63EB3" w:rsidRPr="00F63EB3">
        <w:t xml:space="preserve"> a duty to act independently.</w:t>
      </w:r>
      <w:bookmarkEnd w:id="41"/>
      <w:r w:rsidR="00CB3308">
        <w:t xml:space="preserve"> </w:t>
      </w:r>
      <w:r w:rsidR="00CE2772">
        <w:t>In addi</w:t>
      </w:r>
      <w:r w:rsidR="00B67B30">
        <w:t xml:space="preserve">tion to </w:t>
      </w:r>
      <w:r w:rsidR="00426AE1">
        <w:t>the requirements of Stats NZ</w:t>
      </w:r>
      <w:r w:rsidR="009748A7">
        <w:t xml:space="preserve">, </w:t>
      </w:r>
      <w:r w:rsidR="008149E8" w:rsidRPr="00D703C1">
        <w:t xml:space="preserve">MfE use </w:t>
      </w:r>
      <w:r w:rsidR="008149E8">
        <w:t xml:space="preserve">results from </w:t>
      </w:r>
      <w:r w:rsidR="008149E8" w:rsidRPr="00D703C1">
        <w:t xml:space="preserve">national-scale analyses of river water quality </w:t>
      </w:r>
      <w:r w:rsidR="008149E8">
        <w:t xml:space="preserve">originating </w:t>
      </w:r>
      <w:r w:rsidR="008149E8" w:rsidRPr="00D703C1">
        <w:t xml:space="preserve">from </w:t>
      </w:r>
      <w:proofErr w:type="spellStart"/>
      <w:r w:rsidR="008149E8" w:rsidRPr="00D703C1">
        <w:t>SoE</w:t>
      </w:r>
      <w:proofErr w:type="spellEnd"/>
      <w:r w:rsidR="008149E8" w:rsidRPr="00D703C1">
        <w:t xml:space="preserve"> monitoring</w:t>
      </w:r>
      <w:r w:rsidR="008149E8" w:rsidRPr="00D703C1" w:rsidDel="00955655">
        <w:t xml:space="preserve"> </w:t>
      </w:r>
      <w:r w:rsidR="008149E8" w:rsidRPr="00D703C1">
        <w:t xml:space="preserve">to inform </w:t>
      </w:r>
      <w:r w:rsidR="00CB3308">
        <w:t xml:space="preserve">freshwater </w:t>
      </w:r>
      <w:r w:rsidR="008149E8" w:rsidRPr="00D703C1">
        <w:t>policy development.</w:t>
      </w:r>
      <w:bookmarkEnd w:id="42"/>
      <w:r w:rsidR="008149E8" w:rsidRPr="00D703C1">
        <w:t xml:space="preserve"> </w:t>
      </w:r>
      <w:bookmarkStart w:id="43" w:name="_Hlk212046284"/>
      <w:r w:rsidR="00CA3A00">
        <w:t xml:space="preserve">The purpose of this report was </w:t>
      </w:r>
      <w:r w:rsidR="00CA3A00" w:rsidRPr="00957CC1">
        <w:t>collation, standardisation</w:t>
      </w:r>
      <w:r w:rsidR="00CA3A00">
        <w:t>,</w:t>
      </w:r>
      <w:r w:rsidR="00CA3A00" w:rsidRPr="00957CC1">
        <w:t xml:space="preserve"> and </w:t>
      </w:r>
      <w:r w:rsidR="00CA3A00">
        <w:t xml:space="preserve">preliminary </w:t>
      </w:r>
      <w:r w:rsidR="00CA3A00" w:rsidRPr="00957CC1">
        <w:t xml:space="preserve">analysis </w:t>
      </w:r>
      <w:r w:rsidR="00CA3A00">
        <w:t xml:space="preserve">of available </w:t>
      </w:r>
      <w:r w:rsidR="004B2034">
        <w:t xml:space="preserve">river </w:t>
      </w:r>
      <w:r w:rsidR="00CA3A00">
        <w:t xml:space="preserve">water quality data for subsequent use in </w:t>
      </w:r>
      <w:r w:rsidR="00CA3A00" w:rsidRPr="00957CC1">
        <w:t>environmental reporting</w:t>
      </w:r>
      <w:r w:rsidR="00705B77">
        <w:t xml:space="preserve"> and </w:t>
      </w:r>
      <w:r w:rsidR="0007759B">
        <w:t>to inform freshwater policy</w:t>
      </w:r>
      <w:r w:rsidR="00CA3A00" w:rsidRPr="00957CC1">
        <w:t>.</w:t>
      </w:r>
      <w:bookmarkEnd w:id="43"/>
    </w:p>
    <w:p w14:paraId="42AA944E" w14:textId="77777777" w:rsidR="00FC248F" w:rsidRDefault="00FC248F" w:rsidP="00FC248F">
      <w:pPr>
        <w:pStyle w:val="Heading2"/>
        <w:numPr>
          <w:ilvl w:val="1"/>
          <w:numId w:val="7"/>
        </w:numPr>
      </w:pPr>
      <w:bookmarkStart w:id="44" w:name="_Toc212213427"/>
      <w:r>
        <w:lastRenderedPageBreak/>
        <w:t>General approach</w:t>
      </w:r>
      <w:bookmarkEnd w:id="44"/>
    </w:p>
    <w:p w14:paraId="0D105350" w14:textId="5E797964" w:rsidR="00EF6D45" w:rsidRDefault="00B041CC" w:rsidP="00EF6D45">
      <w:pPr>
        <w:pStyle w:val="BodyText"/>
      </w:pPr>
      <w:r>
        <w:t>C</w:t>
      </w:r>
      <w:r w:rsidRPr="00DB62D9">
        <w:t xml:space="preserve">ouncil and NRWQN river monitoring data </w:t>
      </w:r>
      <w:r>
        <w:t xml:space="preserve">have been </w:t>
      </w:r>
      <w:r w:rsidRPr="00DB62D9">
        <w:t xml:space="preserve">periodically acquired and </w:t>
      </w:r>
      <w:r w:rsidR="008F5E43">
        <w:t>compiled</w:t>
      </w:r>
      <w:r w:rsidR="008F5E43" w:rsidRPr="00DB62D9">
        <w:t xml:space="preserve"> </w:t>
      </w:r>
      <w:r w:rsidRPr="00DB62D9">
        <w:t xml:space="preserve">into databases for </w:t>
      </w:r>
      <w:r>
        <w:t xml:space="preserve">preparation of </w:t>
      </w:r>
      <w:r w:rsidRPr="00DB62D9">
        <w:t xml:space="preserve">national-scale </w:t>
      </w:r>
      <w:proofErr w:type="spellStart"/>
      <w:r>
        <w:t>SoE</w:t>
      </w:r>
      <w:proofErr w:type="spellEnd"/>
      <w:r w:rsidRPr="00DB62D9">
        <w:t xml:space="preserve"> reports and </w:t>
      </w:r>
      <w:r>
        <w:t xml:space="preserve">to </w:t>
      </w:r>
      <w:r w:rsidRPr="00DB62D9">
        <w:t>investigat</w:t>
      </w:r>
      <w:r>
        <w:t>e</w:t>
      </w:r>
      <w:r w:rsidRPr="00DB62D9">
        <w:t xml:space="preserve"> monitoring performance. </w:t>
      </w:r>
      <w:r w:rsidR="00AB57F9">
        <w:t>Earlier</w:t>
      </w:r>
      <w:r w:rsidR="00412CF2" w:rsidDel="00AB57F9">
        <w:t xml:space="preserve"> </w:t>
      </w:r>
      <w:r w:rsidR="00412CF2">
        <w:t>report</w:t>
      </w:r>
      <w:r w:rsidR="00AB57F9">
        <w:t>s</w:t>
      </w:r>
      <w:r w:rsidR="00412CF2">
        <w:t xml:space="preserve"> for MfE provided </w:t>
      </w:r>
      <w:r w:rsidR="00D14C79">
        <w:t xml:space="preserve">river </w:t>
      </w:r>
      <w:r w:rsidR="00412CF2">
        <w:t xml:space="preserve">water quality state and </w:t>
      </w:r>
      <w:r w:rsidR="00412CF2" w:rsidRPr="00B93746">
        <w:t xml:space="preserve">trends based on </w:t>
      </w:r>
      <w:r w:rsidR="00412CF2" w:rsidRPr="00B93746" w:rsidDel="00AB57F9">
        <w:t xml:space="preserve">monitoring </w:t>
      </w:r>
      <w:r w:rsidR="00412CF2" w:rsidRPr="00B93746">
        <w:t xml:space="preserve">data </w:t>
      </w:r>
      <w:r w:rsidR="00AB57F9">
        <w:t xml:space="preserve">with </w:t>
      </w:r>
      <w:r w:rsidR="00412CF2" w:rsidRPr="00B93746">
        <w:t>ending date</w:t>
      </w:r>
      <w:r w:rsidR="00AB57F9">
        <w:t>s</w:t>
      </w:r>
      <w:r w:rsidR="00412CF2" w:rsidRPr="00B93746">
        <w:t xml:space="preserve"> </w:t>
      </w:r>
      <w:r w:rsidR="00AB57F9">
        <w:t>of</w:t>
      </w:r>
      <w:r w:rsidR="00412CF2" w:rsidRPr="00B93746" w:rsidDel="00AB57F9">
        <w:t xml:space="preserve"> </w:t>
      </w:r>
      <w:r w:rsidR="00412CF2" w:rsidRPr="00B93746">
        <w:t>December 201</w:t>
      </w:r>
      <w:r w:rsidR="00412CF2">
        <w:t xml:space="preserve">7 </w:t>
      </w:r>
      <w:r w:rsidR="00412CF2">
        <w:fldChar w:fldCharType="begin" w:fldLock="1"/>
      </w:r>
      <w:r w:rsidR="00412CF2">
        <w:instrText>ADDIN CSL_CITATION {"citationItems":[{"id":"ITEM-1","itemData":{"author":[{"dropping-particle":"","family":"Larned","given":"Scott T","non-dropping-particle":"","parse-names":false,"suffix":""},{"dropping-particle":"","family":"Whitehead","given":"Amy L","non-dropping-particle":"","parse-names":false,"suffix":""},{"dropping-particle":"","family":"Snelder","given":"Ton H","non-dropping-particle":"","parse-names":false,"suffix":""},{"dropping-particle":"","family":"Fraser","given":"Caroline","non-dropping-particle":"","parse-names":false,"suffix":""},{"dropping-particle":"","family":"Yang","given":"Jing","non-dropping-particle":"","parse-names":false,"suffix":""}],"collection-title":"NIWA Client Report 2018347CH prepared for the Ministry for the Environment","id":"ITEM-1","issue":"December","issued":{"date-parts":[["2018"]]},"number-of-pages":"67","publisher":"NIWA","publisher-place":"Christchurch","title":"Water quality state and trends in New Zealand rivers: Analyses of national data ending in 2017","type":"report"},"uris":["http://www.mendeley.com/documents/?uuid=05109eda-7f69-4c74-b1fe-d77e8dcbc0cb"]}],"mendeley":{"formattedCitation":"(Larned et al. 2018)","plainTextFormattedCitation":"(Larned et al. 2018)","previouslyFormattedCitation":"(Larned et al. 2018)"},"properties":{"noteIndex":0},"schema":"https://github.com/citation-style-language/schema/raw/master/csl-citation.json"}</w:instrText>
      </w:r>
      <w:r w:rsidR="00412CF2">
        <w:fldChar w:fldCharType="separate"/>
      </w:r>
      <w:r w:rsidR="00412CF2" w:rsidRPr="00DC7D4E">
        <w:rPr>
          <w:noProof/>
        </w:rPr>
        <w:t>(Larned et al. 2018)</w:t>
      </w:r>
      <w:r w:rsidR="00412CF2">
        <w:fldChar w:fldCharType="end"/>
      </w:r>
      <w:r w:rsidR="00AB57F9">
        <w:t xml:space="preserve"> and December 2020 (Whitehead et al. 2022)</w:t>
      </w:r>
      <w:r w:rsidR="00412CF2" w:rsidRPr="00B93746">
        <w:t xml:space="preserve">. </w:t>
      </w:r>
      <w:r w:rsidR="008420B4">
        <w:t>For the</w:t>
      </w:r>
      <w:r w:rsidR="008420B4" w:rsidRPr="00B93746">
        <w:t xml:space="preserve"> current report, </w:t>
      </w:r>
      <w:r w:rsidR="00F53BBB">
        <w:t xml:space="preserve">we newly </w:t>
      </w:r>
      <w:r w:rsidR="00882062">
        <w:t>ac</w:t>
      </w:r>
      <w:r w:rsidR="00F53BBB">
        <w:t xml:space="preserve">quired </w:t>
      </w:r>
      <w:r w:rsidR="007974A8">
        <w:t>all river water quality data</w:t>
      </w:r>
      <w:r w:rsidR="00C9659D">
        <w:t xml:space="preserve">. </w:t>
      </w:r>
      <w:r w:rsidR="00395357">
        <w:t>To assess data completeness, w</w:t>
      </w:r>
      <w:r w:rsidR="00F53BBB">
        <w:t xml:space="preserve">e </w:t>
      </w:r>
      <w:r w:rsidR="007974A8">
        <w:t xml:space="preserve">compared </w:t>
      </w:r>
      <w:r w:rsidR="00CB488C">
        <w:t xml:space="preserve">the coverage of the newly acquired </w:t>
      </w:r>
      <w:r w:rsidR="007974A8">
        <w:t xml:space="preserve">data </w:t>
      </w:r>
      <w:r w:rsidR="00CB488C">
        <w:t>to that</w:t>
      </w:r>
      <w:r w:rsidR="007974A8">
        <w:t xml:space="preserve"> used for the preceding national-scale report </w:t>
      </w:r>
      <w:r w:rsidR="007974A8">
        <w:fldChar w:fldCharType="begin" w:fldLock="1"/>
      </w:r>
      <w:r w:rsidR="007974A8">
        <w:instrText>ADDIN CSL_CITATION {"citationItems":[{"id":"ITEM-1","itemData":{"author":[{"dropping-particle":"","family":"Larned","given":"Scott T","non-dropping-particle":"","parse-names":false,"suffix":""},{"dropping-particle":"","family":"Whitehead","given":"Amy L","non-dropping-particle":"","parse-names":false,"suffix":""},{"dropping-particle":"","family":"Snelder","given":"Ton H","non-dropping-particle":"","parse-names":false,"suffix":""},{"dropping-particle":"","family":"Fraser","given":"Caroline","non-dropping-particle":"","parse-names":false,"suffix":""},{"dropping-particle":"","family":"Yang","given":"Jing","non-dropping-particle":"","parse-names":false,"suffix":""}],"collection-title":"NIWA Client Report 2018347CH prepared for the Ministry for the Environment","id":"ITEM-1","issue":"December","issued":{"date-parts":[["2018"]]},"number-of-pages":"67","publisher":"NIWA","publisher-place":"Christchurch","title":"Water quality state and trends in New Zealand rivers: Analyses of national data ending in 2017","type":"report"},"uris":["http://www.mendeley.com/documents/?uuid=05109eda-7f69-4c74-b1fe-d77e8dcbc0cb"]}],"mendeley":{"formattedCitation":"(Larned et al. 2018)","plainTextFormattedCitation":"(Larned et al. 2018)","previouslyFormattedCitation":"(Larned et al. 2018)"},"properties":{"noteIndex":0},"schema":"https://github.com/citation-style-language/schema/raw/master/csl-citation.json"}</w:instrText>
      </w:r>
      <w:r w:rsidR="007974A8">
        <w:fldChar w:fldCharType="separate"/>
      </w:r>
      <w:r w:rsidR="007974A8" w:rsidRPr="00DC7D4E">
        <w:rPr>
          <w:noProof/>
        </w:rPr>
        <w:t>(</w:t>
      </w:r>
      <w:r w:rsidR="007974A8">
        <w:rPr>
          <w:noProof/>
        </w:rPr>
        <w:t xml:space="preserve">Whitehead </w:t>
      </w:r>
      <w:r w:rsidR="007974A8" w:rsidRPr="00DC7D4E">
        <w:rPr>
          <w:noProof/>
        </w:rPr>
        <w:t>et al. 20</w:t>
      </w:r>
      <w:r w:rsidR="007974A8">
        <w:fldChar w:fldCharType="end"/>
      </w:r>
      <w:r w:rsidR="007974A8">
        <w:t>22)</w:t>
      </w:r>
      <w:r w:rsidR="007974A8" w:rsidRPr="00DB62D9">
        <w:t>.</w:t>
      </w:r>
      <w:r w:rsidR="007974A8">
        <w:t xml:space="preserve"> We then </w:t>
      </w:r>
      <w:r w:rsidR="008420B4" w:rsidRPr="00B93746">
        <w:t>undert</w:t>
      </w:r>
      <w:r w:rsidR="008420B4">
        <w:t>ook</w:t>
      </w:r>
      <w:r w:rsidR="008420B4" w:rsidRPr="00B93746">
        <w:t xml:space="preserve"> </w:t>
      </w:r>
      <w:r w:rsidR="00464895">
        <w:t xml:space="preserve">systematic </w:t>
      </w:r>
      <w:r w:rsidR="008420B4">
        <w:t>analys</w:t>
      </w:r>
      <w:r w:rsidR="007847C1">
        <w:t>e</w:t>
      </w:r>
      <w:r w:rsidR="008420B4">
        <w:t xml:space="preserve">s </w:t>
      </w:r>
      <w:r w:rsidR="008420B4" w:rsidRPr="00B93746">
        <w:t>to report updated states</w:t>
      </w:r>
      <w:r w:rsidR="008420B4">
        <w:t xml:space="preserve"> and trends </w:t>
      </w:r>
      <w:r w:rsidR="0033656F">
        <w:t>to</w:t>
      </w:r>
      <w:r w:rsidR="008420B4">
        <w:t xml:space="preserve"> cover the period up to December</w:t>
      </w:r>
      <w:r w:rsidR="008420B4" w:rsidRPr="007A5222">
        <w:t xml:space="preserve"> 20</w:t>
      </w:r>
      <w:r w:rsidR="008420B4">
        <w:t>24</w:t>
      </w:r>
      <w:r w:rsidR="008420B4" w:rsidRPr="007A5222">
        <w:t>.</w:t>
      </w:r>
      <w:r w:rsidR="008420B4">
        <w:t xml:space="preserve"> </w:t>
      </w:r>
      <w:r w:rsidR="00784C9F">
        <w:t xml:space="preserve">We </w:t>
      </w:r>
      <w:r w:rsidR="00A56007">
        <w:t xml:space="preserve">communicated results </w:t>
      </w:r>
      <w:r w:rsidR="00A55548">
        <w:t xml:space="preserve">using </w:t>
      </w:r>
      <w:r w:rsidR="00113DB6">
        <w:t>graphs, tables</w:t>
      </w:r>
      <w:r w:rsidR="0059086A">
        <w:t xml:space="preserve">, and statistical summaries. We provided </w:t>
      </w:r>
      <w:r w:rsidR="003A6280">
        <w:t xml:space="preserve">all raw results as appendices to this report. </w:t>
      </w:r>
      <w:r w:rsidR="005A4756" w:rsidRPr="00345ADD">
        <w:t xml:space="preserve">The detailed methods and tabulated, site-specific results will enable MfE </w:t>
      </w:r>
      <w:r w:rsidR="005A4756">
        <w:t xml:space="preserve">to </w:t>
      </w:r>
      <w:r w:rsidR="005A4756" w:rsidRPr="00345ADD">
        <w:t xml:space="preserve">use the results for a wide range of purposes (e.g., </w:t>
      </w:r>
      <w:r w:rsidR="005A4756">
        <w:t xml:space="preserve">mapping, inter-comparisons between </w:t>
      </w:r>
      <w:r w:rsidR="005A4756" w:rsidRPr="00345ADD">
        <w:t>environmental classes</w:t>
      </w:r>
      <w:r w:rsidR="005A4756">
        <w:t xml:space="preserve"> or geographic domains, estimation of reference conditions</w:t>
      </w:r>
      <w:r w:rsidR="005A4756" w:rsidRPr="00345ADD">
        <w:t>) that are all based on a single comprehensive method</w:t>
      </w:r>
      <w:r w:rsidR="005A4756">
        <w:t>ology</w:t>
      </w:r>
      <w:r w:rsidR="005A4756" w:rsidRPr="00345ADD">
        <w:t>.</w:t>
      </w:r>
      <w:r w:rsidR="00EF6D45" w:rsidRPr="00EF6D45">
        <w:t xml:space="preserve"> </w:t>
      </w:r>
    </w:p>
    <w:p w14:paraId="06CE6467" w14:textId="336A1958" w:rsidR="008420B4" w:rsidRDefault="00EF6D45" w:rsidP="008420B4">
      <w:pPr>
        <w:pStyle w:val="BodyText"/>
      </w:pPr>
      <w:r w:rsidRPr="00DB62D9">
        <w:t xml:space="preserve">The </w:t>
      </w:r>
      <w:r>
        <w:t>main components of the current report are</w:t>
      </w:r>
      <w:r w:rsidRPr="00DB62D9">
        <w:t xml:space="preserve"> detailed methods for data processing and analysis, </w:t>
      </w:r>
      <w:r>
        <w:t xml:space="preserve">summaries </w:t>
      </w:r>
      <w:r w:rsidRPr="00DB62D9">
        <w:t xml:space="preserve">of </w:t>
      </w:r>
      <w:r w:rsidR="00FE325A">
        <w:t>water quality</w:t>
      </w:r>
      <w:r w:rsidRPr="00345ADD">
        <w:t xml:space="preserve"> state and trends</w:t>
      </w:r>
      <w:r>
        <w:t xml:space="preserve"> at the national scale and within four classes representing a gradient in human modified land cover</w:t>
      </w:r>
      <w:r w:rsidRPr="00345ADD">
        <w:t xml:space="preserve">, </w:t>
      </w:r>
      <w:r>
        <w:t xml:space="preserve">and </w:t>
      </w:r>
      <w:r w:rsidRPr="00345ADD">
        <w:t>supplementary files with site-specific results</w:t>
      </w:r>
      <w:r>
        <w:t xml:space="preserve"> and spatial data for each site</w:t>
      </w:r>
      <w:r w:rsidRPr="00345ADD">
        <w:t xml:space="preserve">. </w:t>
      </w:r>
    </w:p>
    <w:p w14:paraId="77B03F35" w14:textId="0889D4F2" w:rsidR="00412CF2" w:rsidRPr="00AD3C1B" w:rsidRDefault="00AE4D92" w:rsidP="00412CF2">
      <w:pPr>
        <w:pStyle w:val="BodyText"/>
        <w:spacing w:after="120"/>
      </w:pPr>
      <w:r>
        <w:t>T</w:t>
      </w:r>
      <w:r w:rsidR="00412CF2" w:rsidRPr="00AD3C1B">
        <w:t xml:space="preserve">his work consisted of </w:t>
      </w:r>
      <w:r w:rsidR="00412CF2">
        <w:t>sev</w:t>
      </w:r>
      <w:r w:rsidR="00AB57F9">
        <w:t>eral</w:t>
      </w:r>
      <w:r w:rsidR="00412CF2" w:rsidRPr="00AD3C1B">
        <w:t xml:space="preserve"> major steps</w:t>
      </w:r>
      <w:r w:rsidR="00412CF2">
        <w:t>:</w:t>
      </w:r>
    </w:p>
    <w:p w14:paraId="691E80D1" w14:textId="35DDD621" w:rsidR="00D23383" w:rsidRDefault="00DF55B3" w:rsidP="00A536D0">
      <w:pPr>
        <w:pStyle w:val="Numberedlist"/>
        <w:numPr>
          <w:ilvl w:val="0"/>
          <w:numId w:val="18"/>
        </w:numPr>
        <w:spacing w:after="120"/>
      </w:pPr>
      <w:r w:rsidRPr="00DF55B3">
        <w:t xml:space="preserve">Compile </w:t>
      </w:r>
      <w:proofErr w:type="spellStart"/>
      <w:r w:rsidRPr="00DF55B3">
        <w:t>SoE</w:t>
      </w:r>
      <w:proofErr w:type="spellEnd"/>
      <w:r w:rsidRPr="00DF55B3">
        <w:t xml:space="preserve"> river water quality monitoring data along with associated quality </w:t>
      </w:r>
      <w:r w:rsidR="6E387B3A">
        <w:t>QC information</w:t>
      </w:r>
      <w:r>
        <w:t xml:space="preserve">, </w:t>
      </w:r>
      <w:r w:rsidRPr="00DF55B3">
        <w:t xml:space="preserve">site metadata, censoring information, and measurement methods from regional councils and ESNZ. </w:t>
      </w:r>
    </w:p>
    <w:p w14:paraId="2029CD85" w14:textId="4221E34E" w:rsidR="007D061C" w:rsidRDefault="006D5E03" w:rsidP="00A536D0">
      <w:pPr>
        <w:pStyle w:val="Numberedlist"/>
        <w:numPr>
          <w:ilvl w:val="0"/>
          <w:numId w:val="18"/>
        </w:numPr>
        <w:spacing w:after="120"/>
      </w:pPr>
      <w:r w:rsidRPr="006D5E03">
        <w:t xml:space="preserve">Post-process and collate the data into a </w:t>
      </w:r>
      <w:r w:rsidR="009249F6">
        <w:t>national da</w:t>
      </w:r>
      <w:r w:rsidR="007D061C">
        <w:t>t</w:t>
      </w:r>
      <w:r w:rsidR="009249F6">
        <w:t xml:space="preserve">abase that uses </w:t>
      </w:r>
      <w:r w:rsidR="007D061C">
        <w:t xml:space="preserve">a </w:t>
      </w:r>
      <w:r w:rsidRPr="006D5E03">
        <w:t>common format, including error correction, application of reporting conventions, and links to site spatial data.</w:t>
      </w:r>
      <w:r>
        <w:t xml:space="preserve"> </w:t>
      </w:r>
    </w:p>
    <w:p w14:paraId="7DDA9E5B" w14:textId="77777777" w:rsidR="00A92671" w:rsidRDefault="00AB57F9" w:rsidP="00A536D0">
      <w:pPr>
        <w:pStyle w:val="Numberedlist"/>
        <w:numPr>
          <w:ilvl w:val="0"/>
          <w:numId w:val="18"/>
        </w:numPr>
        <w:spacing w:after="120"/>
      </w:pPr>
      <w:r w:rsidRPr="00C45ED0">
        <w:t xml:space="preserve">Assess </w:t>
      </w:r>
      <w:r>
        <w:t xml:space="preserve">whether there is sufficient </w:t>
      </w:r>
      <w:r w:rsidRPr="00BD2C18">
        <w:t>data for statistical analyses</w:t>
      </w:r>
      <w:r w:rsidRPr="00AD3C1B">
        <w:t xml:space="preserve"> </w:t>
      </w:r>
      <w:r w:rsidRPr="00BD2C18">
        <w:t xml:space="preserve">for </w:t>
      </w:r>
      <w:r>
        <w:t>each of nine</w:t>
      </w:r>
      <w:r w:rsidRPr="00BD2C18">
        <w:t xml:space="preserve"> physical, chemical, microbial</w:t>
      </w:r>
      <w:r>
        <w:t>,</w:t>
      </w:r>
      <w:r w:rsidRPr="00BD2C18">
        <w:t xml:space="preserve"> and ecological variables </w:t>
      </w:r>
      <w:r>
        <w:t xml:space="preserve">by </w:t>
      </w:r>
      <w:r w:rsidRPr="00AD3C1B">
        <w:t>apply</w:t>
      </w:r>
      <w:r>
        <w:t>ing</w:t>
      </w:r>
      <w:r w:rsidRPr="00AD3C1B">
        <w:t xml:space="preserve"> site inclusion rules. </w:t>
      </w:r>
    </w:p>
    <w:p w14:paraId="60B0A30F" w14:textId="027771E7" w:rsidR="00AB57F9" w:rsidRDefault="00A92671" w:rsidP="00A536D0">
      <w:pPr>
        <w:pStyle w:val="Numberedlist"/>
        <w:numPr>
          <w:ilvl w:val="0"/>
          <w:numId w:val="18"/>
        </w:numPr>
        <w:spacing w:after="120"/>
      </w:pPr>
      <w:r w:rsidRPr="00A92671">
        <w:t>Carry out analyses of water quality state</w:t>
      </w:r>
      <w:r w:rsidR="00F81DBD">
        <w:t xml:space="preserve"> at a site level, including </w:t>
      </w:r>
      <w:r w:rsidRPr="00A92671">
        <w:t xml:space="preserve">comparison </w:t>
      </w:r>
      <w:r w:rsidR="00F81DBD">
        <w:t xml:space="preserve">of site </w:t>
      </w:r>
      <w:r w:rsidR="00B50D18">
        <w:t xml:space="preserve">water quality state </w:t>
      </w:r>
      <w:r w:rsidRPr="00A92671">
        <w:t>with numeric attribute states defined in the National Policy Statement for Freshwater Management 2020</w:t>
      </w:r>
      <w:r w:rsidR="000D0123">
        <w:t xml:space="preserve">. </w:t>
      </w:r>
    </w:p>
    <w:p w14:paraId="6A2C7C99" w14:textId="0A4106D7" w:rsidR="000B4901" w:rsidRDefault="00A07A77" w:rsidP="00A536D0">
      <w:pPr>
        <w:pStyle w:val="Numberedlist"/>
        <w:numPr>
          <w:ilvl w:val="0"/>
          <w:numId w:val="18"/>
        </w:numPr>
        <w:spacing w:after="120"/>
      </w:pPr>
      <w:r>
        <w:t xml:space="preserve">Investigate </w:t>
      </w:r>
      <w:r w:rsidRPr="00A07A77">
        <w:t xml:space="preserve">patterns in the </w:t>
      </w:r>
      <w:r w:rsidR="00922F2A">
        <w:t>water quality state</w:t>
      </w:r>
      <w:r w:rsidRPr="00A07A77">
        <w:t xml:space="preserve"> </w:t>
      </w:r>
      <w:proofErr w:type="gramStart"/>
      <w:r w:rsidRPr="00A07A77">
        <w:t>with regard to</w:t>
      </w:r>
      <w:proofErr w:type="gramEnd"/>
      <w:r w:rsidRPr="00A07A77">
        <w:t xml:space="preserve"> catchment </w:t>
      </w:r>
      <w:r w:rsidR="00922F2A">
        <w:t>characteristics by a</w:t>
      </w:r>
      <w:r w:rsidR="00F81DBD">
        <w:t>ggregat</w:t>
      </w:r>
      <w:r w:rsidR="00803DC3">
        <w:t xml:space="preserve">ion of site water quality state </w:t>
      </w:r>
      <w:r w:rsidR="00F81DBD" w:rsidRPr="00A92671">
        <w:t xml:space="preserve">by </w:t>
      </w:r>
      <w:r w:rsidR="00F81DBD">
        <w:t xml:space="preserve">human modified </w:t>
      </w:r>
      <w:r w:rsidR="00F81DBD" w:rsidRPr="00A92671">
        <w:t>land</w:t>
      </w:r>
      <w:r w:rsidR="00F81DBD">
        <w:t xml:space="preserve"> </w:t>
      </w:r>
      <w:r w:rsidR="00F81DBD" w:rsidRPr="00A92671">
        <w:t>cover classes,</w:t>
      </w:r>
      <w:r w:rsidR="00922F2A">
        <w:t xml:space="preserve"> and graphing</w:t>
      </w:r>
      <w:r w:rsidR="00F81DBD" w:rsidRPr="00A92671">
        <w:t xml:space="preserve"> relationships</w:t>
      </w:r>
      <w:r w:rsidR="00922F2A">
        <w:t xml:space="preserve"> </w:t>
      </w:r>
      <w:r w:rsidR="00F81DBD" w:rsidRPr="00A92671">
        <w:t xml:space="preserve">with </w:t>
      </w:r>
      <w:r w:rsidR="00F81DBD">
        <w:t xml:space="preserve">a gradient of human modified </w:t>
      </w:r>
      <w:r w:rsidR="00F81DBD" w:rsidRPr="00A92671">
        <w:t>land</w:t>
      </w:r>
      <w:r w:rsidR="00F81DBD">
        <w:t xml:space="preserve"> </w:t>
      </w:r>
      <w:r w:rsidR="00F81DBD" w:rsidRPr="00A92671">
        <w:t>cover</w:t>
      </w:r>
      <w:r w:rsidR="002C6AAB">
        <w:t>.</w:t>
      </w:r>
    </w:p>
    <w:p w14:paraId="66745806" w14:textId="77777777" w:rsidR="00313780" w:rsidRDefault="000D0123" w:rsidP="00A536D0">
      <w:pPr>
        <w:pStyle w:val="Numberedlist"/>
        <w:numPr>
          <w:ilvl w:val="0"/>
          <w:numId w:val="18"/>
        </w:numPr>
        <w:spacing w:after="120"/>
      </w:pPr>
      <w:r w:rsidRPr="000D0123">
        <w:t>Carry out trend analyses for 10-, 20- and 30-year periods ending in December 2024</w:t>
      </w:r>
      <w:r w:rsidR="00313780">
        <w:t xml:space="preserve"> at a site level.</w:t>
      </w:r>
    </w:p>
    <w:p w14:paraId="1C7E4C23" w14:textId="75DC9CFB" w:rsidR="00213642" w:rsidRDefault="009205FC" w:rsidP="005A7A34">
      <w:pPr>
        <w:pStyle w:val="Numberedlist"/>
        <w:numPr>
          <w:ilvl w:val="0"/>
          <w:numId w:val="18"/>
        </w:numPr>
        <w:spacing w:after="120"/>
      </w:pPr>
      <w:r>
        <w:t xml:space="preserve">Investigate </w:t>
      </w:r>
      <w:r w:rsidRPr="00A07A77">
        <w:t xml:space="preserve">patterns in the </w:t>
      </w:r>
      <w:r>
        <w:t>water quality trends</w:t>
      </w:r>
      <w:r w:rsidRPr="00A07A77">
        <w:t xml:space="preserve"> </w:t>
      </w:r>
      <w:proofErr w:type="gramStart"/>
      <w:r w:rsidRPr="00A07A77">
        <w:t>with regard to</w:t>
      </w:r>
      <w:proofErr w:type="gramEnd"/>
      <w:r w:rsidRPr="00A07A77">
        <w:t xml:space="preserve"> catchment </w:t>
      </w:r>
      <w:r>
        <w:t>characteristics by aggregation of site</w:t>
      </w:r>
      <w:r w:rsidR="005A7A34">
        <w:t xml:space="preserve"> trends </w:t>
      </w:r>
      <w:r w:rsidRPr="00A92671">
        <w:t xml:space="preserve">by </w:t>
      </w:r>
      <w:r>
        <w:t xml:space="preserve">human modified </w:t>
      </w:r>
      <w:r w:rsidRPr="00A92671">
        <w:t>land</w:t>
      </w:r>
      <w:r>
        <w:t xml:space="preserve"> </w:t>
      </w:r>
      <w:r w:rsidRPr="00A92671">
        <w:t>cover classes</w:t>
      </w:r>
      <w:r w:rsidR="005A7A34">
        <w:t>.</w:t>
      </w:r>
    </w:p>
    <w:p w14:paraId="583BA83F" w14:textId="1C70DA57" w:rsidR="00772BCF" w:rsidRDefault="00213642" w:rsidP="00A536D0">
      <w:pPr>
        <w:pStyle w:val="Numberedlist"/>
        <w:numPr>
          <w:ilvl w:val="0"/>
          <w:numId w:val="18"/>
        </w:numPr>
        <w:spacing w:after="120"/>
      </w:pPr>
      <w:r w:rsidRPr="00213642">
        <w:lastRenderedPageBreak/>
        <w:t xml:space="preserve">Evaluate trends for each variable at each site for rolling windows of 10-years duration starting in 1990 and incrementing by one year (ending 31 December) to a final window ending in 2024 (i.e., a total </w:t>
      </w:r>
      <w:proofErr w:type="gramStart"/>
      <w:r w:rsidRPr="00213642">
        <w:t>time period</w:t>
      </w:r>
      <w:proofErr w:type="gramEnd"/>
      <w:r w:rsidRPr="00213642">
        <w:t xml:space="preserve"> of 3</w:t>
      </w:r>
      <w:r w:rsidR="00627AD1">
        <w:t>5</w:t>
      </w:r>
      <w:r w:rsidRPr="00213642">
        <w:t xml:space="preserve"> years).</w:t>
      </w:r>
      <w:r w:rsidR="00772BCF" w:rsidRPr="00772BCF">
        <w:t xml:space="preserve"> </w:t>
      </w:r>
    </w:p>
    <w:p w14:paraId="026495A7" w14:textId="4ACE0BDD" w:rsidR="0095372F" w:rsidRPr="0095372F" w:rsidRDefault="00772BCF">
      <w:pPr>
        <w:pStyle w:val="Numberedlist"/>
        <w:numPr>
          <w:ilvl w:val="0"/>
          <w:numId w:val="18"/>
        </w:numPr>
        <w:spacing w:after="120"/>
        <w:rPr>
          <w:szCs w:val="22"/>
        </w:rPr>
      </w:pPr>
      <w:r w:rsidRPr="00772BCF">
        <w:t xml:space="preserve">Assess water quality trends at the national scale using categorical levels of confidence and a statistical analysis of the proportions of </w:t>
      </w:r>
      <w:r w:rsidR="004B5453">
        <w:t>improving</w:t>
      </w:r>
      <w:r w:rsidRPr="00772BCF">
        <w:t xml:space="preserve"> trends.</w:t>
      </w:r>
      <w:r w:rsidR="0095372F">
        <w:t xml:space="preserve"> </w:t>
      </w:r>
    </w:p>
    <w:p w14:paraId="6DB36FB9" w14:textId="669D735E" w:rsidR="00412CF2" w:rsidRDefault="00412CF2" w:rsidP="00EE376C">
      <w:pPr>
        <w:pStyle w:val="Heading1"/>
        <w:pageBreakBefore/>
        <w:numPr>
          <w:ilvl w:val="0"/>
          <w:numId w:val="7"/>
        </w:numPr>
      </w:pPr>
      <w:bookmarkStart w:id="45" w:name="_Toc211523120"/>
      <w:bookmarkStart w:id="46" w:name="_Toc211523228"/>
      <w:bookmarkStart w:id="47" w:name="_Toc212213428"/>
      <w:bookmarkStart w:id="48" w:name="_Ref83019652"/>
      <w:bookmarkStart w:id="49" w:name="_Toc96690316"/>
      <w:bookmarkEnd w:id="38"/>
      <w:bookmarkEnd w:id="45"/>
      <w:bookmarkEnd w:id="46"/>
      <w:r>
        <w:lastRenderedPageBreak/>
        <w:t>Data</w:t>
      </w:r>
      <w:bookmarkEnd w:id="47"/>
      <w:r w:rsidR="002D293A" w:rsidDel="002D293A">
        <w:t xml:space="preserve"> </w:t>
      </w:r>
      <w:bookmarkEnd w:id="48"/>
      <w:bookmarkEnd w:id="49"/>
    </w:p>
    <w:p w14:paraId="23CEF69C" w14:textId="06DEA969" w:rsidR="00687803" w:rsidRDefault="00687803" w:rsidP="00412CF2">
      <w:pPr>
        <w:pStyle w:val="BodyText"/>
      </w:pPr>
      <w:bookmarkStart w:id="50" w:name="_Hlk530128794"/>
      <w:r w:rsidRPr="00DB62D9">
        <w:t>In this section we describe the water quality variables, data sources</w:t>
      </w:r>
      <w:r>
        <w:t>,</w:t>
      </w:r>
      <w:r w:rsidRPr="00DB62D9">
        <w:t xml:space="preserve"> and organisation of </w:t>
      </w:r>
      <w:r>
        <w:t xml:space="preserve">the river </w:t>
      </w:r>
      <w:r w:rsidR="006003B9">
        <w:t xml:space="preserve">water quality </w:t>
      </w:r>
      <w:r w:rsidRPr="00DB62D9">
        <w:t>database, and explain the data processing procedures used to derive datasets suitable for state and trend analyses.</w:t>
      </w:r>
    </w:p>
    <w:p w14:paraId="0282DD33" w14:textId="77777777" w:rsidR="00412CF2" w:rsidRPr="004C78FE" w:rsidRDefault="00412CF2" w:rsidP="00EE376C">
      <w:pPr>
        <w:pStyle w:val="Heading2"/>
        <w:numPr>
          <w:ilvl w:val="1"/>
          <w:numId w:val="7"/>
        </w:numPr>
      </w:pPr>
      <w:bookmarkStart w:id="51" w:name="_Toc9246651"/>
      <w:bookmarkStart w:id="52" w:name="_Toc96690317"/>
      <w:bookmarkStart w:id="53" w:name="_Toc212213429"/>
      <w:r w:rsidRPr="004C78FE">
        <w:t>Water quality variables</w:t>
      </w:r>
      <w:bookmarkEnd w:id="51"/>
      <w:bookmarkEnd w:id="52"/>
      <w:bookmarkEnd w:id="53"/>
    </w:p>
    <w:p w14:paraId="0CF5BE1C" w14:textId="761C1E59" w:rsidR="00214411" w:rsidRPr="00DB62D9" w:rsidRDefault="00412CF2" w:rsidP="00214411">
      <w:pPr>
        <w:pStyle w:val="BodyText"/>
      </w:pPr>
      <w:r w:rsidRPr="00DB62D9">
        <w:t xml:space="preserve">We </w:t>
      </w:r>
      <w:r>
        <w:t>assess</w:t>
      </w:r>
      <w:r w:rsidRPr="00DB62D9">
        <w:t xml:space="preserve">ed river water quality using </w:t>
      </w:r>
      <w:r>
        <w:t>nine</w:t>
      </w:r>
      <w:r w:rsidRPr="00DB62D9">
        <w:t xml:space="preserve"> variables that </w:t>
      </w:r>
      <w:r>
        <w:t>characterise</w:t>
      </w:r>
      <w:r w:rsidRPr="00DB62D9">
        <w:t xml:space="preserve"> physical, chemical</w:t>
      </w:r>
      <w:r w:rsidR="00EB54DE">
        <w:t>,</w:t>
      </w:r>
      <w:r w:rsidRPr="00DB62D9">
        <w:t xml:space="preserve"> and microbiological conditions, and macroinvertebrate community composition (</w:t>
      </w:r>
      <w:r w:rsidR="00A676BB">
        <w:fldChar w:fldCharType="begin"/>
      </w:r>
      <w:r w:rsidR="00A676BB">
        <w:instrText xml:space="preserve"> REF _Ref531425957 \h </w:instrText>
      </w:r>
      <w:r w:rsidR="00A676BB">
        <w:fldChar w:fldCharType="separate"/>
      </w:r>
      <w:r w:rsidR="00E86EE1" w:rsidRPr="003C1F13">
        <w:rPr>
          <w:szCs w:val="22"/>
        </w:rPr>
        <w:t xml:space="preserve">Table </w:t>
      </w:r>
      <w:r w:rsidR="00E86EE1">
        <w:rPr>
          <w:noProof/>
          <w:szCs w:val="22"/>
        </w:rPr>
        <w:t>2</w:t>
      </w:r>
      <w:r w:rsidR="00E86EE1">
        <w:rPr>
          <w:szCs w:val="22"/>
        </w:rPr>
        <w:t>-</w:t>
      </w:r>
      <w:r w:rsidR="00E86EE1">
        <w:rPr>
          <w:noProof/>
          <w:szCs w:val="22"/>
        </w:rPr>
        <w:t>1</w:t>
      </w:r>
      <w:r w:rsidR="00A676BB">
        <w:fldChar w:fldCharType="end"/>
      </w:r>
      <w:r w:rsidRPr="00DB62D9">
        <w:t xml:space="preserve">). </w:t>
      </w:r>
      <w:r w:rsidR="0084088B">
        <w:rPr>
          <w:rFonts w:cs="Arial"/>
          <w:szCs w:val="22"/>
          <w:lang w:eastAsia="en-NZ"/>
        </w:rPr>
        <w:t>P</w:t>
      </w:r>
      <w:r w:rsidR="0084088B" w:rsidRPr="00DB62D9">
        <w:t>hysical, chemical</w:t>
      </w:r>
      <w:r w:rsidR="0084088B">
        <w:t>,</w:t>
      </w:r>
      <w:r w:rsidR="0084088B" w:rsidRPr="00DB62D9">
        <w:t xml:space="preserve"> and microbiological variables </w:t>
      </w:r>
      <w:r w:rsidR="0084088B">
        <w:t xml:space="preserve">are typically measured </w:t>
      </w:r>
      <w:r w:rsidR="0084088B" w:rsidRPr="00DB62D9">
        <w:t xml:space="preserve">monthly or </w:t>
      </w:r>
      <w:r w:rsidR="0084088B" w:rsidRPr="004C78FE">
        <w:t>quarterly</w:t>
      </w:r>
      <w:r w:rsidR="0084088B">
        <w:t xml:space="preserve">, whereas </w:t>
      </w:r>
      <w:r w:rsidR="00164F09">
        <w:t xml:space="preserve">MCI </w:t>
      </w:r>
      <w:r w:rsidR="005D4D6A">
        <w:t xml:space="preserve">is </w:t>
      </w:r>
      <w:r w:rsidR="0084088B">
        <w:t xml:space="preserve">typically measured </w:t>
      </w:r>
      <w:r w:rsidR="0084088B" w:rsidRPr="00DB62D9">
        <w:t>annua</w:t>
      </w:r>
      <w:r w:rsidR="0084088B">
        <w:t>lly</w:t>
      </w:r>
      <w:r w:rsidR="005D4D6A">
        <w:t xml:space="preserve"> in the summer</w:t>
      </w:r>
      <w:r w:rsidR="0084088B" w:rsidRPr="00DB62D9">
        <w:t>.</w:t>
      </w:r>
      <w:r w:rsidR="0084088B">
        <w:t xml:space="preserve"> </w:t>
      </w:r>
    </w:p>
    <w:p w14:paraId="6D081074" w14:textId="6E9CA10F" w:rsidR="00412CF2" w:rsidRPr="003C1F13" w:rsidRDefault="00412CF2" w:rsidP="00412CF2">
      <w:pPr>
        <w:pStyle w:val="Caption"/>
        <w:spacing w:after="120" w:line="288" w:lineRule="atLeast"/>
        <w:rPr>
          <w:vanish/>
          <w:szCs w:val="22"/>
          <w:specVanish/>
        </w:rPr>
      </w:pPr>
      <w:bookmarkStart w:id="54" w:name="_Ref531425957"/>
      <w:bookmarkStart w:id="55" w:name="_Toc432494792"/>
      <w:bookmarkStart w:id="56" w:name="_Toc9246667"/>
      <w:bookmarkStart w:id="57" w:name="_Toc96690338"/>
      <w:bookmarkStart w:id="58" w:name="_Toc212213457"/>
      <w:bookmarkStart w:id="59" w:name="ToTtable21"/>
      <w:r w:rsidRPr="003C1F13">
        <w:rPr>
          <w:szCs w:val="22"/>
        </w:rPr>
        <w:t xml:space="preserve">Table </w:t>
      </w:r>
      <w:r w:rsidR="00FF37D8">
        <w:rPr>
          <w:szCs w:val="22"/>
        </w:rPr>
        <w:fldChar w:fldCharType="begin"/>
      </w:r>
      <w:r w:rsidR="00FF37D8">
        <w:rPr>
          <w:szCs w:val="22"/>
        </w:rPr>
        <w:instrText xml:space="preserve"> STYLEREF 1 \s </w:instrText>
      </w:r>
      <w:r w:rsidR="00FF37D8">
        <w:rPr>
          <w:szCs w:val="22"/>
        </w:rPr>
        <w:fldChar w:fldCharType="separate"/>
      </w:r>
      <w:r w:rsidR="00E86EE1">
        <w:rPr>
          <w:noProof/>
          <w:szCs w:val="22"/>
        </w:rPr>
        <w:t>2</w:t>
      </w:r>
      <w:r w:rsidR="00FF37D8">
        <w:rPr>
          <w:szCs w:val="22"/>
        </w:rPr>
        <w:fldChar w:fldCharType="end"/>
      </w:r>
      <w:r w:rsidR="00FF37D8">
        <w:rPr>
          <w:szCs w:val="22"/>
        </w:rPr>
        <w:t>-</w:t>
      </w:r>
      <w:r w:rsidDel="00FF37D8">
        <w:rPr>
          <w:szCs w:val="22"/>
        </w:rPr>
        <w:fldChar w:fldCharType="begin"/>
      </w:r>
      <w:r w:rsidDel="00FF37D8">
        <w:rPr>
          <w:szCs w:val="22"/>
        </w:rPr>
        <w:instrText xml:space="preserve"> SEQ Table \* ARABIC \s 1 </w:instrText>
      </w:r>
      <w:r w:rsidDel="00FF37D8">
        <w:rPr>
          <w:szCs w:val="22"/>
        </w:rPr>
        <w:fldChar w:fldCharType="separate"/>
      </w:r>
      <w:r w:rsidR="00E86EE1">
        <w:rPr>
          <w:noProof/>
          <w:szCs w:val="22"/>
        </w:rPr>
        <w:t>1</w:t>
      </w:r>
      <w:r w:rsidDel="00FF37D8">
        <w:rPr>
          <w:szCs w:val="22"/>
        </w:rPr>
        <w:fldChar w:fldCharType="end"/>
      </w:r>
      <w:bookmarkEnd w:id="54"/>
      <w:r w:rsidRPr="003C1F13">
        <w:rPr>
          <w:szCs w:val="22"/>
        </w:rPr>
        <w:t>:</w:t>
      </w:r>
      <w:r w:rsidRPr="003C1F13">
        <w:rPr>
          <w:szCs w:val="22"/>
        </w:rPr>
        <w:tab/>
        <w:t>River water quality variables included in this study.</w:t>
      </w:r>
      <w:bookmarkEnd w:id="55"/>
      <w:bookmarkEnd w:id="56"/>
      <w:bookmarkEnd w:id="57"/>
      <w:bookmarkEnd w:id="58"/>
    </w:p>
    <w:p w14:paraId="696C19EA" w14:textId="77777777" w:rsidR="00412CF2" w:rsidRPr="003C1F13" w:rsidRDefault="00412CF2" w:rsidP="00412CF2">
      <w:pPr>
        <w:pStyle w:val="CaptionText"/>
        <w:keepNext/>
        <w:spacing w:after="120" w:line="288" w:lineRule="atLeast"/>
        <w:rPr>
          <w:szCs w:val="22"/>
        </w:rPr>
      </w:pPr>
      <w:r w:rsidRPr="003C1F13">
        <w:rPr>
          <w:szCs w:val="22"/>
        </w:rPr>
        <w:t xml:space="preserve"> </w:t>
      </w:r>
    </w:p>
    <w:tbl>
      <w:tblPr>
        <w:tblW w:w="7639" w:type="dxa"/>
        <w:jc w:val="center"/>
        <w:tblLayout w:type="fixed"/>
        <w:tblCellMar>
          <w:left w:w="28" w:type="dxa"/>
          <w:right w:w="28" w:type="dxa"/>
        </w:tblCellMar>
        <w:tblLook w:val="0000" w:firstRow="0" w:lastRow="0" w:firstColumn="0" w:lastColumn="0" w:noHBand="0" w:noVBand="0"/>
      </w:tblPr>
      <w:tblGrid>
        <w:gridCol w:w="1661"/>
        <w:gridCol w:w="2655"/>
        <w:gridCol w:w="1440"/>
        <w:gridCol w:w="1883"/>
      </w:tblGrid>
      <w:tr w:rsidR="00412CF2" w:rsidRPr="00DB62D9" w14:paraId="4FB6D458" w14:textId="77777777" w:rsidTr="00431755">
        <w:trPr>
          <w:trHeight w:val="300"/>
          <w:jc w:val="center"/>
        </w:trPr>
        <w:tc>
          <w:tcPr>
            <w:tcW w:w="1661" w:type="dxa"/>
            <w:tcBorders>
              <w:top w:val="single" w:sz="4" w:space="0" w:color="000000" w:themeColor="text1"/>
              <w:bottom w:val="single" w:sz="4" w:space="0" w:color="000000" w:themeColor="text1"/>
            </w:tcBorders>
            <w:vAlign w:val="center"/>
          </w:tcPr>
          <w:bookmarkEnd w:id="59"/>
          <w:p w14:paraId="732B15DF" w14:textId="77777777" w:rsidR="00412CF2" w:rsidRPr="009C4677" w:rsidRDefault="00412CF2">
            <w:pPr>
              <w:pStyle w:val="NumericTableHeading"/>
              <w:spacing w:line="288" w:lineRule="atLeast"/>
              <w:rPr>
                <w:sz w:val="20"/>
                <w:szCs w:val="20"/>
                <w:lang w:val="en-GB"/>
              </w:rPr>
            </w:pPr>
            <w:r w:rsidRPr="009C4677">
              <w:rPr>
                <w:sz w:val="20"/>
                <w:szCs w:val="20"/>
                <w:lang w:val="en-GB"/>
              </w:rPr>
              <w:t>Variable type</w:t>
            </w:r>
          </w:p>
        </w:tc>
        <w:tc>
          <w:tcPr>
            <w:tcW w:w="2655" w:type="dxa"/>
            <w:tcBorders>
              <w:top w:val="single" w:sz="4" w:space="0" w:color="000000" w:themeColor="text1"/>
              <w:bottom w:val="single" w:sz="4" w:space="0" w:color="auto"/>
            </w:tcBorders>
            <w:vAlign w:val="center"/>
          </w:tcPr>
          <w:p w14:paraId="56F3137B" w14:textId="77777777" w:rsidR="00412CF2" w:rsidRPr="009C4677" w:rsidRDefault="00412CF2">
            <w:pPr>
              <w:pStyle w:val="NumericTableHeading"/>
              <w:spacing w:line="288" w:lineRule="atLeast"/>
              <w:rPr>
                <w:sz w:val="20"/>
                <w:szCs w:val="20"/>
                <w:lang w:val="en-GB"/>
              </w:rPr>
            </w:pPr>
            <w:r w:rsidRPr="009C4677">
              <w:rPr>
                <w:sz w:val="20"/>
                <w:szCs w:val="20"/>
                <w:lang w:val="en-GB"/>
              </w:rPr>
              <w:t>Variable</w:t>
            </w:r>
          </w:p>
        </w:tc>
        <w:tc>
          <w:tcPr>
            <w:tcW w:w="1440" w:type="dxa"/>
            <w:tcBorders>
              <w:top w:val="single" w:sz="4" w:space="0" w:color="000000" w:themeColor="text1"/>
              <w:bottom w:val="single" w:sz="4" w:space="0" w:color="auto"/>
            </w:tcBorders>
            <w:vAlign w:val="center"/>
          </w:tcPr>
          <w:p w14:paraId="463F3F1C" w14:textId="77777777" w:rsidR="00412CF2" w:rsidRPr="009C4677" w:rsidRDefault="00412CF2">
            <w:pPr>
              <w:pStyle w:val="NumericTableHeading"/>
              <w:spacing w:line="288" w:lineRule="atLeast"/>
              <w:rPr>
                <w:sz w:val="20"/>
                <w:szCs w:val="20"/>
                <w:lang w:val="en-GB"/>
              </w:rPr>
            </w:pPr>
            <w:r w:rsidRPr="009C4677">
              <w:rPr>
                <w:sz w:val="20"/>
                <w:szCs w:val="20"/>
                <w:lang w:val="en-GB"/>
              </w:rPr>
              <w:t>Abbreviation</w:t>
            </w:r>
          </w:p>
        </w:tc>
        <w:tc>
          <w:tcPr>
            <w:tcW w:w="1883" w:type="dxa"/>
            <w:tcBorders>
              <w:top w:val="single" w:sz="4" w:space="0" w:color="000000" w:themeColor="text1"/>
              <w:bottom w:val="single" w:sz="4" w:space="0" w:color="auto"/>
            </w:tcBorders>
            <w:vAlign w:val="center"/>
          </w:tcPr>
          <w:p w14:paraId="0364DE75" w14:textId="098AA2D3" w:rsidR="00412CF2" w:rsidRPr="009C4677" w:rsidRDefault="00412CF2">
            <w:pPr>
              <w:pStyle w:val="NumericTableHeading"/>
              <w:spacing w:line="288" w:lineRule="atLeast"/>
              <w:rPr>
                <w:sz w:val="20"/>
                <w:szCs w:val="20"/>
                <w:lang w:val="en-GB"/>
              </w:rPr>
            </w:pPr>
            <w:r w:rsidRPr="009C4677">
              <w:rPr>
                <w:sz w:val="20"/>
                <w:szCs w:val="20"/>
                <w:lang w:val="en-GB"/>
              </w:rPr>
              <w:t>Units</w:t>
            </w:r>
          </w:p>
        </w:tc>
      </w:tr>
      <w:tr w:rsidR="00412CF2" w:rsidRPr="00DB62D9" w14:paraId="5285ED7A" w14:textId="77777777" w:rsidTr="00431755">
        <w:trPr>
          <w:trHeight w:val="300"/>
          <w:jc w:val="center"/>
        </w:trPr>
        <w:tc>
          <w:tcPr>
            <w:tcW w:w="1661" w:type="dxa"/>
            <w:vMerge w:val="restart"/>
            <w:tcBorders>
              <w:top w:val="single" w:sz="4" w:space="0" w:color="000000" w:themeColor="text1"/>
            </w:tcBorders>
            <w:vAlign w:val="center"/>
          </w:tcPr>
          <w:p w14:paraId="33FD0365" w14:textId="77777777" w:rsidR="00412CF2" w:rsidRPr="00DB62D9" w:rsidRDefault="00412CF2">
            <w:pPr>
              <w:pStyle w:val="TableBodyText"/>
              <w:spacing w:line="288" w:lineRule="atLeast"/>
              <w:rPr>
                <w:lang w:val="en-GB"/>
              </w:rPr>
            </w:pPr>
            <w:r w:rsidRPr="00DB62D9">
              <w:rPr>
                <w:lang w:val="en-GB"/>
              </w:rPr>
              <w:t>Physical</w:t>
            </w:r>
          </w:p>
        </w:tc>
        <w:tc>
          <w:tcPr>
            <w:tcW w:w="2655" w:type="dxa"/>
            <w:tcBorders>
              <w:top w:val="single" w:sz="4" w:space="0" w:color="auto"/>
            </w:tcBorders>
            <w:vAlign w:val="center"/>
          </w:tcPr>
          <w:p w14:paraId="0C7801DA" w14:textId="77777777" w:rsidR="00412CF2" w:rsidRPr="00DB62D9" w:rsidRDefault="00412CF2">
            <w:pPr>
              <w:pStyle w:val="TableBodyText"/>
              <w:spacing w:line="288" w:lineRule="atLeast"/>
              <w:rPr>
                <w:lang w:val="en-GB"/>
              </w:rPr>
            </w:pPr>
            <w:r>
              <w:rPr>
                <w:lang w:val="en-GB"/>
              </w:rPr>
              <w:t>Visual c</w:t>
            </w:r>
            <w:r w:rsidRPr="00DB62D9">
              <w:rPr>
                <w:lang w:val="en-GB"/>
              </w:rPr>
              <w:t>larity</w:t>
            </w:r>
          </w:p>
        </w:tc>
        <w:tc>
          <w:tcPr>
            <w:tcW w:w="1440" w:type="dxa"/>
            <w:tcBorders>
              <w:top w:val="single" w:sz="4" w:space="0" w:color="auto"/>
            </w:tcBorders>
            <w:vAlign w:val="center"/>
          </w:tcPr>
          <w:p w14:paraId="72EBB899" w14:textId="31BC647B" w:rsidR="00412CF2" w:rsidRPr="00DB62D9" w:rsidRDefault="00CB3815">
            <w:pPr>
              <w:pStyle w:val="TableBodyText"/>
              <w:spacing w:line="288" w:lineRule="atLeast"/>
              <w:jc w:val="center"/>
              <w:rPr>
                <w:lang w:val="en-GB"/>
              </w:rPr>
            </w:pPr>
            <w:r>
              <w:rPr>
                <w:lang w:val="en-GB"/>
              </w:rPr>
              <w:t>clarity</w:t>
            </w:r>
          </w:p>
        </w:tc>
        <w:tc>
          <w:tcPr>
            <w:tcW w:w="1883" w:type="dxa"/>
            <w:tcBorders>
              <w:top w:val="single" w:sz="4" w:space="0" w:color="auto"/>
            </w:tcBorders>
            <w:vAlign w:val="center"/>
          </w:tcPr>
          <w:p w14:paraId="5815AC75" w14:textId="77777777" w:rsidR="00412CF2" w:rsidRPr="00DB62D9" w:rsidRDefault="00412CF2">
            <w:pPr>
              <w:pStyle w:val="TableBodyText"/>
              <w:spacing w:line="288" w:lineRule="atLeast"/>
              <w:jc w:val="center"/>
              <w:rPr>
                <w:lang w:val="en-GB"/>
              </w:rPr>
            </w:pPr>
            <w:r>
              <w:rPr>
                <w:lang w:val="en-GB"/>
              </w:rPr>
              <w:t>m</w:t>
            </w:r>
          </w:p>
        </w:tc>
      </w:tr>
      <w:tr w:rsidR="00412CF2" w:rsidRPr="00DB62D9" w14:paraId="195AA178" w14:textId="77777777" w:rsidTr="00431755">
        <w:trPr>
          <w:trHeight w:val="300"/>
          <w:jc w:val="center"/>
        </w:trPr>
        <w:tc>
          <w:tcPr>
            <w:tcW w:w="1661" w:type="dxa"/>
            <w:vMerge/>
            <w:vAlign w:val="center"/>
          </w:tcPr>
          <w:p w14:paraId="76F44D84" w14:textId="77777777" w:rsidR="00412CF2" w:rsidRPr="00DB62D9" w:rsidRDefault="00412CF2">
            <w:pPr>
              <w:pStyle w:val="TableBodyText"/>
              <w:spacing w:line="288" w:lineRule="atLeast"/>
              <w:rPr>
                <w:lang w:val="en-GB"/>
              </w:rPr>
            </w:pPr>
          </w:p>
        </w:tc>
        <w:tc>
          <w:tcPr>
            <w:tcW w:w="2655" w:type="dxa"/>
            <w:tcBorders>
              <w:bottom w:val="single" w:sz="4" w:space="0" w:color="auto"/>
            </w:tcBorders>
            <w:vAlign w:val="center"/>
          </w:tcPr>
          <w:p w14:paraId="154EA5E2" w14:textId="4BECB47F" w:rsidR="00412CF2" w:rsidRDefault="00412CF2">
            <w:pPr>
              <w:pStyle w:val="TableBodyText"/>
              <w:spacing w:line="288" w:lineRule="atLeast"/>
              <w:rPr>
                <w:lang w:val="en-GB"/>
              </w:rPr>
            </w:pPr>
            <w:r>
              <w:rPr>
                <w:lang w:val="en-GB"/>
              </w:rPr>
              <w:t>Turbidity</w:t>
            </w:r>
          </w:p>
        </w:tc>
        <w:tc>
          <w:tcPr>
            <w:tcW w:w="1440" w:type="dxa"/>
            <w:tcBorders>
              <w:bottom w:val="single" w:sz="4" w:space="0" w:color="auto"/>
            </w:tcBorders>
            <w:vAlign w:val="center"/>
          </w:tcPr>
          <w:p w14:paraId="053E9C5B" w14:textId="236787B2" w:rsidR="00412CF2" w:rsidRPr="00DB62D9" w:rsidRDefault="00CB3815">
            <w:pPr>
              <w:pStyle w:val="TableBodyText"/>
              <w:spacing w:line="288" w:lineRule="atLeast"/>
              <w:jc w:val="center"/>
              <w:rPr>
                <w:lang w:val="en-GB"/>
              </w:rPr>
            </w:pPr>
            <w:r>
              <w:rPr>
                <w:lang w:val="en-GB"/>
              </w:rPr>
              <w:t>turbidity</w:t>
            </w:r>
          </w:p>
        </w:tc>
        <w:tc>
          <w:tcPr>
            <w:tcW w:w="1883" w:type="dxa"/>
            <w:tcBorders>
              <w:bottom w:val="single" w:sz="4" w:space="0" w:color="auto"/>
            </w:tcBorders>
            <w:vAlign w:val="center"/>
          </w:tcPr>
          <w:p w14:paraId="4E010CF3" w14:textId="51097ED7" w:rsidR="00412CF2" w:rsidRPr="00DB62D9" w:rsidRDefault="00412CF2">
            <w:pPr>
              <w:pStyle w:val="TableBodyText"/>
              <w:spacing w:line="288" w:lineRule="atLeast"/>
              <w:jc w:val="center"/>
              <w:rPr>
                <w:lang w:val="en-GB"/>
              </w:rPr>
            </w:pPr>
            <w:r>
              <w:rPr>
                <w:lang w:val="en-GB"/>
              </w:rPr>
              <w:t>NTU</w:t>
            </w:r>
            <w:r w:rsidR="00BA5083">
              <w:rPr>
                <w:lang w:val="en-GB"/>
              </w:rPr>
              <w:t xml:space="preserve"> or </w:t>
            </w:r>
            <w:r w:rsidR="009D1CE6">
              <w:rPr>
                <w:lang w:val="en-GB"/>
              </w:rPr>
              <w:t>FNU</w:t>
            </w:r>
          </w:p>
        </w:tc>
      </w:tr>
      <w:tr w:rsidR="00CF4250" w:rsidRPr="00DB62D9" w14:paraId="5D819468" w14:textId="77777777" w:rsidTr="00A90BD4">
        <w:trPr>
          <w:trHeight w:val="300"/>
          <w:jc w:val="center"/>
        </w:trPr>
        <w:tc>
          <w:tcPr>
            <w:tcW w:w="1661" w:type="dxa"/>
            <w:tcBorders>
              <w:top w:val="single" w:sz="4" w:space="0" w:color="auto"/>
            </w:tcBorders>
            <w:vAlign w:val="center"/>
          </w:tcPr>
          <w:p w14:paraId="7F91463A" w14:textId="34625BF2" w:rsidR="00CF4250" w:rsidRPr="00DB62D9" w:rsidRDefault="00CF4250" w:rsidP="00CF4250">
            <w:pPr>
              <w:pStyle w:val="TableBodyText"/>
              <w:spacing w:line="288" w:lineRule="atLeast"/>
              <w:rPr>
                <w:lang w:val="en-GB"/>
              </w:rPr>
            </w:pPr>
            <w:r>
              <w:rPr>
                <w:lang w:val="en-GB"/>
              </w:rPr>
              <w:t>Macroinvertebrate</w:t>
            </w:r>
          </w:p>
        </w:tc>
        <w:tc>
          <w:tcPr>
            <w:tcW w:w="2655" w:type="dxa"/>
            <w:tcBorders>
              <w:top w:val="single" w:sz="4" w:space="0" w:color="auto"/>
            </w:tcBorders>
            <w:vAlign w:val="center"/>
          </w:tcPr>
          <w:p w14:paraId="03401576" w14:textId="3C6E1D78" w:rsidR="00CF4250" w:rsidRPr="00DB62D9" w:rsidRDefault="00CF4250" w:rsidP="00CF4250">
            <w:pPr>
              <w:pStyle w:val="TableBodyText"/>
              <w:spacing w:line="288" w:lineRule="atLeast"/>
              <w:rPr>
                <w:lang w:val="en-GB"/>
              </w:rPr>
            </w:pPr>
            <w:r w:rsidRPr="00DB62D9">
              <w:rPr>
                <w:lang w:val="en-GB"/>
              </w:rPr>
              <w:t>Macroinvertebrate Community Index</w:t>
            </w:r>
          </w:p>
        </w:tc>
        <w:tc>
          <w:tcPr>
            <w:tcW w:w="1440" w:type="dxa"/>
            <w:tcBorders>
              <w:top w:val="single" w:sz="4" w:space="0" w:color="auto"/>
            </w:tcBorders>
            <w:vAlign w:val="center"/>
          </w:tcPr>
          <w:p w14:paraId="4C84030B" w14:textId="676D542A" w:rsidR="00CF4250" w:rsidRPr="00DB62D9" w:rsidRDefault="00CF4250" w:rsidP="00CF4250">
            <w:pPr>
              <w:pStyle w:val="TableBodyText"/>
              <w:spacing w:line="288" w:lineRule="atLeast"/>
              <w:jc w:val="center"/>
              <w:rPr>
                <w:lang w:val="en-GB"/>
              </w:rPr>
            </w:pPr>
            <w:r w:rsidRPr="00DB62D9">
              <w:rPr>
                <w:lang w:val="en-GB"/>
              </w:rPr>
              <w:t>MCI</w:t>
            </w:r>
          </w:p>
        </w:tc>
        <w:tc>
          <w:tcPr>
            <w:tcW w:w="1883" w:type="dxa"/>
            <w:tcBorders>
              <w:top w:val="single" w:sz="4" w:space="0" w:color="auto"/>
            </w:tcBorders>
            <w:vAlign w:val="center"/>
          </w:tcPr>
          <w:p w14:paraId="7F759928" w14:textId="6842CBB6" w:rsidR="00CF4250" w:rsidRPr="00D743FA" w:rsidRDefault="00CF4250" w:rsidP="00CF4250">
            <w:pPr>
              <w:pStyle w:val="TableBodyText"/>
              <w:spacing w:line="288" w:lineRule="atLeast"/>
              <w:jc w:val="center"/>
              <w:rPr>
                <w:lang w:eastAsia="en-NZ"/>
              </w:rPr>
            </w:pPr>
            <w:r w:rsidRPr="00DB62D9">
              <w:rPr>
                <w:lang w:val="en-GB"/>
              </w:rPr>
              <w:t>unitless</w:t>
            </w:r>
          </w:p>
        </w:tc>
      </w:tr>
      <w:tr w:rsidR="00CF4250" w:rsidRPr="00DB62D9" w14:paraId="18905AE5" w14:textId="77777777" w:rsidTr="00A90BD4">
        <w:trPr>
          <w:trHeight w:val="300"/>
          <w:jc w:val="center"/>
        </w:trPr>
        <w:tc>
          <w:tcPr>
            <w:tcW w:w="1661" w:type="dxa"/>
            <w:tcBorders>
              <w:top w:val="single" w:sz="4" w:space="0" w:color="auto"/>
            </w:tcBorders>
            <w:vAlign w:val="center"/>
          </w:tcPr>
          <w:p w14:paraId="4A13780D" w14:textId="28C8D393" w:rsidR="00CF4250" w:rsidRPr="00DB62D9" w:rsidRDefault="00CF4250" w:rsidP="00CF4250">
            <w:pPr>
              <w:pStyle w:val="TableBodyText"/>
              <w:spacing w:line="288" w:lineRule="atLeast"/>
              <w:rPr>
                <w:lang w:val="en-GB"/>
              </w:rPr>
            </w:pPr>
            <w:r w:rsidRPr="00DB62D9">
              <w:rPr>
                <w:lang w:val="en-GB"/>
              </w:rPr>
              <w:t>Microbiological</w:t>
            </w:r>
          </w:p>
        </w:tc>
        <w:tc>
          <w:tcPr>
            <w:tcW w:w="2655" w:type="dxa"/>
            <w:tcBorders>
              <w:top w:val="single" w:sz="4" w:space="0" w:color="auto"/>
            </w:tcBorders>
            <w:vAlign w:val="center"/>
          </w:tcPr>
          <w:p w14:paraId="67F15BDE" w14:textId="3B69789F" w:rsidR="00CF4250" w:rsidRPr="00DB62D9" w:rsidRDefault="00CF4250" w:rsidP="00CF4250">
            <w:pPr>
              <w:pStyle w:val="TableBodyText"/>
              <w:spacing w:line="288" w:lineRule="atLeast"/>
              <w:rPr>
                <w:lang w:val="en-GB"/>
              </w:rPr>
            </w:pPr>
            <w:r w:rsidRPr="00DB62D9">
              <w:rPr>
                <w:i/>
                <w:lang w:val="en-GB"/>
              </w:rPr>
              <w:t>Escherichia coli</w:t>
            </w:r>
          </w:p>
        </w:tc>
        <w:tc>
          <w:tcPr>
            <w:tcW w:w="1440" w:type="dxa"/>
            <w:tcBorders>
              <w:top w:val="single" w:sz="4" w:space="0" w:color="auto"/>
            </w:tcBorders>
            <w:vAlign w:val="center"/>
          </w:tcPr>
          <w:p w14:paraId="315E48FD" w14:textId="58452F29" w:rsidR="00CF4250" w:rsidRPr="00DB62D9" w:rsidRDefault="00CF4250" w:rsidP="00CF4250">
            <w:pPr>
              <w:pStyle w:val="TableBodyText"/>
              <w:spacing w:line="288" w:lineRule="atLeast"/>
              <w:jc w:val="center"/>
              <w:rPr>
                <w:lang w:val="en-GB"/>
              </w:rPr>
            </w:pPr>
            <w:r w:rsidRPr="004E4812">
              <w:rPr>
                <w:i/>
                <w:iCs/>
              </w:rPr>
              <w:t xml:space="preserve">E. </w:t>
            </w:r>
            <w:r>
              <w:rPr>
                <w:i/>
                <w:iCs/>
              </w:rPr>
              <w:t>coli</w:t>
            </w:r>
          </w:p>
        </w:tc>
        <w:tc>
          <w:tcPr>
            <w:tcW w:w="1883" w:type="dxa"/>
            <w:tcBorders>
              <w:top w:val="single" w:sz="4" w:space="0" w:color="auto"/>
            </w:tcBorders>
            <w:vAlign w:val="center"/>
          </w:tcPr>
          <w:p w14:paraId="0922D6A0" w14:textId="22E830F4" w:rsidR="00CF4250" w:rsidRPr="00D743FA" w:rsidRDefault="00CF4250" w:rsidP="00CF4250">
            <w:pPr>
              <w:pStyle w:val="TableBodyText"/>
              <w:spacing w:line="288" w:lineRule="atLeast"/>
              <w:jc w:val="center"/>
              <w:rPr>
                <w:lang w:eastAsia="en-NZ"/>
              </w:rPr>
            </w:pPr>
            <w:proofErr w:type="spellStart"/>
            <w:r>
              <w:rPr>
                <w:lang w:eastAsia="en-NZ"/>
              </w:rPr>
              <w:t>c</w:t>
            </w:r>
            <w:r w:rsidRPr="00A0516D">
              <w:rPr>
                <w:lang w:eastAsia="en-NZ"/>
              </w:rPr>
              <w:t>fu</w:t>
            </w:r>
            <w:proofErr w:type="spellEnd"/>
            <w:r>
              <w:rPr>
                <w:lang w:eastAsia="en-NZ"/>
              </w:rPr>
              <w:t xml:space="preserve"> or MPN</w:t>
            </w:r>
            <w:r w:rsidRPr="00A0516D">
              <w:rPr>
                <w:lang w:eastAsia="en-NZ"/>
              </w:rPr>
              <w:t> 100 m</w:t>
            </w:r>
            <w:r w:rsidR="006E5871">
              <w:rPr>
                <w:lang w:eastAsia="en-NZ"/>
              </w:rPr>
              <w:t>L</w:t>
            </w:r>
            <w:r w:rsidRPr="00A0516D">
              <w:rPr>
                <w:vertAlign w:val="superscript"/>
                <w:lang w:eastAsia="en-NZ"/>
              </w:rPr>
              <w:t>-1</w:t>
            </w:r>
          </w:p>
        </w:tc>
      </w:tr>
      <w:tr w:rsidR="0015146D" w:rsidRPr="00DB62D9" w14:paraId="6D72ACD5" w14:textId="77777777" w:rsidTr="00A90BD4">
        <w:trPr>
          <w:trHeight w:val="300"/>
          <w:jc w:val="center"/>
        </w:trPr>
        <w:tc>
          <w:tcPr>
            <w:tcW w:w="1661" w:type="dxa"/>
            <w:vMerge w:val="restart"/>
            <w:tcBorders>
              <w:top w:val="single" w:sz="4" w:space="0" w:color="auto"/>
            </w:tcBorders>
            <w:vAlign w:val="center"/>
          </w:tcPr>
          <w:p w14:paraId="44F12E3E" w14:textId="77777777" w:rsidR="0015146D" w:rsidRPr="00DB62D9" w:rsidRDefault="0015146D" w:rsidP="0015146D">
            <w:pPr>
              <w:pStyle w:val="TableBodyText"/>
              <w:spacing w:line="288" w:lineRule="atLeast"/>
              <w:rPr>
                <w:lang w:val="en-GB"/>
              </w:rPr>
            </w:pPr>
            <w:r w:rsidRPr="00DB62D9">
              <w:rPr>
                <w:lang w:val="en-GB"/>
              </w:rPr>
              <w:t>Chemical</w:t>
            </w:r>
          </w:p>
        </w:tc>
        <w:tc>
          <w:tcPr>
            <w:tcW w:w="2655" w:type="dxa"/>
            <w:tcBorders>
              <w:top w:val="single" w:sz="4" w:space="0" w:color="auto"/>
            </w:tcBorders>
            <w:vAlign w:val="center"/>
          </w:tcPr>
          <w:p w14:paraId="7387DC75" w14:textId="55CD764E" w:rsidR="0015146D" w:rsidRPr="00DB62D9" w:rsidRDefault="0015146D" w:rsidP="0015146D">
            <w:pPr>
              <w:pStyle w:val="TableBodyText"/>
              <w:spacing w:line="288" w:lineRule="atLeast"/>
              <w:rPr>
                <w:lang w:val="en-GB"/>
              </w:rPr>
            </w:pPr>
            <w:r w:rsidRPr="00DB62D9">
              <w:rPr>
                <w:lang w:val="en-GB"/>
              </w:rPr>
              <w:t>Dissolved reactive phosphorus</w:t>
            </w:r>
          </w:p>
        </w:tc>
        <w:tc>
          <w:tcPr>
            <w:tcW w:w="1440" w:type="dxa"/>
            <w:tcBorders>
              <w:top w:val="single" w:sz="4" w:space="0" w:color="auto"/>
            </w:tcBorders>
            <w:vAlign w:val="center"/>
          </w:tcPr>
          <w:p w14:paraId="3E216FD6" w14:textId="68FB2183" w:rsidR="0015146D" w:rsidRPr="00DB62D9" w:rsidRDefault="0015146D" w:rsidP="0015146D">
            <w:pPr>
              <w:pStyle w:val="TableBodyText"/>
              <w:spacing w:line="288" w:lineRule="atLeast"/>
              <w:jc w:val="center"/>
              <w:rPr>
                <w:lang w:val="en-GB"/>
              </w:rPr>
            </w:pPr>
            <w:r w:rsidRPr="00DB62D9">
              <w:rPr>
                <w:lang w:val="en-GB"/>
              </w:rPr>
              <w:t>DRP</w:t>
            </w:r>
          </w:p>
        </w:tc>
        <w:tc>
          <w:tcPr>
            <w:tcW w:w="1883" w:type="dxa"/>
            <w:tcBorders>
              <w:top w:val="single" w:sz="4" w:space="0" w:color="auto"/>
            </w:tcBorders>
          </w:tcPr>
          <w:p w14:paraId="23CC3DFC" w14:textId="29342A6F" w:rsidR="0015146D" w:rsidRPr="00DB62D9" w:rsidRDefault="0015146D" w:rsidP="0015146D">
            <w:pPr>
              <w:pStyle w:val="TableBodyText"/>
              <w:spacing w:line="288" w:lineRule="atLeast"/>
              <w:jc w:val="center"/>
              <w:rPr>
                <w:lang w:val="en-GB"/>
              </w:rPr>
            </w:pPr>
            <w:r w:rsidRPr="00D743FA" w:rsidDel="0015146D">
              <w:rPr>
                <w:lang w:eastAsia="en-NZ"/>
              </w:rPr>
              <w:t xml:space="preserve">mg </w:t>
            </w:r>
            <w:r w:rsidR="006E5871">
              <w:rPr>
                <w:lang w:eastAsia="en-NZ"/>
              </w:rPr>
              <w:t>L</w:t>
            </w:r>
            <w:r w:rsidRPr="00D743FA" w:rsidDel="0015146D">
              <w:rPr>
                <w:vertAlign w:val="superscript"/>
                <w:lang w:eastAsia="en-NZ"/>
              </w:rPr>
              <w:t>-1</w:t>
            </w:r>
          </w:p>
        </w:tc>
      </w:tr>
      <w:tr w:rsidR="0015146D" w:rsidRPr="00DB62D9" w14:paraId="07AD83C4" w14:textId="77777777" w:rsidTr="00A90BD4">
        <w:trPr>
          <w:trHeight w:val="300"/>
          <w:jc w:val="center"/>
        </w:trPr>
        <w:tc>
          <w:tcPr>
            <w:tcW w:w="1661" w:type="dxa"/>
            <w:vMerge/>
            <w:vAlign w:val="center"/>
          </w:tcPr>
          <w:p w14:paraId="635D61BC" w14:textId="77777777" w:rsidR="0015146D" w:rsidRPr="00DB62D9" w:rsidRDefault="0015146D" w:rsidP="0015146D">
            <w:pPr>
              <w:pStyle w:val="TableBodyText"/>
              <w:spacing w:line="288" w:lineRule="atLeast"/>
              <w:rPr>
                <w:rFonts w:cs="Arial"/>
                <w:lang w:val="en-GB"/>
              </w:rPr>
            </w:pPr>
          </w:p>
        </w:tc>
        <w:tc>
          <w:tcPr>
            <w:tcW w:w="2655" w:type="dxa"/>
            <w:vAlign w:val="center"/>
          </w:tcPr>
          <w:p w14:paraId="107B5AF7" w14:textId="00374605" w:rsidR="0015146D" w:rsidRPr="00DB62D9" w:rsidRDefault="0015146D" w:rsidP="0015146D">
            <w:pPr>
              <w:pStyle w:val="TableBodyText"/>
              <w:spacing w:line="288" w:lineRule="atLeast"/>
              <w:rPr>
                <w:lang w:val="en-GB"/>
              </w:rPr>
            </w:pPr>
            <w:r w:rsidRPr="00DB62D9">
              <w:rPr>
                <w:lang w:val="en-GB"/>
              </w:rPr>
              <w:t>Total phosphorus (unfiltered)</w:t>
            </w:r>
          </w:p>
        </w:tc>
        <w:tc>
          <w:tcPr>
            <w:tcW w:w="1440" w:type="dxa"/>
            <w:vAlign w:val="center"/>
          </w:tcPr>
          <w:p w14:paraId="675D7E42" w14:textId="35B6AE6B" w:rsidR="0015146D" w:rsidRPr="00DB62D9" w:rsidRDefault="0015146D" w:rsidP="0015146D">
            <w:pPr>
              <w:pStyle w:val="TableBodyText"/>
              <w:spacing w:line="288" w:lineRule="atLeast"/>
              <w:jc w:val="center"/>
              <w:rPr>
                <w:lang w:val="en-GB"/>
              </w:rPr>
            </w:pPr>
            <w:r w:rsidRPr="00DB62D9">
              <w:rPr>
                <w:lang w:val="en-GB"/>
              </w:rPr>
              <w:t>TP</w:t>
            </w:r>
          </w:p>
        </w:tc>
        <w:tc>
          <w:tcPr>
            <w:tcW w:w="1883" w:type="dxa"/>
          </w:tcPr>
          <w:p w14:paraId="08C1A397" w14:textId="113A76E2" w:rsidR="0015146D" w:rsidRPr="00DB62D9" w:rsidRDefault="0015146D" w:rsidP="0015146D">
            <w:pPr>
              <w:pStyle w:val="TableBodyText"/>
              <w:spacing w:line="288" w:lineRule="atLeast"/>
              <w:jc w:val="center"/>
              <w:rPr>
                <w:lang w:val="en-GB"/>
              </w:rPr>
            </w:pPr>
            <w:r w:rsidRPr="00D743FA" w:rsidDel="0015146D">
              <w:rPr>
                <w:lang w:eastAsia="en-NZ"/>
              </w:rPr>
              <w:t xml:space="preserve">mg </w:t>
            </w:r>
            <w:r w:rsidR="006E5871">
              <w:rPr>
                <w:lang w:eastAsia="en-NZ"/>
              </w:rPr>
              <w:t>L</w:t>
            </w:r>
            <w:r w:rsidRPr="00D743FA" w:rsidDel="0015146D">
              <w:rPr>
                <w:vertAlign w:val="superscript"/>
                <w:lang w:eastAsia="en-NZ"/>
              </w:rPr>
              <w:t>-1</w:t>
            </w:r>
          </w:p>
        </w:tc>
      </w:tr>
      <w:tr w:rsidR="0015146D" w:rsidRPr="00DB62D9" w14:paraId="23C5F926" w14:textId="77777777" w:rsidTr="00A90BD4">
        <w:trPr>
          <w:trHeight w:val="300"/>
          <w:jc w:val="center"/>
        </w:trPr>
        <w:tc>
          <w:tcPr>
            <w:tcW w:w="1661" w:type="dxa"/>
            <w:vMerge/>
            <w:vAlign w:val="center"/>
          </w:tcPr>
          <w:p w14:paraId="26A4BA9D" w14:textId="77777777" w:rsidR="0015146D" w:rsidRPr="00DB62D9" w:rsidRDefault="0015146D" w:rsidP="0015146D">
            <w:pPr>
              <w:pStyle w:val="TableBodyText"/>
              <w:spacing w:line="288" w:lineRule="atLeast"/>
              <w:rPr>
                <w:rFonts w:cs="Arial"/>
                <w:lang w:val="en-GB"/>
              </w:rPr>
            </w:pPr>
          </w:p>
        </w:tc>
        <w:tc>
          <w:tcPr>
            <w:tcW w:w="2655" w:type="dxa"/>
            <w:vAlign w:val="center"/>
          </w:tcPr>
          <w:p w14:paraId="1897ECA8" w14:textId="2284050B" w:rsidR="0015146D" w:rsidRPr="00DB62D9" w:rsidRDefault="0015146D" w:rsidP="0015146D">
            <w:pPr>
              <w:pStyle w:val="TableBodyText"/>
              <w:spacing w:line="288" w:lineRule="atLeast"/>
              <w:rPr>
                <w:lang w:val="en-GB"/>
              </w:rPr>
            </w:pPr>
            <w:r w:rsidRPr="00DB62D9">
              <w:rPr>
                <w:lang w:val="en-GB"/>
              </w:rPr>
              <w:t xml:space="preserve">Ammoniacal </w:t>
            </w:r>
            <w:r w:rsidRPr="00DB62D9" w:rsidDel="0015146D">
              <w:rPr>
                <w:lang w:val="en-GB"/>
              </w:rPr>
              <w:t>nitrogen</w:t>
            </w:r>
          </w:p>
        </w:tc>
        <w:tc>
          <w:tcPr>
            <w:tcW w:w="1440" w:type="dxa"/>
            <w:vAlign w:val="center"/>
          </w:tcPr>
          <w:p w14:paraId="175EB7C9" w14:textId="77827DD4" w:rsidR="0015146D" w:rsidRPr="00DB62D9" w:rsidRDefault="00E67322" w:rsidP="0015146D">
            <w:pPr>
              <w:pStyle w:val="TableBodyText"/>
              <w:spacing w:line="288" w:lineRule="atLeast"/>
              <w:jc w:val="center"/>
              <w:rPr>
                <w:lang w:val="en-GB"/>
              </w:rPr>
            </w:pPr>
            <w:r w:rsidRPr="007D5F4A">
              <w:rPr>
                <w:rStyle w:val="BodyTextChar"/>
              </w:rPr>
              <w:t>NH</w:t>
            </w:r>
            <w:r w:rsidRPr="00E67322">
              <w:rPr>
                <w:rStyle w:val="BodyTextChar"/>
                <w:vertAlign w:val="subscript"/>
              </w:rPr>
              <w:t>4</w:t>
            </w:r>
            <w:r>
              <w:rPr>
                <w:rStyle w:val="BodyTextChar"/>
              </w:rPr>
              <w:t>-</w:t>
            </w:r>
            <w:r w:rsidRPr="007D5F4A">
              <w:rPr>
                <w:rStyle w:val="BodyTextChar"/>
              </w:rPr>
              <w:t>N</w:t>
            </w:r>
          </w:p>
        </w:tc>
        <w:tc>
          <w:tcPr>
            <w:tcW w:w="1883" w:type="dxa"/>
          </w:tcPr>
          <w:p w14:paraId="27BD49D3" w14:textId="39903B7C" w:rsidR="0015146D" w:rsidRPr="00DB62D9" w:rsidRDefault="0015146D" w:rsidP="0015146D">
            <w:pPr>
              <w:pStyle w:val="TableBodyText"/>
              <w:spacing w:line="288" w:lineRule="atLeast"/>
              <w:jc w:val="center"/>
              <w:rPr>
                <w:lang w:val="en-GB"/>
              </w:rPr>
            </w:pPr>
            <w:r w:rsidRPr="00D743FA" w:rsidDel="0015146D">
              <w:rPr>
                <w:lang w:eastAsia="en-NZ"/>
              </w:rPr>
              <w:t xml:space="preserve">mg </w:t>
            </w:r>
            <w:r w:rsidR="006E5871">
              <w:rPr>
                <w:lang w:eastAsia="en-NZ"/>
              </w:rPr>
              <w:t>L</w:t>
            </w:r>
            <w:r w:rsidRPr="00D743FA" w:rsidDel="0015146D">
              <w:rPr>
                <w:vertAlign w:val="superscript"/>
                <w:lang w:eastAsia="en-NZ"/>
              </w:rPr>
              <w:t>-1</w:t>
            </w:r>
          </w:p>
        </w:tc>
      </w:tr>
      <w:tr w:rsidR="0015146D" w:rsidRPr="00DB62D9" w14:paraId="328F6BF9" w14:textId="77777777" w:rsidTr="00A90BD4">
        <w:trPr>
          <w:trHeight w:val="300"/>
          <w:jc w:val="center"/>
        </w:trPr>
        <w:tc>
          <w:tcPr>
            <w:tcW w:w="1661" w:type="dxa"/>
            <w:vMerge/>
            <w:vAlign w:val="center"/>
          </w:tcPr>
          <w:p w14:paraId="7CF3E3F1" w14:textId="77777777" w:rsidR="0015146D" w:rsidRPr="00DB62D9" w:rsidRDefault="0015146D" w:rsidP="0015146D">
            <w:pPr>
              <w:pStyle w:val="TableBodyText"/>
              <w:spacing w:line="288" w:lineRule="atLeast"/>
              <w:rPr>
                <w:rFonts w:cs="Arial"/>
                <w:lang w:val="en-GB"/>
              </w:rPr>
            </w:pPr>
          </w:p>
        </w:tc>
        <w:tc>
          <w:tcPr>
            <w:tcW w:w="2655" w:type="dxa"/>
            <w:vAlign w:val="center"/>
          </w:tcPr>
          <w:p w14:paraId="337C9D25" w14:textId="60E6A5D8" w:rsidR="0015146D" w:rsidRPr="00DB62D9" w:rsidRDefault="0015146D" w:rsidP="0015146D">
            <w:pPr>
              <w:pStyle w:val="TableBodyText"/>
              <w:spacing w:line="288" w:lineRule="atLeast"/>
              <w:rPr>
                <w:lang w:val="en-GB"/>
              </w:rPr>
            </w:pPr>
            <w:r w:rsidRPr="00DB62D9">
              <w:rPr>
                <w:lang w:val="en-GB"/>
              </w:rPr>
              <w:t>Nitrate</w:t>
            </w:r>
            <w:r>
              <w:rPr>
                <w:lang w:val="en-GB"/>
              </w:rPr>
              <w:t xml:space="preserve"> + nitrite</w:t>
            </w:r>
            <w:r w:rsidRPr="00DB62D9">
              <w:rPr>
                <w:lang w:val="en-GB"/>
              </w:rPr>
              <w:t xml:space="preserve"> nitrogen</w:t>
            </w:r>
          </w:p>
        </w:tc>
        <w:tc>
          <w:tcPr>
            <w:tcW w:w="1440" w:type="dxa"/>
            <w:vAlign w:val="center"/>
          </w:tcPr>
          <w:p w14:paraId="4EA57360" w14:textId="0B752E55" w:rsidR="0015146D" w:rsidRPr="00DB62D9" w:rsidRDefault="0015146D" w:rsidP="0015146D">
            <w:pPr>
              <w:pStyle w:val="TableBodyText"/>
              <w:spacing w:line="288" w:lineRule="atLeast"/>
              <w:jc w:val="center"/>
              <w:rPr>
                <w:lang w:val="en-GB"/>
              </w:rPr>
            </w:pPr>
            <w:r w:rsidRPr="00DB62D9">
              <w:rPr>
                <w:lang w:val="en-GB"/>
              </w:rPr>
              <w:t>N</w:t>
            </w:r>
            <w:r>
              <w:rPr>
                <w:lang w:val="en-GB"/>
              </w:rPr>
              <w:t>N</w:t>
            </w:r>
            <w:r w:rsidRPr="00DB62D9">
              <w:rPr>
                <w:lang w:val="en-GB"/>
              </w:rPr>
              <w:t>N</w:t>
            </w:r>
          </w:p>
        </w:tc>
        <w:tc>
          <w:tcPr>
            <w:tcW w:w="1883" w:type="dxa"/>
          </w:tcPr>
          <w:p w14:paraId="3C480909" w14:textId="2E72E632" w:rsidR="0015146D" w:rsidRPr="00DB62D9" w:rsidRDefault="0015146D" w:rsidP="0015146D">
            <w:pPr>
              <w:pStyle w:val="TableBodyText"/>
              <w:spacing w:line="288" w:lineRule="atLeast"/>
              <w:jc w:val="center"/>
              <w:rPr>
                <w:lang w:val="en-GB"/>
              </w:rPr>
            </w:pPr>
            <w:r w:rsidRPr="00D743FA" w:rsidDel="0015146D">
              <w:rPr>
                <w:lang w:eastAsia="en-NZ"/>
              </w:rPr>
              <w:t xml:space="preserve">mg </w:t>
            </w:r>
            <w:r w:rsidR="006E5871">
              <w:rPr>
                <w:lang w:eastAsia="en-NZ"/>
              </w:rPr>
              <w:t>L</w:t>
            </w:r>
            <w:r w:rsidRPr="00D743FA" w:rsidDel="0015146D">
              <w:rPr>
                <w:vertAlign w:val="superscript"/>
                <w:lang w:eastAsia="en-NZ"/>
              </w:rPr>
              <w:t>-1</w:t>
            </w:r>
          </w:p>
        </w:tc>
      </w:tr>
      <w:tr w:rsidR="0015146D" w:rsidRPr="00DB62D9" w14:paraId="76B46015" w14:textId="77777777" w:rsidTr="00627AD1">
        <w:trPr>
          <w:trHeight w:val="300"/>
          <w:jc w:val="center"/>
        </w:trPr>
        <w:tc>
          <w:tcPr>
            <w:tcW w:w="1661" w:type="dxa"/>
            <w:vMerge/>
            <w:tcBorders>
              <w:bottom w:val="single" w:sz="4" w:space="0" w:color="auto"/>
            </w:tcBorders>
            <w:vAlign w:val="center"/>
          </w:tcPr>
          <w:p w14:paraId="432DF0CB" w14:textId="77777777" w:rsidR="0015146D" w:rsidRPr="00DB62D9" w:rsidRDefault="0015146D" w:rsidP="0015146D">
            <w:pPr>
              <w:pStyle w:val="TableBodyText"/>
              <w:spacing w:line="288" w:lineRule="atLeast"/>
              <w:rPr>
                <w:rFonts w:cs="Arial"/>
                <w:lang w:val="en-GB"/>
              </w:rPr>
            </w:pPr>
          </w:p>
        </w:tc>
        <w:tc>
          <w:tcPr>
            <w:tcW w:w="2655" w:type="dxa"/>
            <w:tcBorders>
              <w:bottom w:val="single" w:sz="4" w:space="0" w:color="auto"/>
            </w:tcBorders>
            <w:vAlign w:val="center"/>
          </w:tcPr>
          <w:p w14:paraId="547B8492" w14:textId="34D2BFBB" w:rsidR="0015146D" w:rsidRPr="00DB62D9" w:rsidRDefault="0015146D" w:rsidP="0015146D">
            <w:pPr>
              <w:pStyle w:val="TableBodyText"/>
              <w:spacing w:line="288" w:lineRule="atLeast"/>
              <w:rPr>
                <w:lang w:val="en-GB"/>
              </w:rPr>
            </w:pPr>
            <w:r w:rsidRPr="00DB62D9">
              <w:rPr>
                <w:lang w:val="en-GB"/>
              </w:rPr>
              <w:t>Total nitrogen (unfiltered)</w:t>
            </w:r>
          </w:p>
        </w:tc>
        <w:tc>
          <w:tcPr>
            <w:tcW w:w="1440" w:type="dxa"/>
            <w:tcBorders>
              <w:bottom w:val="single" w:sz="4" w:space="0" w:color="auto"/>
            </w:tcBorders>
            <w:vAlign w:val="center"/>
          </w:tcPr>
          <w:p w14:paraId="2199B34D" w14:textId="14122EEB" w:rsidR="0015146D" w:rsidRPr="00DB62D9" w:rsidRDefault="0015146D" w:rsidP="0015146D">
            <w:pPr>
              <w:pStyle w:val="TableBodyText"/>
              <w:spacing w:line="288" w:lineRule="atLeast"/>
              <w:jc w:val="center"/>
              <w:rPr>
                <w:lang w:val="en-GB"/>
              </w:rPr>
            </w:pPr>
            <w:r w:rsidRPr="00DB62D9">
              <w:rPr>
                <w:lang w:val="en-GB"/>
              </w:rPr>
              <w:t>TN</w:t>
            </w:r>
          </w:p>
        </w:tc>
        <w:tc>
          <w:tcPr>
            <w:tcW w:w="1883" w:type="dxa"/>
            <w:tcBorders>
              <w:bottom w:val="single" w:sz="4" w:space="0" w:color="auto"/>
            </w:tcBorders>
          </w:tcPr>
          <w:p w14:paraId="208057C8" w14:textId="4E665751" w:rsidR="0015146D" w:rsidRPr="00DB62D9" w:rsidRDefault="0015146D" w:rsidP="0015146D">
            <w:pPr>
              <w:pStyle w:val="TableBodyText"/>
              <w:spacing w:line="288" w:lineRule="atLeast"/>
              <w:jc w:val="center"/>
              <w:rPr>
                <w:lang w:val="en-GB"/>
              </w:rPr>
            </w:pPr>
            <w:r w:rsidRPr="00D743FA" w:rsidDel="0015146D">
              <w:rPr>
                <w:lang w:eastAsia="en-NZ"/>
              </w:rPr>
              <w:t xml:space="preserve">mg </w:t>
            </w:r>
            <w:r w:rsidR="006E5871">
              <w:rPr>
                <w:lang w:eastAsia="en-NZ"/>
              </w:rPr>
              <w:t>L</w:t>
            </w:r>
            <w:r w:rsidRPr="00D743FA" w:rsidDel="0015146D">
              <w:rPr>
                <w:vertAlign w:val="superscript"/>
                <w:lang w:eastAsia="en-NZ"/>
              </w:rPr>
              <w:t>-1</w:t>
            </w:r>
          </w:p>
        </w:tc>
      </w:tr>
    </w:tbl>
    <w:p w14:paraId="6514E9E7" w14:textId="77777777" w:rsidR="00412CF2" w:rsidRPr="00DB62D9" w:rsidRDefault="00412CF2" w:rsidP="00412CF2">
      <w:pPr>
        <w:pStyle w:val="BodyText"/>
      </w:pPr>
    </w:p>
    <w:p w14:paraId="6E5E1F9A" w14:textId="6792C96B" w:rsidR="00412CF2" w:rsidRDefault="00412CF2" w:rsidP="00412CF2">
      <w:pPr>
        <w:pStyle w:val="BodyText"/>
      </w:pPr>
      <w:r w:rsidRPr="00DB62D9">
        <w:t>Visual water</w:t>
      </w:r>
      <w:r w:rsidDel="008563E7">
        <w:t xml:space="preserve"> clarity </w:t>
      </w:r>
      <w:r w:rsidRPr="00DB62D9">
        <w:t xml:space="preserve">is a measure of light attenuation due to absorption and scattering by dissolved and particulate </w:t>
      </w:r>
      <w:r w:rsidRPr="00B93746">
        <w:t xml:space="preserve">material in the water column. Clarity is monitored because it affects primary production, plant distributions, animal behaviour, aesthetic quality and recreational values, and because it is correlated with suspended solids, which can impede </w:t>
      </w:r>
      <w:r>
        <w:t xml:space="preserve">fish </w:t>
      </w:r>
      <w:r w:rsidRPr="00B93746">
        <w:t xml:space="preserve">feeding and cause riverbed sedimentation. Visual clarity in rivers is generally measured </w:t>
      </w:r>
      <w:r w:rsidRPr="00B93746">
        <w:rPr>
          <w:i/>
        </w:rPr>
        <w:t>in situ</w:t>
      </w:r>
      <w:r w:rsidRPr="00B93746">
        <w:t xml:space="preserve"> as the horizontal sighting range of a black disc</w:t>
      </w:r>
      <w:r>
        <w:t xml:space="preserve"> </w:t>
      </w:r>
      <w:r>
        <w:fldChar w:fldCharType="begin" w:fldLock="1"/>
      </w:r>
      <w:r>
        <w:instrText>ADDIN CSL_CITATION {"citationItems":[{"id":"ITEM-1","itemData":{"abstract":"Ministry for the Environment. (1994) Guidelines for the management of the colour and clarity of water. Water quality Guidelines 2.","author":[{"dropping-particle":"","family":"Ministry for the Environment","given":"","non-dropping-particle":"","parse-names":false,"suffix":""}],"collection-title":"Water Quality Guidelines 2","id":"ITEM-1","issued":{"date-parts":[["1994"]]},"publisher":"Ministry for the Environment","publisher-place":"Wellington","title":"Guidelines for the management of the colour and clarity of water","type":"report"},"uris":["http://www.mendeley.com/documents/?uuid=301c3abf-16f7-4210-bcf2-9c58d64f51d7"]}],"mendeley":{"formattedCitation":"(Ministry for the Environment 1994)","plainTextFormattedCitation":"(Ministry for the Environment 1994)","previouslyFormattedCitation":"(Ministry for the Environment 1994)"},"properties":{"noteIndex":0},"schema":"https://github.com/citation-style-language/schema/raw/master/csl-citation.json"}</w:instrText>
      </w:r>
      <w:r>
        <w:fldChar w:fldCharType="separate"/>
      </w:r>
      <w:r w:rsidRPr="00661517">
        <w:rPr>
          <w:noProof/>
        </w:rPr>
        <w:t>(Ministry for the Environment 1994)</w:t>
      </w:r>
      <w:r>
        <w:fldChar w:fldCharType="end"/>
      </w:r>
      <w:r w:rsidRPr="00B93746">
        <w:t>. At a</w:t>
      </w:r>
      <w:r w:rsidRPr="00DB62D9">
        <w:t xml:space="preserve"> </w:t>
      </w:r>
      <w:r>
        <w:t>few</w:t>
      </w:r>
      <w:r w:rsidRPr="00DB62D9">
        <w:t xml:space="preserve"> sites, clarity is measured adjacent to the river with water samples in clarity tubes.</w:t>
      </w:r>
    </w:p>
    <w:p w14:paraId="2BEF4B3C" w14:textId="380814AC" w:rsidR="00412CF2" w:rsidRPr="009C4677" w:rsidRDefault="00412CF2" w:rsidP="00412CF2">
      <w:pPr>
        <w:pStyle w:val="BodyText"/>
        <w:rPr>
          <w:rFonts w:cs="Calibri"/>
          <w:szCs w:val="22"/>
          <w:lang w:eastAsia="en-NZ"/>
        </w:rPr>
      </w:pPr>
      <w:r>
        <w:t xml:space="preserve">Turbidity refers to light scattering by suspended particles. Turbidity is generally measured </w:t>
      </w:r>
      <w:r w:rsidRPr="00D54864">
        <w:rPr>
          <w:i/>
        </w:rPr>
        <w:t>in situ</w:t>
      </w:r>
      <w:r>
        <w:t xml:space="preserve"> with hand-held nephelometers or with a bench-top nephelometer in a laboratory, using grab samples of water from the monitoring site. Both types of nephelometers are calibrated with standard light-scattering solutions (e.g., </w:t>
      </w:r>
      <w:proofErr w:type="spellStart"/>
      <w:r>
        <w:t>formazin</w:t>
      </w:r>
      <w:proofErr w:type="spellEnd"/>
      <w:r>
        <w:t>)</w:t>
      </w:r>
      <w:r w:rsidR="002D6519">
        <w:t>. T</w:t>
      </w:r>
      <w:r>
        <w:t xml:space="preserve">he sensor reading is not absolute light scattering, but light-scattering relative to the standard solution, in </w:t>
      </w:r>
      <w:r w:rsidR="004A31B1">
        <w:t>“</w:t>
      </w:r>
      <w:r>
        <w:t>nephelometric turbidity units</w:t>
      </w:r>
      <w:r w:rsidR="004A31B1">
        <w:t>”</w:t>
      </w:r>
      <w:r>
        <w:t xml:space="preserve"> (NTU)</w:t>
      </w:r>
      <w:r w:rsidR="009517C3">
        <w:t xml:space="preserve"> or </w:t>
      </w:r>
      <w:r w:rsidR="004A31B1">
        <w:t>“</w:t>
      </w:r>
      <w:proofErr w:type="spellStart"/>
      <w:r w:rsidR="009517C3">
        <w:t>formazin</w:t>
      </w:r>
      <w:proofErr w:type="spellEnd"/>
      <w:r w:rsidR="009517C3">
        <w:t xml:space="preserve"> nephelometric units</w:t>
      </w:r>
      <w:r w:rsidR="004A31B1">
        <w:t>”</w:t>
      </w:r>
      <w:r w:rsidR="009517C3">
        <w:t xml:space="preserve"> (FNU)</w:t>
      </w:r>
      <w:r w:rsidR="002F1E21">
        <w:t xml:space="preserve"> depending upon the </w:t>
      </w:r>
      <w:r w:rsidR="00CD2401">
        <w:t>light source wavelength and calibration standard</w:t>
      </w:r>
      <w:r w:rsidR="00990A6E">
        <w:t xml:space="preserve"> being used. </w:t>
      </w:r>
      <w:r w:rsidR="009902D4">
        <w:t>However, different instruments using the same methods can result in numerically different results with the same water quality (</w:t>
      </w:r>
      <w:r w:rsidR="009902D4" w:rsidRPr="00A66030">
        <w:rPr>
          <w:noProof/>
        </w:rPr>
        <w:t>Davies-</w:t>
      </w:r>
      <w:r w:rsidR="009902D4" w:rsidRPr="00A66030">
        <w:rPr>
          <w:noProof/>
        </w:rPr>
        <w:lastRenderedPageBreak/>
        <w:t>Colley</w:t>
      </w:r>
      <w:r w:rsidR="009902D4">
        <w:rPr>
          <w:noProof/>
        </w:rPr>
        <w:t xml:space="preserve"> et al</w:t>
      </w:r>
      <w:r w:rsidR="006641E2">
        <w:rPr>
          <w:noProof/>
        </w:rPr>
        <w:t>.</w:t>
      </w:r>
      <w:r w:rsidR="009902D4">
        <w:rPr>
          <w:noProof/>
        </w:rPr>
        <w:t xml:space="preserve"> 2021</w:t>
      </w:r>
      <w:r w:rsidR="009902D4">
        <w:t xml:space="preserve">). </w:t>
      </w:r>
      <w:r>
        <w:rPr>
          <w:rFonts w:cs="Calibri"/>
          <w:szCs w:val="22"/>
          <w:lang w:eastAsia="en-NZ"/>
        </w:rPr>
        <w:t xml:space="preserve">Nephelometric turbidity is generally inversely correlated with visual water clarity </w:t>
      </w:r>
      <w:r>
        <w:rPr>
          <w:rFonts w:cs="Calibri"/>
          <w:szCs w:val="22"/>
          <w:lang w:eastAsia="en-NZ"/>
        </w:rPr>
        <w:fldChar w:fldCharType="begin" w:fldLock="1"/>
      </w:r>
      <w:r>
        <w:rPr>
          <w:rFonts w:cs="Calibri"/>
          <w:szCs w:val="22"/>
          <w:lang w:eastAsia="en-NZ"/>
        </w:rPr>
        <w:instrText>ADDIN CSL_CITATION {"citationItems":[{"id":"ITEM-1","itemData":{"DOI":"10.1111/j.1752-1688.2001.tb03624.x","ISSN":"1093-474X","author":[{"dropping-particle":"","family":"Davies-Colley","given":"R. J.","non-dropping-particle":"","parse-names":false,"suffix":""},{"dropping-particle":"","family":"Smith","given":"D. G.","non-dropping-particle":"","parse-names":false,"suffix":""}],"container-title":"Journal of the American Water Resources Association","id":"ITEM-1","issue":"5","issued":{"date-parts":[["2001","10"]]},"page":"1085-1101","title":"Turbidity, suspended sediment, and water clarity: a review","type":"article-journal","volume":"37"},"uris":["http://www.mendeley.com/documents/?uuid=ebca192f-4e05-4f1e-b077-07161ce8d20d"]}],"mendeley":{"formattedCitation":"(Davies-Colley and Smith 2001)","plainTextFormattedCitation":"(Davies-Colley and Smith 2001)","previouslyFormattedCitation":"(Davies-Colley and Smith 2001)"},"properties":{"noteIndex":0},"schema":"https://github.com/citation-style-language/schema/raw/master/csl-citation.json"}</w:instrText>
      </w:r>
      <w:r>
        <w:rPr>
          <w:rFonts w:cs="Calibri"/>
          <w:szCs w:val="22"/>
          <w:lang w:eastAsia="en-NZ"/>
        </w:rPr>
        <w:fldChar w:fldCharType="separate"/>
      </w:r>
      <w:r w:rsidRPr="00661517">
        <w:rPr>
          <w:rFonts w:cs="Calibri"/>
          <w:noProof/>
          <w:szCs w:val="22"/>
          <w:lang w:eastAsia="en-NZ"/>
        </w:rPr>
        <w:t>(Davies-Colley and Smith 2001)</w:t>
      </w:r>
      <w:r>
        <w:rPr>
          <w:rFonts w:cs="Calibri"/>
          <w:szCs w:val="22"/>
          <w:lang w:eastAsia="en-NZ"/>
        </w:rPr>
        <w:fldChar w:fldCharType="end"/>
      </w:r>
      <w:r>
        <w:rPr>
          <w:rFonts w:cs="Calibri"/>
          <w:szCs w:val="22"/>
          <w:lang w:eastAsia="en-NZ"/>
        </w:rPr>
        <w:t>, but unlike visual clarity, turbidity measurements do not account for the optical effects (i.e., absorption) of dissolved materials.</w:t>
      </w:r>
      <w:r w:rsidR="00E82F44">
        <w:rPr>
          <w:rFonts w:cs="Calibri"/>
          <w:szCs w:val="22"/>
          <w:lang w:eastAsia="en-NZ"/>
        </w:rPr>
        <w:t xml:space="preserve"> </w:t>
      </w:r>
    </w:p>
    <w:p w14:paraId="1626130B" w14:textId="57936052" w:rsidR="00412CF2" w:rsidRDefault="00412CF2" w:rsidP="00412CF2">
      <w:pPr>
        <w:pStyle w:val="BodyText"/>
      </w:pPr>
      <w:r w:rsidRPr="00DB62D9">
        <w:t>The five nutrient species (N</w:t>
      </w:r>
      <w:r>
        <w:t>N</w:t>
      </w:r>
      <w:r w:rsidRPr="00DB62D9">
        <w:t>N, NH</w:t>
      </w:r>
      <w:r w:rsidRPr="00C61370">
        <w:rPr>
          <w:vertAlign w:val="subscript"/>
        </w:rPr>
        <w:t>4</w:t>
      </w:r>
      <w:r w:rsidR="00EF6D45" w:rsidRPr="00EF6D45">
        <w:t>-</w:t>
      </w:r>
      <w:r w:rsidRPr="00DB62D9">
        <w:t xml:space="preserve">N, DRP, TN and TP) were included </w:t>
      </w:r>
      <w:r w:rsidR="00A02D56">
        <w:t xml:space="preserve">in our analysis </w:t>
      </w:r>
      <w:r w:rsidRPr="00DB62D9">
        <w:t>because they influence the growth of benthic river algae (periphyton) and vascular plants (macrophytes)</w:t>
      </w:r>
      <w:r>
        <w:t>, and because nitrate and ammonia can be toxic to aquatic organisms at elevated concentrations</w:t>
      </w:r>
      <w:r w:rsidRPr="00DB62D9">
        <w:t>. Nutrient enrichment from point and non-point source discharges is strongly associated with intensive land use</w:t>
      </w:r>
      <w:r>
        <w:t xml:space="preserve"> in New Zealand</w:t>
      </w:r>
      <w:r w:rsidR="005E2EA3">
        <w:t xml:space="preserve"> </w:t>
      </w:r>
      <w:r>
        <w:fldChar w:fldCharType="begin" w:fldLock="1"/>
      </w:r>
      <w:r>
        <w:instrText>ADDIN CSL_CITATION {"citationItems":[{"id":"ITEM-1","itemData":{"DOI":"10.1080/00288330.2016.1150309","ISSN":"0028-8330","author":[{"dropping-particle":"","family":"Larned","given":"Scott T","non-dropping-particle":"","parse-names":false,"suffix":""},{"dropping-particle":"","family":"Snelder","given":"Ton H","non-dropping-particle":"","parse-names":false,"suffix":""},{"dropping-particle":"","family":"Unwin","given":"Martin J","non-dropping-particle":"","parse-names":false,"suffix":""},{"dropping-particle":"","family":"McBride","given":"Graham B","non-dropping-particle":"","parse-names":false,"suffix":""}],"container-title":"New Zealand Journal of Marine and Freshwater Research","id":"ITEM-1","issue":"3","issued":{"date-parts":[["2016","7","2"]]},"page":"389-417","title":"Water quality in New Zealand rivers: current state and trends","type":"article-journal","volume":"50"},"uris":["http://www.mendeley.com/documents/?uuid=6a2e2d29-5491-4115-ad83-34422c4e664f"]},{"id":"ITEM-2","itemData":{"DOI":"10.1080/00288330.2017.1393758","ISSN":"11758805","abstract":"© 2017 The Royal Society of New Zealand Spatial regression models were used to predict yields (kg ha −1 yr −1 ) of nitrogen (N) and phosphorus (P) discharged from catchments throughout New Zealand under natural and current conditions. The models were derived using loads (kg yr −1 ) of TN, NO 3 -N, TP and DRP calculated for 592 river water quality monitoring sites. Anthropogenic increases in yields above natural levels were associated with the proportions of catchments occupied by the intensive agricultural land cover and were unevenly distributed across regions. Anthropogenic increases in national loads of TN, NO 3 -N, TP and DRP exported to the ocean were 74%, 159%, 48% and 18%, respectively. Increases in loads exported to the ocean varied considerably at smaller scales, with catchments having significant load increases between 4- and 26-fold for N and 6- to 9-fold for P. Predictions of yields and loads reported here have utility in the development of strategies to manage nutrients.","author":[{"dropping-particle":"","family":"Snelder","given":"Ton H","non-dropping-particle":"","parse-names":false,"suffix":""},{"dropping-particle":"","family":"Larned","given":"Scott T","non-dropping-particle":"","parse-names":false,"suffix":""},{"dropping-particle":"","family":"McDowell","given":"Richard W.","non-dropping-particle":"","parse-names":false,"suffix":""}],"container-title":"New Zealand Journal of Marine and Freshwater Research","id":"ITEM-2","issue":"3","issued":{"date-parts":[["2018","7","3"]]},"page":"336-361","publisher":"Taylor &amp; Francis","title":"Anthropogenic increases of catchment nitrogen and phosphorus loads in New Zealand","type":"article-journal","volume":"52"},"uris":["http://www.mendeley.com/documents/?uuid=8568c0dc-591e-4402-9fae-bf0f5da5e944"]}],"mendeley":{"formattedCitation":"(Larned et al. 2016; Snelder et al. 2018)","plainTextFormattedCitation":"(Larned et al. 2016; Snelder et al. 2018)","previouslyFormattedCitation":"(Larned et al. 2016; Snelder et al. 2018)"},"properties":{"noteIndex":0},"schema":"https://github.com/citation-style-language/schema/raw/master/csl-citation.json"}</w:instrText>
      </w:r>
      <w:r>
        <w:fldChar w:fldCharType="separate"/>
      </w:r>
      <w:r w:rsidRPr="00DC7D4E">
        <w:rPr>
          <w:noProof/>
        </w:rPr>
        <w:t>(Larned et al. 2016; Snelder et al. 2018)</w:t>
      </w:r>
      <w:r>
        <w:fldChar w:fldCharType="end"/>
      </w:r>
      <w:r w:rsidRPr="00DB62D9">
        <w:t>. Nutrient enrichment can promote excessive</w:t>
      </w:r>
      <w:r>
        <w:t xml:space="preserve"> </w:t>
      </w:r>
      <w:r w:rsidRPr="00DB62D9">
        <w:t xml:space="preserve">growth of </w:t>
      </w:r>
      <w:r w:rsidR="00203BC8">
        <w:t>“</w:t>
      </w:r>
      <w:r w:rsidRPr="00DB62D9">
        <w:t>nuisance</w:t>
      </w:r>
      <w:r w:rsidR="00203BC8">
        <w:t>”</w:t>
      </w:r>
      <w:r w:rsidRPr="00DB62D9">
        <w:t xml:space="preserve"> periphyton and macrophytes that can, in turn, degrade river habitat, increase daily fluctuations in dissolved oxygen and pH, impede flows, </w:t>
      </w:r>
      <w:r w:rsidRPr="009F46BD">
        <w:t xml:space="preserve">block water intakes, and cause water colour and odour problems. At elevated concentrations, nitrate and ammonia can be toxic to </w:t>
      </w:r>
      <w:r w:rsidR="00CD358F">
        <w:t>animals</w:t>
      </w:r>
      <w:r w:rsidR="004E3F0F">
        <w:t>,</w:t>
      </w:r>
      <w:r w:rsidR="00CD358F">
        <w:t xml:space="preserve"> including </w:t>
      </w:r>
      <w:r w:rsidRPr="009F46BD">
        <w:t xml:space="preserve">river fish and invertebrates </w:t>
      </w:r>
      <w:r w:rsidRPr="009F46BD">
        <w:fldChar w:fldCharType="begin" w:fldLock="1"/>
      </w:r>
      <w:r w:rsidRPr="009F46BD">
        <w:instrText>ADDIN CSL_CITATION {"citationItems":[{"id":"ITEM-1","itemData":{"abstract":"Hickey, C.W. (2013) Updating nitrate toxicity effects on freshwater aquatic species. New Zealand Ministry for Business, Innovation and Employment Envirolink. NIWA Client Report HAM2013-009.","author":[{"dropping-particle":"","family":"Hickey","given":"Christopher W.","non-dropping-particle":"","parse-names":false,"suffix":""}],"collection-title":"NIWA Client Report HAM2013-009 prepared for New Zealand Ministry for Business, Innovation and Employment Envirolink","id":"ITEM-1","issued":{"date-parts":[["2013"]]},"publisher":"NIWA","publisher-place":"Hamilton","title":"Updating nitrate toxicity effects on freshwater aquatic species","type":"report"},"uris":["http://www.mendeley.com/documents/?uuid=b2bd10e9-1035-424a-a930-17984d72b9cb"]},{"id":"ITEM-2","itemData":{"abstract":"Hickey, C.W. (2014) Derivation of indicative ammoniacal nitrogen guidelines for the National Objectives Framework. NIWA Memorandum MFE13504.","author":[{"dropping-particle":"","family":"Hickey","given":"Christopher W.","non-dropping-particle":"","parse-names":false,"suffix":""}],"collection-title":"NIWA Memorandum MFE13504","id":"ITEM-2","issued":{"date-parts":[["2014"]]},"publisher":"NIWA","publisher-place":"Hamilton","title":"Derivation of indicative ammoniacal nitrogen guidelines for the National Objectives Framework","type":"report"},"uris":["http://www.mendeley.com/documents/?uuid=b312386f-1b8b-4129-9a0e-47c3825f5998"]}],"mendeley":{"formattedCitation":"(Hickey 2013, 2014)","plainTextFormattedCitation":"(Hickey 2013, 2014)","previouslyFormattedCitation":"(Hickey 2013, 2014)"},"properties":{"noteIndex":0},"schema":"https://github.com/citation-style-language/schema/raw/master/csl-citation.json"}</w:instrText>
      </w:r>
      <w:r w:rsidRPr="009F46BD">
        <w:fldChar w:fldCharType="separate"/>
      </w:r>
      <w:r w:rsidRPr="009F46BD">
        <w:t>(Hickey 2013, 2014)</w:t>
      </w:r>
      <w:r w:rsidRPr="009F46BD">
        <w:fldChar w:fldCharType="end"/>
      </w:r>
      <w:r w:rsidRPr="009F46BD">
        <w:t xml:space="preserve">. Mechanisms of nitrate and ammonia toxicity include reduced oxygen transport by haemoglobin, carcinogenic nitrosamine formation, and disruption of ion transport across cell membranes </w:t>
      </w:r>
      <w:r w:rsidRPr="009F46BD">
        <w:fldChar w:fldCharType="begin" w:fldLock="1"/>
      </w:r>
      <w:r w:rsidRPr="009F46BD">
        <w:instrText>ADDIN CSL_CITATION {"citationItems":[{"id":"ITEM-1","itemData":{"DOI":"10.1016/j.chemosphere.2004.10.044","ISSN":"00456535","author":[{"dropping-particle":"","family":"Camargo","given":"Julio A.","non-dropping-particle":"","parse-names":false,"suffix":""},{"dropping-particle":"","family":"Alonso","given":"Alvaro","non-dropping-particle":"","parse-names":false,"suffix":""},{"dropping-particle":"","family":"Salamanca","given":"Annabella","non-dropping-particle":"","parse-names":false,"suffix":""}],"container-title":"Chemosphere","id":"ITEM-1","issue":"9","issued":{"date-parts":[["2005","3"]]},"page":"1255-1267","title":"Nitrate toxicity to aquatic animals: a review with new data for freshwater invertebrates","type":"article-journal","volume":"58"},"uris":["http://www.mendeley.com/documents/?uuid=f12dca22-6104-4e93-b92f-dd66ba3d2d6a"]}],"mendeley":{"formattedCitation":"(Camargo et al. 2005)","plainTextFormattedCitation":"(Camargo et al. 2005)","previouslyFormattedCitation":"(Camargo et al. 2005)"},"properties":{"noteIndex":0},"schema":"https://github.com/citation-style-language/schema/raw/master/csl-citation.json"}</w:instrText>
      </w:r>
      <w:r w:rsidRPr="009F46BD">
        <w:fldChar w:fldCharType="separate"/>
      </w:r>
      <w:r w:rsidRPr="009F46BD">
        <w:t>(Camargo et al. 2005)</w:t>
      </w:r>
      <w:r w:rsidRPr="009F46BD">
        <w:fldChar w:fldCharType="end"/>
      </w:r>
      <w:r w:rsidRPr="009F46BD">
        <w:t>.</w:t>
      </w:r>
      <w:r w:rsidR="00530F91">
        <w:t xml:space="preserve"> </w:t>
      </w:r>
      <w:r w:rsidR="00B12487">
        <w:t xml:space="preserve">Water quality </w:t>
      </w:r>
      <w:r w:rsidR="00530F91">
        <w:t xml:space="preserve">in rivers also </w:t>
      </w:r>
      <w:r w:rsidR="00B12487">
        <w:t>of interest because it is associated with d</w:t>
      </w:r>
      <w:r w:rsidR="00530F91">
        <w:t xml:space="preserve">elivery of nutrients </w:t>
      </w:r>
      <w:r w:rsidR="00B12487">
        <w:t>to receiving environment such as lakes and estuaries (Dudley et al. 2020; Plew et al. 2020).</w:t>
      </w:r>
    </w:p>
    <w:p w14:paraId="0C17CEE7" w14:textId="6232EED5" w:rsidR="001A4CD2" w:rsidRDefault="001A4CD2" w:rsidP="00704011">
      <w:pPr>
        <w:pStyle w:val="BodyText"/>
        <w:rPr>
          <w:rFonts w:asciiTheme="minorHAnsi" w:hAnsiTheme="minorHAnsi"/>
          <w:szCs w:val="22"/>
          <w:lang w:eastAsia="en-NZ"/>
        </w:rPr>
      </w:pPr>
      <w:r>
        <w:t>When in solution, ammonia occurs in two forms: the ammonium cation (NH</w:t>
      </w:r>
      <w:r>
        <w:rPr>
          <w:vertAlign w:val="subscript"/>
        </w:rPr>
        <w:t>4</w:t>
      </w:r>
      <w:r>
        <w:rPr>
          <w:vertAlign w:val="superscript"/>
        </w:rPr>
        <w:t>+</w:t>
      </w:r>
      <w:r>
        <w:t>) and unionised ammonia (NH</w:t>
      </w:r>
      <w:r w:rsidRPr="00690749">
        <w:rPr>
          <w:vertAlign w:val="subscript"/>
        </w:rPr>
        <w:t>3</w:t>
      </w:r>
      <w:r>
        <w:t xml:space="preserve">); the relative proportions of the forms are strongly dependent on pH (and temperature). Unionised ammonia is more toxic to fish than ammonium, hence the total ammonia toxicity increases with increasing pH (and/or temperature) </w:t>
      </w:r>
      <w:r>
        <w:fldChar w:fldCharType="begin" w:fldLock="1"/>
      </w:r>
      <w:r>
        <w:instrText>ADDIN CSL_CITATION {"citationItems":[{"id":"ITEM-1","itemData":{"ISBN":"09578245 0 5","ISSN":"10387072","abstract":"The Australian Guidelines for Water Quality Monitoring and Reporting is a benchmark document of the National Water Quality Management Strategy (NWQMS). The NWQMS is a nationally agreed set of policies, processes and guidelines being developed jointly by the Agriculture and Resource Management Council of Australia and New Zealand (ARMCANZ) and the Australian and New Zealand Environment and Conservation Council (ANZECC). The NWQMS has also been endorsed by the Council of Australian Governments (COAG; see the Monitoring Guidelines Appendix 2), which represents all three levels of government in Australia. This endorsement includes the establishment of appropriate water quality monitoring and catchment management policies and community consultation. The policy objective of the NWQMS is: to achieve sustainable use of the nations water resources by protecting and enhancing their quality while maintaining economic and social development. The NWQMS covers 21 guideline documents (see Table 1 and MG Appendix 1).","author":[{"dropping-particle":"","family":"ANZECC &amp; ARMCANZ","given":"","non-dropping-particle":"","parse-names":false,"suffix":""}],"container-title":"Australian and New Zealand Guidelines for Fresh and Marine Water Quality","id":"ITEM-1","issued":{"date-parts":[["2000"]]},"number-of-pages":"314","publisher-place":"Canberra, ACT","title":"Australian and New Zealand Guidelines for Fresh and Marine Water Quality: The Guidelines","type":"report","volume":"1"},"uris":["http://www.mendeley.com/documents/?uuid=c03a0fd8-1dcb-400f-aca9-08eec173a98e"]}],"mendeley":{"formattedCitation":"(ANZECC &amp; ARMCANZ 2000)","manualFormatting":"(ANZECC and ARMCANZ 2000)","plainTextFormattedCitation":"(ANZECC &amp; ARMCANZ 2000)","previouslyFormattedCitation":"(ANZECC &amp; ARMCANZ 2000)"},"properties":{"noteIndex":0},"schema":"https://github.com/citation-style-language/schema/raw/master/csl-citation.json"}</w:instrText>
      </w:r>
      <w:r>
        <w:fldChar w:fldCharType="separate"/>
      </w:r>
      <w:r w:rsidRPr="007E5E7B">
        <w:rPr>
          <w:noProof/>
        </w:rPr>
        <w:t xml:space="preserve">(ANZECC </w:t>
      </w:r>
      <w:r>
        <w:rPr>
          <w:noProof/>
        </w:rPr>
        <w:t>and</w:t>
      </w:r>
      <w:r w:rsidRPr="007E5E7B">
        <w:rPr>
          <w:noProof/>
        </w:rPr>
        <w:t xml:space="preserve"> ARMCANZ 2000)</w:t>
      </w:r>
      <w:r>
        <w:fldChar w:fldCharType="end"/>
      </w:r>
      <w:r>
        <w:t>. The NPS-FM 2020 attributes related to ammoniacal-N concentrations in freshwater require a correction to account for pH and temperature.</w:t>
      </w:r>
      <w:r w:rsidRPr="00536A05">
        <w:t xml:space="preserve"> </w:t>
      </w:r>
      <w:r>
        <w:t>Despite this requirement, the results in the current report are not temperature-corrected following the methods of Whitehead et al</w:t>
      </w:r>
      <w:r w:rsidR="006641E2">
        <w:t>.</w:t>
      </w:r>
      <w:r>
        <w:t xml:space="preserve"> (2022) which d</w:t>
      </w:r>
      <w:r w:rsidR="000D72CB">
        <w:t>id</w:t>
      </w:r>
      <w:r>
        <w:t xml:space="preserve"> not apply temperature correction due to insufficient temperature data. </w:t>
      </w:r>
    </w:p>
    <w:p w14:paraId="4DB54318" w14:textId="4F747DF2" w:rsidR="00412CF2" w:rsidRDefault="00412CF2" w:rsidP="00704011">
      <w:pPr>
        <w:pStyle w:val="BodyText"/>
      </w:pPr>
      <w:r w:rsidRPr="00DB62D9">
        <w:t xml:space="preserve">The concentration of the bacterium </w:t>
      </w:r>
      <w:r w:rsidRPr="00B5749C">
        <w:rPr>
          <w:i/>
          <w:szCs w:val="22"/>
          <w:lang w:val="en-GB"/>
        </w:rPr>
        <w:t>Escherichia coli</w:t>
      </w:r>
      <w:r w:rsidRPr="00DB62D9">
        <w:t xml:space="preserve"> (</w:t>
      </w:r>
      <w:r w:rsidR="003A2682" w:rsidRPr="009F46BD">
        <w:rPr>
          <w:i/>
        </w:rPr>
        <w:t xml:space="preserve">E. </w:t>
      </w:r>
      <w:r w:rsidR="003A2682" w:rsidRPr="009F46BD">
        <w:rPr>
          <w:i/>
          <w:iCs/>
        </w:rPr>
        <w:t>coli</w:t>
      </w:r>
      <w:r w:rsidRPr="00DB62D9">
        <w:t>) is used as an indicator of human or animal faecal contamination</w:t>
      </w:r>
      <w:r>
        <w:t xml:space="preserve">, </w:t>
      </w:r>
      <w:r w:rsidR="00E12EA8">
        <w:t xml:space="preserve">which is associated with </w:t>
      </w:r>
      <w:r w:rsidRPr="00DB62D9">
        <w:t xml:space="preserve">the risk </w:t>
      </w:r>
      <w:r>
        <w:t>to humans arising from infection or illness</w:t>
      </w:r>
      <w:r w:rsidRPr="00DB62D9">
        <w:t xml:space="preserve"> from waterborne pathogens </w:t>
      </w:r>
      <w:r>
        <w:t>during</w:t>
      </w:r>
      <w:r w:rsidRPr="00DB62D9">
        <w:t xml:space="preserve"> contact-recreation.</w:t>
      </w:r>
    </w:p>
    <w:p w14:paraId="61603EA9" w14:textId="30DE02F1" w:rsidR="00BD5AE4" w:rsidRDefault="00412CF2" w:rsidP="00412CF2">
      <w:pPr>
        <w:pStyle w:val="BodyText"/>
      </w:pPr>
      <w:r>
        <w:t>In addition to t</w:t>
      </w:r>
      <w:r w:rsidRPr="00DB62D9">
        <w:t>he physical, chemical</w:t>
      </w:r>
      <w:r w:rsidR="007F5D98">
        <w:t>,</w:t>
      </w:r>
      <w:r w:rsidRPr="00DB62D9">
        <w:t xml:space="preserve"> and microbiological variables described above, we used the New Zealand Macroinvertebrate Community index (MCI)</w:t>
      </w:r>
      <w:r>
        <w:t xml:space="preserve"> as a </w:t>
      </w:r>
      <w:r w:rsidRPr="00DB62D9">
        <w:t>biotic indicator of general river health. MCI scores are calculated using tolerance values for the macroinvertebrate taxa present in benthic samples</w:t>
      </w:r>
      <w:r w:rsidR="003F4FF2">
        <w:t xml:space="preserve">, using </w:t>
      </w:r>
      <w:r w:rsidR="003F4FF2" w:rsidRPr="00DB62D9">
        <w:t>presence/absence data which are widely available</w:t>
      </w:r>
      <w:r w:rsidRPr="00DB62D9">
        <w:t xml:space="preserve">. Tolerance values are weighting factors that correspond to the relative abundance of taxa along stressor gradients. We used the non-quantitative MCI </w:t>
      </w:r>
      <w:r>
        <w:t>rather than</w:t>
      </w:r>
      <w:r w:rsidRPr="00DB62D9">
        <w:t xml:space="preserve"> the quantitative (</w:t>
      </w:r>
      <w:proofErr w:type="spellStart"/>
      <w:r w:rsidRPr="00DB62D9">
        <w:t>qMCI</w:t>
      </w:r>
      <w:proofErr w:type="spellEnd"/>
      <w:r w:rsidRPr="00DB62D9">
        <w:t>) or semi-quantitative (</w:t>
      </w:r>
      <w:proofErr w:type="spellStart"/>
      <w:r w:rsidRPr="00DB62D9">
        <w:t>sqMCI</w:t>
      </w:r>
      <w:proofErr w:type="spellEnd"/>
      <w:r w:rsidRPr="00DB62D9">
        <w:t>) forms of MCI because some council datasets do not include invertebrate abundance data</w:t>
      </w:r>
      <w:r>
        <w:t xml:space="preserve"> </w:t>
      </w:r>
      <w:r>
        <w:fldChar w:fldCharType="begin" w:fldLock="1"/>
      </w:r>
      <w:r>
        <w:instrText>ADDIN CSL_CITATION {"citationItems":[{"id":"ITEM-1","itemData":{"abstract":"Stark, J.D., Maxted, J.R. (2007) A user guide for the Macroinvertebrate Community Index. Cawthron Report 1166.","author":[{"dropping-particle":"","family":"Stark","given":"John D","non-dropping-particle":"","parse-names":false,"suffix":""},{"dropping-particle":"","family":"Maxted","given":"J R","non-dropping-particle":"","parse-names":false,"suffix":""}],"collection-title":"Cawthron Report 1166","id":"ITEM-1","issued":{"date-parts":[["2007"]]},"publisher":"Cawthron Institute","publisher-place":"Nelson","title":"A user guide for the Macroinvertebrate Community Index","type":"report"},"uris":["http://www.mendeley.com/documents/?uuid=ffa0b0aa-b37c-4cdd-ab3e-8f2a79433d7d"]}],"mendeley":{"formattedCitation":"(Stark and Maxted 2007)","plainTextFormattedCitation":"(Stark and Maxted 2007)","previouslyFormattedCitation":"(Stark and Maxted 2007)"},"properties":{"noteIndex":0},"schema":"https://github.com/citation-style-language/schema/raw/master/csl-citation.json"}</w:instrText>
      </w:r>
      <w:r>
        <w:fldChar w:fldCharType="separate"/>
      </w:r>
      <w:r w:rsidRPr="00661517">
        <w:rPr>
          <w:noProof/>
        </w:rPr>
        <w:t>(Stark and Maxted 2007)</w:t>
      </w:r>
      <w:r>
        <w:fldChar w:fldCharType="end"/>
      </w:r>
      <w:r w:rsidRPr="00DB62D9">
        <w:t xml:space="preserve">. </w:t>
      </w:r>
      <w:r w:rsidR="00FB58EE">
        <w:t>Most</w:t>
      </w:r>
      <w:r>
        <w:t xml:space="preserve"> MCI data were supplied by the collecting agency as calculated scores rather than raw invertebrate data. </w:t>
      </w:r>
    </w:p>
    <w:p w14:paraId="2B07AD0C" w14:textId="7EBB653E" w:rsidR="00E67322" w:rsidRPr="00D54864" w:rsidRDefault="00E67322" w:rsidP="00E67322">
      <w:pPr>
        <w:pStyle w:val="Heading2"/>
      </w:pPr>
      <w:bookmarkStart w:id="60" w:name="_Toc531357119"/>
      <w:bookmarkStart w:id="61" w:name="_Toc531357274"/>
      <w:bookmarkStart w:id="62" w:name="_Toc531426562"/>
      <w:bookmarkStart w:id="63" w:name="_Toc531426984"/>
      <w:bookmarkStart w:id="64" w:name="_Toc531427040"/>
      <w:bookmarkStart w:id="65" w:name="_Toc531428274"/>
      <w:bookmarkStart w:id="66" w:name="_Toc531428329"/>
      <w:bookmarkStart w:id="67" w:name="_Toc531428384"/>
      <w:bookmarkStart w:id="68" w:name="_Toc531428582"/>
      <w:bookmarkStart w:id="69" w:name="_Toc531428712"/>
      <w:bookmarkStart w:id="70" w:name="_Toc531428858"/>
      <w:bookmarkStart w:id="71" w:name="_Toc531428958"/>
      <w:bookmarkStart w:id="72" w:name="_Toc531429189"/>
      <w:bookmarkStart w:id="73" w:name="_Toc531429310"/>
      <w:bookmarkStart w:id="74" w:name="_Toc212213430"/>
      <w:bookmarkEnd w:id="60"/>
      <w:bookmarkEnd w:id="61"/>
      <w:bookmarkEnd w:id="62"/>
      <w:bookmarkEnd w:id="63"/>
      <w:bookmarkEnd w:id="64"/>
      <w:bookmarkEnd w:id="65"/>
      <w:bookmarkEnd w:id="66"/>
      <w:bookmarkEnd w:id="67"/>
      <w:bookmarkEnd w:id="68"/>
      <w:bookmarkEnd w:id="69"/>
      <w:bookmarkEnd w:id="70"/>
      <w:bookmarkEnd w:id="71"/>
      <w:bookmarkEnd w:id="72"/>
      <w:bookmarkEnd w:id="73"/>
      <w:r>
        <w:t>Censoring information</w:t>
      </w:r>
      <w:bookmarkEnd w:id="74"/>
    </w:p>
    <w:p w14:paraId="60866F16" w14:textId="0E570614" w:rsidR="00E67322" w:rsidRPr="00ED306F" w:rsidRDefault="00E67322" w:rsidP="00E67322">
      <w:pPr>
        <w:pStyle w:val="BodyText"/>
      </w:pPr>
      <w:r w:rsidRPr="00DC4C47">
        <w:t xml:space="preserve">For several </w:t>
      </w:r>
      <w:r w:rsidR="00FE325A">
        <w:t>water quality</w:t>
      </w:r>
      <w:r w:rsidRPr="00DC4C47">
        <w:t xml:space="preserve"> variables, some true values are too low or too high </w:t>
      </w:r>
      <w:r>
        <w:t>to be measured</w:t>
      </w:r>
      <w:r w:rsidRPr="00DC4C47">
        <w:t xml:space="preserve"> with precision. For very low values of a variable, the minimum acceptable precision corresponds to the </w:t>
      </w:r>
      <w:r>
        <w:t xml:space="preserve">analytical </w:t>
      </w:r>
      <w:r>
        <w:rPr>
          <w:rFonts w:cs="Calibri"/>
        </w:rPr>
        <w:t>‟</w:t>
      </w:r>
      <w:r w:rsidRPr="00DC4C47">
        <w:t xml:space="preserve">detection limit” </w:t>
      </w:r>
      <w:r>
        <w:t xml:space="preserve">(DL) </w:t>
      </w:r>
      <w:r w:rsidRPr="00DC4C47">
        <w:t xml:space="preserve">for that variable; for very high values of a variable, the minimum acceptable precision corresponds to the </w:t>
      </w:r>
      <w:r>
        <w:rPr>
          <w:rFonts w:cs="Calibri"/>
        </w:rPr>
        <w:t>‟</w:t>
      </w:r>
      <w:r w:rsidRPr="00DC4C47">
        <w:t xml:space="preserve">reporting limit” </w:t>
      </w:r>
      <w:r>
        <w:t xml:space="preserve">(RL) </w:t>
      </w:r>
      <w:r w:rsidRPr="00DC4C47">
        <w:t xml:space="preserve">for that variable. Cases where values of variables are below the detection limit or above the reporting limit are often </w:t>
      </w:r>
      <w:r w:rsidRPr="00DC4C47">
        <w:lastRenderedPageBreak/>
        <w:t xml:space="preserve">indicated by the data </w:t>
      </w:r>
      <w:bookmarkStart w:id="75" w:name="_Hlk212044497"/>
      <w:r w:rsidRPr="00DC4C47">
        <w:t xml:space="preserve">entries </w:t>
      </w:r>
      <w:r>
        <w:rPr>
          <w:rFonts w:cs="Calibri"/>
        </w:rPr>
        <w:t>‟</w:t>
      </w:r>
      <w:r w:rsidRPr="00DC4C47">
        <w:t xml:space="preserve">&lt;DL” </w:t>
      </w:r>
      <w:r w:rsidR="00422358">
        <w:t xml:space="preserve">(i.e., </w:t>
      </w:r>
      <w:r w:rsidR="00422358" w:rsidRPr="00422358">
        <w:t>below detection limit</w:t>
      </w:r>
      <w:r w:rsidR="00422358">
        <w:t>)</w:t>
      </w:r>
      <w:r w:rsidR="00422358" w:rsidRPr="00422358">
        <w:t xml:space="preserve"> and </w:t>
      </w:r>
      <w:r>
        <w:rPr>
          <w:rFonts w:cs="Calibri"/>
        </w:rPr>
        <w:t>‟</w:t>
      </w:r>
      <w:r w:rsidRPr="00DC4C47">
        <w:t>&gt;RL”</w:t>
      </w:r>
      <w:r w:rsidR="00422358">
        <w:t xml:space="preserve"> </w:t>
      </w:r>
      <w:bookmarkStart w:id="76" w:name="_Hlk212044398"/>
      <w:r w:rsidR="00422358">
        <w:t xml:space="preserve">(i.e., </w:t>
      </w:r>
      <w:r w:rsidR="00422358" w:rsidRPr="00422358">
        <w:t>above reporting limit</w:t>
      </w:r>
      <w:r w:rsidR="00422358">
        <w:t>) respectively</w:t>
      </w:r>
      <w:bookmarkEnd w:id="75"/>
      <w:bookmarkEnd w:id="76"/>
      <w:r w:rsidRPr="00DC4C47">
        <w:t xml:space="preserve">, where DL and RL are the laboratory </w:t>
      </w:r>
      <w:r w:rsidRPr="007D5F4A">
        <w:rPr>
          <w:rStyle w:val="BodyTextChar"/>
        </w:rPr>
        <w:t>detection limit and reporting limit, respectively. Water-quality datasets from New Zealand rivers often include DRP, TP</w:t>
      </w:r>
      <w:r>
        <w:rPr>
          <w:rStyle w:val="BodyTextChar"/>
        </w:rPr>
        <w:t>,</w:t>
      </w:r>
      <w:r w:rsidRPr="007D5F4A">
        <w:rPr>
          <w:rStyle w:val="BodyTextChar"/>
        </w:rPr>
        <w:t xml:space="preserve"> and NH</w:t>
      </w:r>
      <w:r w:rsidRPr="00E67322">
        <w:rPr>
          <w:rStyle w:val="BodyTextChar"/>
          <w:vertAlign w:val="subscript"/>
        </w:rPr>
        <w:t>4</w:t>
      </w:r>
      <w:r>
        <w:rPr>
          <w:rStyle w:val="BodyTextChar"/>
        </w:rPr>
        <w:t>-</w:t>
      </w:r>
      <w:r w:rsidRPr="007D5F4A">
        <w:rPr>
          <w:rStyle w:val="BodyTextChar"/>
        </w:rPr>
        <w:t xml:space="preserve">N measurements that are below detection limits, and </w:t>
      </w:r>
      <w:r w:rsidRPr="004E4812">
        <w:rPr>
          <w:i/>
        </w:rPr>
        <w:t xml:space="preserve">E. </w:t>
      </w:r>
      <w:r>
        <w:rPr>
          <w:i/>
        </w:rPr>
        <w:t>coli</w:t>
      </w:r>
      <w:r w:rsidRPr="007D5F4A">
        <w:rPr>
          <w:rStyle w:val="BodyTextChar"/>
        </w:rPr>
        <w:t xml:space="preserve"> and clarity measurements that are above reporting limits. Replacement of censored values with</w:t>
      </w:r>
      <w:r w:rsidRPr="00DC4C47">
        <w:t xml:space="preserve"> constant multiples of the detection and reporting limits can result in misleading results when statistical tests are subsequently applied to those data </w:t>
      </w:r>
      <w:r>
        <w:fldChar w:fldCharType="begin" w:fldLock="1"/>
      </w:r>
      <w:r>
        <w:instrText>ADDIN CSL_CITATION {"citationItems":[{"id":"ITEM-1","itemData":{"DOI":"10.1002/9781118162729","ISBN":"978-0-470-47988-9","author":[{"dropping-particle":"","family":"Helsel","given":"Dennis R","non-dropping-particle":"","parse-names":false,"suffix":""}],"collection-title":"Statistics in Practice","edition":"Second edi","id":"ITEM-1","issued":{"date-parts":[["2012"]]},"note":"PDF: \\url{http://git.psylab.info/r-library/downloads/Helsel2012.pdf}","publisher":"Wiley","title":"Statistics for Censored Environmental Data Using Minitab and R","type":"book"},"uris":["http://www.mendeley.com/documents/?uuid=c7364b70-f750-4eb2-9cee-3a421229c68d"]}],"mendeley":{"formattedCitation":"(Helsel 2012)","plainTextFormattedCitation":"(Helsel 2012)","previouslyFormattedCitation":"(Helsel 2012)"},"properties":{"noteIndex":0},"schema":"https://github.com/citation-style-language/schema/raw/master/csl-citation.json"}</w:instrText>
      </w:r>
      <w:r>
        <w:fldChar w:fldCharType="separate"/>
      </w:r>
      <w:r w:rsidRPr="002048E4">
        <w:rPr>
          <w:noProof/>
        </w:rPr>
        <w:t>(Helsel 2012)</w:t>
      </w:r>
      <w:r>
        <w:fldChar w:fldCharType="end"/>
      </w:r>
      <w:r w:rsidRPr="00DC4C47">
        <w:t>.</w:t>
      </w:r>
      <w:r>
        <w:t xml:space="preserve"> Changes in laboratory procedures or equipment can impact observed water quality time-series through changes in DL, RL, and general data precision. Changes in DL and RL therefore need to be acknowledged within trend assessment methods. We quantified the proportion of censored observations for each site </w:t>
      </w:r>
      <w:r>
        <w:rPr>
          <w:rFonts w:cs="Calibri"/>
        </w:rPr>
        <w:t>×</w:t>
      </w:r>
      <w:r>
        <w:t xml:space="preserve"> variable combination for each of our analyses. </w:t>
      </w:r>
      <w:r w:rsidRPr="00DC4C47">
        <w:t xml:space="preserve">In this study, </w:t>
      </w:r>
      <w:r>
        <w:t>repeatable</w:t>
      </w:r>
      <w:r w:rsidRPr="00DC4C47">
        <w:t xml:space="preserve"> procedures were used to handle censored data in the state </w:t>
      </w:r>
      <w:r>
        <w:t xml:space="preserve">(see </w:t>
      </w:r>
      <w:r w:rsidRPr="00DC4C47">
        <w:t xml:space="preserve">Section </w:t>
      </w:r>
      <w:r>
        <w:fldChar w:fldCharType="begin"/>
      </w:r>
      <w:r>
        <w:instrText xml:space="preserve"> REF _Ref210234216 \r \h </w:instrText>
      </w:r>
      <w:r>
        <w:fldChar w:fldCharType="separate"/>
      </w:r>
      <w:r w:rsidR="00E86EE1">
        <w:t>3.1.2</w:t>
      </w:r>
      <w:r>
        <w:fldChar w:fldCharType="end"/>
      </w:r>
      <w:r>
        <w:t xml:space="preserve">) </w:t>
      </w:r>
      <w:r w:rsidRPr="00DC4C47">
        <w:t>and trend</w:t>
      </w:r>
      <w:r>
        <w:t xml:space="preserve"> (see S</w:t>
      </w:r>
      <w:r w:rsidRPr="00DC4C47">
        <w:t xml:space="preserve">ection </w:t>
      </w:r>
      <w:r>
        <w:fldChar w:fldCharType="begin"/>
      </w:r>
      <w:r>
        <w:instrText xml:space="preserve"> REF _Ref210234228 \r \h </w:instrText>
      </w:r>
      <w:r>
        <w:fldChar w:fldCharType="separate"/>
      </w:r>
      <w:r w:rsidR="00E86EE1">
        <w:t>3.2.4</w:t>
      </w:r>
      <w:r>
        <w:fldChar w:fldCharType="end"/>
      </w:r>
      <w:r>
        <w:t>)</w:t>
      </w:r>
      <w:r w:rsidRPr="00DC4C47">
        <w:t xml:space="preserve"> analyses. </w:t>
      </w:r>
    </w:p>
    <w:p w14:paraId="6606C205" w14:textId="20609502" w:rsidR="00EC066D" w:rsidRDefault="009C3F71" w:rsidP="00496D11">
      <w:pPr>
        <w:pStyle w:val="Heading2"/>
        <w:numPr>
          <w:ilvl w:val="1"/>
          <w:numId w:val="7"/>
        </w:numPr>
      </w:pPr>
      <w:bookmarkStart w:id="77" w:name="_Toc212213431"/>
      <w:r>
        <w:t xml:space="preserve">Water quality </w:t>
      </w:r>
      <w:r w:rsidR="00E67322">
        <w:t>data</w:t>
      </w:r>
      <w:bookmarkEnd w:id="77"/>
    </w:p>
    <w:p w14:paraId="383FFD10" w14:textId="7780A928" w:rsidR="00412CF2" w:rsidRPr="00AA05F3" w:rsidRDefault="00412CF2" w:rsidP="00412CF2">
      <w:pPr>
        <w:pStyle w:val="BodyText"/>
        <w:rPr>
          <w:highlight w:val="yellow"/>
        </w:rPr>
      </w:pPr>
      <w:r w:rsidRPr="005818B3">
        <w:t xml:space="preserve">River </w:t>
      </w:r>
      <w:r w:rsidR="00FE325A">
        <w:t>water quality</w:t>
      </w:r>
      <w:r w:rsidRPr="005818B3">
        <w:t xml:space="preserve"> monitoring data have been acquired periodically from regional councils and </w:t>
      </w:r>
      <w:r w:rsidR="00BC040B">
        <w:t>ESNZ/</w:t>
      </w:r>
      <w:r w:rsidRPr="005818B3">
        <w:t xml:space="preserve">NIWA for </w:t>
      </w:r>
      <w:r w:rsidR="007A72BF">
        <w:t>previous</w:t>
      </w:r>
      <w:r w:rsidRPr="005818B3" w:rsidDel="007A72BF">
        <w:t xml:space="preserve"> </w:t>
      </w:r>
      <w:r w:rsidRPr="005818B3">
        <w:t>national scale analyses for MfE</w:t>
      </w:r>
      <w:r>
        <w:t xml:space="preserve"> </w:t>
      </w:r>
      <w:r>
        <w:fldChar w:fldCharType="begin" w:fldLock="1"/>
      </w:r>
      <w:r>
        <w:instrText>ADDIN CSL_CITATION {"citationItems":[{"id":"ITEM-1","itemData":{"abstract":"This report provides the methods and results for the first stage of a two-stage project to develop a national-scale freshwater quality model for the New Zealand Ministry for the Environment (MfE). The model is to be used to: 1) predict water quality state and trends in rivers and lakes across New Zealand; 2) assess spatial and temporal variation in the environmental pressures that affect freshwater quality; and 3) identify and quantify relationships between pressures and water quality. In the first stage of the project we updated national river and lake water quality databases and analysed water quality state and trends at river and lake sites with adequate data. In the second stage of the project we will compile agricultural pressure data and incorporate the water quality and pressure data in national-scale spatial models. This report represents the completion of the first stage of the project. It consists of detailed methods for data processing and analysis, a concise summary of national-scale state and trends, supplementary files with site-specific information, and minimal interpretation. The analyses in the report were aligned where possible with attributes in the National Policy Statement for Freshwater Management of 2014 (NPS-FM). The supplementary files are spreadsheets with spatial data and results of the water-quality state and trends analyses for every site that met basic criteria for sampling duration and frequency. The reason for the focus on methods in this report and tabulated results in the supplementary files is that those results are intended to be used in a synthesis report by MfE, as proposed in the national Environmental Reporting Bill. The methods used in the state and trend analyses include three advances over the methods used in previous national-scale analyses. First, we replaced censored and substituted values in the datasets with imputed values. This step alleviated problems caused by multiple tied values. Second, we developed and applied a procedure for flow-adjusting trends at all river monitoring sites, including those without flow recorders. This procedure predicts mean daily flow at each site on each sampling date using the national hydrological model TopNet. Third, we applied a new, two-step procedure for trend analysis. The new procedure first uses confidence intervals to determine trend direction where possible, then uses recognised thresholds such as NPS-FM ‘bottom-lines’ (the boundaries between C and D bands for ecolo…","author":[{"dropping-particle":"","family":"Larned","given":"Scott T","non-dropping-particle":"","parse-names":false,"suffix":""},{"dropping-particle":"","family":"Snelder","given":"Ton H","non-dropping-particle":"","parse-names":false,"suffix":""},{"dropping-particle":"","family":"Unwin","given":"Martin J","non-dropping-particle":"","parse-names":false,"suffix":""},{"dropping-particle":"","family":"McBride","given":"Graham B","non-dropping-particle":"","parse-names":false,"suffix":""},{"dropping-particle":"","family":"Verburg","given":"Peter H","non-dropping-particle":"","parse-names":false,"suffix":""},{"dropping-particle":"","family":"McMillan","given":"Hilary K","non-dropping-particle":"","parse-names":false,"suffix":""}],"collection-title":"NIWA Client Report CHC2015-033 prepared for Ministry for the Environment","container-title":"Prepared for Ministry for the Environment","id":"ITEM-1","issue":"February","issued":{"date-parts":[["2015"]]},"number-of-pages":"107","publisher":"NIWA","publisher-place":"Christchurch","title":"Analysis of water quality in New Zealand lakes and rivers","type":"report","volume":"CHC2015-03"},"uris":["http://www.mendeley.com/documents/?uuid=bfffb671-db5b-4af9-84f9-b4b54bb02631"]},{"id":"ITEM-2","itemData":{"author":[{"dropping-particle":"","family":"Larned","given":"Scott T","non-dropping-particle":"","parse-names":false,"suffix":""},{"dropping-particle":"","family":"Whitehead","given":"Amy L","non-dropping-particle":"","parse-names":false,"suffix":""},{"dropping-particle":"","family":"Snelder","given":"Ton H","non-dropping-particle":"","parse-names":false,"suffix":""},{"dropping-particle":"","family":"Fraser","given":"Caroline","non-dropping-particle":"","parse-names":false,"suffix":""},{"dropping-particle":"","family":"Yang","given":"Jing","non-dropping-particle":"","parse-names":false,"suffix":""}],"collection-title":"NIWA Client Report 2018347CH prepared for the Ministry for the Environment","id":"ITEM-2","issue":"December","issued":{"date-parts":[["2018"]]},"number-of-pages":"67","publisher":"NIWA","publisher-place":"Christchurch","title":"Water quality state and trends in New Zealand rivers: Analyses of national data ending in 2017","type":"report"},"uris":["http://www.mendeley.com/documents/?uuid=05109eda-7f69-4c74-b1fe-d77e8dcbc0cb"]},{"id":"ITEM-3","itemData":{"abstract":"Unwin, M., Snelder, T., Booker, D. Ballantine, D., Lessard, J. 2010. Predicting water quality in New Zealand rivers from catchment-scale physical, hydrological and land cover descriptors using Random Forest models. NIWA Client Report CHC2010-037","author":[{"dropping-particle":"","family":"Unwin","given":"Martin J","non-dropping-particle":"","parse-names":false,"suffix":""},{"dropping-particle":"","family":"Snelder","given":"Ton H","non-dropping-particle":"","parse-names":false,"suffix":""},{"dropping-particle":"","family":"Booker","given":"Doug J","non-dropping-particle":"","parse-names":false,"suffix":""},{"dropping-particle":"","family":"Ballantine","given":"D","non-dropping-particle":"","parse-names":false,"suffix":""},{"dropping-particle":"","family":"Lessard","given":"J","non-dropping-particle":"","parse-names":false,"suffix":""}],"collection-title":"NIWA Client Report CHC2010-037","id":"ITEM-3","issued":{"date-parts":[["2010"]]},"publisher":"NIWA","publisher-place":"Christchurch","title":"Predicting water quality in New Zealand rivers from catchment-scale physical, hydrological and land cover descriptors using Random Forest models","type":"report"},"uris":["http://www.mendeley.com/documents/?uuid=e3155cb9-556f-4e6c-9a01-e737034b88cc"]},{"id":"ITEM-4","itemData":{"abstract":"Unwin, M.J., Larned, S.T. (2013) Statistical models, indicators and trend analyses for reporting national-scale river water quality. NIWA client CHC2013-033 report to MfE, 71pp","author":[{"dropping-particle":"","family":"Unwin","given":"Martin J","non-dropping-particle":"","parse-names":false,"suffix":""},{"dropping-particle":"","family":"Larned","given":"Scott T","non-dropping-particle":"","parse-names":false,"suffix":""}],"collection-title":"NIWA client CHC2013-033 report prepared for the Ministry for the Environment","id":"ITEM-4","issued":{"date-parts":[["2013"]]},"number-of-pages":"77","publisher":"NIWA","publisher-place":"Christchurch","title":"Statistical models, indicators and trend analyses for reporting national-scale river water quality","type":"report"},"uris":["http://www.mendeley.com/documents/?uuid=6ef1a799-2cf4-46ec-8021-7168d79b74e8"]},{"id":"ITEM-5","itemData":{"abstract":"Ballantine, D.J., Booker, D., Unwin, M., Snelder, T. (2010) Analysis of national river water quality data for the period 1998–2007. NIWA Client Report CHC2010–038.","author":[{"dropping-particle":"","family":"Ballantine","given":"D J","non-dropping-particle":"","parse-names":false,"suffix":""},{"dropping-particle":"","family":"Booker","given":"Doug J","non-dropping-particle":"","parse-names":false,"suffix":""},{"dropping-particle":"","family":"Unwin","given":"Martin John","non-dropping-particle":"","parse-names":false,"suffix":""},{"dropping-particle":"","family":"Snelder","given":"Ton H","non-dropping-particle":"","parse-names":false,"suffix":""}],"collection-title":"NIWA Client Report CHC2010–038 prepared for the Ministry of the Environment","id":"ITEM-5","issued":{"date-parts":[["2010"]]},"publisher":"NIWA","publisher-place":"Christchurch","title":"Analysis of national river water quality data for the period 1998–2007","type":"report"},"uris":["http://www.mendeley.com/documents/?uuid=c2e25f70-eef3-4900-9640-b68810430e47"]}],"mendeley":{"formattedCitation":"(Ballantine et al. 2010; Larned et al. 2015, 2018; Unwin et al. 2010; Unwin and Larned 2013)","plainTextFormattedCitation":"(Ballantine et al. 2010; Larned et al. 2015, 2018; Unwin et al. 2010; Unwin and Larned 2013)","previouslyFormattedCitation":"(Ballantine et al. 2010; Larned et al. 2015, 2018; Unwin et al. 2010; Unwin and Larned 2013)"},"properties":{"noteIndex":0},"schema":"https://github.com/citation-style-language/schema/raw/master/csl-citation.json"}</w:instrText>
      </w:r>
      <w:r>
        <w:fldChar w:fldCharType="separate"/>
      </w:r>
      <w:r w:rsidRPr="002048E4">
        <w:rPr>
          <w:noProof/>
        </w:rPr>
        <w:t xml:space="preserve">(Ballantine et al. 2010; </w:t>
      </w:r>
      <w:r w:rsidR="00422358" w:rsidRPr="002048E4">
        <w:rPr>
          <w:noProof/>
        </w:rPr>
        <w:t>Unwin et al. 2010; Unwin and Larned 2013</w:t>
      </w:r>
      <w:r w:rsidR="00422358">
        <w:rPr>
          <w:noProof/>
        </w:rPr>
        <w:t xml:space="preserve">; </w:t>
      </w:r>
      <w:r w:rsidRPr="002048E4">
        <w:rPr>
          <w:noProof/>
        </w:rPr>
        <w:t xml:space="preserve">Larned et al. 2015, 2018; </w:t>
      </w:r>
      <w:r w:rsidR="00BC040B">
        <w:rPr>
          <w:noProof/>
        </w:rPr>
        <w:t>Whitehead et al. 2022</w:t>
      </w:r>
      <w:r w:rsidRPr="002048E4">
        <w:rPr>
          <w:noProof/>
        </w:rPr>
        <w:t>)</w:t>
      </w:r>
      <w:r>
        <w:fldChar w:fldCharType="end"/>
      </w:r>
      <w:r w:rsidRPr="005818B3">
        <w:t>. For each successive analysis, dat</w:t>
      </w:r>
      <w:r>
        <w:t>a</w:t>
      </w:r>
      <w:r w:rsidRPr="005818B3">
        <w:t xml:space="preserve"> were used to update </w:t>
      </w:r>
      <w:r w:rsidR="00BC040B">
        <w:t xml:space="preserve">or regenerate </w:t>
      </w:r>
      <w:r w:rsidRPr="005818B3">
        <w:t xml:space="preserve">a database </w:t>
      </w:r>
      <w:r>
        <w:t xml:space="preserve">comprising </w:t>
      </w:r>
      <w:r w:rsidRPr="005818B3">
        <w:t>site information, sampling dates</w:t>
      </w:r>
      <w:r w:rsidR="004F0B21">
        <w:t>,</w:t>
      </w:r>
      <w:r w:rsidRPr="005818B3">
        <w:t xml:space="preserve"> and </w:t>
      </w:r>
      <w:r>
        <w:t>measurements f</w:t>
      </w:r>
      <w:r w:rsidR="00960AA9">
        <w:t>or</w:t>
      </w:r>
      <w:r w:rsidRPr="005818B3">
        <w:t xml:space="preserve"> </w:t>
      </w:r>
      <w:r w:rsidR="00960AA9">
        <w:t>several</w:t>
      </w:r>
      <w:r w:rsidRPr="005818B3">
        <w:t xml:space="preserve"> monitoring variables. </w:t>
      </w:r>
      <w:r w:rsidR="00C738BB">
        <w:t>Previously derived</w:t>
      </w:r>
      <w:r w:rsidRPr="005818B3" w:rsidDel="00C738BB">
        <w:t xml:space="preserve"> </w:t>
      </w:r>
      <w:r w:rsidRPr="005818B3">
        <w:t>database</w:t>
      </w:r>
      <w:r w:rsidR="00C738BB">
        <w:t>s</w:t>
      </w:r>
      <w:r w:rsidRPr="005818B3">
        <w:t xml:space="preserve"> also </w:t>
      </w:r>
      <w:r w:rsidRPr="007A4BDD">
        <w:t>contain</w:t>
      </w:r>
      <w:r w:rsidR="00C738BB">
        <w:t>ed</w:t>
      </w:r>
      <w:r w:rsidRPr="007A4BDD">
        <w:t xml:space="preserve"> metadata (e.g., methods, alternative variable labels, analytical detection limits). </w:t>
      </w:r>
    </w:p>
    <w:p w14:paraId="09DC1267" w14:textId="169EBEFC" w:rsidR="00412CF2" w:rsidRDefault="00412CF2" w:rsidP="00AF310D">
      <w:pPr>
        <w:pStyle w:val="BodyText"/>
      </w:pPr>
      <w:r w:rsidRPr="008C306F">
        <w:t>We use</w:t>
      </w:r>
      <w:r>
        <w:t>d</w:t>
      </w:r>
      <w:r w:rsidRPr="008C306F">
        <w:t xml:space="preserve"> </w:t>
      </w:r>
      <w:r w:rsidR="002A6A29">
        <w:t xml:space="preserve">traceable </w:t>
      </w:r>
      <w:r w:rsidRPr="008C306F">
        <w:t xml:space="preserve">procedures to acquire </w:t>
      </w:r>
      <w:r w:rsidR="00D45BA3">
        <w:t xml:space="preserve">river water quality observation </w:t>
      </w:r>
      <w:r w:rsidRPr="008C306F">
        <w:t>data</w:t>
      </w:r>
      <w:r w:rsidR="00625045">
        <w:t xml:space="preserve">. </w:t>
      </w:r>
      <w:r w:rsidR="7012F895">
        <w:t>MfE first contacted councils to notif</w:t>
      </w:r>
      <w:r w:rsidR="71C5492B">
        <w:t xml:space="preserve">y them of the data request and to </w:t>
      </w:r>
      <w:r w:rsidR="00631B09">
        <w:t xml:space="preserve">request a suitable </w:t>
      </w:r>
      <w:r w:rsidR="00983AAB">
        <w:t>contact for each data provider</w:t>
      </w:r>
      <w:r w:rsidR="00CE1902">
        <w:t xml:space="preserve">. We then </w:t>
      </w:r>
      <w:r w:rsidR="004D5767">
        <w:t xml:space="preserve">sent </w:t>
      </w:r>
      <w:r w:rsidR="00671E04">
        <w:t xml:space="preserve">the same </w:t>
      </w:r>
      <w:r w:rsidR="00F93E92">
        <w:t>data request to all data providers.</w:t>
      </w:r>
      <w:r w:rsidR="00A53ED3">
        <w:t xml:space="preserve"> </w:t>
      </w:r>
      <w:r w:rsidR="00AD310A">
        <w:t xml:space="preserve">Data and information describing </w:t>
      </w:r>
      <w:r w:rsidR="00420A60">
        <w:t>o</w:t>
      </w:r>
      <w:r w:rsidR="00057413">
        <w:t xml:space="preserve">bserved water </w:t>
      </w:r>
      <w:r w:rsidR="00A53ED3">
        <w:t>quality</w:t>
      </w:r>
      <w:r w:rsidR="00420A60">
        <w:t>,</w:t>
      </w:r>
      <w:r w:rsidR="009E5DC0">
        <w:t xml:space="preserve"> censoring information, site metadata, and descriptions of measurement methods were requested.</w:t>
      </w:r>
      <w:r w:rsidR="00F93E92">
        <w:t xml:space="preserve"> </w:t>
      </w:r>
      <w:r w:rsidR="00A924D7">
        <w:t xml:space="preserve">We </w:t>
      </w:r>
      <w:r w:rsidR="00D7343D">
        <w:t xml:space="preserve">received data directly </w:t>
      </w:r>
      <w:r w:rsidR="006739C2">
        <w:t>from data providers via email</w:t>
      </w:r>
      <w:r w:rsidRPr="008C306F">
        <w:t>.</w:t>
      </w:r>
      <w:r>
        <w:t xml:space="preserve"> </w:t>
      </w:r>
      <w:r w:rsidRPr="008C306F">
        <w:t>We used</w:t>
      </w:r>
      <w:r>
        <w:t xml:space="preserve"> the</w:t>
      </w:r>
      <w:r w:rsidRPr="008C306F">
        <w:t xml:space="preserve"> data </w:t>
      </w:r>
      <w:r>
        <w:t xml:space="preserve">acquired through these procedures </w:t>
      </w:r>
      <w:r w:rsidRPr="008C306F">
        <w:t xml:space="preserve">to </w:t>
      </w:r>
      <w:r w:rsidR="00BC040B">
        <w:t xml:space="preserve">generate a </w:t>
      </w:r>
      <w:r>
        <w:t xml:space="preserve">dataset </w:t>
      </w:r>
      <w:r w:rsidR="00BC040B">
        <w:t xml:space="preserve">similar in format to that </w:t>
      </w:r>
      <w:r>
        <w:t>used for the previous national-scale analysis.</w:t>
      </w:r>
      <w:r w:rsidR="00F071DA">
        <w:t xml:space="preserve"> </w:t>
      </w:r>
    </w:p>
    <w:p w14:paraId="760CB4AF" w14:textId="6C337356" w:rsidR="00A17F2E" w:rsidRDefault="00784CD1" w:rsidP="00AF310D">
      <w:pPr>
        <w:pStyle w:val="BodyText"/>
      </w:pPr>
      <w:r>
        <w:t>After initial data collation, w</w:t>
      </w:r>
      <w:r w:rsidR="00A17F2E">
        <w:t xml:space="preserve">e determined that some data providers had pre-filtered their data to supply data solely collected at regular intervals at </w:t>
      </w:r>
      <w:proofErr w:type="spellStart"/>
      <w:r w:rsidR="00A17F2E">
        <w:t>SoE</w:t>
      </w:r>
      <w:proofErr w:type="spellEnd"/>
      <w:r w:rsidR="00A17F2E">
        <w:t xml:space="preserve"> </w:t>
      </w:r>
      <w:r w:rsidR="4592848B">
        <w:t xml:space="preserve">monitoring </w:t>
      </w:r>
      <w:r w:rsidR="00A17F2E">
        <w:t xml:space="preserve">sites for </w:t>
      </w:r>
      <w:proofErr w:type="spellStart"/>
      <w:r w:rsidR="00A17F2E">
        <w:t>SoE</w:t>
      </w:r>
      <w:proofErr w:type="spellEnd"/>
      <w:r w:rsidR="00A17F2E">
        <w:t xml:space="preserve"> </w:t>
      </w:r>
      <w:r w:rsidR="6936ECF5">
        <w:t xml:space="preserve">monitoring </w:t>
      </w:r>
      <w:r w:rsidR="00A17F2E">
        <w:t xml:space="preserve">purposes, whereas other providers had supplied all available water quality data regardless of purpose or frequency of data collection. </w:t>
      </w:r>
      <w:r w:rsidR="00617344">
        <w:t>W</w:t>
      </w:r>
      <w:r w:rsidR="00A17F2E" w:rsidRPr="00615404">
        <w:t xml:space="preserve">e </w:t>
      </w:r>
      <w:r w:rsidR="00617344">
        <w:t xml:space="preserve">therefore </w:t>
      </w:r>
      <w:r w:rsidR="00A17F2E">
        <w:t xml:space="preserve">requested that data providers supply </w:t>
      </w:r>
      <w:r w:rsidR="00A17F2E" w:rsidRPr="00615404">
        <w:t>information that identified the purpose f</w:t>
      </w:r>
      <w:r w:rsidR="00A17F2E">
        <w:t>or</w:t>
      </w:r>
      <w:r w:rsidR="00A17F2E" w:rsidRPr="00615404">
        <w:t xml:space="preserve"> </w:t>
      </w:r>
      <w:r w:rsidR="00A17F2E">
        <w:t xml:space="preserve">which each observation was collected </w:t>
      </w:r>
      <w:r w:rsidR="00A17F2E" w:rsidRPr="00615404">
        <w:t xml:space="preserve">or confirm that data supplied to us </w:t>
      </w:r>
      <w:r w:rsidR="00A17F2E">
        <w:t>were</w:t>
      </w:r>
      <w:r w:rsidR="00A17F2E" w:rsidRPr="00615404">
        <w:t xml:space="preserve"> solely associated with </w:t>
      </w:r>
      <w:r w:rsidR="00A17F2E">
        <w:t xml:space="preserve">routine </w:t>
      </w:r>
      <w:proofErr w:type="spellStart"/>
      <w:r w:rsidR="00A17F2E" w:rsidRPr="00615404">
        <w:t>SoE</w:t>
      </w:r>
      <w:proofErr w:type="spellEnd"/>
      <w:r w:rsidR="00A17F2E" w:rsidRPr="00615404">
        <w:t xml:space="preserve"> monitoring</w:t>
      </w:r>
      <w:r w:rsidR="00A17F2E">
        <w:t xml:space="preserve"> rather than for other purposes</w:t>
      </w:r>
      <w:r w:rsidR="00A17F2E" w:rsidRPr="00615404">
        <w:t>.</w:t>
      </w:r>
      <w:r w:rsidR="00A17F2E">
        <w:t xml:space="preserve"> We used the information supplied to us by data providers regarding the purpose of data collection to maintain spatial and temporal consistency within our analysis</w:t>
      </w:r>
      <w:r w:rsidR="001F62D0">
        <w:t xml:space="preserve"> by limiting the analysis to </w:t>
      </w:r>
      <w:proofErr w:type="spellStart"/>
      <w:r w:rsidR="001F62D0">
        <w:t>SoE</w:t>
      </w:r>
      <w:proofErr w:type="spellEnd"/>
      <w:r w:rsidR="001F62D0">
        <w:t xml:space="preserve"> data</w:t>
      </w:r>
      <w:r w:rsidR="00A17F2E">
        <w:t>. For example,</w:t>
      </w:r>
      <w:r w:rsidR="00A17F2E" w:rsidRPr="00D94FE6">
        <w:t xml:space="preserve"> </w:t>
      </w:r>
      <w:r w:rsidR="00A17F2E">
        <w:t>we removed frequent observations made for non-</w:t>
      </w:r>
      <w:proofErr w:type="spellStart"/>
      <w:r w:rsidR="00A17F2E">
        <w:t>SoE</w:t>
      </w:r>
      <w:proofErr w:type="spellEnd"/>
      <w:r w:rsidR="00A17F2E">
        <w:t xml:space="preserve"> purposes to </w:t>
      </w:r>
      <w:r w:rsidR="00A17F2E" w:rsidRPr="00940C01">
        <w:t>maintain</w:t>
      </w:r>
      <w:r w:rsidR="00A17F2E">
        <w:t xml:space="preserve"> </w:t>
      </w:r>
      <w:r w:rsidR="00A17F2E" w:rsidRPr="00940C01">
        <w:t xml:space="preserve">consistency between sites experiencing </w:t>
      </w:r>
      <w:r w:rsidR="00A17F2E">
        <w:t>standard</w:t>
      </w:r>
      <w:r w:rsidR="00A17F2E" w:rsidRPr="00940C01">
        <w:t xml:space="preserve"> </w:t>
      </w:r>
      <w:proofErr w:type="spellStart"/>
      <w:r w:rsidR="00A17F2E" w:rsidRPr="00940C01">
        <w:t>SoE</w:t>
      </w:r>
      <w:proofErr w:type="spellEnd"/>
      <w:r w:rsidR="00A17F2E" w:rsidRPr="00940C01">
        <w:t xml:space="preserve"> sampling </w:t>
      </w:r>
      <w:r w:rsidR="00A17F2E">
        <w:t xml:space="preserve">regimes </w:t>
      </w:r>
      <w:r w:rsidR="00A17F2E" w:rsidRPr="00940C01">
        <w:t>and sites experiencing irregular sampling</w:t>
      </w:r>
      <w:r w:rsidR="00A17F2E">
        <w:t>. We also removed observations made at non-</w:t>
      </w:r>
      <w:proofErr w:type="spellStart"/>
      <w:r w:rsidR="00A17F2E">
        <w:t>SoE</w:t>
      </w:r>
      <w:proofErr w:type="spellEnd"/>
      <w:r w:rsidR="00A17F2E">
        <w:t xml:space="preserve"> sites to maintain consistency between regions who supplied data only at </w:t>
      </w:r>
      <w:proofErr w:type="spellStart"/>
      <w:r w:rsidR="00A17F2E">
        <w:t>SoE</w:t>
      </w:r>
      <w:proofErr w:type="spellEnd"/>
      <w:r w:rsidR="00A17F2E">
        <w:t xml:space="preserve"> sites and regions who supplied all data including from site strategically placed to detect the effects of specific point sources for consent monitoring purposes. </w:t>
      </w:r>
    </w:p>
    <w:p w14:paraId="00C2AE4C" w14:textId="726CBAB7" w:rsidR="00682C98" w:rsidRDefault="00AD1E5C" w:rsidP="009F46BD">
      <w:pPr>
        <w:pStyle w:val="Heading2"/>
        <w:numPr>
          <w:ilvl w:val="1"/>
          <w:numId w:val="7"/>
        </w:numPr>
      </w:pPr>
      <w:bookmarkStart w:id="78" w:name="_Toc212213432"/>
      <w:r>
        <w:lastRenderedPageBreak/>
        <w:t>Q</w:t>
      </w:r>
      <w:r w:rsidR="00091B94" w:rsidRPr="00091B94">
        <w:t xml:space="preserve">uality </w:t>
      </w:r>
      <w:r w:rsidR="00C1319E">
        <w:t>c</w:t>
      </w:r>
      <w:r w:rsidR="00091B94" w:rsidRPr="00091B94">
        <w:t>ontrol</w:t>
      </w:r>
      <w:r w:rsidR="00424F69">
        <w:t xml:space="preserve"> information</w:t>
      </w:r>
      <w:bookmarkEnd w:id="78"/>
    </w:p>
    <w:p w14:paraId="55FF9933" w14:textId="26E3370E" w:rsidR="00D91A39" w:rsidRDefault="00F54F3A" w:rsidP="00412CF2">
      <w:pPr>
        <w:pStyle w:val="BodyText"/>
      </w:pPr>
      <w:r w:rsidRPr="009F46BD">
        <w:t xml:space="preserve">We aimed to acquire </w:t>
      </w:r>
      <w:r w:rsidR="00AD3461" w:rsidRPr="009F46BD">
        <w:t xml:space="preserve">a </w:t>
      </w:r>
      <w:r w:rsidRPr="009F46BD">
        <w:t>data</w:t>
      </w:r>
      <w:r w:rsidR="00AD3461" w:rsidRPr="009F46BD">
        <w:t>set</w:t>
      </w:r>
      <w:r w:rsidRPr="009F46BD">
        <w:t xml:space="preserve"> </w:t>
      </w:r>
      <w:r w:rsidR="00CE58EA" w:rsidRPr="009F46BD">
        <w:t xml:space="preserve">covering the </w:t>
      </w:r>
      <w:r w:rsidR="009E1D54" w:rsidRPr="009F46BD">
        <w:t xml:space="preserve">period up to 2024 </w:t>
      </w:r>
      <w:r w:rsidRPr="009F46BD">
        <w:t xml:space="preserve">that was </w:t>
      </w:r>
      <w:r w:rsidR="00EE3538" w:rsidRPr="009F46BD">
        <w:t xml:space="preserve">broadly </w:t>
      </w:r>
      <w:r w:rsidR="00307CC5" w:rsidRPr="009F46BD">
        <w:t xml:space="preserve">comparable </w:t>
      </w:r>
      <w:r w:rsidRPr="009F46BD">
        <w:t xml:space="preserve">to </w:t>
      </w:r>
      <w:r w:rsidR="00AD3461" w:rsidRPr="009F46BD">
        <w:t>th</w:t>
      </w:r>
      <w:r w:rsidR="00077EF9" w:rsidRPr="009F46BD">
        <w:t xml:space="preserve">e dataset </w:t>
      </w:r>
      <w:r w:rsidR="009E1D54" w:rsidRPr="009F46BD">
        <w:t>covering the period up to 2020</w:t>
      </w:r>
      <w:r w:rsidR="0054539A" w:rsidRPr="009F46BD">
        <w:t xml:space="preserve"> that was </w:t>
      </w:r>
      <w:r w:rsidR="005167BF" w:rsidRPr="009F46BD">
        <w:t>collated by Whitehead et al. (2022)</w:t>
      </w:r>
      <w:r w:rsidR="00F42879" w:rsidRPr="009F46BD">
        <w:t xml:space="preserve">. </w:t>
      </w:r>
      <w:r w:rsidR="00907C67" w:rsidRPr="009F46BD">
        <w:t xml:space="preserve">Quality </w:t>
      </w:r>
      <w:r w:rsidR="00F11D18" w:rsidRPr="009F46BD">
        <w:t>Control</w:t>
      </w:r>
      <w:r w:rsidR="00907C67" w:rsidRPr="009F46BD">
        <w:t xml:space="preserve"> (QC) standards and codes </w:t>
      </w:r>
      <w:r w:rsidR="00076A69" w:rsidRPr="009F46BD">
        <w:t xml:space="preserve">have been applied by </w:t>
      </w:r>
      <w:r w:rsidR="00B32422" w:rsidRPr="009F46BD">
        <w:t xml:space="preserve">data providers </w:t>
      </w:r>
      <w:r w:rsidR="003C5435" w:rsidRPr="009F46BD">
        <w:t xml:space="preserve">since implementation of </w:t>
      </w:r>
      <w:r w:rsidR="19D17FB5">
        <w:t>National Environmental Monitoring Standards (NEMS)</w:t>
      </w:r>
      <w:r w:rsidR="003C5435">
        <w:t xml:space="preserve"> Q</w:t>
      </w:r>
      <w:r w:rsidR="00AB7056">
        <w:t>C standards in 2019</w:t>
      </w:r>
      <w:r w:rsidR="002A5D82">
        <w:t xml:space="preserve"> (NEMS 2019)</w:t>
      </w:r>
      <w:r w:rsidR="00AB7056">
        <w:t xml:space="preserve">. </w:t>
      </w:r>
      <w:r w:rsidR="00AB7056" w:rsidRPr="009F46BD">
        <w:t>W</w:t>
      </w:r>
      <w:r w:rsidR="00016E5A" w:rsidRPr="009F46BD">
        <w:t xml:space="preserve">e </w:t>
      </w:r>
      <w:r w:rsidR="00AB7056" w:rsidRPr="009F46BD">
        <w:t xml:space="preserve">therefore </w:t>
      </w:r>
      <w:r w:rsidR="00710D4F" w:rsidRPr="009F46BD">
        <w:t xml:space="preserve">attempted to </w:t>
      </w:r>
      <w:r w:rsidR="00A76D38" w:rsidRPr="009F46BD">
        <w:t xml:space="preserve">acquire </w:t>
      </w:r>
      <w:r w:rsidR="007C28D5" w:rsidRPr="009F46BD">
        <w:t>QC</w:t>
      </w:r>
      <w:r w:rsidR="00AB7056" w:rsidRPr="009F46BD">
        <w:t xml:space="preserve"> information </w:t>
      </w:r>
      <w:r w:rsidR="00380396" w:rsidRPr="009F46BD">
        <w:t xml:space="preserve">to </w:t>
      </w:r>
      <w:r w:rsidR="00C74DF8" w:rsidRPr="009F46BD">
        <w:t xml:space="preserve">allow data </w:t>
      </w:r>
      <w:r w:rsidR="00CF55C4" w:rsidRPr="009F46BD">
        <w:t xml:space="preserve">labelled as being </w:t>
      </w:r>
      <w:r w:rsidR="00C74DF8" w:rsidRPr="009F46BD">
        <w:t xml:space="preserve">of poor quality to be identified and removed </w:t>
      </w:r>
      <w:r w:rsidR="00104B3F" w:rsidRPr="009F46BD">
        <w:t>from</w:t>
      </w:r>
      <w:r w:rsidR="00C74DF8" w:rsidRPr="009F46BD">
        <w:t xml:space="preserve"> our analysis. </w:t>
      </w:r>
      <w:r w:rsidR="00104B3F" w:rsidRPr="009F46BD">
        <w:t>We requested that</w:t>
      </w:r>
      <w:r w:rsidR="00A6548F" w:rsidRPr="009F46BD">
        <w:t xml:space="preserve"> data providers supplied NEMS QC codes (</w:t>
      </w:r>
      <w:r w:rsidR="00F405EB">
        <w:fldChar w:fldCharType="begin"/>
      </w:r>
      <w:r w:rsidR="00F405EB">
        <w:instrText xml:space="preserve"> REF _Ref212044691 \h </w:instrText>
      </w:r>
      <w:r w:rsidR="00F405EB">
        <w:fldChar w:fldCharType="separate"/>
      </w:r>
      <w:r w:rsidR="00E86EE1">
        <w:t xml:space="preserve">Table </w:t>
      </w:r>
      <w:r w:rsidR="00E86EE1">
        <w:rPr>
          <w:noProof/>
        </w:rPr>
        <w:t>2</w:t>
      </w:r>
      <w:r w:rsidR="00E86EE1">
        <w:noBreakHyphen/>
      </w:r>
      <w:r w:rsidR="00E86EE1">
        <w:rPr>
          <w:noProof/>
        </w:rPr>
        <w:t>2</w:t>
      </w:r>
      <w:r w:rsidR="00F405EB">
        <w:fldChar w:fldCharType="end"/>
      </w:r>
      <w:r w:rsidR="00A6548F" w:rsidRPr="009F46BD">
        <w:t xml:space="preserve">) alongside each observed </w:t>
      </w:r>
      <w:r w:rsidR="0007289E" w:rsidRPr="009F46BD">
        <w:t xml:space="preserve">water quality value. </w:t>
      </w:r>
    </w:p>
    <w:p w14:paraId="5D9B0A9F" w14:textId="784C48E0" w:rsidR="00F405EB" w:rsidRPr="00F405EB" w:rsidRDefault="00F405EB" w:rsidP="00F405EB">
      <w:pPr>
        <w:pStyle w:val="Caption"/>
        <w:spacing w:after="120"/>
        <w:rPr>
          <w:vanish/>
          <w:specVanish/>
        </w:rPr>
      </w:pPr>
      <w:bookmarkStart w:id="79" w:name="_Ref212044691"/>
      <w:bookmarkStart w:id="80" w:name="_Toc212213458"/>
      <w:r>
        <w:t xml:space="preserve">Table </w:t>
      </w:r>
      <w:r w:rsidR="00F80E77">
        <w:fldChar w:fldCharType="begin"/>
      </w:r>
      <w:r w:rsidR="00F80E77">
        <w:instrText xml:space="preserve"> STYLEREF "Heading 1" \s </w:instrText>
      </w:r>
      <w:r w:rsidR="00F80E77">
        <w:fldChar w:fldCharType="separate"/>
      </w:r>
      <w:r w:rsidR="00E86EE1">
        <w:rPr>
          <w:noProof/>
        </w:rPr>
        <w:t>2</w:t>
      </w:r>
      <w:r w:rsidR="00F80E77">
        <w:rPr>
          <w:noProof/>
        </w:rPr>
        <w:fldChar w:fldCharType="end"/>
      </w:r>
      <w:r>
        <w:noBreakHyphen/>
      </w:r>
      <w:r w:rsidR="00F80E77">
        <w:fldChar w:fldCharType="begin"/>
      </w:r>
      <w:r w:rsidR="00F80E77">
        <w:instrText xml:space="preserve"> SEQ Table \s 1 </w:instrText>
      </w:r>
      <w:r w:rsidR="00F80E77">
        <w:fldChar w:fldCharType="separate"/>
      </w:r>
      <w:r w:rsidR="00E86EE1">
        <w:rPr>
          <w:noProof/>
        </w:rPr>
        <w:t>2</w:t>
      </w:r>
      <w:r w:rsidR="00F80E77">
        <w:rPr>
          <w:noProof/>
        </w:rPr>
        <w:fldChar w:fldCharType="end"/>
      </w:r>
      <w:bookmarkEnd w:id="79"/>
      <w:r>
        <w:t>:</w:t>
      </w:r>
      <w:r>
        <w:tab/>
      </w:r>
      <w:r w:rsidRPr="00F405EB">
        <w:t>NEMS QC codes and their named quality zones (source</w:t>
      </w:r>
      <w:r w:rsidR="00C32A0B">
        <w:t>:</w:t>
      </w:r>
      <w:r w:rsidRPr="00F405EB">
        <w:t xml:space="preserve"> NEMS 2019)</w:t>
      </w:r>
      <w:r>
        <w:t>.</w:t>
      </w:r>
      <w:bookmarkEnd w:id="80"/>
    </w:p>
    <w:p w14:paraId="3A1669CA" w14:textId="4266EC88" w:rsidR="00FF37D8" w:rsidRDefault="00F405EB" w:rsidP="009F46BD">
      <w:pPr>
        <w:pStyle w:val="CaptionText"/>
        <w:keepNext/>
        <w:spacing w:after="120"/>
      </w:pPr>
      <w:r>
        <w:t xml:space="preserve"> </w:t>
      </w:r>
    </w:p>
    <w:tbl>
      <w:tblPr>
        <w:tblStyle w:val="ADXTextTable"/>
        <w:tblW w:w="9070" w:type="dxa"/>
        <w:tblLook w:val="04A0" w:firstRow="1" w:lastRow="0" w:firstColumn="1" w:lastColumn="0" w:noHBand="0" w:noVBand="1"/>
      </w:tblPr>
      <w:tblGrid>
        <w:gridCol w:w="4535"/>
        <w:gridCol w:w="4535"/>
      </w:tblGrid>
      <w:tr w:rsidR="00251CED" w14:paraId="2AE8DDA1" w14:textId="77777777" w:rsidTr="009F46BD">
        <w:trPr>
          <w:cnfStyle w:val="100000000000" w:firstRow="1" w:lastRow="0" w:firstColumn="0" w:lastColumn="0" w:oddVBand="0" w:evenVBand="0" w:oddHBand="0" w:evenHBand="0" w:firstRowFirstColumn="0" w:firstRowLastColumn="0" w:lastRowFirstColumn="0" w:lastRowLastColumn="0"/>
          <w:tblHeader/>
        </w:trPr>
        <w:tc>
          <w:tcPr>
            <w:tcW w:w="4535" w:type="dxa"/>
          </w:tcPr>
          <w:p w14:paraId="550A1FDC" w14:textId="171DA400" w:rsidR="00251CED" w:rsidRDefault="00251CED" w:rsidP="009F46BD">
            <w:pPr>
              <w:pStyle w:val="TableHeading"/>
            </w:pPr>
            <w:r>
              <w:t>QC code</w:t>
            </w:r>
          </w:p>
        </w:tc>
        <w:tc>
          <w:tcPr>
            <w:tcW w:w="4535" w:type="dxa"/>
          </w:tcPr>
          <w:p w14:paraId="00753117" w14:textId="5C0DD72B" w:rsidR="00251CED" w:rsidRDefault="00D31FF4" w:rsidP="009F46BD">
            <w:pPr>
              <w:pStyle w:val="TableHeading"/>
            </w:pPr>
            <w:r>
              <w:t>Name</w:t>
            </w:r>
            <w:r w:rsidR="00303E62">
              <w:t xml:space="preserve">d quality </w:t>
            </w:r>
            <w:r w:rsidR="004E6AE2">
              <w:t>zone</w:t>
            </w:r>
            <w:r>
              <w:t xml:space="preserve"> </w:t>
            </w:r>
          </w:p>
        </w:tc>
      </w:tr>
      <w:tr w:rsidR="00D95511" w14:paraId="285BF47D" w14:textId="77777777" w:rsidTr="009F46BD">
        <w:tc>
          <w:tcPr>
            <w:tcW w:w="4535" w:type="dxa"/>
          </w:tcPr>
          <w:p w14:paraId="428B2BA7" w14:textId="57DD276A" w:rsidR="00D95511" w:rsidRDefault="00D95511" w:rsidP="009F46BD">
            <w:pPr>
              <w:pStyle w:val="TableBodyText"/>
            </w:pPr>
            <w:r w:rsidRPr="000160DF">
              <w:t xml:space="preserve">QC 600 </w:t>
            </w:r>
          </w:p>
        </w:tc>
        <w:tc>
          <w:tcPr>
            <w:tcW w:w="4535" w:type="dxa"/>
          </w:tcPr>
          <w:p w14:paraId="7016738E" w14:textId="653FA159" w:rsidR="00D95511" w:rsidRDefault="00D31FF4" w:rsidP="009F46BD">
            <w:pPr>
              <w:pStyle w:val="TableBodyText"/>
            </w:pPr>
            <w:r>
              <w:t>H</w:t>
            </w:r>
            <w:r w:rsidR="00D95511" w:rsidRPr="000160DF">
              <w:t>ighest quality code</w:t>
            </w:r>
          </w:p>
        </w:tc>
      </w:tr>
      <w:tr w:rsidR="00D95511" w14:paraId="2E635E60" w14:textId="77777777" w:rsidTr="009F46BD">
        <w:tc>
          <w:tcPr>
            <w:tcW w:w="4535" w:type="dxa"/>
          </w:tcPr>
          <w:p w14:paraId="6ABF3A72" w14:textId="066E2B26" w:rsidR="00D95511" w:rsidRDefault="00D95511" w:rsidP="009F46BD">
            <w:pPr>
              <w:pStyle w:val="TableBodyText"/>
            </w:pPr>
            <w:r w:rsidRPr="000160DF">
              <w:t xml:space="preserve">QC 500 </w:t>
            </w:r>
          </w:p>
        </w:tc>
        <w:tc>
          <w:tcPr>
            <w:tcW w:w="4535" w:type="dxa"/>
          </w:tcPr>
          <w:p w14:paraId="45321BDA" w14:textId="3BEAA1EB" w:rsidR="00D95511" w:rsidRDefault="00D31FF4" w:rsidP="009F46BD">
            <w:pPr>
              <w:pStyle w:val="TableBodyText"/>
            </w:pPr>
            <w:r>
              <w:t>F</w:t>
            </w:r>
            <w:r w:rsidR="00D95511" w:rsidRPr="000160DF">
              <w:t>air</w:t>
            </w:r>
          </w:p>
        </w:tc>
      </w:tr>
      <w:tr w:rsidR="00D95511" w14:paraId="4E5323C2" w14:textId="77777777" w:rsidTr="009F46BD">
        <w:tc>
          <w:tcPr>
            <w:tcW w:w="4535" w:type="dxa"/>
          </w:tcPr>
          <w:p w14:paraId="35285D18" w14:textId="2396D731" w:rsidR="00D95511" w:rsidRDefault="00D95511" w:rsidP="009F46BD">
            <w:pPr>
              <w:pStyle w:val="TableBodyText"/>
            </w:pPr>
            <w:r w:rsidRPr="000160DF">
              <w:t xml:space="preserve">QC 400 </w:t>
            </w:r>
          </w:p>
        </w:tc>
        <w:tc>
          <w:tcPr>
            <w:tcW w:w="4535" w:type="dxa"/>
          </w:tcPr>
          <w:p w14:paraId="688841D9" w14:textId="5F7E24BC" w:rsidR="00D95511" w:rsidRDefault="00D31FF4" w:rsidP="009F46BD">
            <w:pPr>
              <w:pStyle w:val="TableBodyText"/>
            </w:pPr>
            <w:r>
              <w:t>C</w:t>
            </w:r>
            <w:r w:rsidR="00D95511" w:rsidRPr="000160DF">
              <w:t>ompromised</w:t>
            </w:r>
          </w:p>
        </w:tc>
      </w:tr>
      <w:tr w:rsidR="00D95511" w14:paraId="15AA2271" w14:textId="77777777" w:rsidTr="009F46BD">
        <w:tc>
          <w:tcPr>
            <w:tcW w:w="4535" w:type="dxa"/>
          </w:tcPr>
          <w:p w14:paraId="668FA1F7" w14:textId="48B24161" w:rsidR="00D95511" w:rsidRDefault="00D95511" w:rsidP="009F46BD">
            <w:pPr>
              <w:pStyle w:val="TableBodyText"/>
            </w:pPr>
            <w:r w:rsidRPr="000160DF">
              <w:t xml:space="preserve">QC 300 </w:t>
            </w:r>
          </w:p>
        </w:tc>
        <w:tc>
          <w:tcPr>
            <w:tcW w:w="4535" w:type="dxa"/>
          </w:tcPr>
          <w:p w14:paraId="2F456E6D" w14:textId="75B829A3" w:rsidR="00D95511" w:rsidRDefault="00D31FF4" w:rsidP="009F46BD">
            <w:pPr>
              <w:pStyle w:val="TableBodyText"/>
            </w:pPr>
            <w:r>
              <w:t>S</w:t>
            </w:r>
            <w:r w:rsidR="00D95511" w:rsidRPr="000160DF">
              <w:t>ynthetic</w:t>
            </w:r>
          </w:p>
        </w:tc>
      </w:tr>
      <w:tr w:rsidR="00D95511" w14:paraId="4722EEAD" w14:textId="77777777" w:rsidTr="009F46BD">
        <w:tc>
          <w:tcPr>
            <w:tcW w:w="4535" w:type="dxa"/>
          </w:tcPr>
          <w:p w14:paraId="3AF81088" w14:textId="26C3B1C7" w:rsidR="00D95511" w:rsidRDefault="00D95511" w:rsidP="009F46BD">
            <w:pPr>
              <w:pStyle w:val="TableBodyText"/>
            </w:pPr>
            <w:r w:rsidRPr="000160DF">
              <w:t xml:space="preserve">QC 200 </w:t>
            </w:r>
          </w:p>
        </w:tc>
        <w:tc>
          <w:tcPr>
            <w:tcW w:w="4535" w:type="dxa"/>
          </w:tcPr>
          <w:p w14:paraId="599F162F" w14:textId="3A561A19" w:rsidR="00D95511" w:rsidRDefault="00D31FF4" w:rsidP="009F46BD">
            <w:pPr>
              <w:pStyle w:val="TableBodyText"/>
            </w:pPr>
            <w:r>
              <w:t>N</w:t>
            </w:r>
            <w:r w:rsidR="00D95511" w:rsidRPr="000160DF">
              <w:t>o quality</w:t>
            </w:r>
          </w:p>
        </w:tc>
      </w:tr>
      <w:tr w:rsidR="00D95511" w14:paraId="7FCDAA00" w14:textId="77777777" w:rsidTr="009F46BD">
        <w:tc>
          <w:tcPr>
            <w:tcW w:w="4535" w:type="dxa"/>
          </w:tcPr>
          <w:p w14:paraId="222B4861" w14:textId="240282C1" w:rsidR="00D95511" w:rsidRDefault="00D95511" w:rsidP="009F46BD">
            <w:pPr>
              <w:pStyle w:val="TableBodyText"/>
            </w:pPr>
            <w:r w:rsidRPr="000160DF">
              <w:t xml:space="preserve">QC 100 </w:t>
            </w:r>
          </w:p>
        </w:tc>
        <w:tc>
          <w:tcPr>
            <w:tcW w:w="4535" w:type="dxa"/>
          </w:tcPr>
          <w:p w14:paraId="7184696F" w14:textId="4EDEAC73" w:rsidR="00D95511" w:rsidRDefault="00D31FF4" w:rsidP="009F46BD">
            <w:pPr>
              <w:pStyle w:val="TableBodyText"/>
            </w:pPr>
            <w:r>
              <w:t>M</w:t>
            </w:r>
            <w:r w:rsidRPr="000160DF">
              <w:t>issing record</w:t>
            </w:r>
          </w:p>
        </w:tc>
      </w:tr>
      <w:tr w:rsidR="00D95511" w14:paraId="3C2E731C" w14:textId="77777777" w:rsidTr="009F46BD">
        <w:tc>
          <w:tcPr>
            <w:tcW w:w="4535" w:type="dxa"/>
          </w:tcPr>
          <w:p w14:paraId="0FFFCABF" w14:textId="3EB31DC8" w:rsidR="00D95511" w:rsidRDefault="00D95511" w:rsidP="009F46BD">
            <w:pPr>
              <w:pStyle w:val="TableBodyText"/>
            </w:pPr>
            <w:r w:rsidRPr="000160DF">
              <w:t xml:space="preserve">QC 0 </w:t>
            </w:r>
          </w:p>
        </w:tc>
        <w:tc>
          <w:tcPr>
            <w:tcW w:w="4535" w:type="dxa"/>
          </w:tcPr>
          <w:p w14:paraId="6311C7E4" w14:textId="7CC1F750" w:rsidR="00D95511" w:rsidRDefault="00D31FF4" w:rsidP="009F46BD">
            <w:pPr>
              <w:pStyle w:val="TableBodyText"/>
            </w:pPr>
            <w:r>
              <w:t>N</w:t>
            </w:r>
            <w:r w:rsidRPr="000160DF">
              <w:t>on verified</w:t>
            </w:r>
          </w:p>
        </w:tc>
      </w:tr>
    </w:tbl>
    <w:p w14:paraId="3E95A20F" w14:textId="77777777" w:rsidR="00251CED" w:rsidRDefault="00251CED" w:rsidP="00251CED">
      <w:pPr>
        <w:pStyle w:val="BodyText"/>
        <w:rPr>
          <w:color w:val="0070C0"/>
        </w:rPr>
      </w:pPr>
    </w:p>
    <w:p w14:paraId="7EEF62A4" w14:textId="46AA50BA" w:rsidR="00AF2493" w:rsidRDefault="00F51378" w:rsidP="009F46BD">
      <w:pPr>
        <w:pStyle w:val="Heading2"/>
        <w:numPr>
          <w:ilvl w:val="1"/>
          <w:numId w:val="7"/>
        </w:numPr>
      </w:pPr>
      <w:bookmarkStart w:id="81" w:name="_Toc212213433"/>
      <w:r>
        <w:t>M</w:t>
      </w:r>
      <w:r w:rsidR="00AF2493">
        <w:t xml:space="preserve">easurement </w:t>
      </w:r>
      <w:r w:rsidR="00E26552">
        <w:t>method</w:t>
      </w:r>
      <w:r w:rsidR="001B435A">
        <w:t xml:space="preserve"> information</w:t>
      </w:r>
      <w:bookmarkEnd w:id="81"/>
    </w:p>
    <w:p w14:paraId="3A956E47" w14:textId="30878281" w:rsidR="00847203" w:rsidRDefault="00690B7D" w:rsidP="0006615A">
      <w:pPr>
        <w:pStyle w:val="BodyText"/>
      </w:pPr>
      <w:r>
        <w:t xml:space="preserve">River water quality measurements can be made with a </w:t>
      </w:r>
      <w:r w:rsidR="00B05D81">
        <w:t>variety</w:t>
      </w:r>
      <w:r>
        <w:t xml:space="preserve"> of laboratory and field methods. </w:t>
      </w:r>
      <w:r w:rsidR="00876B9A">
        <w:t xml:space="preserve">These methods </w:t>
      </w:r>
      <w:r w:rsidR="0005128A">
        <w:t xml:space="preserve">have </w:t>
      </w:r>
      <w:r w:rsidR="006E51E6">
        <w:t>evolved</w:t>
      </w:r>
      <w:r w:rsidR="00876B9A">
        <w:t xml:space="preserve"> over time</w:t>
      </w:r>
      <w:r w:rsidR="00C5218F">
        <w:t>, d</w:t>
      </w:r>
      <w:r w:rsidR="004F1B54">
        <w:t xml:space="preserve">riven by </w:t>
      </w:r>
      <w:r w:rsidR="008B69A5">
        <w:t>change</w:t>
      </w:r>
      <w:r w:rsidR="004F1B54">
        <w:t>s</w:t>
      </w:r>
      <w:r w:rsidR="008B69A5">
        <w:t xml:space="preserve"> in technol</w:t>
      </w:r>
      <w:r w:rsidR="005244BD">
        <w:t>ogy,</w:t>
      </w:r>
      <w:r w:rsidR="00AE4DCD">
        <w:t xml:space="preserve"> instrument</w:t>
      </w:r>
      <w:r w:rsidR="0063456E">
        <w:t>ation</w:t>
      </w:r>
      <w:r w:rsidR="00AE4DCD">
        <w:t>,</w:t>
      </w:r>
      <w:r w:rsidR="005244BD">
        <w:t xml:space="preserve"> </w:t>
      </w:r>
      <w:r w:rsidR="006E51E6">
        <w:t xml:space="preserve">test </w:t>
      </w:r>
      <w:r w:rsidR="005244BD">
        <w:t xml:space="preserve">availability, </w:t>
      </w:r>
      <w:r w:rsidR="009E2504">
        <w:t>economic</w:t>
      </w:r>
      <w:r w:rsidR="005244BD">
        <w:t xml:space="preserve"> </w:t>
      </w:r>
      <w:r w:rsidR="0000015D">
        <w:t>considerations,</w:t>
      </w:r>
      <w:r w:rsidR="005244BD">
        <w:t xml:space="preserve"> </w:t>
      </w:r>
      <w:r w:rsidR="006E51E6">
        <w:t xml:space="preserve">and </w:t>
      </w:r>
      <w:r w:rsidR="004F1B54">
        <w:t xml:space="preserve">evolving monitoring requirements, </w:t>
      </w:r>
      <w:r w:rsidR="006E51E6">
        <w:t>such as</w:t>
      </w:r>
      <w:r w:rsidR="004F1B54">
        <w:t xml:space="preserve"> the need to detect a</w:t>
      </w:r>
      <w:r w:rsidR="007129DA">
        <w:t>ttributes at low levels.</w:t>
      </w:r>
      <w:r w:rsidR="00F32B49">
        <w:t xml:space="preserve"> </w:t>
      </w:r>
    </w:p>
    <w:p w14:paraId="39E739A3" w14:textId="4298F1E2" w:rsidR="008B69A5" w:rsidRDefault="00F32B49" w:rsidP="0006615A">
      <w:pPr>
        <w:pStyle w:val="BodyText"/>
      </w:pPr>
      <w:r>
        <w:t>The</w:t>
      </w:r>
      <w:r w:rsidR="003138BC">
        <w:t xml:space="preserve"> </w:t>
      </w:r>
      <w:r w:rsidR="18F3BB16">
        <w:t>NEMS</w:t>
      </w:r>
      <w:r w:rsidR="003138BC">
        <w:t xml:space="preserve"> </w:t>
      </w:r>
      <w:r w:rsidR="007754AD">
        <w:t>aim</w:t>
      </w:r>
      <w:r w:rsidR="00D26094">
        <w:t xml:space="preserve"> to</w:t>
      </w:r>
      <w:r>
        <w:t xml:space="preserve"> </w:t>
      </w:r>
      <w:r w:rsidR="006F2F48">
        <w:t xml:space="preserve">ensure </w:t>
      </w:r>
      <w:r w:rsidR="007754AD">
        <w:t xml:space="preserve">that </w:t>
      </w:r>
      <w:r w:rsidR="005B3F53">
        <w:t>water sample coll</w:t>
      </w:r>
      <w:r w:rsidR="00E17E1A">
        <w:t>ection</w:t>
      </w:r>
      <w:r w:rsidR="0015228D">
        <w:t>, measurement,</w:t>
      </w:r>
      <w:r w:rsidR="00E17E1A">
        <w:t xml:space="preserve"> and data processing </w:t>
      </w:r>
      <w:r w:rsidR="0015228D">
        <w:t>are</w:t>
      </w:r>
      <w:r w:rsidR="00E17E1A">
        <w:t xml:space="preserve"> consistent </w:t>
      </w:r>
      <w:r w:rsidR="00C7547C">
        <w:t>and reliable across New Zealand.</w:t>
      </w:r>
      <w:r w:rsidR="00CA1F13">
        <w:t xml:space="preserve"> This includes</w:t>
      </w:r>
      <w:r>
        <w:t xml:space="preserve"> </w:t>
      </w:r>
      <w:r w:rsidR="002351BA">
        <w:t>standardised</w:t>
      </w:r>
      <w:r w:rsidR="00C62A72">
        <w:t xml:space="preserve"> monitoring</w:t>
      </w:r>
      <w:r w:rsidR="002351BA">
        <w:t>,</w:t>
      </w:r>
      <w:r w:rsidR="00C62A72">
        <w:t xml:space="preserve"> including </w:t>
      </w:r>
      <w:r w:rsidR="007C7D94">
        <w:t xml:space="preserve">the choice of </w:t>
      </w:r>
      <w:r w:rsidR="0006615A">
        <w:t>measurement</w:t>
      </w:r>
      <w:r w:rsidR="007C7D94">
        <w:t xml:space="preserve"> methods</w:t>
      </w:r>
      <w:r w:rsidR="002351BA">
        <w:t>,</w:t>
      </w:r>
      <w:r w:rsidR="007C7D94">
        <w:t xml:space="preserve"> to ensure</w:t>
      </w:r>
      <w:r w:rsidR="00EB01C8">
        <w:t xml:space="preserve"> robust, high-</w:t>
      </w:r>
      <w:r w:rsidR="00E03E55">
        <w:t>quality and comparable water quality monitoring</w:t>
      </w:r>
      <w:r w:rsidR="00690A49">
        <w:t xml:space="preserve"> and recording</w:t>
      </w:r>
      <w:r w:rsidR="00E03E55">
        <w:t xml:space="preserve"> results</w:t>
      </w:r>
      <w:r w:rsidR="00A97FD5">
        <w:t xml:space="preserve"> between </w:t>
      </w:r>
      <w:r w:rsidR="005F49C3" w:rsidRPr="005818B3">
        <w:t xml:space="preserve">regional councils and </w:t>
      </w:r>
      <w:r w:rsidR="005F49C3">
        <w:t>ESNZ/</w:t>
      </w:r>
      <w:r w:rsidR="005F49C3" w:rsidRPr="005818B3">
        <w:t>NIWA</w:t>
      </w:r>
      <w:r w:rsidR="00E03E55">
        <w:t>.</w:t>
      </w:r>
    </w:p>
    <w:p w14:paraId="0254A6CE" w14:textId="53554D47" w:rsidR="00F84596" w:rsidRDefault="00440AAC" w:rsidP="0006615A">
      <w:pPr>
        <w:pStyle w:val="BodyText"/>
      </w:pPr>
      <w:r>
        <w:t>Though different measurement methods are intended to give comparable results</w:t>
      </w:r>
      <w:r w:rsidR="004A5D5E">
        <w:t>, systematic differences</w:t>
      </w:r>
      <w:r w:rsidR="00D825A0">
        <w:t xml:space="preserve"> </w:t>
      </w:r>
      <w:r w:rsidR="00A2588F">
        <w:t xml:space="preserve">in </w:t>
      </w:r>
      <w:r w:rsidR="006F4A99">
        <w:t>observed</w:t>
      </w:r>
      <w:r w:rsidR="00A2588F">
        <w:t xml:space="preserve"> values </w:t>
      </w:r>
      <w:r w:rsidR="00D825A0">
        <w:t xml:space="preserve">can arise from </w:t>
      </w:r>
      <w:r w:rsidR="00F825EE">
        <w:t>ch</w:t>
      </w:r>
      <w:r w:rsidR="00F11852">
        <w:t xml:space="preserve">anges in measurement </w:t>
      </w:r>
      <w:r w:rsidR="00D825A0">
        <w:t>method</w:t>
      </w:r>
      <w:r w:rsidR="00E55C36">
        <w:t>s</w:t>
      </w:r>
      <w:r w:rsidR="002351BA">
        <w:t xml:space="preserve"> </w:t>
      </w:r>
      <w:r w:rsidR="009D3073">
        <w:fldChar w:fldCharType="begin"/>
      </w:r>
      <w:r w:rsidR="009D3073">
        <w:instrText xml:space="preserve"> ADDIN EN.CITE &lt;EndNote&gt;&lt;Cite&gt;&lt;Author&gt;Wood&lt;/Author&gt;&lt;Year&gt;2024&lt;/Year&gt;&lt;RecNum&gt;1575&lt;/RecNum&gt;&lt;DisplayText&gt;(Davies-Colley and McBride 2016; Wood 2024)&lt;/DisplayText&gt;&lt;record&gt;&lt;rec-number&gt;1575&lt;/rec-number&gt;&lt;foreign-keys&gt;&lt;key app="EN" db-id="99zdasvd8awxaeettri59pwlvfpdxwatd0d5" timestamp="1715232724" guid="c12278a7-40e4-4b31-86e7-85a7145ca17b"&gt;1575&lt;/key&gt;&lt;/foreign-keys&gt;&lt;ref-type name="Report"&gt;27&lt;/ref-type&gt;&lt;contributors&gt;&lt;authors&gt;&lt;author&gt;Wood, David&lt;/author&gt;&lt;/authors&gt;&lt;/contributors&gt;&lt;auth-address&gt;Christchurch&lt;/auth-address&gt;&lt;titles&gt;&lt;title&gt;Assessing and accounting for the influence of changes in laboratory measurement methods on the interpretation of long-term time-series data&lt;/title&gt;&lt;secondary-title&gt;NIWA Client Report&lt;/secondary-title&gt;&lt;/titles&gt;&lt;pages&gt;54&lt;/pages&gt;&lt;number&gt;2024055CH&lt;/number&gt;&lt;dates&gt;&lt;year&gt;2024&lt;/year&gt;&lt;pub-dates&gt;&lt;date&gt;December 2024&lt;/date&gt;&lt;/pub-dates&gt;&lt;/dates&gt;&lt;publisher&gt;HBRC&amp;#xD;MBIE Envirolink&lt;/publisher&gt;&lt;label&gt;ELF23302&lt;/label&gt;&lt;urls&gt;&lt;/urls&gt;&lt;custom3&gt;2023-2024FY&lt;/custom3&gt;&lt;custom4&gt;December 2024&lt;/custom4&gt;&lt;/record&gt;&lt;/Cite&gt;&lt;Cite&gt;&lt;Author&gt;Davies-Colley&lt;/Author&gt;&lt;Year&gt;2016&lt;/Year&gt;&lt;RecNum&gt;1409&lt;/RecNum&gt;&lt;record&gt;&lt;rec-number&gt;1409&lt;/rec-number&gt;&lt;foreign-keys&gt;&lt;key app="EN" db-id="99zdasvd8awxaeettri59pwlvfpdxwatd0d5" timestamp="1709703402" guid="3c8ec65d-1767-46e0-9839-5737a364c63c"&gt;1409&lt;/key&gt;&lt;/foreign-keys&gt;&lt;ref-type name="Report"&gt;27&lt;/ref-type&gt;&lt;contributors&gt;&lt;authors&gt;&lt;author&gt;Davies-Colley, Rob&lt;/author&gt;&lt;author&gt;McBride, Graham&lt;/author&gt;&lt;/authors&gt;&lt;/contributors&gt;&lt;auth-address&gt;Hamilton&lt;/auth-address&gt;&lt;titles&gt;&lt;title&gt;Accounting for changes in method in long-term nutrient data: recommendations based on analysis of paired SoE data from Wellington rivers&lt;/title&gt;&lt;secondary-title&gt;NIWA Client Report&lt;/secondary-title&gt;&lt;/titles&gt;&lt;pages&gt;34&lt;/pages&gt;&lt;number&gt;HAM2016-070&lt;/number&gt;&lt;dates&gt;&lt;year&gt;2016&lt;/year&gt;&lt;pub-dates&gt;&lt;date&gt;June 2016&lt;/date&gt;&lt;/pub-dates&gt;&lt;/dates&gt;&lt;publisher&gt;Ministry for the Environment&lt;/publisher&gt;&lt;label&gt;MFE16206&lt;/label&gt;&lt;urls&gt;&lt;/urls&gt;&lt;custom4&gt;June 2016&lt;/custom4&gt;&lt;/record&gt;&lt;/Cite&gt;&lt;/EndNote&gt;</w:instrText>
      </w:r>
      <w:r w:rsidR="009D3073">
        <w:fldChar w:fldCharType="separate"/>
      </w:r>
      <w:r w:rsidR="009D3073">
        <w:rPr>
          <w:noProof/>
        </w:rPr>
        <w:t>(Davies-Colley and McBride 2016)</w:t>
      </w:r>
      <w:r w:rsidR="009D3073">
        <w:fldChar w:fldCharType="end"/>
      </w:r>
      <w:r w:rsidR="003D281A">
        <w:t>.</w:t>
      </w:r>
      <w:r w:rsidR="005F64DF" w:rsidDel="00235EEC">
        <w:t xml:space="preserve"> </w:t>
      </w:r>
      <w:r w:rsidR="00317B1C">
        <w:t>D</w:t>
      </w:r>
      <w:r w:rsidR="00F52AD3">
        <w:t xml:space="preserve">ifferent methods </w:t>
      </w:r>
      <w:r w:rsidR="00317B1C">
        <w:t xml:space="preserve">being </w:t>
      </w:r>
      <w:r w:rsidR="00415B30">
        <w:t xml:space="preserve">applied to </w:t>
      </w:r>
      <w:r w:rsidR="005442D3">
        <w:t xml:space="preserve">monitor the same variable </w:t>
      </w:r>
      <w:r w:rsidR="00BA6534">
        <w:t xml:space="preserve">at </w:t>
      </w:r>
      <w:r w:rsidR="00415B30">
        <w:t xml:space="preserve">different </w:t>
      </w:r>
      <w:r w:rsidR="00BA6534">
        <w:t xml:space="preserve">sites </w:t>
      </w:r>
      <w:r w:rsidR="00685BB8">
        <w:t xml:space="preserve">could </w:t>
      </w:r>
      <w:r w:rsidR="00415B30">
        <w:t xml:space="preserve">result in systematic </w:t>
      </w:r>
      <w:r w:rsidR="001D1833">
        <w:t xml:space="preserve">between-site </w:t>
      </w:r>
      <w:r w:rsidR="009B5523">
        <w:t xml:space="preserve">or between-region </w:t>
      </w:r>
      <w:r w:rsidR="00415B30">
        <w:t xml:space="preserve">differences </w:t>
      </w:r>
      <w:r w:rsidR="00776AF2">
        <w:t xml:space="preserve">in </w:t>
      </w:r>
      <w:r w:rsidR="009B5523">
        <w:t xml:space="preserve">the </w:t>
      </w:r>
      <w:r w:rsidR="00042A47">
        <w:t>estimated state</w:t>
      </w:r>
      <w:r w:rsidR="00F84596">
        <w:t>.</w:t>
      </w:r>
      <w:r w:rsidR="00D70AA2">
        <w:t xml:space="preserve"> “Step changes” in values associated with changes in method at a site</w:t>
      </w:r>
      <w:r w:rsidR="00D70AA2" w:rsidDel="006A3EC0">
        <w:t xml:space="preserve"> </w:t>
      </w:r>
      <w:r w:rsidR="00EF37FC">
        <w:t>may</w:t>
      </w:r>
      <w:r w:rsidR="00D70AA2">
        <w:t xml:space="preserve"> confound assessment of trend</w:t>
      </w:r>
      <w:r w:rsidR="0020146B">
        <w:t xml:space="preserve"> (Wood 2024)</w:t>
      </w:r>
      <w:r w:rsidR="00D70AA2">
        <w:t>.</w:t>
      </w:r>
    </w:p>
    <w:p w14:paraId="05008CF5" w14:textId="0FBCA665" w:rsidR="00E6291E" w:rsidRDefault="00F84596" w:rsidP="003709E6">
      <w:pPr>
        <w:pStyle w:val="BodyText"/>
      </w:pPr>
      <w:r>
        <w:t>We request</w:t>
      </w:r>
      <w:r w:rsidR="007C7AF0">
        <w:t>ed</w:t>
      </w:r>
      <w:r>
        <w:t xml:space="preserve"> information about laboratory methods as part of </w:t>
      </w:r>
      <w:r w:rsidR="002E7D03">
        <w:t xml:space="preserve">our </w:t>
      </w:r>
      <w:r w:rsidR="00AE5719">
        <w:t>data requests</w:t>
      </w:r>
      <w:r w:rsidR="007036D1">
        <w:t xml:space="preserve">. Our </w:t>
      </w:r>
      <w:r w:rsidR="00AE5719">
        <w:t xml:space="preserve">intention </w:t>
      </w:r>
      <w:r w:rsidR="007036D1">
        <w:t xml:space="preserve">was to </w:t>
      </w:r>
      <w:r w:rsidR="00F97A72">
        <w:t>investigat</w:t>
      </w:r>
      <w:r w:rsidR="007036D1">
        <w:t>e</w:t>
      </w:r>
      <w:r w:rsidR="00F97A72">
        <w:t xml:space="preserve"> </w:t>
      </w:r>
      <w:r w:rsidR="00535949">
        <w:t xml:space="preserve">possible </w:t>
      </w:r>
      <w:r w:rsidR="00B103C3">
        <w:t xml:space="preserve">influences of measurement method within our analysis and </w:t>
      </w:r>
      <w:r w:rsidR="00473535">
        <w:t xml:space="preserve">only </w:t>
      </w:r>
      <w:r w:rsidR="00822428">
        <w:t>retain</w:t>
      </w:r>
      <w:r w:rsidR="00473535">
        <w:t xml:space="preserve"> </w:t>
      </w:r>
      <w:r w:rsidR="00A7481B">
        <w:t xml:space="preserve">observations </w:t>
      </w:r>
      <w:r w:rsidR="00795F38">
        <w:t xml:space="preserve">measured </w:t>
      </w:r>
      <w:r w:rsidR="002A4C0F">
        <w:t xml:space="preserve">using </w:t>
      </w:r>
      <w:r w:rsidR="001F68F0">
        <w:t xml:space="preserve">a standard set of </w:t>
      </w:r>
      <w:r w:rsidR="00AE5719">
        <w:t>methods</w:t>
      </w:r>
      <w:r w:rsidR="006210FC">
        <w:t xml:space="preserve"> where necessary</w:t>
      </w:r>
      <w:r w:rsidR="002E7D03">
        <w:t xml:space="preserve">. </w:t>
      </w:r>
      <w:r w:rsidR="00D2383C">
        <w:t xml:space="preserve">We received </w:t>
      </w:r>
      <w:r w:rsidR="008F1481">
        <w:t xml:space="preserve">some useful information </w:t>
      </w:r>
      <w:r w:rsidR="00753273">
        <w:t xml:space="preserve">about measurement methods from data providers. </w:t>
      </w:r>
      <w:r w:rsidR="00C76F35">
        <w:t xml:space="preserve">One example of an </w:t>
      </w:r>
      <w:r w:rsidR="00C76F35">
        <w:lastRenderedPageBreak/>
        <w:t xml:space="preserve">inconsistency in measurement method was that some councils </w:t>
      </w:r>
      <w:r w:rsidR="000B6FCB">
        <w:t xml:space="preserve">estimated TN using the </w:t>
      </w:r>
      <w:r w:rsidR="000B6FCB" w:rsidRPr="00CE6169">
        <w:rPr>
          <w:iCs/>
        </w:rPr>
        <w:t>indirect method</w:t>
      </w:r>
      <w:r w:rsidR="00DC370F" w:rsidRPr="00B5749C">
        <w:rPr>
          <w:rStyle w:val="FootnoteReference"/>
          <w:iCs/>
        </w:rPr>
        <w:footnoteReference w:id="1"/>
      </w:r>
      <w:r w:rsidR="000B6FCB">
        <w:t>, which involves summing up the measurements of TKN and NN</w:t>
      </w:r>
      <w:r w:rsidR="0086279C">
        <w:t>N</w:t>
      </w:r>
      <w:r w:rsidR="000B6FCB">
        <w:t>, rather than</w:t>
      </w:r>
      <w:r w:rsidR="00C76F35">
        <w:t xml:space="preserve"> </w:t>
      </w:r>
      <w:r w:rsidR="000B6FCB" w:rsidRPr="00CE6169">
        <w:t>the direct method</w:t>
      </w:r>
      <w:r w:rsidR="009765EC">
        <w:rPr>
          <w:rStyle w:val="FootnoteReference"/>
        </w:rPr>
        <w:footnoteReference w:id="2"/>
      </w:r>
      <w:r w:rsidR="000B6FCB">
        <w:rPr>
          <w:i/>
          <w:iCs/>
        </w:rPr>
        <w:t>,</w:t>
      </w:r>
      <w:r w:rsidR="000B6FCB">
        <w:t xml:space="preserve"> </w:t>
      </w:r>
      <w:r w:rsidR="00C76F35">
        <w:t xml:space="preserve">alkaline persulfate digestion. </w:t>
      </w:r>
      <w:r w:rsidR="00486C8A">
        <w:t>However, d</w:t>
      </w:r>
      <w:r w:rsidR="00395B75">
        <w:t xml:space="preserve">escriptions of measurement methods supplied to us </w:t>
      </w:r>
      <w:r w:rsidR="00DD4B77">
        <w:t>by data providers</w:t>
      </w:r>
      <w:r w:rsidR="00395B75">
        <w:t xml:space="preserve"> used a wide range of naming conventions</w:t>
      </w:r>
      <w:r w:rsidR="0002553E">
        <w:t xml:space="preserve"> and </w:t>
      </w:r>
      <w:r w:rsidR="56A4DBB1">
        <w:t>most method data</w:t>
      </w:r>
      <w:r w:rsidR="002A0DF8">
        <w:t xml:space="preserve"> </w:t>
      </w:r>
      <w:r w:rsidR="6D8CD1EF">
        <w:t xml:space="preserve">did not </w:t>
      </w:r>
      <w:r w:rsidR="00E11A65">
        <w:t xml:space="preserve">give precise </w:t>
      </w:r>
      <w:r w:rsidR="005C4137">
        <w:t xml:space="preserve">descriptions of which methods had been applied at which sites </w:t>
      </w:r>
      <w:r w:rsidR="00AF4166">
        <w:t>through time</w:t>
      </w:r>
      <w:r w:rsidR="00AE2D7D">
        <w:t>.</w:t>
      </w:r>
      <w:r w:rsidR="00395B75">
        <w:t xml:space="preserve"> </w:t>
      </w:r>
      <w:r w:rsidR="00D82446" w:rsidDel="009A0711">
        <w:t>T</w:t>
      </w:r>
      <w:r w:rsidR="00D82446">
        <w:t xml:space="preserve">he </w:t>
      </w:r>
      <w:r w:rsidR="00473535">
        <w:t>information</w:t>
      </w:r>
      <w:r w:rsidR="00D82446">
        <w:t xml:space="preserve"> we received was</w:t>
      </w:r>
      <w:r w:rsidR="00491F37" w:rsidRPr="00491F37">
        <w:t xml:space="preserve"> </w:t>
      </w:r>
      <w:r w:rsidR="002A0DF8">
        <w:t>therefore</w:t>
      </w:r>
      <w:r w:rsidR="00491F37" w:rsidRPr="00491F37">
        <w:t xml:space="preserve"> not sufficiently comprehensive to determine</w:t>
      </w:r>
      <w:r w:rsidR="005D3230">
        <w:t xml:space="preserve"> </w:t>
      </w:r>
      <w:r w:rsidR="00DA01B5">
        <w:t xml:space="preserve">a measurement </w:t>
      </w:r>
      <w:r w:rsidR="00491F37" w:rsidRPr="00491F37">
        <w:t>method</w:t>
      </w:r>
      <w:r w:rsidR="00DA01B5">
        <w:t xml:space="preserve"> </w:t>
      </w:r>
      <w:r w:rsidR="006E6F88">
        <w:t xml:space="preserve">for </w:t>
      </w:r>
      <w:r w:rsidR="001A5AEE">
        <w:t>each observation</w:t>
      </w:r>
      <w:r w:rsidR="007F231B">
        <w:t xml:space="preserve"> contained within our database</w:t>
      </w:r>
      <w:r w:rsidR="00566864">
        <w:t>.</w:t>
      </w:r>
      <w:r w:rsidR="00F257EC">
        <w:t xml:space="preserve"> </w:t>
      </w:r>
      <w:r w:rsidR="00B2105A">
        <w:t xml:space="preserve">Given </w:t>
      </w:r>
      <w:r w:rsidR="00B10648">
        <w:t>the av</w:t>
      </w:r>
      <w:r w:rsidR="005746EF">
        <w:t xml:space="preserve">ailable information about measurement methods, we </w:t>
      </w:r>
      <w:r w:rsidR="009069EA">
        <w:t>were unable to explicitly account for unknown</w:t>
      </w:r>
      <w:r w:rsidR="005746EF">
        <w:t xml:space="preserve"> </w:t>
      </w:r>
      <w:r w:rsidR="00B34445">
        <w:t>differen</w:t>
      </w:r>
      <w:r w:rsidR="00AA1080">
        <w:t>ces</w:t>
      </w:r>
      <w:r w:rsidR="00B34445">
        <w:t xml:space="preserve"> </w:t>
      </w:r>
      <w:r w:rsidR="00AA1080">
        <w:t>between</w:t>
      </w:r>
      <w:r w:rsidR="00B34445">
        <w:t xml:space="preserve"> methods </w:t>
      </w:r>
      <w:r w:rsidR="008B2C39">
        <w:t>within our analysis</w:t>
      </w:r>
      <w:r w:rsidR="00EE2613">
        <w:t>.</w:t>
      </w:r>
      <w:r w:rsidR="00CC0045">
        <w:t xml:space="preserve"> </w:t>
      </w:r>
    </w:p>
    <w:p w14:paraId="2E624AF8" w14:textId="21AAF376" w:rsidR="00D474F8" w:rsidDel="00412FF9" w:rsidRDefault="00D474F8" w:rsidP="003709E6">
      <w:pPr>
        <w:pStyle w:val="BodyText"/>
      </w:pPr>
      <w:r w:rsidRPr="0094717B">
        <w:t>The use of filtered samples for water quality variables labelled TN and TP is a potential issue raised in previous reports (e.g.</w:t>
      </w:r>
      <w:r w:rsidR="00EF0128">
        <w:t>,</w:t>
      </w:r>
      <w:r w:rsidRPr="0094717B">
        <w:t xml:space="preserve"> Whitehead et al. 202</w:t>
      </w:r>
      <w:r w:rsidR="00B5749C">
        <w:t>2</w:t>
      </w:r>
      <w:r w:rsidRPr="0094717B">
        <w:t xml:space="preserve">). If samples are filtered, we would expect these variables to be labelled </w:t>
      </w:r>
      <w:r w:rsidR="00773F28">
        <w:t xml:space="preserve">as </w:t>
      </w:r>
      <w:r w:rsidRPr="0094717B">
        <w:t xml:space="preserve">total dissolved nitrogen (TDN) or total dissolved phosphorus (TDP) </w:t>
      </w:r>
      <w:r w:rsidR="004720CA">
        <w:t xml:space="preserve">or </w:t>
      </w:r>
      <w:r w:rsidR="004A4748">
        <w:t xml:space="preserve">similar </w:t>
      </w:r>
      <w:r w:rsidRPr="0094717B">
        <w:t>instead of TN and TP, and these samples would provide non-comparable results (Horowitz 2013). The method information we received was therefore not sufficiently comprehensive to consistently identify the presence of mis-labelled filtered “TN” and “TP” samples across water quality observations and data providers, and we assume variables are correctly labelled and thus that TN and TP are unfiltered. We note that unfiltered samples are used for TN and TP methods described in</w:t>
      </w:r>
      <w:r w:rsidRPr="009E2FDE">
        <w:rPr>
          <w:color w:val="0070C0"/>
        </w:rPr>
        <w:t xml:space="preserve"> </w:t>
      </w:r>
      <w:hyperlink r:id="rId26" w:history="1">
        <w:r w:rsidR="000E03C1">
          <w:rPr>
            <w:rStyle w:val="Hyperlink"/>
          </w:rPr>
          <w:t>NEMS</w:t>
        </w:r>
      </w:hyperlink>
      <w:r w:rsidRPr="0094717B">
        <w:t>.</w:t>
      </w:r>
    </w:p>
    <w:p w14:paraId="689A1BE0" w14:textId="758F831C" w:rsidR="00E227A3" w:rsidRPr="004C78FE" w:rsidRDefault="00E227A3" w:rsidP="372A4DAD">
      <w:pPr>
        <w:pStyle w:val="Heading2"/>
      </w:pPr>
      <w:bookmarkStart w:id="83" w:name="_Ref210207433"/>
      <w:bookmarkStart w:id="84" w:name="_Toc212213434"/>
      <w:r>
        <w:t>Landscape-scal</w:t>
      </w:r>
      <w:r w:rsidR="00CD275A">
        <w:t>e d</w:t>
      </w:r>
      <w:r w:rsidRPr="004C78FE">
        <w:t>ata</w:t>
      </w:r>
      <w:bookmarkEnd w:id="83"/>
      <w:bookmarkEnd w:id="84"/>
    </w:p>
    <w:p w14:paraId="536EC4DE" w14:textId="6468FB78" w:rsidR="0052045B" w:rsidRDefault="00007474" w:rsidP="0052045B">
      <w:pPr>
        <w:pStyle w:val="BodyText"/>
      </w:pPr>
      <w:r w:rsidRPr="00007474">
        <w:t>Digital Networks (DN) comprise representations of surface flow pathways (segments), areas contributing to each surface flow pathway (watersheds), and connections between surface flow pathways (routing).</w:t>
      </w:r>
      <w:r w:rsidR="001B7560">
        <w:t xml:space="preserve"> </w:t>
      </w:r>
      <w:r w:rsidR="002C2F7C">
        <w:t>Unique “</w:t>
      </w:r>
      <w:proofErr w:type="spellStart"/>
      <w:r w:rsidR="002C2F7C">
        <w:t>nzsegment</w:t>
      </w:r>
      <w:proofErr w:type="spellEnd"/>
      <w:r w:rsidR="002C2F7C">
        <w:t xml:space="preserve">” </w:t>
      </w:r>
      <w:r w:rsidR="001C6584">
        <w:t>identifiers</w:t>
      </w:r>
      <w:r w:rsidR="002C2F7C">
        <w:t xml:space="preserve"> are used to identify each segment stored in </w:t>
      </w:r>
      <w:r w:rsidR="00984702">
        <w:t xml:space="preserve">a </w:t>
      </w:r>
      <w:r w:rsidR="002C2F7C">
        <w:t>DN</w:t>
      </w:r>
      <w:r w:rsidR="0052045B">
        <w:t>.</w:t>
      </w:r>
      <w:r w:rsidR="00EA0DF5">
        <w:t xml:space="preserve"> </w:t>
      </w:r>
      <w:r w:rsidR="0052045B">
        <w:t xml:space="preserve">The catchment upstream of each segment can be linked to a wide range of spatial data associated with the DN. </w:t>
      </w:r>
      <w:r w:rsidR="00971AE7">
        <w:t>For example, t</w:t>
      </w:r>
      <w:r w:rsidR="0052045B" w:rsidRPr="001100DE">
        <w:t xml:space="preserve">he </w:t>
      </w:r>
      <w:r w:rsidR="00414302" w:rsidRPr="00414302">
        <w:t xml:space="preserve">River Environment Classification </w:t>
      </w:r>
      <w:r w:rsidR="00414302">
        <w:t>(</w:t>
      </w:r>
      <w:r w:rsidR="0052045B" w:rsidRPr="001100DE">
        <w:t>REC</w:t>
      </w:r>
      <w:r w:rsidR="00414302">
        <w:t>)</w:t>
      </w:r>
      <w:r w:rsidR="0052045B" w:rsidRPr="001100DE">
        <w:t xml:space="preserve"> is a deductively defined hierarchical classification system that </w:t>
      </w:r>
      <w:r w:rsidR="0052045B">
        <w:t xml:space="preserve">combines a DN and various spatial environmental data to </w:t>
      </w:r>
      <w:r w:rsidR="0052045B" w:rsidRPr="001100DE">
        <w:t>classif</w:t>
      </w:r>
      <w:r w:rsidR="0052045B">
        <w:t>y</w:t>
      </w:r>
      <w:r w:rsidR="0052045B" w:rsidRPr="001100DE">
        <w:t xml:space="preserve"> river segments based on </w:t>
      </w:r>
      <w:r w:rsidR="000D5001">
        <w:t>dominant</w:t>
      </w:r>
      <w:r w:rsidR="0052045B" w:rsidRPr="001100DE">
        <w:t xml:space="preserve"> </w:t>
      </w:r>
      <w:r w:rsidR="000D5001">
        <w:t>characteristics</w:t>
      </w:r>
      <w:r w:rsidR="0052045B" w:rsidRPr="001100DE">
        <w:t xml:space="preserve"> that control spatial patterns in river hydrology, geomorphology, and ecosystems</w:t>
      </w:r>
      <w:r w:rsidR="00170F45">
        <w:t xml:space="preserve"> </w:t>
      </w:r>
      <w:r w:rsidR="00170F45" w:rsidRPr="009F46BD">
        <w:fldChar w:fldCharType="begin" w:fldLock="1"/>
      </w:r>
      <w:r w:rsidR="00170F45" w:rsidRPr="009F46BD">
        <w:instrText>ADDIN CSL_CITATION {"citationItems":[{"id":"ITEM-1","itemData":{"DOI":"10.1111/j.1752-1688.2002.tb04344.x","ISSN":"1093-474X","abstract":"River Environment Classification (REC) is a new system for classifying river environments that is based on climate, topography, geology, and land cover factors that control spatial patterns in river ecosystems. REC builds on existing principles for environmental regionalization and introduces three specific additions to the ``ecoregion{''} approach. First, the REC assumes that ecological patterns are dependent on a range of factors and associated landscape scale processes, some of which may show significant variation within an ecoregion. REC arranges the controlling factors in a hierarchy with each level defining the cause of ecological variation at a given characteristic scale. Second, REC assumes that ecological characteristics of rivers are responses to fluvial (i.e., hydrological and hydraulic) processes. Thus, REC uses a network of channels and associated watersheds to classify specific sections of river. When mapped, REC has the form of a linear mosaic in which classes change in the downstream direction as the integrated characteristics of the watershed change, producing longitudinal spatial patterns that are typical of river ecosystems. Third, REC assigns individual river sections to a class independently and objectively according to criteria that result in a geographically independent framework in which classes may show wide geographic dispersion rather than the geographically dependent schemes that result from the ecoregion approach. REC has been developed to provide a multiscale spatial framework for river management and has been used to map the rivers of New Zealand at a 1:50,000 mapping scale.","author":[{"dropping-particle":"","family":"Snelder","given":"Ton H","non-dropping-particle":"","parse-names":false,"suffix":""},{"dropping-particle":"","family":"Biggs","given":"Barry J F","non-dropping-particle":"","parse-names":false,"suffix":""}],"container-title":"Journal of the American Water Resources Association","id":"ITEM-1","issue":"5","issued":{"date-parts":[["2002","10"]]},"page":"1225-1239","publisher":"Blackwell Publishing Ltd","title":"Multiscale River Environment Classification for Water Resources Management","type":"article-journal","volume":"38"},"uris":["http://www.mendeley.com/documents/?uuid=3fb48924-73bc-4f08-98bc-3ce0bb72c593"]}],"mendeley":{"formattedCitation":"(Snelder and Biggs 2002)","plainTextFormattedCitation":"(Snelder and Biggs 2002)","previouslyFormattedCitation":"(Snelder and Biggs 2002)"},"properties":{"noteIndex":0},"schema":"https://github.com/citation-style-language/schema/raw/master/csl-citation.json"}</w:instrText>
      </w:r>
      <w:r w:rsidR="00170F45" w:rsidRPr="009F46BD">
        <w:fldChar w:fldCharType="separate"/>
      </w:r>
      <w:r w:rsidR="00170F45" w:rsidRPr="009F46BD">
        <w:t>(Snelder and Biggs 2002)</w:t>
      </w:r>
      <w:r w:rsidR="00170F45" w:rsidRPr="009F46BD">
        <w:fldChar w:fldCharType="end"/>
      </w:r>
      <w:r w:rsidR="0052045B" w:rsidRPr="001100DE">
        <w:t>.</w:t>
      </w:r>
    </w:p>
    <w:p w14:paraId="0DF6065F" w14:textId="669E5DBE" w:rsidR="00892EDF" w:rsidRDefault="00DC6D10" w:rsidP="00266368">
      <w:pPr>
        <w:pStyle w:val="BodyText"/>
      </w:pPr>
      <w:r>
        <w:t xml:space="preserve">To be consistent with Whitehead et al. (2022), we </w:t>
      </w:r>
      <w:r w:rsidR="007B489E">
        <w:t>accessed</w:t>
      </w:r>
      <w:r>
        <w:t xml:space="preserve"> national DN version 2.4 and its associated geodatabases (Whitehead and Booker 2019)</w:t>
      </w:r>
      <w:r w:rsidRPr="00554791">
        <w:t>.</w:t>
      </w:r>
      <w:r w:rsidR="007E682C">
        <w:t xml:space="preserve"> </w:t>
      </w:r>
      <w:r w:rsidR="00D83072">
        <w:t>Upstream</w:t>
      </w:r>
      <w:r w:rsidR="00B31834">
        <w:t xml:space="preserve"> catchment area, </w:t>
      </w:r>
      <w:r w:rsidR="00A40F01">
        <w:t xml:space="preserve">and </w:t>
      </w:r>
      <w:r w:rsidR="00B31834" w:rsidRPr="009F46BD">
        <w:t xml:space="preserve">categorical </w:t>
      </w:r>
      <w:r w:rsidR="005E66E3" w:rsidRPr="009F46BD">
        <w:t>REC</w:t>
      </w:r>
      <w:r w:rsidR="005E66E3" w:rsidRPr="005E66E3">
        <w:t xml:space="preserve"> </w:t>
      </w:r>
      <w:r w:rsidR="00B31834" w:rsidRPr="009F46BD">
        <w:t>classes</w:t>
      </w:r>
      <w:r w:rsidR="00EB4DCD">
        <w:t xml:space="preserve"> (</w:t>
      </w:r>
      <w:r w:rsidR="00EB4DCD" w:rsidRPr="001100DE">
        <w:t>climate, topography, geology</w:t>
      </w:r>
      <w:r w:rsidR="000D7EB2">
        <w:t xml:space="preserve"> which are used </w:t>
      </w:r>
      <w:r w:rsidR="009B4EE9">
        <w:t>to define NOF suspended sediment classes</w:t>
      </w:r>
      <w:r w:rsidR="00D83072">
        <w:t>)</w:t>
      </w:r>
      <w:r w:rsidR="00B31834">
        <w:t xml:space="preserve"> </w:t>
      </w:r>
      <w:r w:rsidR="005A63D8">
        <w:t>projected onto the DN</w:t>
      </w:r>
      <w:r w:rsidR="00B31834">
        <w:t xml:space="preserve"> </w:t>
      </w:r>
      <w:r w:rsidR="00CF7966">
        <w:t xml:space="preserve">were obtained </w:t>
      </w:r>
      <w:r w:rsidR="003F3096">
        <w:t xml:space="preserve">from </w:t>
      </w:r>
      <w:r w:rsidR="00F03882">
        <w:t xml:space="preserve">existing </w:t>
      </w:r>
      <w:r w:rsidR="001B0D69">
        <w:t>sources</w:t>
      </w:r>
      <w:r w:rsidR="000C3DAB">
        <w:t xml:space="preserve">. </w:t>
      </w:r>
      <w:r w:rsidR="009D1C65">
        <w:t>Land</w:t>
      </w:r>
      <w:r w:rsidR="009D1C65" w:rsidRPr="73DC4D24">
        <w:rPr>
          <w:rFonts w:asciiTheme="minorHAnsi" w:hAnsiTheme="minorHAnsi"/>
          <w:lang w:eastAsia="en-NZ"/>
        </w:rPr>
        <w:t xml:space="preserve"> </w:t>
      </w:r>
      <w:r w:rsidR="009D1C65" w:rsidRPr="009F46BD">
        <w:t>Cover Database Version 6.0 (LCDB</w:t>
      </w:r>
      <w:r w:rsidR="009D1C65">
        <w:t>6 as supplied to us by MfE</w:t>
      </w:r>
      <w:r w:rsidR="009D1C65" w:rsidRPr="009F46BD">
        <w:t>)</w:t>
      </w:r>
      <w:r w:rsidR="00266368" w:rsidRPr="009F46BD">
        <w:t xml:space="preserve"> comprises proportional cover of 33 land-cover classes, generated from satellite imagery collected in </w:t>
      </w:r>
      <w:r w:rsidR="00326125">
        <w:t>2023</w:t>
      </w:r>
      <w:r w:rsidR="00266368" w:rsidRPr="009F46BD">
        <w:t xml:space="preserve">. </w:t>
      </w:r>
      <w:r w:rsidR="00266368">
        <w:t>We projected LCDB6 data onto the DN to calculate the proportion of each land</w:t>
      </w:r>
      <w:r w:rsidR="00D10FD0">
        <w:t xml:space="preserve"> </w:t>
      </w:r>
      <w:r w:rsidR="00266368">
        <w:t xml:space="preserve">cover class occupying the catchment upstream of each </w:t>
      </w:r>
      <w:proofErr w:type="spellStart"/>
      <w:r w:rsidR="00266368">
        <w:t>nzsegment</w:t>
      </w:r>
      <w:proofErr w:type="spellEnd"/>
      <w:r w:rsidR="00266368">
        <w:t xml:space="preserve">. </w:t>
      </w:r>
      <w:bookmarkStart w:id="85" w:name="_Toc209533539"/>
      <w:bookmarkEnd w:id="85"/>
    </w:p>
    <w:p w14:paraId="4AB19713" w14:textId="647F3F4D" w:rsidR="00C63E9D" w:rsidRDefault="00B1143D" w:rsidP="00266368">
      <w:pPr>
        <w:pStyle w:val="BodyText"/>
      </w:pPr>
      <w:r>
        <w:t>Whitehead et al. (2022) aggregated sites b</w:t>
      </w:r>
      <w:r w:rsidR="007C5471">
        <w:t>y dominant land cover categories</w:t>
      </w:r>
      <w:r w:rsidR="00B54267">
        <w:t xml:space="preserve">, as defined </w:t>
      </w:r>
      <w:r w:rsidR="006E51ED">
        <w:t xml:space="preserve">by REC land cover categories. </w:t>
      </w:r>
      <w:r w:rsidR="009E6FF8">
        <w:t xml:space="preserve">Dominant land cover categories </w:t>
      </w:r>
      <w:r w:rsidR="00927B54">
        <w:t xml:space="preserve">are initially assigned based on the </w:t>
      </w:r>
      <w:r w:rsidR="00A8383B">
        <w:t>land</w:t>
      </w:r>
      <w:r w:rsidR="00D10FD0">
        <w:t xml:space="preserve"> </w:t>
      </w:r>
      <w:r w:rsidR="00A8383B">
        <w:t xml:space="preserve">cover class </w:t>
      </w:r>
      <w:r w:rsidR="009D7D47">
        <w:t>(simplified from LCDB)</w:t>
      </w:r>
      <w:r w:rsidR="00A8383B">
        <w:t xml:space="preserve"> that occupies the greatest proportion of the upstream catchment. </w:t>
      </w:r>
      <w:r w:rsidR="00BC671C">
        <w:t>A</w:t>
      </w:r>
      <w:r w:rsidR="00BC671C" w:rsidRPr="00B43989">
        <w:t xml:space="preserve">n exception is </w:t>
      </w:r>
      <w:r w:rsidR="00A8383B">
        <w:t xml:space="preserve">made </w:t>
      </w:r>
      <w:r w:rsidR="00BC671C" w:rsidRPr="00B43989">
        <w:t>for th</w:t>
      </w:r>
      <w:r w:rsidR="00BC671C">
        <w:t>is</w:t>
      </w:r>
      <w:r w:rsidR="00BC671C" w:rsidRPr="00B43989">
        <w:t xml:space="preserve"> rule if </w:t>
      </w:r>
      <w:r w:rsidR="00BC671C" w:rsidRPr="00FE2624">
        <w:rPr>
          <w:i/>
        </w:rPr>
        <w:t>Pastoral</w:t>
      </w:r>
      <w:r w:rsidR="00BC671C" w:rsidRPr="00B43989">
        <w:t xml:space="preserve"> and </w:t>
      </w:r>
      <w:r w:rsidR="00BC671C" w:rsidRPr="00FE2624">
        <w:rPr>
          <w:i/>
        </w:rPr>
        <w:t>Urban</w:t>
      </w:r>
      <w:r w:rsidR="00BC671C" w:rsidRPr="00B43989">
        <w:t xml:space="preserve"> </w:t>
      </w:r>
      <w:r w:rsidR="00A8383B">
        <w:t xml:space="preserve">land cover </w:t>
      </w:r>
      <w:r w:rsidR="00BC671C" w:rsidRPr="00B43989">
        <w:t xml:space="preserve">account for greater than 25% and 15% of the upstream catchment, in which case the REC Land Cover class </w:t>
      </w:r>
      <w:r w:rsidR="00BC671C" w:rsidRPr="00B43989">
        <w:lastRenderedPageBreak/>
        <w:t xml:space="preserve">is </w:t>
      </w:r>
      <w:r w:rsidR="00BC671C" w:rsidRPr="00FE2624">
        <w:rPr>
          <w:i/>
        </w:rPr>
        <w:t>Pastoral</w:t>
      </w:r>
      <w:r w:rsidR="00BC671C" w:rsidRPr="00B43989">
        <w:t xml:space="preserve"> or </w:t>
      </w:r>
      <w:r w:rsidR="00BC671C" w:rsidRPr="00FE2624">
        <w:rPr>
          <w:i/>
        </w:rPr>
        <w:t>Urban</w:t>
      </w:r>
      <w:r w:rsidR="00BC671C" w:rsidRPr="00B43989">
        <w:t>, respectively</w:t>
      </w:r>
      <w:r w:rsidR="00D0774B">
        <w:t xml:space="preserve"> </w:t>
      </w:r>
      <w:r w:rsidR="00D0774B" w:rsidRPr="00B43989">
        <w:rPr>
          <w:rFonts w:cs="Arial"/>
        </w:rPr>
        <w:t>(</w:t>
      </w:r>
      <w:proofErr w:type="spellStart"/>
      <w:r w:rsidR="00D0774B" w:rsidRPr="00B43989">
        <w:rPr>
          <w:rFonts w:cs="Arial"/>
        </w:rPr>
        <w:t>Snelder</w:t>
      </w:r>
      <w:proofErr w:type="spellEnd"/>
      <w:r w:rsidR="00D0774B" w:rsidRPr="00B43989">
        <w:rPr>
          <w:rFonts w:cs="Arial"/>
        </w:rPr>
        <w:t xml:space="preserve"> and Biggs, 2002</w:t>
      </w:r>
      <w:r w:rsidR="00D0774B">
        <w:t>)</w:t>
      </w:r>
      <w:r w:rsidR="00D0774B" w:rsidRPr="00B43989">
        <w:t>.</w:t>
      </w:r>
      <w:r w:rsidR="006E51ED">
        <w:t xml:space="preserve"> </w:t>
      </w:r>
      <w:r w:rsidR="00C63E9D">
        <w:t>A recent review of the use of the REC land cover categories</w:t>
      </w:r>
      <w:r w:rsidR="00CE4D72">
        <w:t xml:space="preserve"> in environmental reporting</w:t>
      </w:r>
      <w:r w:rsidR="00FB0944">
        <w:t xml:space="preserve"> identified two </w:t>
      </w:r>
      <w:r w:rsidR="0029126A">
        <w:t>important</w:t>
      </w:r>
      <w:r w:rsidR="00FB0944">
        <w:t xml:space="preserve"> issues with </w:t>
      </w:r>
      <w:r w:rsidR="0039248D">
        <w:t xml:space="preserve">application of </w:t>
      </w:r>
      <w:r w:rsidR="00FB0944">
        <w:t>these ca</w:t>
      </w:r>
      <w:r w:rsidR="002655BC">
        <w:t>tegories</w:t>
      </w:r>
      <w:r w:rsidR="00E74C43">
        <w:t xml:space="preserve"> (Fraser and </w:t>
      </w:r>
      <w:proofErr w:type="spellStart"/>
      <w:r w:rsidR="00E74C43">
        <w:t>Snelder</w:t>
      </w:r>
      <w:proofErr w:type="spellEnd"/>
      <w:r w:rsidR="00E74C43">
        <w:t>, 2021)</w:t>
      </w:r>
      <w:r w:rsidR="002655BC">
        <w:t xml:space="preserve">. </w:t>
      </w:r>
      <w:r w:rsidR="002655BC" w:rsidRPr="00B43989">
        <w:t xml:space="preserve">First, land cover is only one of many factors that </w:t>
      </w:r>
      <w:r w:rsidR="002655BC">
        <w:t>affect</w:t>
      </w:r>
      <w:r w:rsidR="002655BC" w:rsidRPr="00B43989">
        <w:t xml:space="preserve"> water quality. REC Land Cover categories leave considerable between-site variation </w:t>
      </w:r>
      <w:r w:rsidR="002655BC">
        <w:t xml:space="preserve">in water quality </w:t>
      </w:r>
      <w:r w:rsidR="002655BC" w:rsidRPr="00B43989">
        <w:t xml:space="preserve">unexplained. Second, REC Land Cover categories are based on assigning a single dominant land cover to a catchment, </w:t>
      </w:r>
      <w:r w:rsidR="002655BC">
        <w:t>which</w:t>
      </w:r>
      <w:r w:rsidR="002655BC" w:rsidRPr="00B43989">
        <w:t xml:space="preserve"> </w:t>
      </w:r>
      <w:r w:rsidR="002655BC">
        <w:t>can obscure</w:t>
      </w:r>
      <w:r w:rsidR="002655BC" w:rsidRPr="00B43989">
        <w:t xml:space="preserve"> the contribution of other land cover types to water quality</w:t>
      </w:r>
      <w:r w:rsidR="003E1B7D">
        <w:t xml:space="preserve"> and may give</w:t>
      </w:r>
      <w:r w:rsidR="0029126A">
        <w:t xml:space="preserve"> </w:t>
      </w:r>
      <w:r w:rsidR="00E6648D" w:rsidRPr="00902FF8">
        <w:t xml:space="preserve">the </w:t>
      </w:r>
      <w:r w:rsidR="003E1B7D" w:rsidRPr="00B43989">
        <w:t>impression that observed water quality is attributable to a single</w:t>
      </w:r>
      <w:r w:rsidR="00E6648D" w:rsidRPr="00902FF8">
        <w:t xml:space="preserve"> land cover</w:t>
      </w:r>
      <w:r w:rsidR="003E1B7D" w:rsidRPr="00B43989">
        <w:t>, such as pastoral, when</w:t>
      </w:r>
      <w:r w:rsidR="00E6648D" w:rsidRPr="00902FF8">
        <w:t xml:space="preserve"> </w:t>
      </w:r>
      <w:r w:rsidR="003E1B7D" w:rsidRPr="00B43989">
        <w:t>there</w:t>
      </w:r>
      <w:r w:rsidR="003E1B7D">
        <w:t xml:space="preserve"> are other types of land cover that are contributing</w:t>
      </w:r>
      <w:r w:rsidR="00E6648D" w:rsidRPr="00902FF8">
        <w:t xml:space="preserve"> to the </w:t>
      </w:r>
      <w:r w:rsidR="003E1B7D">
        <w:t>observed conditions</w:t>
      </w:r>
      <w:r w:rsidR="0029126A">
        <w:t>.</w:t>
      </w:r>
    </w:p>
    <w:p w14:paraId="2388A92C" w14:textId="7162348C" w:rsidR="00FD65F1" w:rsidRDefault="007C5471" w:rsidP="00266368">
      <w:pPr>
        <w:pStyle w:val="BodyText"/>
      </w:pPr>
      <w:r>
        <w:t>We applied</w:t>
      </w:r>
      <w:r w:rsidR="00317A06">
        <w:t xml:space="preserve"> </w:t>
      </w:r>
      <w:r w:rsidR="00EE2FAF">
        <w:t>a</w:t>
      </w:r>
      <w:r w:rsidR="007877B4">
        <w:t>n</w:t>
      </w:r>
      <w:r w:rsidR="00EE2FAF">
        <w:t xml:space="preserve"> </w:t>
      </w:r>
      <w:r w:rsidR="00007CBF" w:rsidRPr="00007CBF">
        <w:t xml:space="preserve">alternative </w:t>
      </w:r>
      <w:r>
        <w:t xml:space="preserve">method </w:t>
      </w:r>
      <w:r w:rsidR="00EE2FAF">
        <w:t xml:space="preserve">recommended by Fraser and </w:t>
      </w:r>
      <w:proofErr w:type="spellStart"/>
      <w:r w:rsidR="00EE2FAF">
        <w:t>Snelder</w:t>
      </w:r>
      <w:proofErr w:type="spellEnd"/>
      <w:r w:rsidR="00EE2FAF">
        <w:t xml:space="preserve"> (</w:t>
      </w:r>
      <w:r w:rsidR="004A7448">
        <w:t>2021</w:t>
      </w:r>
      <w:r w:rsidR="00EE2FAF">
        <w:t xml:space="preserve">) </w:t>
      </w:r>
      <w:r w:rsidR="00007CBF" w:rsidRPr="00007CBF">
        <w:t xml:space="preserve">that retains the simplicity of land cover categories but avoids the need to assign a dominant land cover, </w:t>
      </w:r>
      <w:r w:rsidR="00EE2FAF">
        <w:t xml:space="preserve">which </w:t>
      </w:r>
      <w:r w:rsidR="00007CBF" w:rsidRPr="00007CBF">
        <w:t xml:space="preserve">is to use a categorical subdivision of a gradient in land cover </w:t>
      </w:r>
      <w:r w:rsidR="007524DE">
        <w:t xml:space="preserve">that represents human </w:t>
      </w:r>
      <w:r w:rsidR="00BF475D">
        <w:t>modified land cover</w:t>
      </w:r>
      <w:r w:rsidR="00007CBF" w:rsidRPr="00007CBF">
        <w:t xml:space="preserve">. </w:t>
      </w:r>
      <w:r w:rsidR="007E67C0">
        <w:t>A gradient in</w:t>
      </w:r>
      <w:r w:rsidR="00007CBF" w:rsidRPr="00007CBF">
        <w:t xml:space="preserve"> </w:t>
      </w:r>
      <w:r w:rsidR="007524DE">
        <w:t xml:space="preserve">human </w:t>
      </w:r>
      <w:r w:rsidR="007E67C0">
        <w:t>modified land cover</w:t>
      </w:r>
      <w:r w:rsidR="00007CBF" w:rsidRPr="00007CBF">
        <w:t xml:space="preserve"> </w:t>
      </w:r>
      <w:r w:rsidR="0036390A">
        <w:t xml:space="preserve">was </w:t>
      </w:r>
      <w:r w:rsidR="00007CBF" w:rsidRPr="00007CBF">
        <w:t>defined by adding the proportion of catchment area occupied by Pastoral</w:t>
      </w:r>
      <w:r w:rsidR="0027760D">
        <w:t xml:space="preserve"> (LCDB6 classes 40, 30, 33)</w:t>
      </w:r>
      <w:r w:rsidR="00007CBF" w:rsidRPr="00007CBF">
        <w:t xml:space="preserve">, Urban </w:t>
      </w:r>
      <w:r w:rsidR="00170920">
        <w:t xml:space="preserve">(LCDB6 classes 1, 2, 5, 6), </w:t>
      </w:r>
      <w:r w:rsidR="00007CBF" w:rsidRPr="00007CBF">
        <w:t xml:space="preserve">and Exotic Forest </w:t>
      </w:r>
      <w:r w:rsidR="00170920">
        <w:t xml:space="preserve">(LCDB6 classes 71, 64) </w:t>
      </w:r>
      <w:r w:rsidR="00007CBF" w:rsidRPr="00007CBF">
        <w:t xml:space="preserve">land cover types and subdividing this gradient into </w:t>
      </w:r>
      <w:r w:rsidR="0036390A">
        <w:t>four evenly spaced categories</w:t>
      </w:r>
      <w:r w:rsidR="00007CBF" w:rsidRPr="00007CBF">
        <w:t xml:space="preserve">. </w:t>
      </w:r>
      <w:r w:rsidR="00B725FD">
        <w:t xml:space="preserve">Metadata provided with the state and trend outputs include both the </w:t>
      </w:r>
      <w:r w:rsidR="00B921A3">
        <w:t>proportion</w:t>
      </w:r>
      <w:r w:rsidR="00154E20">
        <w:t xml:space="preserve"> of upstream human modified land cover, the </w:t>
      </w:r>
      <w:r w:rsidR="00C72BA4">
        <w:t>human modified land cover cate</w:t>
      </w:r>
      <w:r w:rsidR="00541F3E">
        <w:t xml:space="preserve">gory and the </w:t>
      </w:r>
      <w:r w:rsidR="00590012">
        <w:t>REC dominant land cover cate</w:t>
      </w:r>
      <w:r w:rsidR="00A873FA">
        <w:t>gory.</w:t>
      </w:r>
    </w:p>
    <w:p w14:paraId="5ABAA6C0" w14:textId="31A3E36C" w:rsidR="00412CF2" w:rsidRPr="004C78FE" w:rsidRDefault="00327195" w:rsidP="38159A6B">
      <w:pPr>
        <w:pStyle w:val="Heading2"/>
      </w:pPr>
      <w:bookmarkStart w:id="86" w:name="_Toc9246653"/>
      <w:bookmarkStart w:id="87" w:name="_Toc96690319"/>
      <w:bookmarkStart w:id="88" w:name="_Toc212213435"/>
      <w:r>
        <w:t>Water quality d</w:t>
      </w:r>
      <w:r w:rsidR="00412CF2" w:rsidRPr="004C78FE">
        <w:t>ata processing</w:t>
      </w:r>
      <w:bookmarkEnd w:id="86"/>
      <w:bookmarkEnd w:id="87"/>
      <w:bookmarkEnd w:id="88"/>
    </w:p>
    <w:p w14:paraId="55820022" w14:textId="252E6A02" w:rsidR="00FB68C0" w:rsidRDefault="00412CF2" w:rsidP="00412CF2">
      <w:pPr>
        <w:pStyle w:val="BodyText"/>
      </w:pPr>
      <w:r w:rsidRPr="004C78FE">
        <w:t xml:space="preserve">River </w:t>
      </w:r>
      <w:r w:rsidR="00FE325A">
        <w:t>water quality</w:t>
      </w:r>
      <w:r w:rsidRPr="004C78FE">
        <w:t xml:space="preserve"> data were processed to ensure that </w:t>
      </w:r>
      <w:r w:rsidR="00D873E9">
        <w:t>data</w:t>
      </w:r>
      <w:r w:rsidR="00D873E9" w:rsidRPr="004C78FE">
        <w:t xml:space="preserve"> </w:t>
      </w:r>
      <w:r w:rsidR="00530BA1">
        <w:t xml:space="preserve">collated </w:t>
      </w:r>
      <w:r w:rsidRPr="004C78FE">
        <w:t xml:space="preserve">from different sources were </w:t>
      </w:r>
      <w:r w:rsidR="009C7CA7">
        <w:t>represented</w:t>
      </w:r>
      <w:r w:rsidR="00FC0E94">
        <w:t xml:space="preserve"> in </w:t>
      </w:r>
      <w:r w:rsidR="00B128F7">
        <w:t xml:space="preserve">a </w:t>
      </w:r>
      <w:r w:rsidRPr="004C78FE">
        <w:t>consistent</w:t>
      </w:r>
      <w:r w:rsidR="00FC0E94">
        <w:t xml:space="preserve"> format</w:t>
      </w:r>
      <w:r w:rsidRPr="004C78FE">
        <w:t xml:space="preserve">, that </w:t>
      </w:r>
      <w:r w:rsidR="000F0940">
        <w:t xml:space="preserve">the </w:t>
      </w:r>
      <w:r w:rsidR="000F0940" w:rsidRPr="004C78FE">
        <w:t>data were as error-free</w:t>
      </w:r>
      <w:r w:rsidR="000F0940" w:rsidRPr="000F0940">
        <w:t xml:space="preserve"> </w:t>
      </w:r>
      <w:r w:rsidR="000F0940" w:rsidRPr="004C78FE">
        <w:t>as possible</w:t>
      </w:r>
      <w:r w:rsidR="000F0940">
        <w:t xml:space="preserve"> given available information,</w:t>
      </w:r>
      <w:r w:rsidR="000F0940" w:rsidRPr="004C78FE">
        <w:t xml:space="preserve"> that consistent measurement procedures were used</w:t>
      </w:r>
      <w:r w:rsidR="009166B0">
        <w:t xml:space="preserve"> where these were known</w:t>
      </w:r>
      <w:r w:rsidR="000F0940" w:rsidRPr="004C78FE">
        <w:t xml:space="preserve">, </w:t>
      </w:r>
      <w:r w:rsidR="000F0940">
        <w:t xml:space="preserve">and </w:t>
      </w:r>
      <w:r w:rsidRPr="004C78FE">
        <w:t>that site information was complete and accurate</w:t>
      </w:r>
      <w:r w:rsidR="000F0940">
        <w:t>.</w:t>
      </w:r>
      <w:r w:rsidR="003168DD">
        <w:t xml:space="preserve"> </w:t>
      </w:r>
    </w:p>
    <w:p w14:paraId="550C8082" w14:textId="42A6633A" w:rsidR="005E2F52" w:rsidRPr="005E2F52" w:rsidRDefault="005E2F52" w:rsidP="00412CF2">
      <w:pPr>
        <w:pStyle w:val="BodyText"/>
        <w:rPr>
          <w:rFonts w:cs="Arial"/>
          <w:szCs w:val="22"/>
          <w:lang w:eastAsia="en-NZ"/>
        </w:rPr>
      </w:pPr>
      <w:r w:rsidRPr="00DB62D9">
        <w:rPr>
          <w:rFonts w:cs="Arial"/>
          <w:szCs w:val="22"/>
          <w:lang w:eastAsia="en-NZ"/>
        </w:rPr>
        <w:t>Unless otherwise stated, we made no distinction between data collected at regional council sites and NRWQN sites</w:t>
      </w:r>
      <w:r>
        <w:rPr>
          <w:rFonts w:cs="Arial"/>
          <w:szCs w:val="22"/>
          <w:lang w:eastAsia="en-NZ"/>
        </w:rPr>
        <w:t xml:space="preserve">. Where regional councils and NIWA/ESNZ both monitor at the same location for an overlapping period, we treated the data as being associated with separate sites because two legitimate time-series were available. </w:t>
      </w:r>
    </w:p>
    <w:p w14:paraId="58928661" w14:textId="4982D455" w:rsidR="0066539B" w:rsidRPr="004C78FE" w:rsidRDefault="003B1620" w:rsidP="00412CF2">
      <w:pPr>
        <w:pStyle w:val="BodyText"/>
      </w:pPr>
      <w:r>
        <w:t xml:space="preserve">Development of the </w:t>
      </w:r>
      <w:r w:rsidR="00B17857">
        <w:t xml:space="preserve">data processing </w:t>
      </w:r>
      <w:r w:rsidR="003422CF">
        <w:t>steps</w:t>
      </w:r>
      <w:r w:rsidR="00B16147">
        <w:t xml:space="preserve"> required </w:t>
      </w:r>
      <w:r w:rsidR="00A33145">
        <w:t>additional queries to</w:t>
      </w:r>
      <w:r w:rsidR="000F0940">
        <w:t xml:space="preserve"> data</w:t>
      </w:r>
      <w:r w:rsidR="00A33145">
        <w:t xml:space="preserve"> providers to ensure </w:t>
      </w:r>
      <w:r w:rsidR="00B16147">
        <w:t>issues were resolved appropriately.</w:t>
      </w:r>
      <w:r w:rsidR="008525B2">
        <w:t xml:space="preserve"> Common issues included </w:t>
      </w:r>
      <w:r w:rsidR="001423E9">
        <w:t xml:space="preserve">incomplete censoring information, </w:t>
      </w:r>
      <w:r w:rsidR="00391192">
        <w:t>m</w:t>
      </w:r>
      <w:r w:rsidR="00391192" w:rsidRPr="00391192">
        <w:t>issing data that we</w:t>
      </w:r>
      <w:r w:rsidR="009911D4">
        <w:t>re</w:t>
      </w:r>
      <w:r w:rsidR="00391192" w:rsidRPr="00391192">
        <w:t xml:space="preserve"> present in previous rounds of reporting</w:t>
      </w:r>
      <w:r w:rsidR="00391192">
        <w:t xml:space="preserve">, </w:t>
      </w:r>
      <w:r w:rsidR="00FB68C0">
        <w:t xml:space="preserve">missing site </w:t>
      </w:r>
      <w:r w:rsidR="00C32A0B">
        <w:t>metadata</w:t>
      </w:r>
      <w:r w:rsidR="00B6454E">
        <w:t xml:space="preserve">, </w:t>
      </w:r>
      <w:r w:rsidR="00EA2405">
        <w:t>clarification regarding</w:t>
      </w:r>
      <w:r w:rsidR="00EA2405" w:rsidRPr="00EA2405">
        <w:t xml:space="preserve"> </w:t>
      </w:r>
      <w:r w:rsidR="008A78FE">
        <w:t xml:space="preserve">monitoring purpose, and </w:t>
      </w:r>
      <w:r w:rsidR="00EA2405">
        <w:t>clarification regarding</w:t>
      </w:r>
      <w:r w:rsidR="00EA2405" w:rsidRPr="00EA2405">
        <w:t xml:space="preserve"> potentially erroneous values such as zero or negative values</w:t>
      </w:r>
      <w:r w:rsidR="00DD0B5A">
        <w:t>.</w:t>
      </w:r>
    </w:p>
    <w:p w14:paraId="7CCB86B9" w14:textId="77777777" w:rsidR="00DF1C7C" w:rsidRDefault="00412CF2" w:rsidP="00C6038F">
      <w:pPr>
        <w:pStyle w:val="Heading6"/>
      </w:pPr>
      <w:r w:rsidRPr="004C78FE">
        <w:t xml:space="preserve">Step 1. Reporting conventions. </w:t>
      </w:r>
    </w:p>
    <w:p w14:paraId="066E6D3C" w14:textId="69BD0856" w:rsidR="0073301F" w:rsidRPr="001A18DE" w:rsidRDefault="0073301F" w:rsidP="00412CF2">
      <w:pPr>
        <w:pStyle w:val="BodyText"/>
        <w:rPr>
          <w:lang w:eastAsia="en-NZ"/>
        </w:rPr>
      </w:pPr>
      <w:r w:rsidRPr="0073301F">
        <w:t xml:space="preserve">The </w:t>
      </w:r>
      <w:r w:rsidR="00FE325A">
        <w:t>water quality</w:t>
      </w:r>
      <w:r w:rsidRPr="0073301F">
        <w:t xml:space="preserve"> data received from </w:t>
      </w:r>
      <w:r w:rsidR="009C69C9">
        <w:t xml:space="preserve">data providers </w:t>
      </w:r>
      <w:r w:rsidRPr="0073301F">
        <w:t xml:space="preserve">varied in reporting formats, reporting conventions for variable names, site identifiers, date and time formats, units of measurement, and other data structure elements. We first organised data from all sources into a single format. Then we applied a consistent set of reporting conventions for water quality variable names, </w:t>
      </w:r>
      <w:r w:rsidRPr="00A90BD4">
        <w:rPr>
          <w:rStyle w:val="BodyTextChar"/>
        </w:rPr>
        <w:t xml:space="preserve">sample date, </w:t>
      </w:r>
      <w:r w:rsidR="00FC2FD0" w:rsidRPr="00A90BD4">
        <w:rPr>
          <w:rStyle w:val="BodyTextChar"/>
        </w:rPr>
        <w:t xml:space="preserve">observed </w:t>
      </w:r>
      <w:r w:rsidRPr="00A90BD4">
        <w:rPr>
          <w:rStyle w:val="BodyTextChar"/>
        </w:rPr>
        <w:t xml:space="preserve">values, units, censor information, detection limits (where present), quality control code, </w:t>
      </w:r>
      <w:r w:rsidR="00676BD1" w:rsidRPr="00A90BD4">
        <w:rPr>
          <w:rStyle w:val="BodyTextChar"/>
        </w:rPr>
        <w:t xml:space="preserve">and </w:t>
      </w:r>
      <w:r w:rsidRPr="00A90BD4">
        <w:rPr>
          <w:rStyle w:val="BodyTextChar"/>
        </w:rPr>
        <w:t xml:space="preserve">site identifier. </w:t>
      </w:r>
      <w:r w:rsidR="002B5C6F">
        <w:rPr>
          <w:rStyle w:val="BodyTextChar"/>
        </w:rPr>
        <w:t xml:space="preserve">Where water </w:t>
      </w:r>
      <w:r w:rsidR="002C1BB0">
        <w:rPr>
          <w:rStyle w:val="BodyTextChar"/>
        </w:rPr>
        <w:t>quality</w:t>
      </w:r>
      <w:r w:rsidR="002B5C6F">
        <w:rPr>
          <w:rStyle w:val="BodyTextChar"/>
        </w:rPr>
        <w:t xml:space="preserve"> variable names were ambiguous or did not match the variables we requested, we </w:t>
      </w:r>
      <w:r w:rsidR="00C304E9">
        <w:rPr>
          <w:rStyle w:val="BodyTextChar"/>
        </w:rPr>
        <w:t xml:space="preserve">sought clarification with data providers. </w:t>
      </w:r>
      <w:r w:rsidR="00FC2FD0" w:rsidRPr="00A90BD4">
        <w:rPr>
          <w:rStyle w:val="BodyTextChar"/>
        </w:rPr>
        <w:t>Observed</w:t>
      </w:r>
      <w:r w:rsidRPr="00A90BD4">
        <w:rPr>
          <w:rStyle w:val="BodyTextChar"/>
        </w:rPr>
        <w:t xml:space="preserve"> values were converted to equivalent units where </w:t>
      </w:r>
      <w:r w:rsidR="00CA068A" w:rsidRPr="00A90BD4">
        <w:rPr>
          <w:rStyle w:val="BodyTextChar"/>
        </w:rPr>
        <w:t xml:space="preserve">inconsistent </w:t>
      </w:r>
      <w:r w:rsidR="0008476B" w:rsidRPr="00A90BD4">
        <w:rPr>
          <w:rStyle w:val="BodyTextChar"/>
        </w:rPr>
        <w:t xml:space="preserve">measurements units were </w:t>
      </w:r>
      <w:r w:rsidR="00CA068A" w:rsidRPr="00A90BD4">
        <w:rPr>
          <w:rStyle w:val="BodyTextChar"/>
        </w:rPr>
        <w:t>indicated</w:t>
      </w:r>
      <w:r w:rsidR="005A170A" w:rsidRPr="00A90BD4">
        <w:rPr>
          <w:rStyle w:val="BodyTextChar"/>
        </w:rPr>
        <w:t xml:space="preserve"> (e.g., from </w:t>
      </w:r>
      <w:r w:rsidR="008D46AF">
        <w:rPr>
          <w:rStyle w:val="BodyTextChar"/>
        </w:rPr>
        <w:t>µ</w:t>
      </w:r>
      <w:r w:rsidR="005A170A" w:rsidRPr="00A90BD4">
        <w:rPr>
          <w:rStyle w:val="BodyTextChar"/>
        </w:rPr>
        <w:t>g L</w:t>
      </w:r>
      <w:r w:rsidR="005A170A" w:rsidRPr="0094717B">
        <w:rPr>
          <w:rStyle w:val="BodyTextChar"/>
          <w:vertAlign w:val="superscript"/>
        </w:rPr>
        <w:t>-1</w:t>
      </w:r>
      <w:r w:rsidR="005A170A" w:rsidRPr="00A90BD4">
        <w:rPr>
          <w:rStyle w:val="BodyTextChar"/>
        </w:rPr>
        <w:t xml:space="preserve"> to mg L</w:t>
      </w:r>
      <w:r w:rsidR="005A170A" w:rsidRPr="0094717B">
        <w:rPr>
          <w:rStyle w:val="BodyTextChar"/>
          <w:vertAlign w:val="superscript"/>
        </w:rPr>
        <w:t>-1</w:t>
      </w:r>
      <w:r w:rsidR="005A170A" w:rsidRPr="00A90BD4">
        <w:rPr>
          <w:rStyle w:val="BodyTextChar"/>
        </w:rPr>
        <w:t>)</w:t>
      </w:r>
      <w:r w:rsidRPr="00A90BD4">
        <w:rPr>
          <w:rStyle w:val="BodyTextChar"/>
        </w:rPr>
        <w:t xml:space="preserve">. In cases where </w:t>
      </w:r>
      <w:r w:rsidR="00871C02" w:rsidRPr="00A90BD4">
        <w:rPr>
          <w:rStyle w:val="BodyTextChar"/>
        </w:rPr>
        <w:t>data providers</w:t>
      </w:r>
      <w:r w:rsidRPr="00A90BD4">
        <w:rPr>
          <w:rStyle w:val="BodyTextChar"/>
        </w:rPr>
        <w:t xml:space="preserve"> indicated that </w:t>
      </w:r>
      <w:r w:rsidR="005A5F65" w:rsidRPr="00A90BD4">
        <w:rPr>
          <w:rStyle w:val="BodyTextChar"/>
        </w:rPr>
        <w:t>observed</w:t>
      </w:r>
      <w:r w:rsidRPr="00A90BD4">
        <w:rPr>
          <w:rStyle w:val="BodyTextChar"/>
        </w:rPr>
        <w:t xml:space="preserve"> values were raw with no censoring</w:t>
      </w:r>
      <w:r w:rsidRPr="0073301F">
        <w:t xml:space="preserve"> applied, </w:t>
      </w:r>
      <w:r w:rsidR="00CB7ABA">
        <w:t xml:space="preserve">we determined the detection limit </w:t>
      </w:r>
      <w:r w:rsidR="00F461A6">
        <w:t xml:space="preserve">associated </w:t>
      </w:r>
      <w:r w:rsidR="0067109D">
        <w:t xml:space="preserve">with </w:t>
      </w:r>
      <w:r w:rsidR="003C1528">
        <w:lastRenderedPageBreak/>
        <w:t xml:space="preserve">each </w:t>
      </w:r>
      <w:r w:rsidR="00F461A6">
        <w:t xml:space="preserve">raw value and </w:t>
      </w:r>
      <w:r w:rsidRPr="0073301F">
        <w:t>applied censoring to</w:t>
      </w:r>
      <w:r w:rsidR="00F461A6">
        <w:t xml:space="preserve"> raw</w:t>
      </w:r>
      <w:r w:rsidRPr="0073301F">
        <w:t xml:space="preserve"> values lower than the</w:t>
      </w:r>
      <w:r w:rsidR="009F5864">
        <w:t>ir associated</w:t>
      </w:r>
      <w:r w:rsidRPr="0073301F">
        <w:t xml:space="preserve"> detection limit.</w:t>
      </w:r>
      <w:r w:rsidR="00FF4F5F">
        <w:t xml:space="preserve"> </w:t>
      </w:r>
      <w:r w:rsidRPr="0073301F">
        <w:t xml:space="preserve">When establishing equivalent units for Turbidity, both FNU and NTU were included. If both FNU and NTU were present, NTU was used preferentially. Quality control codes were represented as NEMS codes where possible. Where no quality control code was present, or a code system could not be equated to a NEMS code, then </w:t>
      </w:r>
      <w:r w:rsidR="007A0DFD">
        <w:t>QC</w:t>
      </w:r>
      <w:r w:rsidR="007A0DFD" w:rsidRPr="0073301F">
        <w:t xml:space="preserve"> </w:t>
      </w:r>
      <w:r w:rsidRPr="0073301F">
        <w:t xml:space="preserve">200 was used. We resolved any inconsistencies in spelling or capitalisation </w:t>
      </w:r>
      <w:r w:rsidR="00991749" w:rsidRPr="001A18DE">
        <w:t>(e.g., transcription errors)</w:t>
      </w:r>
      <w:r w:rsidR="00991749">
        <w:t xml:space="preserve"> </w:t>
      </w:r>
      <w:r w:rsidRPr="0073301F">
        <w:t xml:space="preserve">of site identifiers to ensure internal consistency. </w:t>
      </w:r>
      <w:r w:rsidR="00843738" w:rsidRPr="001A18DE">
        <w:rPr>
          <w:lang w:eastAsia="en-NZ"/>
        </w:rPr>
        <w:t>We used time-series plots and quantile plots to</w:t>
      </w:r>
      <w:r w:rsidR="003B48AB">
        <w:rPr>
          <w:lang w:eastAsia="en-NZ"/>
        </w:rPr>
        <w:t xml:space="preserve"> </w:t>
      </w:r>
      <w:r w:rsidR="00EF34D7">
        <w:rPr>
          <w:lang w:eastAsia="en-NZ"/>
        </w:rPr>
        <w:t>identify potential data transcription errors and missing censoring information.</w:t>
      </w:r>
      <w:r w:rsidR="00843738" w:rsidRPr="001A18DE">
        <w:rPr>
          <w:lang w:eastAsia="en-NZ"/>
        </w:rPr>
        <w:t xml:space="preserve"> </w:t>
      </w:r>
    </w:p>
    <w:p w14:paraId="5D54D251" w14:textId="75DA2767" w:rsidR="00C6038F" w:rsidRPr="00C6038F" w:rsidRDefault="00DA46AD" w:rsidP="00C6038F">
      <w:pPr>
        <w:pStyle w:val="Heading6"/>
      </w:pPr>
      <w:r w:rsidRPr="00C6038F">
        <w:t xml:space="preserve">Step </w:t>
      </w:r>
      <w:r w:rsidR="002B6124" w:rsidRPr="00C6038F">
        <w:t>2</w:t>
      </w:r>
      <w:r w:rsidRPr="00C6038F">
        <w:t xml:space="preserve">. </w:t>
      </w:r>
      <w:r w:rsidR="00C7193A" w:rsidRPr="00C6038F">
        <w:t>Calculation of composite</w:t>
      </w:r>
      <w:r w:rsidR="00BE6CFC">
        <w:t xml:space="preserve"> and adjusted </w:t>
      </w:r>
      <w:r w:rsidR="00693559" w:rsidRPr="00C6038F">
        <w:t>observation</w:t>
      </w:r>
      <w:r w:rsidR="00C7193A" w:rsidRPr="00C6038F">
        <w:t>s</w:t>
      </w:r>
      <w:r w:rsidR="00C722B8" w:rsidRPr="00C6038F">
        <w:t xml:space="preserve">. </w:t>
      </w:r>
    </w:p>
    <w:p w14:paraId="0C2F54D3" w14:textId="1081661F" w:rsidR="008D04CA" w:rsidRPr="008F6A42" w:rsidRDefault="00235F9F" w:rsidP="00B5749C">
      <w:pPr>
        <w:pStyle w:val="BodyText"/>
      </w:pPr>
      <w:r>
        <w:t>W</w:t>
      </w:r>
      <w:r w:rsidRPr="008F6A42">
        <w:t>here appropriate,</w:t>
      </w:r>
      <w:r>
        <w:t xml:space="preserve"> c</w:t>
      </w:r>
      <w:r w:rsidR="00D5016B">
        <w:t>omposite w</w:t>
      </w:r>
      <w:r w:rsidR="00C7193A" w:rsidRPr="008F6A42">
        <w:t xml:space="preserve">ater quality variables were calculated </w:t>
      </w:r>
      <w:r w:rsidR="004F21A3" w:rsidRPr="008F6A42">
        <w:t xml:space="preserve">by summing </w:t>
      </w:r>
      <w:r w:rsidR="00C7193A" w:rsidRPr="008F6A42">
        <w:t xml:space="preserve">separate </w:t>
      </w:r>
      <w:r w:rsidR="00311D9C" w:rsidRPr="008F6A42">
        <w:t xml:space="preserve">constituent </w:t>
      </w:r>
      <w:r w:rsidR="00C7193A" w:rsidRPr="008F6A42">
        <w:t xml:space="preserve">components </w:t>
      </w:r>
      <w:r w:rsidR="00E108C0" w:rsidRPr="008F6A42">
        <w:t xml:space="preserve">from the </w:t>
      </w:r>
      <w:r w:rsidR="00C7193A" w:rsidRPr="008F6A42">
        <w:t xml:space="preserve">raw </w:t>
      </w:r>
      <w:r w:rsidR="00E108C0" w:rsidRPr="008F6A42">
        <w:t xml:space="preserve">observed </w:t>
      </w:r>
      <w:r w:rsidR="00C7193A" w:rsidRPr="008F6A42">
        <w:t xml:space="preserve">data. NNN was calculated as the sum of </w:t>
      </w:r>
      <w:r w:rsidR="00B5749C" w:rsidRPr="008F6A42">
        <w:t>NO</w:t>
      </w:r>
      <w:r w:rsidR="00B5749C" w:rsidRPr="00786B64">
        <w:rPr>
          <w:vertAlign w:val="subscript"/>
        </w:rPr>
        <w:t>2</w:t>
      </w:r>
      <w:r w:rsidR="00B5749C">
        <w:t>-</w:t>
      </w:r>
      <w:r w:rsidR="00B5749C" w:rsidRPr="008F6A42">
        <w:t xml:space="preserve">N </w:t>
      </w:r>
      <w:r w:rsidR="00C7193A" w:rsidRPr="008F6A42">
        <w:t xml:space="preserve">and </w:t>
      </w:r>
      <w:bookmarkStart w:id="89" w:name="_Hlk211864747"/>
      <w:r w:rsidR="00C7193A" w:rsidRPr="008F6A42">
        <w:t>NO</w:t>
      </w:r>
      <w:r w:rsidR="00C7193A" w:rsidRPr="00F66245">
        <w:rPr>
          <w:vertAlign w:val="subscript"/>
        </w:rPr>
        <w:t>3</w:t>
      </w:r>
      <w:r w:rsidR="00F66245">
        <w:t>-</w:t>
      </w:r>
      <w:r w:rsidR="00C7193A" w:rsidRPr="008F6A42">
        <w:t xml:space="preserve">N </w:t>
      </w:r>
      <w:bookmarkEnd w:id="89"/>
      <w:r w:rsidR="00C7193A" w:rsidRPr="008F6A42">
        <w:t xml:space="preserve">where </w:t>
      </w:r>
      <w:r w:rsidR="0077272C" w:rsidRPr="008F6A42">
        <w:t>they were available</w:t>
      </w:r>
      <w:r w:rsidR="00C7193A" w:rsidRPr="008F6A42">
        <w:t xml:space="preserve"> and where </w:t>
      </w:r>
      <w:r w:rsidR="00B85F2A" w:rsidRPr="008F6A42">
        <w:t>a</w:t>
      </w:r>
      <w:r w:rsidR="0059275B" w:rsidRPr="008F6A42">
        <w:t xml:space="preserve"> </w:t>
      </w:r>
      <w:r w:rsidR="00C7193A" w:rsidRPr="008F6A42">
        <w:t xml:space="preserve">NNN </w:t>
      </w:r>
      <w:r w:rsidR="0059275B" w:rsidRPr="008F6A42">
        <w:t>observation</w:t>
      </w:r>
      <w:r w:rsidR="00C7193A" w:rsidRPr="008F6A42">
        <w:t xml:space="preserve"> was</w:t>
      </w:r>
      <w:r w:rsidR="00483D45" w:rsidRPr="008F6A42">
        <w:t xml:space="preserve"> </w:t>
      </w:r>
      <w:r w:rsidR="00C7193A" w:rsidRPr="008F6A42">
        <w:t>n</w:t>
      </w:r>
      <w:r w:rsidR="00DF0CD0" w:rsidRPr="008F6A42">
        <w:t>o</w:t>
      </w:r>
      <w:r w:rsidR="00C7193A" w:rsidRPr="008F6A42">
        <w:t xml:space="preserve">t already present. TN was calculated as the sum of TKN and NNN for Waikato </w:t>
      </w:r>
      <w:r w:rsidR="00AF29C0">
        <w:t>R</w:t>
      </w:r>
      <w:r w:rsidR="00C7193A" w:rsidRPr="008F6A42">
        <w:t xml:space="preserve">egional </w:t>
      </w:r>
      <w:r w:rsidR="00361780">
        <w:t>C</w:t>
      </w:r>
      <w:r w:rsidR="00C7193A" w:rsidRPr="008F6A42">
        <w:t xml:space="preserve">ouncil data, for which TN data was </w:t>
      </w:r>
      <w:r w:rsidR="00DA6AAF" w:rsidRPr="008F6A42">
        <w:t xml:space="preserve">not </w:t>
      </w:r>
      <w:r w:rsidR="00C7193A" w:rsidRPr="008F6A42">
        <w:t xml:space="preserve">provided. </w:t>
      </w:r>
      <w:r w:rsidR="00C60F9D" w:rsidRPr="008F6A42">
        <w:t>T</w:t>
      </w:r>
      <w:r w:rsidR="000346E3" w:rsidRPr="008F6A42">
        <w:t xml:space="preserve">he effect of </w:t>
      </w:r>
      <w:r w:rsidR="009006F2" w:rsidRPr="008F6A42">
        <w:t>cen</w:t>
      </w:r>
      <w:r w:rsidR="002842D8" w:rsidRPr="008F6A42">
        <w:t xml:space="preserve">soring </w:t>
      </w:r>
      <w:r w:rsidR="00DC0B86" w:rsidRPr="008F6A42">
        <w:t>o</w:t>
      </w:r>
      <w:r w:rsidR="006B3177" w:rsidRPr="008F6A42">
        <w:t xml:space="preserve">f constituent components was considered when </w:t>
      </w:r>
      <w:r w:rsidR="00D13E9E" w:rsidRPr="008F6A42">
        <w:t xml:space="preserve">they were summed to calculate </w:t>
      </w:r>
      <w:r w:rsidR="00DB5578" w:rsidRPr="008F6A42">
        <w:t>a</w:t>
      </w:r>
      <w:r w:rsidR="00DC0B86" w:rsidRPr="008F6A42">
        <w:t xml:space="preserve"> composite </w:t>
      </w:r>
      <w:r w:rsidR="00E76AD8" w:rsidRPr="008F6A42">
        <w:t>observation</w:t>
      </w:r>
      <w:r w:rsidR="00F52591" w:rsidRPr="008F6A42">
        <w:t xml:space="preserve">. </w:t>
      </w:r>
      <w:r w:rsidR="007B64C2" w:rsidRPr="008F6A42">
        <w:t>I</w:t>
      </w:r>
      <w:r w:rsidR="00C7193A" w:rsidRPr="008F6A42">
        <w:t xml:space="preserve">f only one </w:t>
      </w:r>
      <w:r w:rsidR="006F24A5" w:rsidRPr="008F6A42">
        <w:t>constituent</w:t>
      </w:r>
      <w:r w:rsidR="00C7193A" w:rsidRPr="008F6A42">
        <w:t xml:space="preserve"> component was censored</w:t>
      </w:r>
      <w:r w:rsidR="00CF54E5" w:rsidRPr="008F6A42">
        <w:t xml:space="preserve"> because it was at or below the detection limit</w:t>
      </w:r>
      <w:r w:rsidR="00C7193A" w:rsidRPr="008F6A42">
        <w:t xml:space="preserve">, </w:t>
      </w:r>
      <w:r w:rsidR="00CB70A4" w:rsidRPr="008F6A42">
        <w:t>then</w:t>
      </w:r>
      <w:r w:rsidR="00C7193A" w:rsidRPr="008F6A42">
        <w:t xml:space="preserve"> </w:t>
      </w:r>
      <w:r w:rsidR="00282216" w:rsidRPr="008F6A42">
        <w:t xml:space="preserve">the value of </w:t>
      </w:r>
      <w:r w:rsidR="00C7193A" w:rsidRPr="008F6A42">
        <w:t xml:space="preserve">the censored </w:t>
      </w:r>
      <w:r w:rsidR="00BC0230" w:rsidRPr="008F6A42">
        <w:t xml:space="preserve">constituent </w:t>
      </w:r>
      <w:r w:rsidR="00B86558" w:rsidRPr="008F6A42">
        <w:t>wa</w:t>
      </w:r>
      <w:r w:rsidR="00B45B15" w:rsidRPr="008F6A42">
        <w:t xml:space="preserve">s </w:t>
      </w:r>
      <w:r w:rsidR="000D0487" w:rsidRPr="008F6A42">
        <w:t xml:space="preserve">halved before </w:t>
      </w:r>
      <w:r w:rsidR="00EA21D7" w:rsidRPr="008F6A42">
        <w:t>it was added to</w:t>
      </w:r>
      <w:r w:rsidR="00F448ED" w:rsidRPr="008F6A42">
        <w:t xml:space="preserve"> the </w:t>
      </w:r>
      <w:r w:rsidR="00EA21D7" w:rsidRPr="008F6A42">
        <w:t>other constituent</w:t>
      </w:r>
      <w:r w:rsidR="00916B71" w:rsidRPr="008F6A42">
        <w:t>.</w:t>
      </w:r>
      <w:r w:rsidR="00CB1065" w:rsidRPr="008F6A42">
        <w:t xml:space="preserve"> </w:t>
      </w:r>
      <w:r w:rsidR="00C749CD" w:rsidRPr="008F6A42">
        <w:t xml:space="preserve">If </w:t>
      </w:r>
      <w:r w:rsidR="00F604D3" w:rsidRPr="008F6A42">
        <w:t xml:space="preserve">both </w:t>
      </w:r>
      <w:r w:rsidR="00C749CD" w:rsidRPr="008F6A42">
        <w:t>constituent component</w:t>
      </w:r>
      <w:r w:rsidR="00F604D3" w:rsidRPr="008F6A42">
        <w:t>s</w:t>
      </w:r>
      <w:r w:rsidR="00C749CD" w:rsidRPr="008F6A42">
        <w:t xml:space="preserve"> </w:t>
      </w:r>
      <w:r w:rsidR="00F604D3" w:rsidRPr="008F6A42">
        <w:t xml:space="preserve">were </w:t>
      </w:r>
      <w:r w:rsidR="00C749CD" w:rsidRPr="008F6A42">
        <w:t>censored</w:t>
      </w:r>
      <w:r w:rsidR="007E3591" w:rsidRPr="008F6A42">
        <w:t>, then</w:t>
      </w:r>
      <w:r w:rsidR="00127D17" w:rsidRPr="008F6A42">
        <w:t xml:space="preserve"> the </w:t>
      </w:r>
      <w:r w:rsidR="009B4EAE" w:rsidRPr="008F6A42">
        <w:t xml:space="preserve">raw </w:t>
      </w:r>
      <w:r w:rsidR="00127D17" w:rsidRPr="008F6A42">
        <w:t xml:space="preserve">constituent components were </w:t>
      </w:r>
      <w:proofErr w:type="gramStart"/>
      <w:r w:rsidR="00127D17" w:rsidRPr="008F6A42">
        <w:t>summed</w:t>
      </w:r>
      <w:proofErr w:type="gramEnd"/>
      <w:r w:rsidR="00127D17" w:rsidRPr="008F6A42">
        <w:t xml:space="preserve"> </w:t>
      </w:r>
      <w:r w:rsidR="00CB1065" w:rsidRPr="008F6A42">
        <w:t>and t</w:t>
      </w:r>
      <w:r w:rsidR="00C7193A" w:rsidRPr="008F6A42">
        <w:t xml:space="preserve">he </w:t>
      </w:r>
      <w:r w:rsidR="00571281" w:rsidRPr="008F6A42">
        <w:t xml:space="preserve">calculated composite observation was flagged as being </w:t>
      </w:r>
      <w:r w:rsidR="003B1C8A" w:rsidRPr="008F6A42">
        <w:t xml:space="preserve">at or below </w:t>
      </w:r>
      <w:r w:rsidR="00F2338E" w:rsidRPr="008F6A42">
        <w:t xml:space="preserve">its </w:t>
      </w:r>
      <w:r w:rsidR="00934CC9" w:rsidRPr="008F6A42">
        <w:t>detection</w:t>
      </w:r>
      <w:r w:rsidR="00F2338E" w:rsidRPr="008F6A42">
        <w:t xml:space="preserve"> limit</w:t>
      </w:r>
      <w:r w:rsidR="004E59EF" w:rsidRPr="008F6A42">
        <w:t xml:space="preserve">. </w:t>
      </w:r>
      <w:r w:rsidR="003F58C3" w:rsidRPr="008F6A42">
        <w:t>T</w:t>
      </w:r>
      <w:r w:rsidR="00B3036C" w:rsidRPr="008F6A42">
        <w:t xml:space="preserve">he </w:t>
      </w:r>
      <w:r w:rsidR="00C7193A" w:rsidRPr="008F6A42">
        <w:t xml:space="preserve">lower quality code of the </w:t>
      </w:r>
      <w:r w:rsidR="00B3036C" w:rsidRPr="008F6A42">
        <w:t>constituent</w:t>
      </w:r>
      <w:r w:rsidR="00A12549" w:rsidRPr="008F6A42">
        <w:t>s</w:t>
      </w:r>
      <w:r w:rsidR="00C7193A" w:rsidRPr="008F6A42">
        <w:t xml:space="preserve"> was </w:t>
      </w:r>
      <w:r w:rsidR="00E624FC" w:rsidRPr="008F6A42">
        <w:t xml:space="preserve">associated with the newly </w:t>
      </w:r>
      <w:r w:rsidR="00AE4459" w:rsidRPr="008F6A42">
        <w:t>calculated composite observation</w:t>
      </w:r>
      <w:r w:rsidR="00C7193A" w:rsidRPr="008F6A42">
        <w:t>.</w:t>
      </w:r>
    </w:p>
    <w:p w14:paraId="72A40CA1" w14:textId="781E33AE" w:rsidR="00DE778B" w:rsidRPr="008F6A42" w:rsidRDefault="00DE778B" w:rsidP="00A90BD4">
      <w:pPr>
        <w:pStyle w:val="BodyText"/>
      </w:pPr>
      <w:r>
        <w:t xml:space="preserve">We applied a pH correction to </w:t>
      </w:r>
      <w:r w:rsidR="00E67322" w:rsidRPr="007D5F4A">
        <w:rPr>
          <w:rStyle w:val="BodyTextChar"/>
        </w:rPr>
        <w:t>NH</w:t>
      </w:r>
      <w:r w:rsidR="00E67322" w:rsidRPr="00E67322">
        <w:rPr>
          <w:rStyle w:val="BodyTextChar"/>
          <w:vertAlign w:val="subscript"/>
        </w:rPr>
        <w:t>4</w:t>
      </w:r>
      <w:r w:rsidR="00E67322">
        <w:rPr>
          <w:rStyle w:val="BodyTextChar"/>
        </w:rPr>
        <w:t>-</w:t>
      </w:r>
      <w:r w:rsidR="00E67322" w:rsidRPr="007D5F4A">
        <w:rPr>
          <w:rStyle w:val="BodyTextChar"/>
        </w:rPr>
        <w:t>N</w:t>
      </w:r>
      <w:r>
        <w:t xml:space="preserve"> to adjust values to equivalent pH 8 values, following the methodology outlined in Hickey </w:t>
      </w:r>
      <w:r>
        <w:fldChar w:fldCharType="begin" w:fldLock="1"/>
      </w:r>
      <w:r>
        <w:instrText>ADDIN CSL_CITATION {"citationItems":[{"id":"ITEM-1","itemData":{"abstract":"Hickey, C.W. (2014) Derivation of indicative ammoniacal nitrogen guidelines for the National Objectives Framework. NIWA Memorandum MFE13504.","author":[{"dropping-particle":"","family":"Hickey","given":"Christopher W.","non-dropping-particle":"","parse-names":false,"suffix":""}],"collection-title":"NIWA Memorandum MFE13504","id":"ITEM-1","issued":{"date-parts":[["2014"]]},"publisher":"NIWA","publisher-place":"Hamilton","title":"Derivation of indicative ammoniacal nitrogen guidelines for the National Objectives Framework","type":"report"},"label":"part","suppress-author":1,"uris":["http://www.mendeley.com/documents/?uuid=b312386f-1b8b-4129-9a0e-47c3825f5998"]}],"mendeley":{"formattedCitation":"(2014)","plainTextFormattedCitation":"(2014)","previouslyFormattedCitation":"(2014)"},"properties":{"noteIndex":0},"schema":"https://github.com/citation-style-language/schema/raw/master/csl-citation.json"}</w:instrText>
      </w:r>
      <w:r>
        <w:fldChar w:fldCharType="separate"/>
      </w:r>
      <w:r w:rsidRPr="00B646FA">
        <w:rPr>
          <w:noProof/>
        </w:rPr>
        <w:t>(2014)</w:t>
      </w:r>
      <w:r>
        <w:fldChar w:fldCharType="end"/>
      </w:r>
      <w:r>
        <w:t xml:space="preserve">. For pH values outside the range of the correction relationship (pH 6-9), the maximum (pH&lt;6) and minimum (pH&gt;9) correction ratios were applied. pH adjustment of ammonia was performed after imputation of censored values (Section </w:t>
      </w:r>
      <w:r>
        <w:fldChar w:fldCharType="begin"/>
      </w:r>
      <w:r>
        <w:instrText xml:space="preserve"> REF _Ref81897694 \r \h </w:instrText>
      </w:r>
      <w:r>
        <w:fldChar w:fldCharType="separate"/>
      </w:r>
      <w:r w:rsidR="00E86EE1">
        <w:t>3.1.2</w:t>
      </w:r>
      <w:r>
        <w:fldChar w:fldCharType="end"/>
      </w:r>
      <w:r>
        <w:t>). In results tables and figures adjusted ammoniacal-N is abbreviated as “</w:t>
      </w:r>
      <w:r w:rsidR="00E67322" w:rsidRPr="007D5F4A">
        <w:rPr>
          <w:rStyle w:val="BodyTextChar"/>
        </w:rPr>
        <w:t>NH</w:t>
      </w:r>
      <w:r w:rsidR="00E67322" w:rsidRPr="00E67322">
        <w:rPr>
          <w:rStyle w:val="BodyTextChar"/>
          <w:vertAlign w:val="subscript"/>
        </w:rPr>
        <w:t>4</w:t>
      </w:r>
      <w:r w:rsidR="00E67322">
        <w:rPr>
          <w:rStyle w:val="BodyTextChar"/>
        </w:rPr>
        <w:t>-</w:t>
      </w:r>
      <w:r w:rsidR="00E67322" w:rsidRPr="007D5F4A">
        <w:rPr>
          <w:rStyle w:val="BodyTextChar"/>
        </w:rPr>
        <w:t>N</w:t>
      </w:r>
      <w:r>
        <w:t xml:space="preserve"> (Adj.)”.</w:t>
      </w:r>
    </w:p>
    <w:p w14:paraId="32259706" w14:textId="5CBE8426" w:rsidR="00C6038F" w:rsidRDefault="00DF124F" w:rsidP="00C6038F">
      <w:pPr>
        <w:pStyle w:val="Heading6"/>
      </w:pPr>
      <w:r w:rsidRPr="009F46BD">
        <w:t xml:space="preserve">Step </w:t>
      </w:r>
      <w:r w:rsidR="00346C50" w:rsidRPr="009F46BD">
        <w:t>3</w:t>
      </w:r>
      <w:r w:rsidR="00AD15C7" w:rsidRPr="009F46BD">
        <w:t xml:space="preserve">. </w:t>
      </w:r>
      <w:r w:rsidR="0035087C">
        <w:t>Data exclusion</w:t>
      </w:r>
      <w:r w:rsidR="005531F6" w:rsidRPr="009F46BD">
        <w:t>.</w:t>
      </w:r>
      <w:r w:rsidR="005531F6">
        <w:rPr>
          <w:lang w:eastAsia="en-NZ"/>
        </w:rPr>
        <w:t xml:space="preserve"> </w:t>
      </w:r>
    </w:p>
    <w:p w14:paraId="035C6623" w14:textId="25EB0D49" w:rsidR="00331C4D" w:rsidRPr="00331C4D" w:rsidRDefault="00331C4D" w:rsidP="00331C4D">
      <w:pPr>
        <w:pStyle w:val="BodyText"/>
        <w:rPr>
          <w:lang w:eastAsia="en-NZ"/>
        </w:rPr>
      </w:pPr>
      <w:r w:rsidRPr="00331C4D">
        <w:rPr>
          <w:lang w:eastAsia="en-NZ"/>
        </w:rPr>
        <w:t xml:space="preserve">We excluded data which was not relevant or </w:t>
      </w:r>
      <w:r w:rsidR="007301B8">
        <w:rPr>
          <w:lang w:eastAsia="en-NZ"/>
        </w:rPr>
        <w:t xml:space="preserve">it was </w:t>
      </w:r>
      <w:r w:rsidRPr="00331C4D">
        <w:rPr>
          <w:lang w:eastAsia="en-NZ"/>
        </w:rPr>
        <w:t>not possible to use in our analyses. Data not relevant to our analysis included water quality variables not included in those we requested, data for areas not included in our request (i.e.</w:t>
      </w:r>
      <w:r w:rsidR="00EF0128">
        <w:rPr>
          <w:lang w:eastAsia="en-NZ"/>
        </w:rPr>
        <w:t>,</w:t>
      </w:r>
      <w:r w:rsidRPr="00331C4D">
        <w:rPr>
          <w:lang w:eastAsia="en-NZ"/>
        </w:rPr>
        <w:t xml:space="preserve"> Chatham </w:t>
      </w:r>
      <w:r w:rsidR="00D10FD0">
        <w:rPr>
          <w:lang w:eastAsia="en-NZ"/>
        </w:rPr>
        <w:t>I</w:t>
      </w:r>
      <w:r w:rsidRPr="00331C4D">
        <w:rPr>
          <w:lang w:eastAsia="en-NZ"/>
        </w:rPr>
        <w:t>slands), and data collected for non-</w:t>
      </w:r>
      <w:proofErr w:type="spellStart"/>
      <w:r w:rsidR="00D7377F">
        <w:rPr>
          <w:lang w:eastAsia="en-NZ"/>
        </w:rPr>
        <w:t>SoE</w:t>
      </w:r>
      <w:proofErr w:type="spellEnd"/>
      <w:r w:rsidR="00093020">
        <w:rPr>
          <w:lang w:eastAsia="en-NZ"/>
        </w:rPr>
        <w:t xml:space="preserve"> </w:t>
      </w:r>
      <w:r w:rsidRPr="00331C4D">
        <w:rPr>
          <w:lang w:eastAsia="en-NZ"/>
        </w:rPr>
        <w:t xml:space="preserve">purposes. </w:t>
      </w:r>
      <w:r w:rsidR="000A6D72">
        <w:rPr>
          <w:lang w:eastAsia="en-NZ"/>
        </w:rPr>
        <w:t xml:space="preserve">We received data </w:t>
      </w:r>
      <w:r w:rsidR="000831EE">
        <w:rPr>
          <w:lang w:eastAsia="en-NZ"/>
        </w:rPr>
        <w:t xml:space="preserve">for sites on the </w:t>
      </w:r>
      <w:r w:rsidR="00A75C17" w:rsidRPr="00A75C17">
        <w:rPr>
          <w:lang w:eastAsia="en-NZ"/>
        </w:rPr>
        <w:t xml:space="preserve">Chatham </w:t>
      </w:r>
      <w:r w:rsidR="00D10FD0">
        <w:rPr>
          <w:lang w:eastAsia="en-NZ"/>
        </w:rPr>
        <w:t>I</w:t>
      </w:r>
      <w:r w:rsidR="00A75C17" w:rsidRPr="00A75C17">
        <w:rPr>
          <w:lang w:eastAsia="en-NZ"/>
        </w:rPr>
        <w:t>slands</w:t>
      </w:r>
      <w:r w:rsidR="008D08C7">
        <w:rPr>
          <w:lang w:eastAsia="en-NZ"/>
        </w:rPr>
        <w:t>,</w:t>
      </w:r>
      <w:r w:rsidR="00A75C17" w:rsidRPr="00A75C17">
        <w:rPr>
          <w:lang w:eastAsia="en-NZ"/>
        </w:rPr>
        <w:t xml:space="preserve"> </w:t>
      </w:r>
      <w:r w:rsidR="008D08C7">
        <w:rPr>
          <w:lang w:eastAsia="en-NZ"/>
        </w:rPr>
        <w:t xml:space="preserve">but </w:t>
      </w:r>
      <w:r w:rsidR="00CB348D">
        <w:rPr>
          <w:lang w:eastAsia="en-NZ"/>
        </w:rPr>
        <w:t xml:space="preserve">these </w:t>
      </w:r>
      <w:r w:rsidR="00B111E3">
        <w:rPr>
          <w:lang w:eastAsia="en-NZ"/>
        </w:rPr>
        <w:t xml:space="preserve">data were excluded from our analysis </w:t>
      </w:r>
      <w:r w:rsidR="00A75C17" w:rsidRPr="00A75C17">
        <w:rPr>
          <w:lang w:eastAsia="en-NZ"/>
        </w:rPr>
        <w:t>because they have not been included in previous environmental reporting (Whitehead et al. 2022) and landscape-scale data (i.e.</w:t>
      </w:r>
      <w:r w:rsidR="00EF0128">
        <w:rPr>
          <w:lang w:eastAsia="en-NZ"/>
        </w:rPr>
        <w:t>,</w:t>
      </w:r>
      <w:r w:rsidR="00A75C17" w:rsidRPr="00A75C17">
        <w:rPr>
          <w:lang w:eastAsia="en-NZ"/>
        </w:rPr>
        <w:t xml:space="preserve"> </w:t>
      </w:r>
      <w:r w:rsidR="00B57595">
        <w:rPr>
          <w:lang w:eastAsia="en-NZ"/>
        </w:rPr>
        <w:t>river network and land cover</w:t>
      </w:r>
      <w:r w:rsidR="00A75C17" w:rsidRPr="00A75C17">
        <w:rPr>
          <w:lang w:eastAsia="en-NZ"/>
        </w:rPr>
        <w:t>) is not avai</w:t>
      </w:r>
      <w:r w:rsidR="00A75C17">
        <w:rPr>
          <w:lang w:eastAsia="en-NZ"/>
        </w:rPr>
        <w:t>l</w:t>
      </w:r>
      <w:r w:rsidR="00A75C17" w:rsidRPr="00A75C17">
        <w:rPr>
          <w:lang w:eastAsia="en-NZ"/>
        </w:rPr>
        <w:t>able</w:t>
      </w:r>
      <w:r w:rsidR="007E0EE9">
        <w:rPr>
          <w:lang w:eastAsia="en-NZ"/>
        </w:rPr>
        <w:t xml:space="preserve"> for them</w:t>
      </w:r>
      <w:r w:rsidR="00A75C17" w:rsidRPr="00A75C17">
        <w:rPr>
          <w:lang w:eastAsia="en-NZ"/>
        </w:rPr>
        <w:t>.</w:t>
      </w:r>
      <w:r w:rsidRPr="00331C4D">
        <w:rPr>
          <w:lang w:eastAsia="en-NZ"/>
        </w:rPr>
        <w:t xml:space="preserve"> Data </w:t>
      </w:r>
      <w:r w:rsidR="005D2DDE">
        <w:rPr>
          <w:lang w:eastAsia="en-NZ"/>
        </w:rPr>
        <w:t xml:space="preserve">that could </w:t>
      </w:r>
      <w:r w:rsidRPr="00331C4D">
        <w:rPr>
          <w:lang w:eastAsia="en-NZ"/>
        </w:rPr>
        <w:t xml:space="preserve">not be used in our analysis included </w:t>
      </w:r>
      <w:r w:rsidR="00457DC7">
        <w:rPr>
          <w:lang w:eastAsia="en-NZ"/>
        </w:rPr>
        <w:t>observations</w:t>
      </w:r>
      <w:r w:rsidRPr="00331C4D">
        <w:rPr>
          <w:lang w:eastAsia="en-NZ"/>
        </w:rPr>
        <w:t xml:space="preserve"> with missing </w:t>
      </w:r>
      <w:r w:rsidR="40126A56" w:rsidRPr="133FFA1E">
        <w:rPr>
          <w:lang w:eastAsia="en-NZ"/>
        </w:rPr>
        <w:t xml:space="preserve">observed </w:t>
      </w:r>
      <w:r w:rsidRPr="00331C4D">
        <w:rPr>
          <w:lang w:eastAsia="en-NZ"/>
        </w:rPr>
        <w:t>value</w:t>
      </w:r>
      <w:r w:rsidR="00A05508">
        <w:rPr>
          <w:lang w:eastAsia="en-NZ"/>
        </w:rPr>
        <w:t>s</w:t>
      </w:r>
      <w:r w:rsidR="573A387B" w:rsidRPr="133FFA1E">
        <w:rPr>
          <w:lang w:eastAsia="en-NZ"/>
        </w:rPr>
        <w:t>,</w:t>
      </w:r>
      <w:r w:rsidR="408EBE94" w:rsidRPr="133FFA1E">
        <w:rPr>
          <w:lang w:eastAsia="en-NZ"/>
        </w:rPr>
        <w:t xml:space="preserve"> </w:t>
      </w:r>
      <w:r w:rsidR="573A387B" w:rsidRPr="133FFA1E">
        <w:rPr>
          <w:lang w:eastAsia="en-NZ"/>
        </w:rPr>
        <w:t>dates,</w:t>
      </w:r>
      <w:r w:rsidRPr="00331C4D">
        <w:rPr>
          <w:lang w:eastAsia="en-NZ"/>
        </w:rPr>
        <w:t xml:space="preserve"> or </w:t>
      </w:r>
      <w:r w:rsidR="001A2395">
        <w:rPr>
          <w:lang w:eastAsia="en-NZ"/>
        </w:rPr>
        <w:t>asso</w:t>
      </w:r>
      <w:r w:rsidR="00A06203">
        <w:rPr>
          <w:lang w:eastAsia="en-NZ"/>
        </w:rPr>
        <w:t xml:space="preserve">ciated </w:t>
      </w:r>
      <w:r w:rsidR="00A05508">
        <w:rPr>
          <w:lang w:eastAsia="en-NZ"/>
        </w:rPr>
        <w:t>variable</w:t>
      </w:r>
      <w:r w:rsidR="00A06203">
        <w:rPr>
          <w:lang w:eastAsia="en-NZ"/>
        </w:rPr>
        <w:t xml:space="preserve"> name</w:t>
      </w:r>
      <w:r w:rsidRPr="00331C4D">
        <w:rPr>
          <w:lang w:eastAsia="en-NZ"/>
        </w:rPr>
        <w:t xml:space="preserve">. </w:t>
      </w:r>
      <w:r w:rsidR="007171A2">
        <w:rPr>
          <w:lang w:eastAsia="en-NZ"/>
        </w:rPr>
        <w:t>W</w:t>
      </w:r>
      <w:r w:rsidR="007171A2" w:rsidRPr="00331C4D">
        <w:rPr>
          <w:lang w:eastAsia="en-NZ"/>
        </w:rPr>
        <w:t xml:space="preserve">e excluded overlapping data </w:t>
      </w:r>
      <w:r w:rsidR="00213CB8">
        <w:rPr>
          <w:lang w:eastAsia="en-NZ"/>
        </w:rPr>
        <w:t xml:space="preserve">where we could </w:t>
      </w:r>
      <w:r w:rsidRPr="00331C4D">
        <w:rPr>
          <w:lang w:eastAsia="en-NZ"/>
        </w:rPr>
        <w:t>identif</w:t>
      </w:r>
      <w:r w:rsidR="00213CB8">
        <w:rPr>
          <w:lang w:eastAsia="en-NZ"/>
        </w:rPr>
        <w:t>y</w:t>
      </w:r>
      <w:r w:rsidRPr="00331C4D">
        <w:rPr>
          <w:lang w:eastAsia="en-NZ"/>
        </w:rPr>
        <w:t xml:space="preserve"> </w:t>
      </w:r>
      <w:r w:rsidR="00DB42E5">
        <w:rPr>
          <w:lang w:eastAsia="en-NZ"/>
        </w:rPr>
        <w:t>that it was</w:t>
      </w:r>
      <w:r w:rsidRPr="00331C4D">
        <w:rPr>
          <w:lang w:eastAsia="en-NZ"/>
        </w:rPr>
        <w:t xml:space="preserve"> provided </w:t>
      </w:r>
      <w:r w:rsidR="0081711D">
        <w:rPr>
          <w:lang w:eastAsia="en-NZ"/>
        </w:rPr>
        <w:t xml:space="preserve">by </w:t>
      </w:r>
      <w:r w:rsidRPr="00331C4D">
        <w:rPr>
          <w:lang w:eastAsia="en-NZ"/>
        </w:rPr>
        <w:t xml:space="preserve">more than one </w:t>
      </w:r>
      <w:r w:rsidR="0081711D">
        <w:rPr>
          <w:lang w:eastAsia="en-NZ"/>
        </w:rPr>
        <w:t>data provider</w:t>
      </w:r>
      <w:r w:rsidR="02280E56" w:rsidRPr="133FFA1E">
        <w:rPr>
          <w:lang w:eastAsia="en-NZ"/>
        </w:rPr>
        <w:t xml:space="preserve"> </w:t>
      </w:r>
      <w:r w:rsidR="3DC7B0DA" w:rsidRPr="133FFA1E">
        <w:rPr>
          <w:lang w:eastAsia="en-NZ"/>
        </w:rPr>
        <w:t xml:space="preserve">or </w:t>
      </w:r>
      <w:r w:rsidR="635BD860" w:rsidRPr="133FFA1E">
        <w:rPr>
          <w:lang w:eastAsia="en-NZ"/>
        </w:rPr>
        <w:t xml:space="preserve">had been </w:t>
      </w:r>
      <w:r w:rsidR="3DC7B0DA" w:rsidRPr="133FFA1E">
        <w:rPr>
          <w:lang w:eastAsia="en-NZ"/>
        </w:rPr>
        <w:t xml:space="preserve">supplied </w:t>
      </w:r>
      <w:r w:rsidR="22872863" w:rsidRPr="133FFA1E">
        <w:rPr>
          <w:lang w:eastAsia="en-NZ"/>
        </w:rPr>
        <w:t>as over</w:t>
      </w:r>
      <w:r w:rsidR="6B9FFF79" w:rsidRPr="133FFA1E">
        <w:rPr>
          <w:lang w:eastAsia="en-NZ"/>
        </w:rPr>
        <w:t>l</w:t>
      </w:r>
      <w:r w:rsidR="22872863" w:rsidRPr="133FFA1E">
        <w:rPr>
          <w:lang w:eastAsia="en-NZ"/>
        </w:rPr>
        <w:t>apping datasets from a single</w:t>
      </w:r>
      <w:r w:rsidR="3DC7B0DA" w:rsidRPr="133FFA1E">
        <w:rPr>
          <w:lang w:eastAsia="en-NZ"/>
        </w:rPr>
        <w:t xml:space="preserve"> data provider</w:t>
      </w:r>
      <w:r w:rsidRPr="00331C4D">
        <w:rPr>
          <w:lang w:eastAsia="en-NZ"/>
        </w:rPr>
        <w:t>.</w:t>
      </w:r>
    </w:p>
    <w:p w14:paraId="0AC70331" w14:textId="029448F1" w:rsidR="00331C4D" w:rsidRPr="00331C4D" w:rsidRDefault="00331C4D" w:rsidP="00331C4D">
      <w:pPr>
        <w:pStyle w:val="BodyText"/>
        <w:rPr>
          <w:lang w:eastAsia="en-NZ"/>
        </w:rPr>
      </w:pPr>
      <w:r w:rsidRPr="00331C4D">
        <w:rPr>
          <w:lang w:eastAsia="en-NZ"/>
        </w:rPr>
        <w:t xml:space="preserve">We further excluded data identified as potentially erroneous. Zero and negative values were excluded, following censoring of raw values where appropriate. </w:t>
      </w:r>
      <w:r w:rsidR="003F5056">
        <w:rPr>
          <w:lang w:eastAsia="en-NZ"/>
        </w:rPr>
        <w:t>W</w:t>
      </w:r>
      <w:r w:rsidR="003F5056" w:rsidRPr="00331C4D">
        <w:rPr>
          <w:lang w:eastAsia="en-NZ"/>
        </w:rPr>
        <w:t xml:space="preserve">e included </w:t>
      </w:r>
      <w:r w:rsidR="00DE5334" w:rsidRPr="00331C4D">
        <w:rPr>
          <w:lang w:eastAsia="en-NZ"/>
        </w:rPr>
        <w:t xml:space="preserve">zero values </w:t>
      </w:r>
      <w:r w:rsidR="00DE5334">
        <w:rPr>
          <w:lang w:eastAsia="en-NZ"/>
        </w:rPr>
        <w:t>i</w:t>
      </w:r>
      <w:r w:rsidRPr="00331C4D">
        <w:rPr>
          <w:lang w:eastAsia="en-NZ"/>
        </w:rPr>
        <w:t xml:space="preserve">n cases where data providers indicated that </w:t>
      </w:r>
      <w:r w:rsidR="008404B4">
        <w:rPr>
          <w:lang w:eastAsia="en-NZ"/>
        </w:rPr>
        <w:t xml:space="preserve">these were </w:t>
      </w:r>
      <w:r w:rsidRPr="00331C4D">
        <w:rPr>
          <w:lang w:eastAsia="en-NZ"/>
        </w:rPr>
        <w:t>legitimate observations. We further identified a single pH value of 1024 which was excluded as it was deemed to be infeasible.</w:t>
      </w:r>
    </w:p>
    <w:p w14:paraId="1E6158AA" w14:textId="4A0E2629" w:rsidR="00C24224" w:rsidRDefault="00866301" w:rsidP="00412CF2">
      <w:pPr>
        <w:pStyle w:val="BodyText"/>
        <w:rPr>
          <w:lang w:eastAsia="en-NZ"/>
        </w:rPr>
      </w:pPr>
      <w:r>
        <w:rPr>
          <w:lang w:eastAsia="en-NZ"/>
        </w:rPr>
        <w:t xml:space="preserve">Our default method was to </w:t>
      </w:r>
      <w:r w:rsidR="00403B8B" w:rsidRPr="00403B8B">
        <w:rPr>
          <w:lang w:eastAsia="en-NZ"/>
        </w:rPr>
        <w:t xml:space="preserve">include </w:t>
      </w:r>
      <w:r w:rsidR="00FC2FD0">
        <w:rPr>
          <w:lang w:eastAsia="en-NZ"/>
        </w:rPr>
        <w:t>observations</w:t>
      </w:r>
      <w:r w:rsidR="00403B8B" w:rsidRPr="00403B8B">
        <w:rPr>
          <w:lang w:eastAsia="en-NZ"/>
        </w:rPr>
        <w:t xml:space="preserve"> coded as QC 600</w:t>
      </w:r>
      <w:r w:rsidR="00344B85">
        <w:rPr>
          <w:lang w:eastAsia="en-NZ"/>
        </w:rPr>
        <w:t xml:space="preserve"> (highest quality)</w:t>
      </w:r>
      <w:r w:rsidR="00403B8B" w:rsidRPr="00403B8B">
        <w:rPr>
          <w:lang w:eastAsia="en-NZ"/>
        </w:rPr>
        <w:t>, 500</w:t>
      </w:r>
      <w:r w:rsidR="00344B85">
        <w:rPr>
          <w:lang w:eastAsia="en-NZ"/>
        </w:rPr>
        <w:t xml:space="preserve"> (fair)</w:t>
      </w:r>
      <w:r w:rsidR="00403B8B" w:rsidRPr="00403B8B">
        <w:rPr>
          <w:lang w:eastAsia="en-NZ"/>
        </w:rPr>
        <w:t>, 200</w:t>
      </w:r>
      <w:r w:rsidR="00D91A37">
        <w:rPr>
          <w:lang w:eastAsia="en-NZ"/>
        </w:rPr>
        <w:t xml:space="preserve"> </w:t>
      </w:r>
      <w:r w:rsidR="00344B85">
        <w:rPr>
          <w:lang w:eastAsia="en-NZ"/>
        </w:rPr>
        <w:t>(no quality)</w:t>
      </w:r>
      <w:r w:rsidR="00852C6E">
        <w:rPr>
          <w:lang w:eastAsia="en-NZ"/>
        </w:rPr>
        <w:t>, or 0 (</w:t>
      </w:r>
      <w:r w:rsidR="00443A5D">
        <w:rPr>
          <w:lang w:eastAsia="en-NZ"/>
        </w:rPr>
        <w:t>non-</w:t>
      </w:r>
      <w:r w:rsidR="00852C6E">
        <w:rPr>
          <w:lang w:eastAsia="en-NZ"/>
        </w:rPr>
        <w:t>verified</w:t>
      </w:r>
      <w:r w:rsidR="00344B85">
        <w:rPr>
          <w:lang w:eastAsia="en-NZ"/>
        </w:rPr>
        <w:t>)</w:t>
      </w:r>
      <w:r w:rsidR="007279CB">
        <w:rPr>
          <w:lang w:eastAsia="en-NZ"/>
        </w:rPr>
        <w:t xml:space="preserve">. </w:t>
      </w:r>
      <w:r w:rsidR="00376E0F">
        <w:rPr>
          <w:lang w:eastAsia="en-NZ"/>
        </w:rPr>
        <w:t xml:space="preserve">After consultation with MfE, we decided to include </w:t>
      </w:r>
      <w:r w:rsidR="00376E0F">
        <w:rPr>
          <w:lang w:eastAsia="en-NZ"/>
        </w:rPr>
        <w:lastRenderedPageBreak/>
        <w:t>observations labelled as QC 200 because this label was associated with most observations collected before the introduction of NEMS QC standards in 2019.</w:t>
      </w:r>
      <w:r w:rsidR="0032494B">
        <w:rPr>
          <w:lang w:eastAsia="en-NZ"/>
        </w:rPr>
        <w:t xml:space="preserve"> We </w:t>
      </w:r>
      <w:r w:rsidR="00382ABB">
        <w:rPr>
          <w:lang w:eastAsia="en-NZ"/>
        </w:rPr>
        <w:t xml:space="preserve">further included </w:t>
      </w:r>
      <w:r w:rsidR="0032494B">
        <w:rPr>
          <w:lang w:eastAsia="en-NZ"/>
        </w:rPr>
        <w:t>QC 0 (</w:t>
      </w:r>
      <w:r w:rsidR="00382ABB">
        <w:rPr>
          <w:lang w:eastAsia="en-NZ"/>
        </w:rPr>
        <w:t>virtually no observations) in recognition that the unknown quality of these data is comparable to QC 200.</w:t>
      </w:r>
      <w:r w:rsidR="007D4335">
        <w:rPr>
          <w:lang w:eastAsia="en-NZ"/>
        </w:rPr>
        <w:t xml:space="preserve"> </w:t>
      </w:r>
      <w:r w:rsidR="004E1FBF">
        <w:rPr>
          <w:lang w:eastAsia="en-NZ"/>
        </w:rPr>
        <w:t>Our default method equated to omitting observations labelled as QC 400 (compromised).</w:t>
      </w:r>
      <w:r w:rsidR="007279CB">
        <w:rPr>
          <w:lang w:eastAsia="en-NZ"/>
        </w:rPr>
        <w:t xml:space="preserve"> </w:t>
      </w:r>
      <w:r w:rsidR="000A2D4C">
        <w:rPr>
          <w:lang w:eastAsia="en-NZ"/>
        </w:rPr>
        <w:t xml:space="preserve">The collated dataset contained virtually no observations labelled </w:t>
      </w:r>
      <w:r w:rsidR="000A2D4C" w:rsidRPr="00403B8B">
        <w:rPr>
          <w:lang w:eastAsia="en-NZ"/>
        </w:rPr>
        <w:t>QC 300</w:t>
      </w:r>
      <w:r w:rsidR="000A2D4C">
        <w:rPr>
          <w:lang w:eastAsia="en-NZ"/>
        </w:rPr>
        <w:t xml:space="preserve"> (synthetic)</w:t>
      </w:r>
      <w:r w:rsidR="00185802">
        <w:rPr>
          <w:lang w:eastAsia="en-NZ"/>
        </w:rPr>
        <w:t xml:space="preserve"> or QC 100 (missing</w:t>
      </w:r>
      <w:r w:rsidR="000A2D4C">
        <w:rPr>
          <w:lang w:eastAsia="en-NZ"/>
        </w:rPr>
        <w:t>)</w:t>
      </w:r>
      <w:r w:rsidR="007D4335">
        <w:rPr>
          <w:lang w:eastAsia="en-NZ"/>
        </w:rPr>
        <w:t>, and these were excluded</w:t>
      </w:r>
      <w:r w:rsidR="006F45AB">
        <w:rPr>
          <w:lang w:eastAsia="en-NZ"/>
        </w:rPr>
        <w:t xml:space="preserve">. </w:t>
      </w:r>
    </w:p>
    <w:p w14:paraId="77A4B49B" w14:textId="684F973D" w:rsidR="005D71F6" w:rsidRDefault="00CA1A6E" w:rsidP="00412CF2">
      <w:pPr>
        <w:pStyle w:val="BodyText"/>
        <w:rPr>
          <w:lang w:eastAsia="en-NZ"/>
        </w:rPr>
      </w:pPr>
      <w:r>
        <w:rPr>
          <w:lang w:eastAsia="en-NZ"/>
        </w:rPr>
        <w:t>A</w:t>
      </w:r>
      <w:r w:rsidR="00C31A5A">
        <w:rPr>
          <w:lang w:eastAsia="en-NZ"/>
        </w:rPr>
        <w:t xml:space="preserve">pproximately </w:t>
      </w:r>
      <w:r w:rsidR="002D4CFD">
        <w:rPr>
          <w:lang w:eastAsia="en-NZ"/>
        </w:rPr>
        <w:t>6000</w:t>
      </w:r>
      <w:r w:rsidR="00403B8B" w:rsidRPr="00403B8B">
        <w:rPr>
          <w:lang w:eastAsia="en-NZ"/>
        </w:rPr>
        <w:t xml:space="preserve"> </w:t>
      </w:r>
      <w:r w:rsidR="0080079A">
        <w:rPr>
          <w:lang w:eastAsia="en-NZ"/>
        </w:rPr>
        <w:t xml:space="preserve">observations </w:t>
      </w:r>
      <w:r w:rsidR="00DC3169">
        <w:rPr>
          <w:lang w:eastAsia="en-NZ"/>
        </w:rPr>
        <w:t xml:space="preserve">from </w:t>
      </w:r>
      <w:r w:rsidR="00D35A18">
        <w:rPr>
          <w:lang w:eastAsia="en-NZ"/>
        </w:rPr>
        <w:t xml:space="preserve">rivers </w:t>
      </w:r>
      <w:r w:rsidR="00D91891" w:rsidRPr="00403B8B">
        <w:rPr>
          <w:lang w:eastAsia="en-NZ"/>
        </w:rPr>
        <w:t xml:space="preserve">in the years 2021 to </w:t>
      </w:r>
      <w:r w:rsidR="007556FF">
        <w:rPr>
          <w:lang w:eastAsia="en-NZ"/>
        </w:rPr>
        <w:t>2024</w:t>
      </w:r>
      <w:r w:rsidR="00D91891">
        <w:rPr>
          <w:lang w:eastAsia="en-NZ"/>
        </w:rPr>
        <w:t xml:space="preserve"> </w:t>
      </w:r>
      <w:r w:rsidR="005B0C9C">
        <w:rPr>
          <w:lang w:eastAsia="en-NZ"/>
        </w:rPr>
        <w:t>(25%</w:t>
      </w:r>
      <w:r w:rsidR="00D91891">
        <w:rPr>
          <w:lang w:eastAsia="en-NZ"/>
        </w:rPr>
        <w:t xml:space="preserve"> of </w:t>
      </w:r>
      <w:r w:rsidR="007A396F">
        <w:rPr>
          <w:lang w:eastAsia="en-NZ"/>
        </w:rPr>
        <w:t>all</w:t>
      </w:r>
      <w:r w:rsidR="00D91891">
        <w:rPr>
          <w:lang w:eastAsia="en-NZ"/>
        </w:rPr>
        <w:t xml:space="preserve"> </w:t>
      </w:r>
      <w:r w:rsidR="002E4814">
        <w:rPr>
          <w:lang w:eastAsia="en-NZ"/>
        </w:rPr>
        <w:t>observations in these years</w:t>
      </w:r>
      <w:r w:rsidR="005B0C9C">
        <w:rPr>
          <w:lang w:eastAsia="en-NZ"/>
        </w:rPr>
        <w:t>)</w:t>
      </w:r>
      <w:r w:rsidR="00D91891">
        <w:rPr>
          <w:lang w:eastAsia="en-NZ"/>
        </w:rPr>
        <w:t xml:space="preserve"> supplied by Bay of Plenty Regional Council (BOPRC) were </w:t>
      </w:r>
      <w:r w:rsidR="00B25D04">
        <w:rPr>
          <w:lang w:eastAsia="en-NZ"/>
        </w:rPr>
        <w:t>labelled as QC</w:t>
      </w:r>
      <w:r w:rsidR="00C31A5A">
        <w:rPr>
          <w:lang w:eastAsia="en-NZ"/>
        </w:rPr>
        <w:t xml:space="preserve"> </w:t>
      </w:r>
      <w:r w:rsidR="00403B8B" w:rsidRPr="00403B8B">
        <w:rPr>
          <w:lang w:eastAsia="en-NZ"/>
        </w:rPr>
        <w:t xml:space="preserve">400. </w:t>
      </w:r>
      <w:r w:rsidR="00CC0EF8">
        <w:rPr>
          <w:lang w:eastAsia="en-NZ"/>
        </w:rPr>
        <w:t xml:space="preserve">Further discussion with </w:t>
      </w:r>
      <w:r w:rsidR="00732CC9">
        <w:rPr>
          <w:lang w:eastAsia="en-NZ"/>
        </w:rPr>
        <w:t xml:space="preserve">BOPRC staff </w:t>
      </w:r>
      <w:r w:rsidR="00D4613A">
        <w:rPr>
          <w:lang w:eastAsia="en-NZ"/>
        </w:rPr>
        <w:t xml:space="preserve">revealed that </w:t>
      </w:r>
      <w:r w:rsidR="002638DB">
        <w:rPr>
          <w:lang w:eastAsia="en-NZ"/>
        </w:rPr>
        <w:t xml:space="preserve">approximately </w:t>
      </w:r>
      <w:r w:rsidR="00CD6C8C" w:rsidRPr="00CD6C8C">
        <w:rPr>
          <w:lang w:eastAsia="en-NZ"/>
        </w:rPr>
        <w:t>8</w:t>
      </w:r>
      <w:r w:rsidR="002638DB">
        <w:rPr>
          <w:lang w:eastAsia="en-NZ"/>
        </w:rPr>
        <w:t>0</w:t>
      </w:r>
      <w:r w:rsidR="00CD6C8C" w:rsidRPr="00CD6C8C">
        <w:rPr>
          <w:lang w:eastAsia="en-NZ"/>
        </w:rPr>
        <w:t xml:space="preserve">% of </w:t>
      </w:r>
      <w:r w:rsidR="00EB4F35">
        <w:rPr>
          <w:lang w:eastAsia="en-NZ"/>
        </w:rPr>
        <w:t xml:space="preserve">observations </w:t>
      </w:r>
      <w:r w:rsidR="002638DB">
        <w:rPr>
          <w:lang w:eastAsia="en-NZ"/>
        </w:rPr>
        <w:t xml:space="preserve">(from rivers and lakes) </w:t>
      </w:r>
      <w:r w:rsidR="00C509CA">
        <w:rPr>
          <w:lang w:eastAsia="en-NZ"/>
        </w:rPr>
        <w:t xml:space="preserve">were </w:t>
      </w:r>
      <w:r w:rsidR="00EB4F35">
        <w:rPr>
          <w:lang w:eastAsia="en-NZ"/>
        </w:rPr>
        <w:t>labe</w:t>
      </w:r>
      <w:r w:rsidR="00610A77">
        <w:rPr>
          <w:lang w:eastAsia="en-NZ"/>
        </w:rPr>
        <w:t>l</w:t>
      </w:r>
      <w:r w:rsidR="00EB4F35">
        <w:rPr>
          <w:lang w:eastAsia="en-NZ"/>
        </w:rPr>
        <w:t xml:space="preserve">led as </w:t>
      </w:r>
      <w:r w:rsidR="00CD6C8C" w:rsidRPr="00CD6C8C">
        <w:rPr>
          <w:lang w:eastAsia="en-NZ"/>
        </w:rPr>
        <w:t>QC</w:t>
      </w:r>
      <w:r w:rsidR="009B765E">
        <w:rPr>
          <w:lang w:eastAsia="en-NZ"/>
        </w:rPr>
        <w:t xml:space="preserve"> </w:t>
      </w:r>
      <w:r w:rsidR="00CD6C8C" w:rsidRPr="00CD6C8C">
        <w:rPr>
          <w:lang w:eastAsia="en-NZ"/>
        </w:rPr>
        <w:t xml:space="preserve">400 </w:t>
      </w:r>
      <w:r w:rsidR="007E4204">
        <w:rPr>
          <w:lang w:eastAsia="en-NZ"/>
        </w:rPr>
        <w:t xml:space="preserve">because </w:t>
      </w:r>
      <w:r w:rsidR="00406993">
        <w:rPr>
          <w:lang w:eastAsia="en-NZ"/>
        </w:rPr>
        <w:t>BOPRC</w:t>
      </w:r>
      <w:r w:rsidR="00241DAA">
        <w:rPr>
          <w:lang w:eastAsia="en-NZ"/>
        </w:rPr>
        <w:t xml:space="preserve">’s interpretation </w:t>
      </w:r>
      <w:r w:rsidR="00757E8A">
        <w:rPr>
          <w:lang w:eastAsia="en-NZ"/>
        </w:rPr>
        <w:t>o</w:t>
      </w:r>
      <w:r w:rsidR="002D0462">
        <w:rPr>
          <w:lang w:eastAsia="en-NZ"/>
        </w:rPr>
        <w:t>f</w:t>
      </w:r>
      <w:r w:rsidR="00757E8A">
        <w:rPr>
          <w:lang w:eastAsia="en-NZ"/>
        </w:rPr>
        <w:t xml:space="preserve"> </w:t>
      </w:r>
      <w:r w:rsidR="00F6312A">
        <w:rPr>
          <w:lang w:eastAsia="en-NZ"/>
        </w:rPr>
        <w:t xml:space="preserve">the </w:t>
      </w:r>
      <w:r w:rsidR="00757E8A">
        <w:rPr>
          <w:lang w:eastAsia="en-NZ"/>
        </w:rPr>
        <w:t>NEMS 2019</w:t>
      </w:r>
      <w:r w:rsidR="00FD01A9">
        <w:rPr>
          <w:lang w:eastAsia="en-NZ"/>
        </w:rPr>
        <w:t xml:space="preserve"> procedures</w:t>
      </w:r>
      <w:r w:rsidR="00757E8A">
        <w:rPr>
          <w:lang w:eastAsia="en-NZ"/>
        </w:rPr>
        <w:t xml:space="preserve"> </w:t>
      </w:r>
      <w:r w:rsidR="007308A2">
        <w:rPr>
          <w:lang w:eastAsia="en-NZ"/>
        </w:rPr>
        <w:t xml:space="preserve">has resulted in an </w:t>
      </w:r>
      <w:r w:rsidR="00CD6C8C" w:rsidRPr="00CD6C8C">
        <w:rPr>
          <w:lang w:eastAsia="en-NZ"/>
        </w:rPr>
        <w:t xml:space="preserve">approach </w:t>
      </w:r>
      <w:r w:rsidR="00E82590">
        <w:rPr>
          <w:lang w:eastAsia="en-NZ"/>
        </w:rPr>
        <w:t>that</w:t>
      </w:r>
      <w:r w:rsidR="00CA75DD">
        <w:rPr>
          <w:lang w:eastAsia="en-NZ"/>
        </w:rPr>
        <w:t xml:space="preserve"> </w:t>
      </w:r>
      <w:r w:rsidR="00CD6C8C" w:rsidRPr="00CD6C8C">
        <w:rPr>
          <w:lang w:eastAsia="en-NZ"/>
        </w:rPr>
        <w:t>automatically drop</w:t>
      </w:r>
      <w:r w:rsidR="00E82590">
        <w:rPr>
          <w:lang w:eastAsia="en-NZ"/>
        </w:rPr>
        <w:t>s</w:t>
      </w:r>
      <w:r w:rsidR="00CD6C8C" w:rsidRPr="00CD6C8C">
        <w:rPr>
          <w:lang w:eastAsia="en-NZ"/>
        </w:rPr>
        <w:t xml:space="preserve"> the QC code to 400 if samples </w:t>
      </w:r>
      <w:r w:rsidR="00A82D48">
        <w:rPr>
          <w:lang w:eastAsia="en-NZ"/>
        </w:rPr>
        <w:t xml:space="preserve">are not verified as </w:t>
      </w:r>
      <w:r w:rsidR="00CD2016">
        <w:rPr>
          <w:lang w:eastAsia="en-NZ"/>
        </w:rPr>
        <w:t>arriv</w:t>
      </w:r>
      <w:r w:rsidR="003840AD">
        <w:rPr>
          <w:lang w:eastAsia="en-NZ"/>
        </w:rPr>
        <w:t xml:space="preserve">ing </w:t>
      </w:r>
      <w:r w:rsidR="00D00967">
        <w:rPr>
          <w:lang w:eastAsia="en-NZ"/>
        </w:rPr>
        <w:t xml:space="preserve">to the lab </w:t>
      </w:r>
      <w:r w:rsidR="00632B4C">
        <w:rPr>
          <w:lang w:eastAsia="en-NZ"/>
        </w:rPr>
        <w:t xml:space="preserve">below </w:t>
      </w:r>
      <w:r w:rsidR="00CD2016">
        <w:rPr>
          <w:lang w:eastAsia="en-NZ"/>
        </w:rPr>
        <w:t>10</w:t>
      </w:r>
      <w:r w:rsidR="00EB3225" w:rsidRPr="009F46BD">
        <w:rPr>
          <w:vertAlign w:val="superscript"/>
          <w:lang w:eastAsia="en-NZ"/>
        </w:rPr>
        <w:t>o</w:t>
      </w:r>
      <w:r w:rsidR="00EB3225">
        <w:rPr>
          <w:lang w:eastAsia="en-NZ"/>
        </w:rPr>
        <w:t>C</w:t>
      </w:r>
      <w:r w:rsidR="00C0543C">
        <w:rPr>
          <w:lang w:eastAsia="en-NZ"/>
        </w:rPr>
        <w:t xml:space="preserve"> (</w:t>
      </w:r>
      <w:r w:rsidR="00CD2016">
        <w:rPr>
          <w:lang w:eastAsia="en-NZ"/>
        </w:rPr>
        <w:t xml:space="preserve">or </w:t>
      </w:r>
      <w:r w:rsidR="001464D0">
        <w:rPr>
          <w:lang w:eastAsia="en-NZ"/>
        </w:rPr>
        <w:t>less than the sample collection temperature where samples are delivered within two hours of collection</w:t>
      </w:r>
      <w:r w:rsidR="00C0543C">
        <w:rPr>
          <w:lang w:eastAsia="en-NZ"/>
        </w:rPr>
        <w:t>)</w:t>
      </w:r>
      <w:r w:rsidR="004279D3">
        <w:rPr>
          <w:lang w:eastAsia="en-NZ"/>
        </w:rPr>
        <w:t xml:space="preserve">, </w:t>
      </w:r>
      <w:r w:rsidR="00CD6C8C" w:rsidRPr="00CD6C8C">
        <w:rPr>
          <w:lang w:eastAsia="en-NZ"/>
        </w:rPr>
        <w:t xml:space="preserve">rather than assuming </w:t>
      </w:r>
      <w:r w:rsidR="00BB2036">
        <w:rPr>
          <w:lang w:eastAsia="en-NZ"/>
        </w:rPr>
        <w:t xml:space="preserve">this </w:t>
      </w:r>
      <w:r w:rsidR="00CD6C8C" w:rsidRPr="00CD6C8C">
        <w:rPr>
          <w:lang w:eastAsia="en-NZ"/>
        </w:rPr>
        <w:t>temperature</w:t>
      </w:r>
      <w:r w:rsidR="00BB2036">
        <w:rPr>
          <w:lang w:eastAsia="en-NZ"/>
        </w:rPr>
        <w:t xml:space="preserve"> condition was met. </w:t>
      </w:r>
      <w:r w:rsidR="000B0EC3">
        <w:rPr>
          <w:lang w:eastAsia="en-NZ"/>
        </w:rPr>
        <w:t>We noted that none of the observations labelled as QC 200 could be verified as arriving to the lab below 10</w:t>
      </w:r>
      <w:r w:rsidR="000B0EC3" w:rsidRPr="009F46BD">
        <w:rPr>
          <w:vertAlign w:val="superscript"/>
          <w:lang w:eastAsia="en-NZ"/>
        </w:rPr>
        <w:t>o</w:t>
      </w:r>
      <w:r w:rsidR="000B0EC3">
        <w:rPr>
          <w:lang w:eastAsia="en-NZ"/>
        </w:rPr>
        <w:t>C</w:t>
      </w:r>
      <w:r w:rsidR="00AF7E76">
        <w:rPr>
          <w:lang w:eastAsia="en-NZ"/>
        </w:rPr>
        <w:t xml:space="preserve"> from the information available to us</w:t>
      </w:r>
      <w:r w:rsidR="00935D96">
        <w:rPr>
          <w:lang w:eastAsia="en-NZ"/>
        </w:rPr>
        <w:t xml:space="preserve">. </w:t>
      </w:r>
      <w:r w:rsidR="00AE613F">
        <w:rPr>
          <w:lang w:eastAsia="en-NZ"/>
        </w:rPr>
        <w:t>We also noted that o</w:t>
      </w:r>
      <w:r w:rsidR="00162963">
        <w:rPr>
          <w:lang w:eastAsia="en-NZ"/>
        </w:rPr>
        <w:t xml:space="preserve">ur default approach </w:t>
      </w:r>
      <w:r w:rsidR="00175DB7">
        <w:rPr>
          <w:lang w:eastAsia="en-NZ"/>
        </w:rPr>
        <w:t>to e</w:t>
      </w:r>
      <w:r w:rsidR="00714532">
        <w:rPr>
          <w:lang w:eastAsia="en-NZ"/>
        </w:rPr>
        <w:t>xclu</w:t>
      </w:r>
      <w:r w:rsidR="00175DB7">
        <w:rPr>
          <w:lang w:eastAsia="en-NZ"/>
        </w:rPr>
        <w:t>de</w:t>
      </w:r>
      <w:r w:rsidR="000C2756">
        <w:rPr>
          <w:lang w:eastAsia="en-NZ"/>
        </w:rPr>
        <w:t xml:space="preserve"> </w:t>
      </w:r>
      <w:r w:rsidR="00E92895">
        <w:rPr>
          <w:lang w:eastAsia="en-NZ"/>
        </w:rPr>
        <w:t>observations</w:t>
      </w:r>
      <w:r w:rsidR="000C2756">
        <w:rPr>
          <w:lang w:eastAsia="en-NZ"/>
        </w:rPr>
        <w:t xml:space="preserve"> </w:t>
      </w:r>
      <w:r w:rsidR="008303CA">
        <w:rPr>
          <w:lang w:eastAsia="en-NZ"/>
        </w:rPr>
        <w:t xml:space="preserve">labelled </w:t>
      </w:r>
      <w:r w:rsidR="00253E3E">
        <w:rPr>
          <w:lang w:eastAsia="en-NZ"/>
        </w:rPr>
        <w:t xml:space="preserve">as </w:t>
      </w:r>
      <w:r w:rsidR="000C2756">
        <w:rPr>
          <w:lang w:eastAsia="en-NZ"/>
        </w:rPr>
        <w:t xml:space="preserve">QC 400 </w:t>
      </w:r>
      <w:r w:rsidR="004A5C32">
        <w:rPr>
          <w:lang w:eastAsia="en-NZ"/>
        </w:rPr>
        <w:t>would have greatly reduced</w:t>
      </w:r>
      <w:r w:rsidR="00B61F83">
        <w:rPr>
          <w:lang w:eastAsia="en-NZ"/>
        </w:rPr>
        <w:t xml:space="preserve"> the number of sites for which state and trends could be applied</w:t>
      </w:r>
      <w:r w:rsidR="0035637A">
        <w:rPr>
          <w:lang w:eastAsia="en-NZ"/>
        </w:rPr>
        <w:t xml:space="preserve"> within the Bay of Plenty region</w:t>
      </w:r>
      <w:r w:rsidR="00B61F83">
        <w:rPr>
          <w:lang w:eastAsia="en-NZ"/>
        </w:rPr>
        <w:t xml:space="preserve">. We therefore </w:t>
      </w:r>
      <w:r w:rsidR="000E2B73">
        <w:rPr>
          <w:lang w:eastAsia="en-NZ"/>
        </w:rPr>
        <w:t>include</w:t>
      </w:r>
      <w:r w:rsidR="00541B17">
        <w:rPr>
          <w:lang w:eastAsia="en-NZ"/>
        </w:rPr>
        <w:t>d</w:t>
      </w:r>
      <w:r w:rsidR="000E2B73">
        <w:rPr>
          <w:lang w:eastAsia="en-NZ"/>
        </w:rPr>
        <w:t xml:space="preserve"> observations </w:t>
      </w:r>
      <w:r w:rsidR="00AA74C2">
        <w:rPr>
          <w:lang w:eastAsia="en-NZ"/>
        </w:rPr>
        <w:t xml:space="preserve">labelled as </w:t>
      </w:r>
      <w:r w:rsidR="000E2B73">
        <w:rPr>
          <w:lang w:eastAsia="en-NZ"/>
        </w:rPr>
        <w:t xml:space="preserve">QC </w:t>
      </w:r>
      <w:r w:rsidR="00AA74C2">
        <w:rPr>
          <w:lang w:eastAsia="en-NZ"/>
        </w:rPr>
        <w:t xml:space="preserve">400 </w:t>
      </w:r>
      <w:r w:rsidR="00DD13E2">
        <w:rPr>
          <w:lang w:eastAsia="en-NZ"/>
        </w:rPr>
        <w:t xml:space="preserve">by BOPRC. </w:t>
      </w:r>
      <w:r w:rsidR="004C609C">
        <w:rPr>
          <w:lang w:eastAsia="en-NZ"/>
        </w:rPr>
        <w:t xml:space="preserve">Observations </w:t>
      </w:r>
      <w:r w:rsidR="00613EEB">
        <w:rPr>
          <w:lang w:eastAsia="en-NZ"/>
        </w:rPr>
        <w:t xml:space="preserve">labelled as QC 400 by all other data providers were excluded. </w:t>
      </w:r>
    </w:p>
    <w:p w14:paraId="636B5391" w14:textId="343CF49E" w:rsidR="00C6038F" w:rsidRDefault="00412CF2" w:rsidP="00C6038F">
      <w:pPr>
        <w:pStyle w:val="Heading6"/>
      </w:pPr>
      <w:r w:rsidRPr="00C6038F">
        <w:t xml:space="preserve">Step </w:t>
      </w:r>
      <w:r w:rsidR="002D3907" w:rsidRPr="00C6038F">
        <w:t>4</w:t>
      </w:r>
      <w:r w:rsidRPr="00C6038F">
        <w:t>. Monitoring site spatial information</w:t>
      </w:r>
      <w:r w:rsidRPr="00554791">
        <w:t xml:space="preserve">. </w:t>
      </w:r>
    </w:p>
    <w:p w14:paraId="51BC318E" w14:textId="00AC61CA" w:rsidR="006A23E5" w:rsidRDefault="006A23E5" w:rsidP="00412CF2">
      <w:pPr>
        <w:pStyle w:val="BodyText"/>
      </w:pPr>
      <w:r w:rsidRPr="006A23E5">
        <w:t xml:space="preserve">The following spatial data were associated with each river monitoring site: LAWA </w:t>
      </w:r>
      <w:bookmarkStart w:id="90" w:name="_Hlk212033846"/>
      <w:r w:rsidR="00766672">
        <w:t>(</w:t>
      </w:r>
      <w:r w:rsidR="00766672" w:rsidRPr="00766672">
        <w:t>Land Air Water Aotearoa</w:t>
      </w:r>
      <w:r w:rsidR="00766672">
        <w:t>)</w:t>
      </w:r>
      <w:bookmarkEnd w:id="90"/>
      <w:r w:rsidR="00766672">
        <w:t xml:space="preserve"> </w:t>
      </w:r>
      <w:r w:rsidRPr="006A23E5">
        <w:t>identifier, site location, regional council identifier, coordinate</w:t>
      </w:r>
      <w:r w:rsidR="009D7420">
        <w:t>s</w:t>
      </w:r>
      <w:r w:rsidRPr="006A23E5">
        <w:t xml:space="preserve">, and </w:t>
      </w:r>
      <w:proofErr w:type="spellStart"/>
      <w:r w:rsidRPr="006A23E5">
        <w:t>nzsegment</w:t>
      </w:r>
      <w:proofErr w:type="spellEnd"/>
      <w:r w:rsidRPr="006A23E5">
        <w:t xml:space="preserve"> identifier. Missing monitoring site </w:t>
      </w:r>
      <w:r w:rsidR="00C32A0B">
        <w:t>metadata</w:t>
      </w:r>
      <w:r w:rsidRPr="006A23E5">
        <w:t xml:space="preserve"> such as LAWA identifiers or coordinates were identified from previous LAWA water quality datasets and previous environmental reporting datasets where possible. Coordinates were converted to a consistent format and mapped to identify potential errors. </w:t>
      </w:r>
      <w:proofErr w:type="spellStart"/>
      <w:r w:rsidR="005D6151">
        <w:t>Nzsegment</w:t>
      </w:r>
      <w:proofErr w:type="spellEnd"/>
      <w:r w:rsidR="1A213145">
        <w:t xml:space="preserve"> identifiers</w:t>
      </w:r>
      <w:r w:rsidR="005D6151" w:rsidRPr="006A23E5">
        <w:t xml:space="preserve"> were used to link </w:t>
      </w:r>
      <w:r w:rsidR="00321644">
        <w:t xml:space="preserve">each </w:t>
      </w:r>
      <w:r w:rsidR="005D6151" w:rsidRPr="006A23E5">
        <w:t>site to metadata including land</w:t>
      </w:r>
      <w:r w:rsidR="00D10FD0">
        <w:t xml:space="preserve"> </w:t>
      </w:r>
      <w:r w:rsidR="005D6151" w:rsidRPr="006A23E5">
        <w:t>cover, and REC classes.</w:t>
      </w:r>
      <w:r w:rsidR="000571D0">
        <w:t xml:space="preserve"> </w:t>
      </w:r>
      <w:proofErr w:type="spellStart"/>
      <w:r w:rsidR="005D32CF">
        <w:t>N</w:t>
      </w:r>
      <w:r w:rsidR="00225691" w:rsidRPr="006A23E5">
        <w:t>zsegment</w:t>
      </w:r>
      <w:proofErr w:type="spellEnd"/>
      <w:r w:rsidR="00225691">
        <w:t xml:space="preserve"> </w:t>
      </w:r>
      <w:r w:rsidR="1346AFA8">
        <w:t>identifiers</w:t>
      </w:r>
      <w:r w:rsidR="00225691" w:rsidRPr="006A23E5">
        <w:t xml:space="preserve"> </w:t>
      </w:r>
      <w:r w:rsidR="00C83F3E">
        <w:t>supplied from data providers were</w:t>
      </w:r>
      <w:r w:rsidR="00225691" w:rsidRPr="006A23E5">
        <w:t xml:space="preserve"> used if </w:t>
      </w:r>
      <w:r w:rsidR="00BD2BE2">
        <w:t>the</w:t>
      </w:r>
      <w:r w:rsidR="00225691" w:rsidRPr="006A23E5">
        <w:t xml:space="preserve"> segment </w:t>
      </w:r>
      <w:r w:rsidR="00BD2BE2">
        <w:t>was</w:t>
      </w:r>
      <w:r w:rsidR="00225691" w:rsidRPr="006A23E5">
        <w:t xml:space="preserve"> located within 500m of the site location, otherwise </w:t>
      </w:r>
      <w:r w:rsidR="00FF66EC">
        <w:t>an</w:t>
      </w:r>
      <w:r w:rsidR="00225691" w:rsidRPr="006A23E5">
        <w:t xml:space="preserve"> automatically </w:t>
      </w:r>
      <w:r w:rsidR="00350EB5">
        <w:t>generated</w:t>
      </w:r>
      <w:r w:rsidR="00225691" w:rsidRPr="006A23E5">
        <w:t xml:space="preserve"> segment was used. </w:t>
      </w:r>
      <w:r w:rsidR="00DC6283">
        <w:t>A</w:t>
      </w:r>
      <w:r w:rsidR="00DC6283" w:rsidRPr="006A23E5">
        <w:t xml:space="preserve">utomatically </w:t>
      </w:r>
      <w:r w:rsidR="00B506E8">
        <w:t xml:space="preserve">assigned </w:t>
      </w:r>
      <w:proofErr w:type="spellStart"/>
      <w:r w:rsidR="00DC6283">
        <w:t>n</w:t>
      </w:r>
      <w:r w:rsidRPr="006A23E5">
        <w:t>zsegment</w:t>
      </w:r>
      <w:proofErr w:type="spellEnd"/>
      <w:r w:rsidR="00B506E8">
        <w:t xml:space="preserve"> identifier</w:t>
      </w:r>
      <w:r w:rsidR="00DC6283">
        <w:t>s</w:t>
      </w:r>
      <w:r w:rsidRPr="006A23E5">
        <w:t xml:space="preserve"> were identified from site coordinates as the highest order river segment within 200m, or within 500m if there are no river segments within 200m. </w:t>
      </w:r>
      <w:proofErr w:type="spellStart"/>
      <w:r>
        <w:t>Nzsegments</w:t>
      </w:r>
      <w:proofErr w:type="spellEnd"/>
      <w:r>
        <w:t xml:space="preserve"> </w:t>
      </w:r>
      <w:r w:rsidR="5E8882F4">
        <w:t>and site locations</w:t>
      </w:r>
      <w:r w:rsidRPr="006A23E5">
        <w:t xml:space="preserve"> were mapp</w:t>
      </w:r>
      <w:r w:rsidR="00470EEF">
        <w:t>ed</w:t>
      </w:r>
      <w:r w:rsidRPr="006A23E5">
        <w:t xml:space="preserve"> and </w:t>
      </w:r>
      <w:r w:rsidR="6157C5E9">
        <w:t xml:space="preserve">site </w:t>
      </w:r>
      <w:proofErr w:type="spellStart"/>
      <w:r w:rsidR="6157C5E9">
        <w:t>nzsegment</w:t>
      </w:r>
      <w:proofErr w:type="spellEnd"/>
      <w:r w:rsidR="6157C5E9">
        <w:t xml:space="preserve"> identifiers</w:t>
      </w:r>
      <w:r>
        <w:t xml:space="preserve"> </w:t>
      </w:r>
      <w:r w:rsidR="5DC59F6E">
        <w:t xml:space="preserve">were </w:t>
      </w:r>
      <w:r w:rsidRPr="006A23E5">
        <w:t xml:space="preserve">manually adjusted where required. </w:t>
      </w:r>
    </w:p>
    <w:p w14:paraId="68A15670" w14:textId="49EABFA8" w:rsidR="00C558C0" w:rsidRDefault="00645B8D" w:rsidP="00645B8D">
      <w:pPr>
        <w:pStyle w:val="Heading6"/>
      </w:pPr>
      <w:r>
        <w:t xml:space="preserve">Step </w:t>
      </w:r>
      <w:r w:rsidR="005B701D">
        <w:t>5</w:t>
      </w:r>
      <w:r w:rsidR="00D23582">
        <w:t xml:space="preserve">. </w:t>
      </w:r>
      <w:r w:rsidR="00D21D1A">
        <w:t xml:space="preserve">Replacing </w:t>
      </w:r>
      <w:r w:rsidR="00A13C6D">
        <w:t>r</w:t>
      </w:r>
      <w:r w:rsidR="002F0E81">
        <w:t>epea</w:t>
      </w:r>
      <w:r w:rsidR="00237AE1">
        <w:t>t observations</w:t>
      </w:r>
      <w:r w:rsidR="007663C4">
        <w:t>.</w:t>
      </w:r>
      <w:r w:rsidR="00237AE1">
        <w:t xml:space="preserve"> </w:t>
      </w:r>
    </w:p>
    <w:p w14:paraId="4DF5D003" w14:textId="5CD873E3" w:rsidR="00C07362" w:rsidRDefault="00642024" w:rsidP="00C07362">
      <w:pPr>
        <w:pStyle w:val="BodyText"/>
      </w:pPr>
      <w:r>
        <w:t xml:space="preserve">Repeat observations </w:t>
      </w:r>
      <w:r w:rsidR="008555C2">
        <w:t>of the same variable on the same da</w:t>
      </w:r>
      <w:r w:rsidR="7B9B4FD6">
        <w:t>y</w:t>
      </w:r>
      <w:r w:rsidR="008555C2">
        <w:t xml:space="preserve"> </w:t>
      </w:r>
      <w:r w:rsidR="00C3597D">
        <w:t xml:space="preserve">may have been present in our data despite our </w:t>
      </w:r>
      <w:r w:rsidR="002A5452">
        <w:t xml:space="preserve">intention </w:t>
      </w:r>
      <w:r w:rsidR="00E50005">
        <w:t xml:space="preserve">not to </w:t>
      </w:r>
      <w:r w:rsidR="004A7370">
        <w:t>collate</w:t>
      </w:r>
      <w:r w:rsidR="001E6FB8">
        <w:t xml:space="preserve"> </w:t>
      </w:r>
      <w:r w:rsidR="00E12A77" w:rsidRPr="00E12A77">
        <w:t>frequent observations made for non-</w:t>
      </w:r>
      <w:proofErr w:type="spellStart"/>
      <w:r w:rsidR="00E12A77" w:rsidRPr="00E12A77">
        <w:t>SoE</w:t>
      </w:r>
      <w:proofErr w:type="spellEnd"/>
      <w:r w:rsidR="00E12A77" w:rsidRPr="00E12A77">
        <w:t xml:space="preserve"> purposes</w:t>
      </w:r>
      <w:r w:rsidR="002A5452">
        <w:t xml:space="preserve">. </w:t>
      </w:r>
      <w:r w:rsidR="00C07362">
        <w:t>Where there was more than one observation on a day for a given variable at a site, the multiple observations were replaced by the median of the observations.</w:t>
      </w:r>
    </w:p>
    <w:p w14:paraId="4AC606EF" w14:textId="5CE0F76D" w:rsidR="00930F83" w:rsidRDefault="00930F83" w:rsidP="00930F83">
      <w:pPr>
        <w:pStyle w:val="Heading6"/>
      </w:pPr>
      <w:r>
        <w:t xml:space="preserve">Step </w:t>
      </w:r>
      <w:r w:rsidR="005B701D">
        <w:t>6</w:t>
      </w:r>
      <w:r>
        <w:t xml:space="preserve">. </w:t>
      </w:r>
      <w:r w:rsidR="00AC5063">
        <w:t xml:space="preserve">Assigning </w:t>
      </w:r>
      <w:r>
        <w:t xml:space="preserve">observations </w:t>
      </w:r>
      <w:r w:rsidR="00AC5063">
        <w:t xml:space="preserve">to </w:t>
      </w:r>
      <w:r w:rsidR="009B6380">
        <w:t>periods</w:t>
      </w:r>
      <w:r w:rsidR="007663C4">
        <w:t>.</w:t>
      </w:r>
    </w:p>
    <w:p w14:paraId="6A39D67C" w14:textId="6DE52199" w:rsidR="00C07362" w:rsidRPr="00614D45" w:rsidRDefault="000B1007" w:rsidP="00C07362">
      <w:pPr>
        <w:pStyle w:val="BodyText"/>
      </w:pPr>
      <w:r>
        <w:t>We assigned e</w:t>
      </w:r>
      <w:r w:rsidR="00C07362">
        <w:t xml:space="preserve">ach water quality observation metadata describing the </w:t>
      </w:r>
      <w:r w:rsidR="00F25D05">
        <w:t xml:space="preserve">date, </w:t>
      </w:r>
      <w:r w:rsidR="00C07362">
        <w:t>year, month, bi-month, quarter, and bi-annual periods the observation belonged to. These periods represent the range of monitoring frequencies that exist across all variables and sites in the water quality dataset</w:t>
      </w:r>
      <w:r w:rsidR="001B202D">
        <w:t xml:space="preserve">. </w:t>
      </w:r>
      <w:r w:rsidR="005F3BE0" w:rsidRPr="005F3BE0">
        <w:t xml:space="preserve">A common issue in monthly </w:t>
      </w:r>
      <w:proofErr w:type="spellStart"/>
      <w:r w:rsidR="00775CDE">
        <w:t>SoE</w:t>
      </w:r>
      <w:proofErr w:type="spellEnd"/>
      <w:r w:rsidR="00775CDE">
        <w:t xml:space="preserve"> </w:t>
      </w:r>
      <w:r w:rsidR="005F3BE0" w:rsidRPr="005F3BE0">
        <w:t xml:space="preserve">water quality monitoring arises when sampling is not conducted on the same calendar day each month. For example, if sampling is avoided on </w:t>
      </w:r>
      <w:r w:rsidR="005F3BE0" w:rsidRPr="005F3BE0">
        <w:lastRenderedPageBreak/>
        <w:t>weekends or holidays, the timing can shift so that one month ends up without a sample and the next has two.</w:t>
      </w:r>
      <w:r w:rsidR="005F3BE0">
        <w:t xml:space="preserve"> </w:t>
      </w:r>
      <w:r w:rsidR="00C07362" w:rsidRPr="00614D45">
        <w:t xml:space="preserve">If this happens frequently, the site may not comply with filtering rules (i.e., minimum data requirements for a </w:t>
      </w:r>
      <w:r w:rsidR="00C07362">
        <w:t xml:space="preserve">state or </w:t>
      </w:r>
      <w:r w:rsidR="00C07362" w:rsidRPr="00614D45">
        <w:t>trend assessment to be judged robus</w:t>
      </w:r>
      <w:r w:rsidR="00C07362">
        <w:t xml:space="preserve">t – see </w:t>
      </w:r>
      <w:r w:rsidR="00FA25E1">
        <w:t>S</w:t>
      </w:r>
      <w:r w:rsidR="00C07362">
        <w:t xml:space="preserve">ection </w:t>
      </w:r>
      <w:r w:rsidR="005C76D3">
        <w:fldChar w:fldCharType="begin"/>
      </w:r>
      <w:r w:rsidR="005C76D3">
        <w:instrText xml:space="preserve"> REF _Ref81989563 \r \h </w:instrText>
      </w:r>
      <w:r w:rsidR="005C76D3">
        <w:fldChar w:fldCharType="separate"/>
      </w:r>
      <w:r w:rsidR="00E86EE1">
        <w:t>3.1.3</w:t>
      </w:r>
      <w:r w:rsidR="005C76D3">
        <w:fldChar w:fldCharType="end"/>
      </w:r>
      <w:r w:rsidR="00C07362" w:rsidRPr="00614D45">
        <w:t xml:space="preserve">). </w:t>
      </w:r>
      <w:r w:rsidR="004931E8">
        <w:t>We identified cases where</w:t>
      </w:r>
      <w:r w:rsidR="00C07362">
        <w:t xml:space="preserve"> </w:t>
      </w:r>
      <w:r w:rsidR="00C07362" w:rsidRPr="00614D45">
        <w:t xml:space="preserve">months </w:t>
      </w:r>
      <w:r w:rsidR="004931E8">
        <w:t>with</w:t>
      </w:r>
      <w:r w:rsidR="00C07362" w:rsidRPr="00614D45">
        <w:t xml:space="preserve"> two or more observations </w:t>
      </w:r>
      <w:r w:rsidR="004931E8">
        <w:t xml:space="preserve">were </w:t>
      </w:r>
      <w:r w:rsidR="00C07ED4">
        <w:t xml:space="preserve">preceded or followed by months </w:t>
      </w:r>
      <w:r w:rsidR="00C07362" w:rsidRPr="00614D45">
        <w:t>missing an observation</w:t>
      </w:r>
      <w:r w:rsidR="00C07ED4">
        <w:t>, and</w:t>
      </w:r>
      <w:r w:rsidR="00C07362">
        <w:t xml:space="preserve"> where the time between these two observations is at least two weeks (to ensure independence)</w:t>
      </w:r>
      <w:r w:rsidR="00C07362" w:rsidRPr="00614D45">
        <w:t xml:space="preserve">. Where the previous month has a missing observation, the first observation is assigned metadata associated with the previous month, and where the following month has a missing observation, the last observation is assigned metadata associated with the following month. The observations retain the original date for use in </w:t>
      </w:r>
      <w:r w:rsidR="00C07362">
        <w:t>evaluating the trend rate</w:t>
      </w:r>
      <w:r w:rsidR="00C07362" w:rsidRPr="00614D45">
        <w:t>.</w:t>
      </w:r>
      <w:r w:rsidR="00C07362">
        <w:t xml:space="preserve"> This data filtering step is a new addition since the last </w:t>
      </w:r>
      <w:proofErr w:type="spellStart"/>
      <w:r w:rsidR="00C07362">
        <w:t>SoE</w:t>
      </w:r>
      <w:proofErr w:type="spellEnd"/>
      <w:r w:rsidR="00C07362">
        <w:t xml:space="preserve"> reporting.</w:t>
      </w:r>
    </w:p>
    <w:p w14:paraId="36421880" w14:textId="77777777" w:rsidR="00412CF2" w:rsidRDefault="00412CF2" w:rsidP="00801FFE">
      <w:pPr>
        <w:pStyle w:val="Heading1"/>
        <w:pageBreakBefore/>
        <w:numPr>
          <w:ilvl w:val="0"/>
          <w:numId w:val="7"/>
        </w:numPr>
      </w:pPr>
      <w:bookmarkStart w:id="91" w:name="_Toc531357122"/>
      <w:bookmarkStart w:id="92" w:name="_Toc531357277"/>
      <w:bookmarkStart w:id="93" w:name="_Toc531426565"/>
      <w:bookmarkStart w:id="94" w:name="_Toc531426987"/>
      <w:bookmarkStart w:id="95" w:name="_Toc531427043"/>
      <w:bookmarkStart w:id="96" w:name="_Toc531428277"/>
      <w:bookmarkStart w:id="97" w:name="_Toc531428332"/>
      <w:bookmarkStart w:id="98" w:name="_Toc531428387"/>
      <w:bookmarkStart w:id="99" w:name="_Toc531428585"/>
      <w:bookmarkStart w:id="100" w:name="_Toc531428715"/>
      <w:bookmarkStart w:id="101" w:name="_Toc531428861"/>
      <w:bookmarkStart w:id="102" w:name="_Toc531428961"/>
      <w:bookmarkStart w:id="103" w:name="_Toc531429192"/>
      <w:bookmarkStart w:id="104" w:name="_Toc531429313"/>
      <w:bookmarkStart w:id="105" w:name="_Toc209533541"/>
      <w:bookmarkStart w:id="106" w:name="_Toc209533542"/>
      <w:bookmarkStart w:id="107" w:name="_Toc209533543"/>
      <w:bookmarkStart w:id="108" w:name="_Toc82600396"/>
      <w:bookmarkStart w:id="109" w:name="_Toc96690321"/>
      <w:bookmarkStart w:id="110" w:name="_Toc212213436"/>
      <w:bookmarkEnd w:id="50"/>
      <w:bookmarkEnd w:id="91"/>
      <w:bookmarkEnd w:id="92"/>
      <w:bookmarkEnd w:id="93"/>
      <w:bookmarkEnd w:id="94"/>
      <w:bookmarkEnd w:id="95"/>
      <w:bookmarkEnd w:id="96"/>
      <w:bookmarkEnd w:id="97"/>
      <w:bookmarkEnd w:id="98"/>
      <w:bookmarkEnd w:id="99"/>
      <w:bookmarkEnd w:id="100"/>
      <w:bookmarkEnd w:id="101"/>
      <w:bookmarkEnd w:id="102"/>
      <w:bookmarkEnd w:id="103"/>
      <w:bookmarkEnd w:id="104"/>
      <w:bookmarkEnd w:id="105"/>
      <w:bookmarkEnd w:id="106"/>
      <w:bookmarkEnd w:id="107"/>
      <w:r>
        <w:lastRenderedPageBreak/>
        <w:t>Analysis methods</w:t>
      </w:r>
      <w:bookmarkEnd w:id="108"/>
      <w:bookmarkEnd w:id="109"/>
      <w:bookmarkEnd w:id="110"/>
    </w:p>
    <w:p w14:paraId="20B2B866" w14:textId="77777777" w:rsidR="00412CF2" w:rsidRDefault="00412CF2" w:rsidP="00EE376C">
      <w:pPr>
        <w:pStyle w:val="Heading2"/>
        <w:numPr>
          <w:ilvl w:val="1"/>
          <w:numId w:val="7"/>
        </w:numPr>
      </w:pPr>
      <w:bookmarkStart w:id="111" w:name="_Toc82600397"/>
      <w:bookmarkStart w:id="112" w:name="_Toc96690322"/>
      <w:bookmarkStart w:id="113" w:name="_Toc212213437"/>
      <w:r>
        <w:t>Water quality state analyses</w:t>
      </w:r>
      <w:bookmarkEnd w:id="111"/>
      <w:bookmarkEnd w:id="112"/>
      <w:bookmarkEnd w:id="113"/>
    </w:p>
    <w:p w14:paraId="0358E8FD" w14:textId="77777777" w:rsidR="00412CF2" w:rsidRDefault="00412CF2" w:rsidP="00EE376C">
      <w:pPr>
        <w:pStyle w:val="Heading3"/>
        <w:numPr>
          <w:ilvl w:val="2"/>
          <w:numId w:val="7"/>
        </w:numPr>
      </w:pPr>
      <w:bookmarkStart w:id="114" w:name="_Toc62124970"/>
      <w:bookmarkStart w:id="115" w:name="_Toc82600398"/>
      <w:r>
        <w:t>Grading of monitoring sites</w:t>
      </w:r>
      <w:bookmarkEnd w:id="114"/>
      <w:bookmarkEnd w:id="115"/>
    </w:p>
    <w:p w14:paraId="04EEF3C7" w14:textId="7A02C633" w:rsidR="00412CF2" w:rsidRDefault="00412CF2" w:rsidP="00412CF2">
      <w:pPr>
        <w:pStyle w:val="BodyText"/>
      </w:pPr>
      <w:r>
        <w:t xml:space="preserve">Water quality state for river monitoring sites was graded based on attributes and </w:t>
      </w:r>
      <w:r w:rsidR="00E24283">
        <w:t xml:space="preserve">their </w:t>
      </w:r>
      <w:r>
        <w:t>associated bands defined by the National Objectives Framework (NOF) of the</w:t>
      </w:r>
      <w:r w:rsidRPr="00D207AB">
        <w:t xml:space="preserve"> NPS-FM</w:t>
      </w:r>
      <w:r>
        <w:t xml:space="preserve"> </w:t>
      </w:r>
      <w:r>
        <w:fldChar w:fldCharType="begin" w:fldLock="1"/>
      </w:r>
      <w:r>
        <w:instrText>ADDIN CSL_CITATION {"citationItems":[{"id":"ITEM-1","itemData":{"author":[{"dropping-particle":"","family":"New Zealand Government","given":"","non-dropping-particle":"","parse-names":false,"suffix":""}],"id":"ITEM-1","issued":{"date-parts":[["2020"]]},"publisher":"Ministry for the Environment","publisher-place":"Wellington","title":"National Policy Statement for Freshwater Management 2020","type":"report"},"uris":["http://www.mendeley.com/documents/?uuid=dfc82c55-e29c-4fbf-9a67-ae13db2858de"]}],"mendeley":{"formattedCitation":"(New Zealand Government 2020)","plainTextFormattedCitation":"(New Zealand Government 2020)","previouslyFormattedCitation":"(New Zealand Government 2020)"},"properties":{"noteIndex":0},"schema":"https://github.com/citation-style-language/schema/raw/master/csl-citation.json"}</w:instrText>
      </w:r>
      <w:r>
        <w:fldChar w:fldCharType="separate"/>
      </w:r>
      <w:r w:rsidRPr="007E5E7B">
        <w:rPr>
          <w:noProof/>
        </w:rPr>
        <w:t>(New Zealand Government 2020)</w:t>
      </w:r>
      <w:r>
        <w:fldChar w:fldCharType="end"/>
      </w:r>
      <w:r>
        <w:rPr>
          <w:rFonts w:cs="Arial"/>
        </w:rPr>
        <w:t xml:space="preserve"> </w:t>
      </w:r>
      <w:r>
        <w:t>(</w:t>
      </w:r>
      <w:r>
        <w:fldChar w:fldCharType="begin"/>
      </w:r>
      <w:r>
        <w:instrText xml:space="preserve"> REF _Ref82766104 \h </w:instrText>
      </w:r>
      <w:r>
        <w:fldChar w:fldCharType="separate"/>
      </w:r>
      <w:r w:rsidR="00E86EE1">
        <w:t xml:space="preserve">Table </w:t>
      </w:r>
      <w:r w:rsidR="00E86EE1">
        <w:rPr>
          <w:noProof/>
        </w:rPr>
        <w:t>3</w:t>
      </w:r>
      <w:r w:rsidR="00E86EE1">
        <w:t>-</w:t>
      </w:r>
      <w:r w:rsidR="00E86EE1">
        <w:rPr>
          <w:noProof/>
        </w:rPr>
        <w:t>1</w:t>
      </w:r>
      <w:r>
        <w:fldChar w:fldCharType="end"/>
      </w:r>
      <w:r>
        <w:t>).</w:t>
      </w:r>
    </w:p>
    <w:p w14:paraId="5E0ABFCE" w14:textId="77777777" w:rsidR="00412CF2" w:rsidRDefault="00412CF2" w:rsidP="00412CF2">
      <w:pPr>
        <w:pStyle w:val="BodyText"/>
      </w:pPr>
      <w:r>
        <w:t xml:space="preserve">Each table of Appendix 2 of the NPS-FM (2020) represents an </w:t>
      </w:r>
      <w:r w:rsidRPr="00A90BD4">
        <w:t>attribute</w:t>
      </w:r>
      <w:r>
        <w:t xml:space="preserve"> that must be used to define an objective that provides for a particular environmental </w:t>
      </w:r>
      <w:r w:rsidRPr="00A90BD4">
        <w:t>value</w:t>
      </w:r>
      <w:r>
        <w:t xml:space="preserve">. For example, Appendix 2A, Table 6, defines the nitrate toxicity attribute, which is defined by nitrate-nitrogen concentrations that will ensure an acceptable level of support for the “Ecosystem health (Water quality)” value. Objectives are defined by one or more </w:t>
      </w:r>
      <w:bookmarkStart w:id="116" w:name="_Hlk62132599"/>
      <w:r w:rsidRPr="00A90BD4">
        <w:t>numeric attribute states</w:t>
      </w:r>
      <w:r>
        <w:t xml:space="preserve"> </w:t>
      </w:r>
      <w:bookmarkEnd w:id="116"/>
      <w:r>
        <w:t>associated with each attribute. For example, for the nitrate-nitrogen attribute there are two numeric attribute states defined by the annual median and the 95</w:t>
      </w:r>
      <w:r w:rsidRPr="00092189">
        <w:rPr>
          <w:vertAlign w:val="superscript"/>
        </w:rPr>
        <w:t>th</w:t>
      </w:r>
      <w:r>
        <w:t xml:space="preserve"> percentile concentrations. </w:t>
      </w:r>
    </w:p>
    <w:p w14:paraId="5D6D299C" w14:textId="77777777" w:rsidR="00412CF2" w:rsidRDefault="00412CF2" w:rsidP="00412CF2">
      <w:pPr>
        <w:pStyle w:val="BodyText"/>
      </w:pPr>
      <w:r>
        <w:t xml:space="preserve">For each attribute, the NOF defines categorical </w:t>
      </w:r>
      <w:r w:rsidRPr="00920620">
        <w:t>attribute states</w:t>
      </w:r>
      <w:r>
        <w:rPr>
          <w:b/>
          <w:bCs/>
        </w:rPr>
        <w:t xml:space="preserve"> </w:t>
      </w:r>
      <w:r>
        <w:t xml:space="preserve">in four (or five) </w:t>
      </w:r>
      <w:r w:rsidRPr="00A90BD4">
        <w:t>attribute bands</w:t>
      </w:r>
      <w:r>
        <w:t xml:space="preserve">, which are designated A to D (or A to E, in the case of the </w:t>
      </w:r>
      <w:r w:rsidRPr="00734AE3">
        <w:rPr>
          <w:i/>
        </w:rPr>
        <w:t>E. coli</w:t>
      </w:r>
      <w:r>
        <w:t xml:space="preserve"> attribute). The attribute bands represent a graduated range of support for environmental </w:t>
      </w:r>
      <w:r w:rsidRPr="00920620">
        <w:t>values</w:t>
      </w:r>
      <w:r>
        <w:rPr>
          <w:b/>
          <w:bCs/>
        </w:rPr>
        <w:t xml:space="preserve"> </w:t>
      </w:r>
      <w:r w:rsidRPr="00920620">
        <w:t>from high (</w:t>
      </w:r>
      <w:r w:rsidRPr="00197620">
        <w:t>A</w:t>
      </w:r>
      <w:r w:rsidRPr="00A13300">
        <w:t xml:space="preserve"> </w:t>
      </w:r>
      <w:r>
        <w:t>b</w:t>
      </w:r>
      <w:r w:rsidRPr="00920620">
        <w:t>and) to low (</w:t>
      </w:r>
      <w:r w:rsidRPr="00C8440D">
        <w:t>D or E</w:t>
      </w:r>
      <w:r w:rsidRPr="00A13300">
        <w:t xml:space="preserve"> </w:t>
      </w:r>
      <w:r>
        <w:t>b</w:t>
      </w:r>
      <w:r w:rsidRPr="00920620">
        <w:t>and)</w:t>
      </w:r>
      <w:r>
        <w:t xml:space="preserve">. The ranges for attribute states that define each attribute band are defined in Appendix 2 of the NPS-FM (2020). For most attributes, the D band represents a condition that is unacceptable (with the threshold between the C and the D band being referred to as </w:t>
      </w:r>
      <w:r w:rsidRPr="00A90BD4">
        <w:t>bottom line</w:t>
      </w:r>
      <w:r>
        <w:t xml:space="preserve">) in any waterbody nationally. In the case of the nitrate (toxicity) and ammonia (toxicity) attributes in the 2020 NPS-FM, the C band is unacceptable, and for the DRP attribute, no bottom line is specified. </w:t>
      </w:r>
    </w:p>
    <w:p w14:paraId="3FE23577" w14:textId="77777777" w:rsidR="00412CF2" w:rsidRDefault="00412CF2" w:rsidP="00412CF2">
      <w:pPr>
        <w:pStyle w:val="BodyText"/>
      </w:pPr>
      <w:r>
        <w:t xml:space="preserve">The primary aim of the attribute bands designated in the NPS-FM is as a basis for objective setting as part of the NOF process. The attribute bands are intended to be simple shorthand for communities and decision makers to discuss options and aspirations for acceptable water quality and to define objectives. Attribute bands avoid the need to discuss objectives in terms of technically complicated </w:t>
      </w:r>
      <w:r w:rsidRPr="00920620">
        <w:t>numeric</w:t>
      </w:r>
      <w:r w:rsidRPr="002D4C44">
        <w:t xml:space="preserve"> </w:t>
      </w:r>
      <w:r>
        <w:t xml:space="preserve">ranges. Each band is associated with a narrative description of the outcomes for values that can be expected if that </w:t>
      </w:r>
      <w:r w:rsidRPr="00831C0C">
        <w:t>attribute band</w:t>
      </w:r>
      <w:r>
        <w:t xml:space="preserve"> is chosen as the objective. However, it is also logical to use attribute bands to provide a grading of the current state of water quality; either as a starting point for objective setting or to track progress toward objectives.</w:t>
      </w:r>
    </w:p>
    <w:p w14:paraId="6429F05E" w14:textId="0A1AFA95" w:rsidR="00412CF2" w:rsidRDefault="00412CF2" w:rsidP="00412CF2">
      <w:pPr>
        <w:pStyle w:val="BodyText"/>
      </w:pPr>
      <w:r>
        <w:t xml:space="preserve">A site can be </w:t>
      </w:r>
      <w:r w:rsidRPr="00A90BD4">
        <w:t>graded</w:t>
      </w:r>
      <w:r>
        <w:t xml:space="preserve"> for each attribute by assigning it to attribute bands (e.g., a site can be assigned to the A band for the nitrate toxicity attribute). The grades are referred to as </w:t>
      </w:r>
      <w:r w:rsidR="00921E74">
        <w:t>“</w:t>
      </w:r>
      <w:r>
        <w:t>NOF grades</w:t>
      </w:r>
      <w:r w:rsidR="00921E74">
        <w:t>”</w:t>
      </w:r>
      <w:r>
        <w:t xml:space="preserve"> in the results below. Site grading is done by using the numeric attribute state (e.g., annual median nitrate-nitrogen) as a </w:t>
      </w:r>
      <w:r w:rsidRPr="00A90BD4">
        <w:t>compliance statistic</w:t>
      </w:r>
      <w:r>
        <w:t>. The value of the compliance statistic for a site is calculated from a record of the relevant water quality variable (e.g., the median value is calculated from the observed monthly nitrate-nitrogen concentrations). The site’s compliance statistic is then compared against the numeric ranges associated with each attribute band and a grade assigned for the site (e.g., an annual median nitrate-nitrogen concentration of 1.3 mg/</w:t>
      </w:r>
      <w:r w:rsidR="00A630AC">
        <w:t>L</w:t>
      </w:r>
      <w:r>
        <w:t xml:space="preserve"> would be graded as “B-band”, because it lies in the range </w:t>
      </w:r>
      <w:r w:rsidRPr="005F51F0">
        <w:t xml:space="preserve">&gt;1.0 </w:t>
      </w:r>
      <w:r>
        <w:t>to</w:t>
      </w:r>
      <w:r w:rsidRPr="005F51F0">
        <w:t xml:space="preserve"> ≤2.4</w:t>
      </w:r>
      <w:r>
        <w:t xml:space="preserve"> mg/</w:t>
      </w:r>
      <w:r w:rsidR="00A630AC">
        <w:t>L</w:t>
      </w:r>
      <w:r>
        <w:t xml:space="preserve">). Note that for attributes with more than one </w:t>
      </w:r>
      <w:r w:rsidRPr="00A56C35">
        <w:t>numeric attribute state</w:t>
      </w:r>
      <w:r>
        <w:t xml:space="preserve">, we have provided a </w:t>
      </w:r>
      <w:r>
        <w:lastRenderedPageBreak/>
        <w:t>grade for each numeric attribute state (e.g., for the nitrate (toxicity) attribute, grades are defined for both the median and 95</w:t>
      </w:r>
      <w:r w:rsidRPr="00092189">
        <w:rPr>
          <w:vertAlign w:val="superscript"/>
        </w:rPr>
        <w:t>th</w:t>
      </w:r>
      <w:r>
        <w:t xml:space="preserve"> percentile concentrations). </w:t>
      </w:r>
    </w:p>
    <w:p w14:paraId="59301A39" w14:textId="313EF0C7" w:rsidR="00E600E3" w:rsidRPr="00E600E3" w:rsidRDefault="00E600E3" w:rsidP="00412CF2">
      <w:pPr>
        <w:pStyle w:val="BodyText"/>
      </w:pPr>
      <w:r>
        <w:t xml:space="preserve">For attributes with more than one numeric attribute state, an overall grade </w:t>
      </w:r>
      <w:r w:rsidR="001B626A">
        <w:t>wa</w:t>
      </w:r>
      <w:r>
        <w:t xml:space="preserve">s also evaluated. This is recommended in the NPS-FM for </w:t>
      </w:r>
      <w:r w:rsidR="006D05DA">
        <w:t xml:space="preserve">the </w:t>
      </w:r>
      <w:r w:rsidRPr="00A90BD4">
        <w:rPr>
          <w:i/>
          <w:iCs/>
        </w:rPr>
        <w:t>E. coli</w:t>
      </w:r>
      <w:r w:rsidR="006D05DA">
        <w:rPr>
          <w:i/>
          <w:iCs/>
        </w:rPr>
        <w:t xml:space="preserve"> </w:t>
      </w:r>
      <w:r w:rsidR="006D05DA" w:rsidRPr="00A90BD4">
        <w:t>attribute</w:t>
      </w:r>
      <w:r>
        <w:t xml:space="preserve">, where </w:t>
      </w:r>
      <w:r w:rsidR="006F5304">
        <w:t xml:space="preserve">an overall grade is taken as the lowest grade across all four of the numeric attribute states. The same approach </w:t>
      </w:r>
      <w:r w:rsidR="004026A3">
        <w:t xml:space="preserve">was applied </w:t>
      </w:r>
      <w:r w:rsidR="006F5304">
        <w:t>for the other attributes with more than one numeric attribute state.</w:t>
      </w:r>
    </w:p>
    <w:p w14:paraId="37F733B2" w14:textId="1620BEB5" w:rsidR="00412CF2" w:rsidRDefault="00412CF2" w:rsidP="00412CF2">
      <w:pPr>
        <w:pStyle w:val="BodyText"/>
      </w:pPr>
      <w:r>
        <w:fldChar w:fldCharType="begin"/>
      </w:r>
      <w:r>
        <w:instrText xml:space="preserve"> REF _Ref82766104 \h </w:instrText>
      </w:r>
      <w:r>
        <w:fldChar w:fldCharType="separate"/>
      </w:r>
      <w:r w:rsidR="00E86EE1">
        <w:t xml:space="preserve">Table </w:t>
      </w:r>
      <w:r w:rsidR="00E86EE1">
        <w:rPr>
          <w:noProof/>
        </w:rPr>
        <w:t>3</w:t>
      </w:r>
      <w:r w:rsidR="00E86EE1">
        <w:t>-</w:t>
      </w:r>
      <w:r w:rsidR="00E86EE1">
        <w:rPr>
          <w:noProof/>
        </w:rPr>
        <w:t>1</w:t>
      </w:r>
      <w:r>
        <w:fldChar w:fldCharType="end"/>
      </w:r>
      <w:r>
        <w:t xml:space="preserve"> provides a summary of the NOF attributes and numeric attribute states calculated as part of this study. In addition to the NOF attributes in </w:t>
      </w:r>
      <w:r>
        <w:fldChar w:fldCharType="begin"/>
      </w:r>
      <w:r>
        <w:instrText xml:space="preserve"> REF _Ref82766104 \h </w:instrText>
      </w:r>
      <w:r>
        <w:fldChar w:fldCharType="separate"/>
      </w:r>
      <w:r w:rsidR="00E86EE1">
        <w:t xml:space="preserve">Table </w:t>
      </w:r>
      <w:r w:rsidR="00E86EE1">
        <w:rPr>
          <w:noProof/>
        </w:rPr>
        <w:t>3</w:t>
      </w:r>
      <w:r w:rsidR="00E86EE1">
        <w:t>-</w:t>
      </w:r>
      <w:r w:rsidR="00E86EE1">
        <w:rPr>
          <w:noProof/>
        </w:rPr>
        <w:t>1</w:t>
      </w:r>
      <w:r>
        <w:fldChar w:fldCharType="end"/>
      </w:r>
      <w:r>
        <w:t>, we also report on water quality state for Total Nitrogen (TN), Total Phosphorous (TP), raw (not pH adjusted) Ammoniacal Nitrogen (</w:t>
      </w:r>
      <w:r w:rsidR="00E67322" w:rsidRPr="007D5F4A">
        <w:rPr>
          <w:rStyle w:val="BodyTextChar"/>
        </w:rPr>
        <w:t>NH</w:t>
      </w:r>
      <w:r w:rsidR="00E67322" w:rsidRPr="00E67322">
        <w:rPr>
          <w:rStyle w:val="BodyTextChar"/>
          <w:vertAlign w:val="subscript"/>
        </w:rPr>
        <w:t>4</w:t>
      </w:r>
      <w:r w:rsidR="00E67322">
        <w:rPr>
          <w:rStyle w:val="BodyTextChar"/>
        </w:rPr>
        <w:t>-</w:t>
      </w:r>
      <w:r w:rsidR="00E67322" w:rsidRPr="007D5F4A">
        <w:rPr>
          <w:rStyle w:val="BodyTextChar"/>
        </w:rPr>
        <w:t>N</w:t>
      </w:r>
      <w:r>
        <w:t>), and Turbidity. For these variables, we report the median of the observations.</w:t>
      </w:r>
    </w:p>
    <w:p w14:paraId="2186FC92" w14:textId="40FF23CD" w:rsidR="00412CF2" w:rsidRDefault="00CF0678" w:rsidP="00412CF2">
      <w:pPr>
        <w:pStyle w:val="BodyText"/>
      </w:pPr>
      <w:r>
        <w:t xml:space="preserve">Following the methods applied </w:t>
      </w:r>
      <w:r w:rsidR="009908FA">
        <w:t>by</w:t>
      </w:r>
      <w:r>
        <w:t xml:space="preserve"> Whitehead et al</w:t>
      </w:r>
      <w:r w:rsidR="006641E2">
        <w:t>.</w:t>
      </w:r>
      <w:r w:rsidR="0010180C">
        <w:t xml:space="preserve"> (2022), w</w:t>
      </w:r>
      <w:r w:rsidR="00412CF2">
        <w:t xml:space="preserve">e used median site NNN concentrations rather than </w:t>
      </w:r>
      <w:r w:rsidR="00F66245" w:rsidRPr="008F6A42">
        <w:t>NO</w:t>
      </w:r>
      <w:r w:rsidR="00F66245" w:rsidRPr="00F66245">
        <w:rPr>
          <w:vertAlign w:val="subscript"/>
        </w:rPr>
        <w:t>3</w:t>
      </w:r>
      <w:r w:rsidR="00F66245">
        <w:t>-</w:t>
      </w:r>
      <w:r w:rsidR="00F66245" w:rsidRPr="008F6A42">
        <w:t>N</w:t>
      </w:r>
      <w:r w:rsidR="00412CF2">
        <w:t xml:space="preserve"> concentrations to grade sites in terms of the NOF nitrate toxicity attribute for the following reasons. The biological mechanisms of nitrite toxicity in freshwater animals are relatively well characterised </w:t>
      </w:r>
      <w:r w:rsidR="00412CF2">
        <w:fldChar w:fldCharType="begin" w:fldLock="1"/>
      </w:r>
      <w:r w:rsidR="00412CF2">
        <w:instrText>ADDIN CSL_CITATION {"citationItems":[{"id":"ITEM-1","itemData":{"DOI":"10.1016/j.chemosphere.2004.10.044","ISSN":"00456535","author":[{"dropping-particle":"","family":"Camargo","given":"Julio A.","non-dropping-particle":"","parse-names":false,"suffix":""},{"dropping-particle":"","family":"Alonso","given":"Alvaro","non-dropping-particle":"","parse-names":false,"suffix":""},{"dropping-particle":"","family":"Salamanca","given":"Annabella","non-dropping-particle":"","parse-names":false,"suffix":""}],"container-title":"Chemosphere","id":"ITEM-1","issue":"9","issued":{"date-parts":[["2005","3"]]},"page":"1255-1267","title":"Nitrate toxicity to aquatic animals: a review with new data for freshwater invertebrates","type":"article-journal","volume":"58"},"uris":["http://www.mendeley.com/documents/?uuid=f12dca22-6104-4e93-b92f-dd66ba3d2d6a"]}],"mendeley":{"formattedCitation":"(Camargo et al. 2005)","plainTextFormattedCitation":"(Camargo et al. 2005)"},"properties":{"noteIndex":0},"schema":"https://github.com/citation-style-language/schema/raw/master/csl-citation.json"}</w:instrText>
      </w:r>
      <w:r w:rsidR="00412CF2">
        <w:fldChar w:fldCharType="separate"/>
      </w:r>
      <w:r w:rsidR="00412CF2" w:rsidRPr="00690DC4">
        <w:rPr>
          <w:noProof/>
        </w:rPr>
        <w:t>(Camargo et al. 2005)</w:t>
      </w:r>
      <w:r w:rsidR="00412CF2">
        <w:fldChar w:fldCharType="end"/>
      </w:r>
      <w:r w:rsidR="00412CF2">
        <w:t>. The primary mechanism is</w:t>
      </w:r>
      <w:r w:rsidR="00F405EB" w:rsidRPr="00F405EB">
        <w:t xml:space="preserve"> </w:t>
      </w:r>
      <w:proofErr w:type="spellStart"/>
      <w:r w:rsidR="00F405EB" w:rsidRPr="00F405EB">
        <w:t>methaemoglobinemia</w:t>
      </w:r>
      <w:proofErr w:type="spellEnd"/>
      <w:r w:rsidR="00412CF2">
        <w:t xml:space="preserve">, which occurs when nitrite converts haemoglobin to methaemoglobin. Methaemoglobin cannot bind oxygen, resulting in decreased oxygen transport and tissue hypoxia. Additional mechanisms of nitrite toxicity include electrolyte imbalance and, possibly, the formation of carcinogenic N-nitroso compounds. Nitrite is either ingested directly or generated internally through the bacterial reduction of ingested nitrate. The direct toxic effects of ionic nitrate on freshwater animals have not been identified with certainty. Instead nitrate toxicity is predominantly indirect, mediated by the conversion of nitrate to nitrite by gut bacteria, and the subsequent direct effects of nitrite listed above. Therefore </w:t>
      </w:r>
      <w:r w:rsidR="00203BC8">
        <w:t>“</w:t>
      </w:r>
      <w:r w:rsidR="00412CF2">
        <w:t>nitrate toxicity</w:t>
      </w:r>
      <w:r w:rsidR="00203BC8">
        <w:t>”</w:t>
      </w:r>
      <w:r w:rsidR="00412CF2">
        <w:t xml:space="preserve"> is more accurately described as </w:t>
      </w:r>
      <w:r w:rsidR="00203BC8">
        <w:t>“</w:t>
      </w:r>
      <w:r w:rsidR="00412CF2">
        <w:t>nitrate/nitrite toxicity</w:t>
      </w:r>
      <w:r w:rsidR="00203BC8">
        <w:t>”</w:t>
      </w:r>
      <w:r w:rsidR="00412CF2">
        <w:t xml:space="preserve"> </w:t>
      </w:r>
      <w:r w:rsidR="00412CF2">
        <w:fldChar w:fldCharType="begin" w:fldLock="1"/>
      </w:r>
      <w:r w:rsidR="00412CF2">
        <w:instrText>ADDIN CSL_CITATION {"citationItems":[{"id":"ITEM-1","itemData":{"author":[{"dropping-particle":"","family":"Gehl","given":"K","non-dropping-particle":"","parse-names":false,"suffix":""}],"collection-title":"Case studies in Environmental Medicine","id":"ITEM-1","issued":{"date-parts":[["2009"]]},"publisher":"Agency for Toxic Substances and Disease Registry","title":"Nitrate/nitrite toxicity","type":"report"},"uris":["http://www.mendeley.com/documents/?uuid=a43c8c1d-a1c5-4e20-8099-9a1fc2062655"]}],"mendeley":{"formattedCitation":"(Gehl 2009)","plainTextFormattedCitation":"(Gehl 2009)","previouslyFormattedCitation":"(Gehl 2009)"},"properties":{"noteIndex":0},"schema":"https://github.com/citation-style-language/schema/raw/master/csl-citation.json"}</w:instrText>
      </w:r>
      <w:r w:rsidR="00412CF2">
        <w:fldChar w:fldCharType="separate"/>
      </w:r>
      <w:r w:rsidR="00412CF2" w:rsidRPr="00690DC4">
        <w:rPr>
          <w:noProof/>
        </w:rPr>
        <w:t>(Gehl 2009)</w:t>
      </w:r>
      <w:r w:rsidR="00412CF2">
        <w:fldChar w:fldCharType="end"/>
      </w:r>
      <w:r w:rsidR="00412CF2">
        <w:t>.</w:t>
      </w:r>
    </w:p>
    <w:p w14:paraId="52943CC3" w14:textId="4B0B53DD" w:rsidR="00412CF2" w:rsidRDefault="00412CF2" w:rsidP="00412CF2">
      <w:pPr>
        <w:pStyle w:val="BodyText"/>
      </w:pPr>
      <w:r>
        <w:t xml:space="preserve">The most common laboratory method for analysing nitrate and nitrite in water samples from NZ freshwater monitoring programmes involves the reduction of all </w:t>
      </w:r>
      <w:proofErr w:type="gramStart"/>
      <w:r>
        <w:t>nitrate</w:t>
      </w:r>
      <w:proofErr w:type="gramEnd"/>
      <w:r>
        <w:t xml:space="preserve"> to nitrite, followed by the colorimetric measurement of nitrite-N concentration based on a standard curve. The results represent the sum of nitrate-N and nitrite-N (abbreviated NNN) in the water samples. Therefore, because </w:t>
      </w:r>
      <w:r w:rsidR="00203BC8">
        <w:t>“</w:t>
      </w:r>
      <w:r>
        <w:t>nitrate toxicity</w:t>
      </w:r>
      <w:r w:rsidR="00203BC8">
        <w:t>”</w:t>
      </w:r>
      <w:r>
        <w:t xml:space="preserve"> results from the combined ingestion of nitrate and nitrite, and most regional councils monitor NNN concentrations in their freshwater </w:t>
      </w:r>
      <w:proofErr w:type="spellStart"/>
      <w:r>
        <w:t>S</w:t>
      </w:r>
      <w:r w:rsidR="00F66245">
        <w:t>o</w:t>
      </w:r>
      <w:r>
        <w:t>E</w:t>
      </w:r>
      <w:proofErr w:type="spellEnd"/>
      <w:r>
        <w:t xml:space="preserve"> programmes, we used NNN for site grading in lieu of NO</w:t>
      </w:r>
      <w:r w:rsidRPr="0094717B">
        <w:rPr>
          <w:vertAlign w:val="subscript"/>
        </w:rPr>
        <w:t>3</w:t>
      </w:r>
      <w:r w:rsidR="00163F8B">
        <w:t>-</w:t>
      </w:r>
      <w:r>
        <w:t xml:space="preserve">N. This approach </w:t>
      </w:r>
      <w:r w:rsidR="00E63DC6" w:rsidRPr="00BC4AB1">
        <w:rPr>
          <w:color w:val="auto"/>
        </w:rPr>
        <w:t>m</w:t>
      </w:r>
      <w:r w:rsidR="00E63DC6">
        <w:rPr>
          <w:color w:val="auto"/>
        </w:rPr>
        <w:t>akes best use of the</w:t>
      </w:r>
      <w:r w:rsidR="00E63DC6">
        <w:t xml:space="preserve"> </w:t>
      </w:r>
      <w:r>
        <w:t>available nitrate toxicity data and aligns with the approach taken by LAWA</w:t>
      </w:r>
      <w:r w:rsidR="008D747E">
        <w:t xml:space="preserve"> and Whitehead et al</w:t>
      </w:r>
      <w:r w:rsidR="00BE5510">
        <w:t>.</w:t>
      </w:r>
      <w:r w:rsidR="008D747E">
        <w:t xml:space="preserve"> (2022)</w:t>
      </w:r>
      <w:r>
        <w:t>.</w:t>
      </w:r>
    </w:p>
    <w:p w14:paraId="6CD86F5D" w14:textId="77777777" w:rsidR="00412CF2" w:rsidRDefault="00412CF2" w:rsidP="00412CF2">
      <w:pPr>
        <w:pStyle w:val="BodyText"/>
      </w:pPr>
    </w:p>
    <w:p w14:paraId="46353C3E" w14:textId="77777777" w:rsidR="00412CF2" w:rsidRDefault="00412CF2" w:rsidP="00412CF2">
      <w:pPr>
        <w:pStyle w:val="BodyText"/>
        <w:sectPr w:rsidR="00412CF2" w:rsidSect="00412CF2">
          <w:footerReference w:type="even" r:id="rId27"/>
          <w:footerReference w:type="default" r:id="rId28"/>
          <w:headerReference w:type="first" r:id="rId29"/>
          <w:footerReference w:type="first" r:id="rId30"/>
          <w:pgSz w:w="11906" w:h="16838" w:code="9"/>
          <w:pgMar w:top="1985" w:right="1418" w:bottom="1134" w:left="1418" w:header="425" w:footer="425" w:gutter="0"/>
          <w:cols w:space="708"/>
          <w:docGrid w:linePitch="360"/>
        </w:sectPr>
      </w:pPr>
    </w:p>
    <w:p w14:paraId="0355014D" w14:textId="4FA99198" w:rsidR="00412CF2" w:rsidRPr="00232074" w:rsidRDefault="00412CF2" w:rsidP="00412CF2">
      <w:pPr>
        <w:pStyle w:val="Caption"/>
        <w:spacing w:after="120"/>
        <w:rPr>
          <w:vanish/>
          <w:specVanish/>
        </w:rPr>
      </w:pPr>
      <w:bookmarkStart w:id="117" w:name="_Ref82766104"/>
      <w:bookmarkStart w:id="118" w:name="_Toc96690340"/>
      <w:bookmarkStart w:id="119" w:name="_Toc212213459"/>
      <w:r>
        <w:lastRenderedPageBreak/>
        <w:t xml:space="preserve">Table </w:t>
      </w:r>
      <w:r w:rsidR="00F80E77">
        <w:fldChar w:fldCharType="begin"/>
      </w:r>
      <w:r w:rsidR="00F80E77">
        <w:instrText xml:space="preserve"> STYLEREF 1 \s </w:instrText>
      </w:r>
      <w:r w:rsidR="00F80E77">
        <w:fldChar w:fldCharType="separate"/>
      </w:r>
      <w:r w:rsidR="00E86EE1">
        <w:rPr>
          <w:noProof/>
        </w:rPr>
        <w:t>3</w:t>
      </w:r>
      <w:r w:rsidR="00F80E77">
        <w:rPr>
          <w:noProof/>
        </w:rPr>
        <w:fldChar w:fldCharType="end"/>
      </w:r>
      <w:r w:rsidR="00FF37D8">
        <w:t>-</w:t>
      </w:r>
      <w:r w:rsidR="00F80E77">
        <w:fldChar w:fldCharType="begin"/>
      </w:r>
      <w:r w:rsidR="00F80E77">
        <w:instrText xml:space="preserve"> SEQ Table \* ARABIC \s 1 </w:instrText>
      </w:r>
      <w:r w:rsidR="00F80E77">
        <w:fldChar w:fldCharType="separate"/>
      </w:r>
      <w:r w:rsidR="00E86EE1">
        <w:rPr>
          <w:noProof/>
        </w:rPr>
        <w:t>1</w:t>
      </w:r>
      <w:r w:rsidR="00F80E77">
        <w:rPr>
          <w:noProof/>
        </w:rPr>
        <w:fldChar w:fldCharType="end"/>
      </w:r>
      <w:bookmarkEnd w:id="117"/>
      <w:r>
        <w:t>:</w:t>
      </w:r>
      <w:r>
        <w:tab/>
        <w:t>Details of the NOF attributes used to grade the state of the river monitoring sites.</w:t>
      </w:r>
      <w:bookmarkEnd w:id="118"/>
      <w:bookmarkEnd w:id="119"/>
    </w:p>
    <w:p w14:paraId="6F1F943A" w14:textId="77777777" w:rsidR="00412CF2" w:rsidRDefault="00412CF2" w:rsidP="00412CF2">
      <w:pPr>
        <w:pStyle w:val="CaptionText"/>
        <w:keepNext/>
        <w:spacing w:after="120"/>
      </w:pPr>
      <w:r>
        <w:t xml:space="preserve"> </w:t>
      </w:r>
    </w:p>
    <w:tbl>
      <w:tblPr>
        <w:tblpPr w:leftFromText="180" w:rightFromText="180" w:vertAnchor="text" w:tblpY="1"/>
        <w:tblOverlap w:val="never"/>
        <w:tblW w:w="5011" w:type="pct"/>
        <w:tblLayout w:type="fixed"/>
        <w:tblLook w:val="04A0" w:firstRow="1" w:lastRow="0" w:firstColumn="1" w:lastColumn="0" w:noHBand="0" w:noVBand="1"/>
      </w:tblPr>
      <w:tblGrid>
        <w:gridCol w:w="1884"/>
        <w:gridCol w:w="3580"/>
        <w:gridCol w:w="3610"/>
        <w:gridCol w:w="1983"/>
        <w:gridCol w:w="2692"/>
      </w:tblGrid>
      <w:tr w:rsidR="00AD5A30" w:rsidRPr="00E4074D" w14:paraId="204D8717" w14:textId="77777777" w:rsidTr="00A90BD4">
        <w:trPr>
          <w:cantSplit/>
          <w:tblHeader/>
        </w:trPr>
        <w:tc>
          <w:tcPr>
            <w:tcW w:w="685" w:type="pct"/>
            <w:tcBorders>
              <w:top w:val="single" w:sz="4" w:space="0" w:color="auto"/>
              <w:bottom w:val="single" w:sz="4" w:space="0" w:color="auto"/>
            </w:tcBorders>
          </w:tcPr>
          <w:p w14:paraId="29866A30" w14:textId="77777777" w:rsidR="00412CF2" w:rsidRDefault="00412CF2">
            <w:pPr>
              <w:pStyle w:val="TableHeading"/>
              <w:rPr>
                <w:lang w:eastAsia="en-NZ"/>
              </w:rPr>
            </w:pPr>
            <w:r>
              <w:rPr>
                <w:lang w:eastAsia="en-NZ"/>
              </w:rPr>
              <w:t>NPS-FM Reference – NOF Attribute</w:t>
            </w:r>
          </w:p>
        </w:tc>
        <w:tc>
          <w:tcPr>
            <w:tcW w:w="1302" w:type="pct"/>
            <w:tcBorders>
              <w:top w:val="single" w:sz="4" w:space="0" w:color="auto"/>
              <w:bottom w:val="single" w:sz="4" w:space="0" w:color="auto"/>
            </w:tcBorders>
            <w:noWrap/>
            <w:vAlign w:val="bottom"/>
          </w:tcPr>
          <w:p w14:paraId="24A47A3F" w14:textId="77777777" w:rsidR="00412CF2" w:rsidRPr="00A0516D" w:rsidRDefault="00412CF2">
            <w:pPr>
              <w:pStyle w:val="TableHeading"/>
              <w:rPr>
                <w:lang w:eastAsia="en-NZ"/>
              </w:rPr>
            </w:pPr>
            <w:r>
              <w:rPr>
                <w:lang w:eastAsia="en-NZ"/>
              </w:rPr>
              <w:t>Calculation guidance</w:t>
            </w:r>
          </w:p>
        </w:tc>
        <w:tc>
          <w:tcPr>
            <w:tcW w:w="1313" w:type="pct"/>
            <w:tcBorders>
              <w:top w:val="single" w:sz="4" w:space="0" w:color="auto"/>
              <w:bottom w:val="single" w:sz="4" w:space="0" w:color="auto"/>
            </w:tcBorders>
            <w:vAlign w:val="bottom"/>
            <w:hideMark/>
          </w:tcPr>
          <w:p w14:paraId="54F28F50" w14:textId="77777777" w:rsidR="00412CF2" w:rsidRPr="00A0516D" w:rsidRDefault="00412CF2">
            <w:pPr>
              <w:pStyle w:val="TableHeading"/>
              <w:rPr>
                <w:lang w:eastAsia="en-NZ"/>
              </w:rPr>
            </w:pPr>
            <w:r>
              <w:rPr>
                <w:lang w:eastAsia="en-NZ"/>
              </w:rPr>
              <w:t xml:space="preserve">Numeric attribute state </w:t>
            </w:r>
            <w:r w:rsidRPr="00A0516D">
              <w:rPr>
                <w:lang w:eastAsia="en-NZ"/>
              </w:rPr>
              <w:t>description</w:t>
            </w:r>
          </w:p>
        </w:tc>
        <w:tc>
          <w:tcPr>
            <w:tcW w:w="721" w:type="pct"/>
            <w:tcBorders>
              <w:top w:val="single" w:sz="4" w:space="0" w:color="auto"/>
              <w:bottom w:val="single" w:sz="4" w:space="0" w:color="auto"/>
            </w:tcBorders>
          </w:tcPr>
          <w:p w14:paraId="7870D463" w14:textId="77777777" w:rsidR="00412CF2" w:rsidRDefault="00412CF2">
            <w:pPr>
              <w:pStyle w:val="TableHeading"/>
              <w:rPr>
                <w:lang w:eastAsia="en-NZ"/>
              </w:rPr>
            </w:pPr>
            <w:r>
              <w:rPr>
                <w:lang w:eastAsia="en-NZ"/>
              </w:rPr>
              <w:t>Units</w:t>
            </w:r>
          </w:p>
        </w:tc>
        <w:tc>
          <w:tcPr>
            <w:tcW w:w="979" w:type="pct"/>
            <w:tcBorders>
              <w:top w:val="single" w:sz="4" w:space="0" w:color="auto"/>
              <w:bottom w:val="single" w:sz="4" w:space="0" w:color="auto"/>
            </w:tcBorders>
          </w:tcPr>
          <w:p w14:paraId="1B90E27D" w14:textId="77777777" w:rsidR="00412CF2" w:rsidRDefault="00412CF2">
            <w:pPr>
              <w:pStyle w:val="TableHeading"/>
              <w:rPr>
                <w:lang w:eastAsia="en-NZ"/>
              </w:rPr>
            </w:pPr>
            <w:r>
              <w:rPr>
                <w:lang w:eastAsia="en-NZ"/>
              </w:rPr>
              <w:t>Abbreviated name</w:t>
            </w:r>
          </w:p>
        </w:tc>
      </w:tr>
      <w:tr w:rsidR="00AD5A30" w:rsidRPr="00E4074D" w14:paraId="4A9AD2B5" w14:textId="77777777" w:rsidTr="00A90BD4">
        <w:trPr>
          <w:cantSplit/>
        </w:trPr>
        <w:tc>
          <w:tcPr>
            <w:tcW w:w="685" w:type="pct"/>
            <w:vMerge w:val="restart"/>
            <w:tcBorders>
              <w:top w:val="single" w:sz="4" w:space="0" w:color="auto"/>
            </w:tcBorders>
          </w:tcPr>
          <w:p w14:paraId="5944413D" w14:textId="77777777" w:rsidR="00412CF2" w:rsidRPr="00E61B25" w:rsidRDefault="00412CF2">
            <w:pPr>
              <w:pStyle w:val="TableBodyText"/>
              <w:rPr>
                <w:lang w:eastAsia="en-NZ"/>
              </w:rPr>
            </w:pPr>
            <w:r>
              <w:rPr>
                <w:lang w:eastAsia="en-NZ"/>
              </w:rPr>
              <w:t>A2A; Table 5 – Ammonia (toxicity)</w:t>
            </w:r>
          </w:p>
        </w:tc>
        <w:tc>
          <w:tcPr>
            <w:tcW w:w="1302" w:type="pct"/>
            <w:vMerge w:val="restart"/>
            <w:tcBorders>
              <w:top w:val="single" w:sz="4" w:space="0" w:color="auto"/>
            </w:tcBorders>
            <w:noWrap/>
          </w:tcPr>
          <w:p w14:paraId="2A87B0BB" w14:textId="77777777" w:rsidR="00412CF2" w:rsidRPr="00A0516D" w:rsidRDefault="00412CF2">
            <w:pPr>
              <w:pStyle w:val="TableBodyText"/>
              <w:rPr>
                <w:lang w:eastAsia="en-NZ"/>
              </w:rPr>
            </w:pPr>
            <w:r>
              <w:rPr>
                <w:lang w:eastAsia="en-NZ"/>
              </w:rPr>
              <w:t>Based on temperature and pH adjusted Ammoniacal-N</w:t>
            </w:r>
          </w:p>
        </w:tc>
        <w:tc>
          <w:tcPr>
            <w:tcW w:w="1313" w:type="pct"/>
            <w:tcBorders>
              <w:top w:val="single" w:sz="4" w:space="0" w:color="auto"/>
            </w:tcBorders>
          </w:tcPr>
          <w:p w14:paraId="3293BB2B" w14:textId="484690D3" w:rsidR="00412CF2" w:rsidRPr="00A0516D" w:rsidRDefault="00A92E45">
            <w:pPr>
              <w:pStyle w:val="TableBodyText"/>
              <w:rPr>
                <w:lang w:eastAsia="en-NZ"/>
              </w:rPr>
            </w:pPr>
            <w:r>
              <w:rPr>
                <w:lang w:eastAsia="en-NZ"/>
              </w:rPr>
              <w:t xml:space="preserve">(Annual) </w:t>
            </w:r>
            <w:r w:rsidR="00412CF2">
              <w:rPr>
                <w:lang w:eastAsia="en-NZ"/>
              </w:rPr>
              <w:t>M</w:t>
            </w:r>
            <w:r w:rsidR="00412CF2" w:rsidRPr="00A0516D">
              <w:rPr>
                <w:lang w:eastAsia="en-NZ"/>
              </w:rPr>
              <w:t>edian concentration of Ammoniacal</w:t>
            </w:r>
            <w:r w:rsidR="00412CF2">
              <w:rPr>
                <w:lang w:eastAsia="en-NZ"/>
              </w:rPr>
              <w:t>-</w:t>
            </w:r>
            <w:r w:rsidR="00412CF2" w:rsidRPr="00A0516D">
              <w:rPr>
                <w:lang w:eastAsia="en-NZ"/>
              </w:rPr>
              <w:t xml:space="preserve">N </w:t>
            </w:r>
          </w:p>
        </w:tc>
        <w:tc>
          <w:tcPr>
            <w:tcW w:w="721" w:type="pct"/>
            <w:tcBorders>
              <w:top w:val="single" w:sz="4" w:space="0" w:color="auto"/>
            </w:tcBorders>
          </w:tcPr>
          <w:p w14:paraId="6880342A" w14:textId="77777777" w:rsidR="00412CF2" w:rsidRPr="00A0516D" w:rsidRDefault="00412CF2">
            <w:pPr>
              <w:pStyle w:val="TableBodyText"/>
              <w:jc w:val="center"/>
              <w:rPr>
                <w:lang w:eastAsia="en-NZ"/>
              </w:rPr>
            </w:pPr>
            <w:r w:rsidRPr="00A0516D">
              <w:rPr>
                <w:lang w:eastAsia="en-NZ"/>
              </w:rPr>
              <w:t>mg l</w:t>
            </w:r>
            <w:r w:rsidRPr="00A0516D">
              <w:rPr>
                <w:vertAlign w:val="superscript"/>
                <w:lang w:eastAsia="en-NZ"/>
              </w:rPr>
              <w:t>-1</w:t>
            </w:r>
          </w:p>
        </w:tc>
        <w:tc>
          <w:tcPr>
            <w:tcW w:w="979" w:type="pct"/>
            <w:tcBorders>
              <w:top w:val="single" w:sz="4" w:space="0" w:color="auto"/>
            </w:tcBorders>
          </w:tcPr>
          <w:p w14:paraId="195E1D68" w14:textId="4F54DF51" w:rsidR="00412CF2" w:rsidRPr="00A0516D" w:rsidRDefault="00E67322">
            <w:pPr>
              <w:pStyle w:val="TableBodyText"/>
              <w:rPr>
                <w:lang w:eastAsia="en-NZ"/>
              </w:rPr>
            </w:pPr>
            <w:r w:rsidRPr="008F22EE">
              <w:rPr>
                <w:rStyle w:val="BodyTextChar"/>
                <w:sz w:val="20"/>
                <w:szCs w:val="20"/>
              </w:rPr>
              <w:t>NH</w:t>
            </w:r>
            <w:r w:rsidRPr="008F22EE">
              <w:rPr>
                <w:rStyle w:val="BodyTextChar"/>
                <w:sz w:val="20"/>
                <w:szCs w:val="20"/>
                <w:vertAlign w:val="subscript"/>
              </w:rPr>
              <w:t>4</w:t>
            </w:r>
            <w:r w:rsidRPr="008F22EE">
              <w:rPr>
                <w:rStyle w:val="BodyTextChar"/>
                <w:sz w:val="20"/>
                <w:szCs w:val="20"/>
              </w:rPr>
              <w:t>-N</w:t>
            </w:r>
            <w:r>
              <w:rPr>
                <w:lang w:eastAsia="en-NZ"/>
              </w:rPr>
              <w:t xml:space="preserve"> </w:t>
            </w:r>
            <w:r w:rsidR="00D33A15">
              <w:rPr>
                <w:lang w:eastAsia="en-NZ"/>
              </w:rPr>
              <w:t>Median</w:t>
            </w:r>
          </w:p>
        </w:tc>
      </w:tr>
      <w:tr w:rsidR="00AD5A30" w:rsidRPr="00E4074D" w14:paraId="531A8566" w14:textId="77777777" w:rsidTr="00A90BD4">
        <w:trPr>
          <w:cantSplit/>
        </w:trPr>
        <w:tc>
          <w:tcPr>
            <w:tcW w:w="685" w:type="pct"/>
            <w:vMerge/>
          </w:tcPr>
          <w:p w14:paraId="30923EE0" w14:textId="77777777" w:rsidR="00412CF2" w:rsidRPr="00A0516D" w:rsidRDefault="00412CF2">
            <w:pPr>
              <w:pStyle w:val="TableBodyText"/>
              <w:rPr>
                <w:lang w:eastAsia="en-NZ"/>
              </w:rPr>
            </w:pPr>
          </w:p>
        </w:tc>
        <w:tc>
          <w:tcPr>
            <w:tcW w:w="1302" w:type="pct"/>
            <w:vMerge/>
            <w:noWrap/>
          </w:tcPr>
          <w:p w14:paraId="7582D809" w14:textId="77777777" w:rsidR="00412CF2" w:rsidRPr="00A0516D" w:rsidRDefault="00412CF2">
            <w:pPr>
              <w:pStyle w:val="TableBodyText"/>
              <w:rPr>
                <w:lang w:eastAsia="en-NZ"/>
              </w:rPr>
            </w:pPr>
          </w:p>
        </w:tc>
        <w:tc>
          <w:tcPr>
            <w:tcW w:w="1313" w:type="pct"/>
          </w:tcPr>
          <w:p w14:paraId="37A6C81B" w14:textId="56A7D2FD" w:rsidR="00412CF2" w:rsidRPr="000065D6" w:rsidRDefault="00A92E45">
            <w:pPr>
              <w:pStyle w:val="TableBodyText"/>
              <w:rPr>
                <w:lang w:eastAsia="en-NZ"/>
              </w:rPr>
            </w:pPr>
            <w:r>
              <w:rPr>
                <w:lang w:eastAsia="en-NZ"/>
              </w:rPr>
              <w:t>(Annual) 95</w:t>
            </w:r>
            <w:r w:rsidRPr="00A90BD4">
              <w:rPr>
                <w:vertAlign w:val="superscript"/>
                <w:lang w:eastAsia="en-NZ"/>
              </w:rPr>
              <w:t>th</w:t>
            </w:r>
            <w:r>
              <w:rPr>
                <w:lang w:eastAsia="en-NZ"/>
              </w:rPr>
              <w:t xml:space="preserve"> percentile </w:t>
            </w:r>
            <w:r w:rsidR="00412CF2" w:rsidRPr="00A0516D">
              <w:rPr>
                <w:lang w:eastAsia="en-NZ"/>
              </w:rPr>
              <w:t>concentration of Ammoniacal</w:t>
            </w:r>
            <w:r w:rsidR="00412CF2">
              <w:rPr>
                <w:lang w:eastAsia="en-NZ"/>
              </w:rPr>
              <w:t>-N</w:t>
            </w:r>
          </w:p>
        </w:tc>
        <w:tc>
          <w:tcPr>
            <w:tcW w:w="721" w:type="pct"/>
          </w:tcPr>
          <w:p w14:paraId="145790F3" w14:textId="77777777" w:rsidR="00412CF2" w:rsidRPr="00A0516D" w:rsidRDefault="00412CF2">
            <w:pPr>
              <w:pStyle w:val="TableBodyText"/>
              <w:jc w:val="center"/>
              <w:rPr>
                <w:lang w:eastAsia="en-NZ"/>
              </w:rPr>
            </w:pPr>
            <w:r w:rsidRPr="00A0516D">
              <w:rPr>
                <w:lang w:eastAsia="en-NZ"/>
              </w:rPr>
              <w:t>mg l</w:t>
            </w:r>
            <w:r w:rsidRPr="00A0516D">
              <w:rPr>
                <w:vertAlign w:val="superscript"/>
                <w:lang w:eastAsia="en-NZ"/>
              </w:rPr>
              <w:t>-1</w:t>
            </w:r>
          </w:p>
        </w:tc>
        <w:tc>
          <w:tcPr>
            <w:tcW w:w="979" w:type="pct"/>
          </w:tcPr>
          <w:p w14:paraId="7E606548" w14:textId="3866804D" w:rsidR="00412CF2" w:rsidRPr="00DF204E" w:rsidRDefault="00E67322" w:rsidP="00A90BD4">
            <w:pPr>
              <w:rPr>
                <w:sz w:val="20"/>
                <w:szCs w:val="20"/>
                <w:lang w:eastAsia="en-NZ"/>
              </w:rPr>
            </w:pPr>
            <w:r w:rsidRPr="00DF204E">
              <w:rPr>
                <w:rStyle w:val="BodyTextChar"/>
                <w:sz w:val="20"/>
                <w:szCs w:val="20"/>
              </w:rPr>
              <w:t>NH</w:t>
            </w:r>
            <w:r w:rsidRPr="00DF204E">
              <w:rPr>
                <w:rStyle w:val="BodyTextChar"/>
                <w:sz w:val="20"/>
                <w:szCs w:val="20"/>
                <w:vertAlign w:val="subscript"/>
              </w:rPr>
              <w:t>4</w:t>
            </w:r>
            <w:r w:rsidRPr="00DF204E">
              <w:rPr>
                <w:rStyle w:val="BodyTextChar"/>
                <w:sz w:val="20"/>
                <w:szCs w:val="20"/>
              </w:rPr>
              <w:t>-N</w:t>
            </w:r>
            <w:r w:rsidRPr="00DF204E">
              <w:rPr>
                <w:sz w:val="20"/>
                <w:szCs w:val="20"/>
                <w:lang w:eastAsia="en-NZ"/>
              </w:rPr>
              <w:t xml:space="preserve"> </w:t>
            </w:r>
            <w:r w:rsidR="00D33A15" w:rsidRPr="00DF204E">
              <w:rPr>
                <w:sz w:val="20"/>
                <w:szCs w:val="20"/>
                <w:lang w:eastAsia="en-NZ"/>
              </w:rPr>
              <w:t>95</w:t>
            </w:r>
            <w:r w:rsidR="00D33A15" w:rsidRPr="00DF204E">
              <w:rPr>
                <w:sz w:val="20"/>
                <w:szCs w:val="20"/>
                <w:vertAlign w:val="superscript"/>
                <w:lang w:eastAsia="en-NZ"/>
              </w:rPr>
              <w:t>th</w:t>
            </w:r>
            <w:r w:rsidR="00D33A15" w:rsidRPr="00DF204E">
              <w:rPr>
                <w:sz w:val="20"/>
                <w:szCs w:val="20"/>
                <w:lang w:eastAsia="en-NZ"/>
              </w:rPr>
              <w:t xml:space="preserve"> percentile</w:t>
            </w:r>
          </w:p>
        </w:tc>
      </w:tr>
      <w:tr w:rsidR="00AD5A30" w:rsidRPr="00E4074D" w14:paraId="69B2ABD5" w14:textId="77777777" w:rsidTr="00A90BD4">
        <w:trPr>
          <w:cantSplit/>
        </w:trPr>
        <w:tc>
          <w:tcPr>
            <w:tcW w:w="685" w:type="pct"/>
            <w:vMerge w:val="restart"/>
          </w:tcPr>
          <w:p w14:paraId="3B7C78D7" w14:textId="77777777" w:rsidR="00D33A15" w:rsidRPr="00A0516D" w:rsidRDefault="00D33A15" w:rsidP="00D33A15">
            <w:pPr>
              <w:pStyle w:val="TableBodyText"/>
              <w:rPr>
                <w:lang w:eastAsia="en-NZ"/>
              </w:rPr>
            </w:pPr>
            <w:r>
              <w:rPr>
                <w:lang w:eastAsia="en-NZ"/>
              </w:rPr>
              <w:t>A2A; Table 6 – Nitrate (toxicity)</w:t>
            </w:r>
          </w:p>
        </w:tc>
        <w:tc>
          <w:tcPr>
            <w:tcW w:w="1302" w:type="pct"/>
            <w:noWrap/>
          </w:tcPr>
          <w:p w14:paraId="3134A154" w14:textId="77777777" w:rsidR="00D33A15" w:rsidRPr="000065D6" w:rsidRDefault="00D33A15" w:rsidP="00D33A15">
            <w:pPr>
              <w:pStyle w:val="TableBodyText"/>
              <w:rPr>
                <w:lang w:eastAsia="en-NZ"/>
              </w:rPr>
            </w:pPr>
          </w:p>
        </w:tc>
        <w:tc>
          <w:tcPr>
            <w:tcW w:w="1313" w:type="pct"/>
          </w:tcPr>
          <w:p w14:paraId="4B1DE975" w14:textId="3F412289" w:rsidR="00D33A15" w:rsidRPr="000065D6" w:rsidRDefault="00D33A15" w:rsidP="00D33A15">
            <w:pPr>
              <w:pStyle w:val="TableBodyText"/>
              <w:rPr>
                <w:lang w:eastAsia="en-NZ"/>
              </w:rPr>
            </w:pPr>
            <w:r>
              <w:rPr>
                <w:lang w:eastAsia="en-NZ"/>
              </w:rPr>
              <w:t>(Annual) M</w:t>
            </w:r>
            <w:r w:rsidRPr="000065D6">
              <w:rPr>
                <w:lang w:eastAsia="en-NZ"/>
              </w:rPr>
              <w:t xml:space="preserve">edian concentration of </w:t>
            </w:r>
            <w:r>
              <w:rPr>
                <w:lang w:eastAsia="en-NZ"/>
              </w:rPr>
              <w:t>NNN</w:t>
            </w:r>
          </w:p>
        </w:tc>
        <w:tc>
          <w:tcPr>
            <w:tcW w:w="721" w:type="pct"/>
          </w:tcPr>
          <w:p w14:paraId="55921474" w14:textId="77777777" w:rsidR="00D33A15" w:rsidRPr="00A0516D" w:rsidRDefault="00D33A15" w:rsidP="00D33A15">
            <w:pPr>
              <w:pStyle w:val="TableBodyText"/>
              <w:jc w:val="center"/>
              <w:rPr>
                <w:lang w:eastAsia="en-NZ"/>
              </w:rPr>
            </w:pPr>
            <w:r w:rsidRPr="00A0516D">
              <w:rPr>
                <w:lang w:eastAsia="en-NZ"/>
              </w:rPr>
              <w:t>mg l</w:t>
            </w:r>
            <w:r w:rsidRPr="00A0516D">
              <w:rPr>
                <w:vertAlign w:val="superscript"/>
                <w:lang w:eastAsia="en-NZ"/>
              </w:rPr>
              <w:t>-1</w:t>
            </w:r>
          </w:p>
        </w:tc>
        <w:tc>
          <w:tcPr>
            <w:tcW w:w="979" w:type="pct"/>
          </w:tcPr>
          <w:p w14:paraId="60279602" w14:textId="605A8B5F" w:rsidR="00D33A15" w:rsidRPr="00A0516D" w:rsidRDefault="00D33A15" w:rsidP="00D33A15">
            <w:pPr>
              <w:pStyle w:val="TableBodyText"/>
              <w:rPr>
                <w:lang w:eastAsia="en-NZ"/>
              </w:rPr>
            </w:pPr>
            <w:r>
              <w:rPr>
                <w:lang w:eastAsia="en-NZ"/>
              </w:rPr>
              <w:t>NNN Median</w:t>
            </w:r>
          </w:p>
        </w:tc>
      </w:tr>
      <w:tr w:rsidR="00AD5A30" w:rsidRPr="00E4074D" w14:paraId="522CB963" w14:textId="77777777" w:rsidTr="00A90BD4">
        <w:trPr>
          <w:cantSplit/>
        </w:trPr>
        <w:tc>
          <w:tcPr>
            <w:tcW w:w="685" w:type="pct"/>
            <w:vMerge/>
          </w:tcPr>
          <w:p w14:paraId="0676F3CF" w14:textId="77777777" w:rsidR="00D33A15" w:rsidRPr="00A0516D" w:rsidRDefault="00D33A15" w:rsidP="00D33A15">
            <w:pPr>
              <w:pStyle w:val="TableBodyText"/>
              <w:rPr>
                <w:lang w:eastAsia="en-NZ"/>
              </w:rPr>
            </w:pPr>
          </w:p>
        </w:tc>
        <w:tc>
          <w:tcPr>
            <w:tcW w:w="1302" w:type="pct"/>
            <w:noWrap/>
          </w:tcPr>
          <w:p w14:paraId="1C73EF1E" w14:textId="77777777" w:rsidR="00D33A15" w:rsidRPr="00A0516D" w:rsidRDefault="00D33A15" w:rsidP="00D33A15">
            <w:pPr>
              <w:pStyle w:val="TableBodyText"/>
              <w:rPr>
                <w:lang w:eastAsia="en-NZ"/>
              </w:rPr>
            </w:pPr>
          </w:p>
        </w:tc>
        <w:tc>
          <w:tcPr>
            <w:tcW w:w="1313" w:type="pct"/>
          </w:tcPr>
          <w:p w14:paraId="26A91E1A" w14:textId="0401C0EB" w:rsidR="00D33A15" w:rsidRPr="00A0516D" w:rsidRDefault="00D33A15" w:rsidP="00D33A15">
            <w:pPr>
              <w:pStyle w:val="TableBodyText"/>
              <w:rPr>
                <w:lang w:eastAsia="en-NZ"/>
              </w:rPr>
            </w:pPr>
            <w:r>
              <w:rPr>
                <w:lang w:eastAsia="en-NZ"/>
              </w:rPr>
              <w:t xml:space="preserve">(Annual) </w:t>
            </w:r>
            <w:r w:rsidRPr="00A0516D">
              <w:rPr>
                <w:lang w:eastAsia="en-NZ"/>
              </w:rPr>
              <w:t>95</w:t>
            </w:r>
            <w:r w:rsidRPr="00DF204E">
              <w:rPr>
                <w:vertAlign w:val="superscript"/>
                <w:lang w:eastAsia="en-NZ"/>
              </w:rPr>
              <w:t>th</w:t>
            </w:r>
            <w:r w:rsidRPr="00A0516D">
              <w:rPr>
                <w:lang w:eastAsia="en-NZ"/>
              </w:rPr>
              <w:t xml:space="preserve"> percentile concentration of </w:t>
            </w:r>
            <w:r>
              <w:rPr>
                <w:lang w:eastAsia="en-NZ"/>
              </w:rPr>
              <w:t>NNN</w:t>
            </w:r>
          </w:p>
        </w:tc>
        <w:tc>
          <w:tcPr>
            <w:tcW w:w="721" w:type="pct"/>
          </w:tcPr>
          <w:p w14:paraId="40F49ADF" w14:textId="77777777" w:rsidR="00D33A15" w:rsidRPr="00A0516D" w:rsidRDefault="00D33A15" w:rsidP="00D33A15">
            <w:pPr>
              <w:pStyle w:val="TableBodyText"/>
              <w:jc w:val="center"/>
              <w:rPr>
                <w:lang w:eastAsia="en-NZ"/>
              </w:rPr>
            </w:pPr>
            <w:r w:rsidRPr="00A0516D">
              <w:rPr>
                <w:lang w:eastAsia="en-NZ"/>
              </w:rPr>
              <w:t>mg l</w:t>
            </w:r>
            <w:r w:rsidRPr="00A0516D">
              <w:rPr>
                <w:vertAlign w:val="superscript"/>
                <w:lang w:eastAsia="en-NZ"/>
              </w:rPr>
              <w:t>-1</w:t>
            </w:r>
          </w:p>
        </w:tc>
        <w:tc>
          <w:tcPr>
            <w:tcW w:w="979" w:type="pct"/>
          </w:tcPr>
          <w:p w14:paraId="02E6252C" w14:textId="0CA1B846" w:rsidR="00D33A15" w:rsidRPr="00A0516D" w:rsidRDefault="00D33A15" w:rsidP="00D33A15">
            <w:pPr>
              <w:pStyle w:val="TableBodyText"/>
              <w:rPr>
                <w:lang w:eastAsia="en-NZ"/>
              </w:rPr>
            </w:pPr>
            <w:r>
              <w:rPr>
                <w:lang w:eastAsia="en-NZ"/>
              </w:rPr>
              <w:t>NNN 95</w:t>
            </w:r>
            <w:r w:rsidRPr="000B0316">
              <w:rPr>
                <w:vertAlign w:val="superscript"/>
                <w:lang w:eastAsia="en-NZ"/>
              </w:rPr>
              <w:t>th</w:t>
            </w:r>
            <w:r>
              <w:rPr>
                <w:lang w:eastAsia="en-NZ"/>
              </w:rPr>
              <w:t xml:space="preserve"> percentile</w:t>
            </w:r>
          </w:p>
        </w:tc>
      </w:tr>
      <w:tr w:rsidR="00AD5A30" w:rsidRPr="00E4074D" w14:paraId="53E39784" w14:textId="77777777" w:rsidTr="00A90BD4">
        <w:trPr>
          <w:cantSplit/>
        </w:trPr>
        <w:tc>
          <w:tcPr>
            <w:tcW w:w="685" w:type="pct"/>
          </w:tcPr>
          <w:p w14:paraId="18D0F1D9" w14:textId="77777777" w:rsidR="00412CF2" w:rsidRPr="00A0516D" w:rsidRDefault="00412CF2">
            <w:pPr>
              <w:pStyle w:val="TableBodyText"/>
              <w:rPr>
                <w:lang w:eastAsia="en-NZ"/>
              </w:rPr>
            </w:pPr>
            <w:r>
              <w:rPr>
                <w:lang w:eastAsia="en-NZ"/>
              </w:rPr>
              <w:t>A2A.; Table 8 - Suspended fine sediment</w:t>
            </w:r>
          </w:p>
        </w:tc>
        <w:tc>
          <w:tcPr>
            <w:tcW w:w="1302" w:type="pct"/>
            <w:noWrap/>
          </w:tcPr>
          <w:p w14:paraId="22DAC503" w14:textId="77777777" w:rsidR="00412CF2" w:rsidRDefault="00412CF2">
            <w:pPr>
              <w:pStyle w:val="TableBodyText"/>
              <w:rPr>
                <w:lang w:eastAsia="en-NZ"/>
              </w:rPr>
            </w:pPr>
            <w:r>
              <w:rPr>
                <w:lang w:eastAsia="en-NZ"/>
              </w:rPr>
              <w:t xml:space="preserve">Median of 5 years of at least monthly </w:t>
            </w:r>
          </w:p>
          <w:p w14:paraId="3DC4B9E4" w14:textId="371937B5" w:rsidR="00412CF2" w:rsidRPr="00A0516D" w:rsidRDefault="00E96023">
            <w:pPr>
              <w:pStyle w:val="TableBodyText"/>
              <w:rPr>
                <w:lang w:eastAsia="en-NZ"/>
              </w:rPr>
            </w:pPr>
            <w:r>
              <w:rPr>
                <w:lang w:eastAsia="en-NZ"/>
              </w:rPr>
              <w:t xml:space="preserve">observations </w:t>
            </w:r>
            <w:r w:rsidR="00412CF2">
              <w:rPr>
                <w:lang w:eastAsia="en-NZ"/>
              </w:rPr>
              <w:t>(at least 60 samples)</w:t>
            </w:r>
            <w:r w:rsidR="00BE5510">
              <w:rPr>
                <w:lang w:eastAsia="en-NZ"/>
              </w:rPr>
              <w:t>; grades dependent on REC class</w:t>
            </w:r>
          </w:p>
        </w:tc>
        <w:tc>
          <w:tcPr>
            <w:tcW w:w="1313" w:type="pct"/>
          </w:tcPr>
          <w:p w14:paraId="3F1C2357" w14:textId="77777777" w:rsidR="00412CF2" w:rsidRPr="00A0516D" w:rsidRDefault="00412CF2">
            <w:pPr>
              <w:pStyle w:val="TableBodyText"/>
              <w:rPr>
                <w:lang w:eastAsia="en-NZ"/>
              </w:rPr>
            </w:pPr>
            <w:r>
              <w:rPr>
                <w:lang w:eastAsia="en-NZ"/>
              </w:rPr>
              <w:t>Median visual clarity</w:t>
            </w:r>
          </w:p>
        </w:tc>
        <w:tc>
          <w:tcPr>
            <w:tcW w:w="721" w:type="pct"/>
          </w:tcPr>
          <w:p w14:paraId="35848D55" w14:textId="77777777" w:rsidR="00412CF2" w:rsidRDefault="00412CF2">
            <w:pPr>
              <w:pStyle w:val="TableBodyText"/>
              <w:jc w:val="center"/>
              <w:rPr>
                <w:lang w:eastAsia="en-NZ"/>
              </w:rPr>
            </w:pPr>
            <w:r>
              <w:rPr>
                <w:lang w:eastAsia="en-NZ"/>
              </w:rPr>
              <w:t>m</w:t>
            </w:r>
          </w:p>
        </w:tc>
        <w:tc>
          <w:tcPr>
            <w:tcW w:w="979" w:type="pct"/>
          </w:tcPr>
          <w:p w14:paraId="392ECFB8" w14:textId="44FA6C39" w:rsidR="00412CF2" w:rsidRDefault="00D33A15">
            <w:pPr>
              <w:pStyle w:val="TableBodyText"/>
              <w:rPr>
                <w:lang w:eastAsia="en-NZ"/>
              </w:rPr>
            </w:pPr>
            <w:r>
              <w:rPr>
                <w:lang w:eastAsia="en-NZ"/>
              </w:rPr>
              <w:t>Clarity</w:t>
            </w:r>
          </w:p>
        </w:tc>
      </w:tr>
      <w:tr w:rsidR="00AD5A30" w:rsidRPr="00E4074D" w14:paraId="62B6A724" w14:textId="77777777" w:rsidTr="00A90BD4">
        <w:trPr>
          <w:cantSplit/>
        </w:trPr>
        <w:tc>
          <w:tcPr>
            <w:tcW w:w="685" w:type="pct"/>
            <w:vMerge w:val="restart"/>
          </w:tcPr>
          <w:p w14:paraId="5D387C57" w14:textId="77777777" w:rsidR="00412CF2" w:rsidRPr="00A0516D" w:rsidRDefault="00412CF2">
            <w:pPr>
              <w:pStyle w:val="TableBodyText"/>
              <w:rPr>
                <w:lang w:eastAsia="en-NZ"/>
              </w:rPr>
            </w:pPr>
            <w:r>
              <w:rPr>
                <w:lang w:eastAsia="en-NZ"/>
              </w:rPr>
              <w:t xml:space="preserve">A2A; Table 9 - </w:t>
            </w:r>
            <w:r w:rsidRPr="00722298">
              <w:rPr>
                <w:i/>
                <w:iCs/>
                <w:lang w:eastAsia="en-NZ"/>
              </w:rPr>
              <w:t>Escherichia coli</w:t>
            </w:r>
          </w:p>
        </w:tc>
        <w:tc>
          <w:tcPr>
            <w:tcW w:w="1302" w:type="pct"/>
            <w:vMerge w:val="restart"/>
            <w:noWrap/>
          </w:tcPr>
          <w:p w14:paraId="381EEBEB" w14:textId="5BD56742" w:rsidR="00412CF2" w:rsidRPr="00A0516D" w:rsidRDefault="00412CF2" w:rsidP="00DF204E">
            <w:pPr>
              <w:pStyle w:val="TableBodyText"/>
              <w:rPr>
                <w:lang w:eastAsia="en-NZ"/>
              </w:rPr>
            </w:pPr>
            <w:r w:rsidRPr="00DD5C60">
              <w:rPr>
                <w:lang w:eastAsia="en-NZ"/>
              </w:rPr>
              <w:t xml:space="preserve">minimum of 60 </w:t>
            </w:r>
            <w:r w:rsidR="00E96023">
              <w:rPr>
                <w:lang w:eastAsia="en-NZ"/>
              </w:rPr>
              <w:t xml:space="preserve">observations </w:t>
            </w:r>
            <w:r w:rsidRPr="00DD5C60">
              <w:rPr>
                <w:lang w:eastAsia="en-NZ"/>
              </w:rPr>
              <w:t>over a maximum of 5 years</w:t>
            </w:r>
          </w:p>
        </w:tc>
        <w:tc>
          <w:tcPr>
            <w:tcW w:w="1313" w:type="pct"/>
          </w:tcPr>
          <w:p w14:paraId="154D625A" w14:textId="3FDFEC97" w:rsidR="00412CF2" w:rsidRPr="00A0516D" w:rsidRDefault="00412CF2">
            <w:pPr>
              <w:pStyle w:val="TableBodyText"/>
              <w:rPr>
                <w:lang w:eastAsia="en-NZ"/>
              </w:rPr>
            </w:pPr>
            <w:r w:rsidRPr="00A0516D">
              <w:rPr>
                <w:lang w:eastAsia="en-NZ"/>
              </w:rPr>
              <w:t>% exceedances over 260 100 mL</w:t>
            </w:r>
            <w:r w:rsidRPr="00A0516D">
              <w:rPr>
                <w:vertAlign w:val="superscript"/>
                <w:lang w:eastAsia="en-NZ"/>
              </w:rPr>
              <w:t>-1</w:t>
            </w:r>
            <w:r w:rsidRPr="00A0516D">
              <w:rPr>
                <w:lang w:eastAsia="en-NZ"/>
              </w:rPr>
              <w:t xml:space="preserve"> </w:t>
            </w:r>
          </w:p>
        </w:tc>
        <w:tc>
          <w:tcPr>
            <w:tcW w:w="721" w:type="pct"/>
          </w:tcPr>
          <w:p w14:paraId="54C2D137" w14:textId="77777777" w:rsidR="00412CF2" w:rsidRPr="00A0516D" w:rsidRDefault="00412CF2">
            <w:pPr>
              <w:pStyle w:val="TableBodyText"/>
              <w:jc w:val="center"/>
              <w:rPr>
                <w:lang w:eastAsia="en-NZ"/>
              </w:rPr>
            </w:pPr>
            <w:r>
              <w:rPr>
                <w:lang w:eastAsia="en-NZ"/>
              </w:rPr>
              <w:t>%</w:t>
            </w:r>
          </w:p>
        </w:tc>
        <w:tc>
          <w:tcPr>
            <w:tcW w:w="979" w:type="pct"/>
          </w:tcPr>
          <w:p w14:paraId="50E0FF80" w14:textId="7F5625CC" w:rsidR="00412CF2" w:rsidRDefault="00E319AA">
            <w:pPr>
              <w:pStyle w:val="TableBodyText"/>
              <w:rPr>
                <w:lang w:eastAsia="en-NZ"/>
              </w:rPr>
            </w:pPr>
            <w:r w:rsidRPr="00A90BD4">
              <w:rPr>
                <w:i/>
                <w:iCs/>
                <w:lang w:eastAsia="en-NZ"/>
              </w:rPr>
              <w:t>E. coli</w:t>
            </w:r>
            <w:r>
              <w:rPr>
                <w:lang w:eastAsia="en-NZ"/>
              </w:rPr>
              <w:t xml:space="preserve"> % &gt;260 </w:t>
            </w:r>
          </w:p>
        </w:tc>
      </w:tr>
      <w:tr w:rsidR="00AD5A30" w:rsidRPr="00E4074D" w14:paraId="26896B18" w14:textId="77777777" w:rsidTr="00A90BD4">
        <w:trPr>
          <w:cantSplit/>
        </w:trPr>
        <w:tc>
          <w:tcPr>
            <w:tcW w:w="685" w:type="pct"/>
            <w:vMerge/>
          </w:tcPr>
          <w:p w14:paraId="14370186" w14:textId="77777777" w:rsidR="00412CF2" w:rsidRPr="00A0516D" w:rsidRDefault="00412CF2">
            <w:pPr>
              <w:pStyle w:val="TableBodyText"/>
              <w:rPr>
                <w:lang w:eastAsia="en-NZ"/>
              </w:rPr>
            </w:pPr>
          </w:p>
        </w:tc>
        <w:tc>
          <w:tcPr>
            <w:tcW w:w="1302" w:type="pct"/>
            <w:vMerge/>
            <w:noWrap/>
          </w:tcPr>
          <w:p w14:paraId="1D42254F" w14:textId="77777777" w:rsidR="00412CF2" w:rsidRPr="00A0516D" w:rsidRDefault="00412CF2">
            <w:pPr>
              <w:pStyle w:val="TableBodyText"/>
              <w:rPr>
                <w:lang w:eastAsia="en-NZ"/>
              </w:rPr>
            </w:pPr>
          </w:p>
        </w:tc>
        <w:tc>
          <w:tcPr>
            <w:tcW w:w="1313" w:type="pct"/>
          </w:tcPr>
          <w:p w14:paraId="0D9E00F3" w14:textId="4411206B" w:rsidR="00412CF2" w:rsidRPr="00A0516D" w:rsidRDefault="00412CF2">
            <w:pPr>
              <w:pStyle w:val="TableBodyText"/>
              <w:rPr>
                <w:lang w:eastAsia="en-NZ"/>
              </w:rPr>
            </w:pPr>
            <w:r w:rsidRPr="00A0516D">
              <w:rPr>
                <w:lang w:eastAsia="en-NZ"/>
              </w:rPr>
              <w:t>% exceedances over 540 100 mL</w:t>
            </w:r>
            <w:r w:rsidRPr="00A0516D">
              <w:rPr>
                <w:vertAlign w:val="superscript"/>
                <w:lang w:eastAsia="en-NZ"/>
              </w:rPr>
              <w:t>-1</w:t>
            </w:r>
            <w:r w:rsidRPr="00A0516D">
              <w:rPr>
                <w:lang w:eastAsia="en-NZ"/>
              </w:rPr>
              <w:t xml:space="preserve"> </w:t>
            </w:r>
          </w:p>
        </w:tc>
        <w:tc>
          <w:tcPr>
            <w:tcW w:w="721" w:type="pct"/>
          </w:tcPr>
          <w:p w14:paraId="01971511" w14:textId="77777777" w:rsidR="00412CF2" w:rsidRPr="00A0516D" w:rsidRDefault="00412CF2">
            <w:pPr>
              <w:pStyle w:val="TableBodyText"/>
              <w:jc w:val="center"/>
              <w:rPr>
                <w:lang w:eastAsia="en-NZ"/>
              </w:rPr>
            </w:pPr>
            <w:r>
              <w:rPr>
                <w:lang w:eastAsia="en-NZ"/>
              </w:rPr>
              <w:t>%</w:t>
            </w:r>
          </w:p>
        </w:tc>
        <w:tc>
          <w:tcPr>
            <w:tcW w:w="979" w:type="pct"/>
          </w:tcPr>
          <w:p w14:paraId="1C0FD5CA" w14:textId="26F506E9" w:rsidR="00412CF2" w:rsidRDefault="00E319AA">
            <w:pPr>
              <w:pStyle w:val="TableBodyText"/>
              <w:rPr>
                <w:lang w:eastAsia="en-NZ"/>
              </w:rPr>
            </w:pPr>
            <w:r w:rsidRPr="000B0316">
              <w:rPr>
                <w:i/>
                <w:iCs/>
                <w:lang w:eastAsia="en-NZ"/>
              </w:rPr>
              <w:t>E. coli</w:t>
            </w:r>
            <w:r>
              <w:rPr>
                <w:lang w:eastAsia="en-NZ"/>
              </w:rPr>
              <w:t xml:space="preserve"> % &gt;540</w:t>
            </w:r>
          </w:p>
        </w:tc>
      </w:tr>
      <w:tr w:rsidR="00AD5A30" w:rsidRPr="00E4074D" w14:paraId="13003881" w14:textId="77777777" w:rsidTr="00A90BD4">
        <w:trPr>
          <w:cantSplit/>
        </w:trPr>
        <w:tc>
          <w:tcPr>
            <w:tcW w:w="685" w:type="pct"/>
            <w:vMerge/>
          </w:tcPr>
          <w:p w14:paraId="00DE4C5B" w14:textId="77777777" w:rsidR="00412CF2" w:rsidRPr="00A0516D" w:rsidRDefault="00412CF2">
            <w:pPr>
              <w:pStyle w:val="TableBodyText"/>
              <w:rPr>
                <w:lang w:eastAsia="en-NZ"/>
              </w:rPr>
            </w:pPr>
          </w:p>
        </w:tc>
        <w:tc>
          <w:tcPr>
            <w:tcW w:w="1302" w:type="pct"/>
            <w:vMerge/>
            <w:noWrap/>
          </w:tcPr>
          <w:p w14:paraId="6B23E59B" w14:textId="77777777" w:rsidR="00412CF2" w:rsidRPr="00A0516D" w:rsidRDefault="00412CF2">
            <w:pPr>
              <w:pStyle w:val="TableBodyText"/>
              <w:rPr>
                <w:lang w:eastAsia="en-NZ"/>
              </w:rPr>
            </w:pPr>
          </w:p>
        </w:tc>
        <w:tc>
          <w:tcPr>
            <w:tcW w:w="1313" w:type="pct"/>
          </w:tcPr>
          <w:p w14:paraId="5B2C69C0" w14:textId="77777777" w:rsidR="00412CF2" w:rsidRPr="00A0516D" w:rsidRDefault="00412CF2">
            <w:pPr>
              <w:pStyle w:val="TableBodyText"/>
              <w:rPr>
                <w:lang w:eastAsia="en-NZ"/>
              </w:rPr>
            </w:pPr>
            <w:r>
              <w:rPr>
                <w:lang w:eastAsia="en-NZ"/>
              </w:rPr>
              <w:t>M</w:t>
            </w:r>
            <w:r w:rsidRPr="00A0516D">
              <w:rPr>
                <w:lang w:eastAsia="en-NZ"/>
              </w:rPr>
              <w:t xml:space="preserve">edian concentration of </w:t>
            </w:r>
            <w:r w:rsidRPr="00A0516D">
              <w:rPr>
                <w:i/>
                <w:lang w:eastAsia="en-NZ"/>
              </w:rPr>
              <w:t>E. coli</w:t>
            </w:r>
            <w:r w:rsidRPr="00A0516D">
              <w:rPr>
                <w:lang w:eastAsia="en-NZ"/>
              </w:rPr>
              <w:t xml:space="preserve"> </w:t>
            </w:r>
          </w:p>
        </w:tc>
        <w:tc>
          <w:tcPr>
            <w:tcW w:w="721" w:type="pct"/>
          </w:tcPr>
          <w:p w14:paraId="51E1D0E0" w14:textId="559F24FD" w:rsidR="00412CF2" w:rsidRPr="00A0516D" w:rsidRDefault="00250C69">
            <w:pPr>
              <w:pStyle w:val="TableBodyText"/>
              <w:jc w:val="center"/>
              <w:rPr>
                <w:lang w:eastAsia="en-NZ"/>
              </w:rPr>
            </w:pPr>
            <w:r w:rsidRPr="00250C69">
              <w:rPr>
                <w:lang w:eastAsia="en-NZ"/>
              </w:rPr>
              <w:t>number of colony forming units</w:t>
            </w:r>
            <w:r w:rsidR="008349A8">
              <w:rPr>
                <w:lang w:eastAsia="en-NZ"/>
              </w:rPr>
              <w:t xml:space="preserve"> (</w:t>
            </w:r>
            <w:proofErr w:type="spellStart"/>
            <w:r w:rsidR="00DA26DB">
              <w:rPr>
                <w:lang w:eastAsia="en-NZ"/>
              </w:rPr>
              <w:t>c</w:t>
            </w:r>
            <w:r w:rsidR="00925DAB" w:rsidRPr="00925DAB">
              <w:rPr>
                <w:lang w:eastAsia="en-NZ"/>
              </w:rPr>
              <w:t>fu</w:t>
            </w:r>
            <w:proofErr w:type="spellEnd"/>
            <w:r w:rsidR="00DA26DB">
              <w:rPr>
                <w:lang w:eastAsia="en-NZ"/>
              </w:rPr>
              <w:t>)</w:t>
            </w:r>
            <w:r w:rsidR="000E683D">
              <w:rPr>
                <w:lang w:eastAsia="en-NZ"/>
              </w:rPr>
              <w:t xml:space="preserve"> per </w:t>
            </w:r>
            <w:r w:rsidR="00925DAB" w:rsidRPr="00925DAB">
              <w:rPr>
                <w:lang w:eastAsia="en-NZ"/>
              </w:rPr>
              <w:t>100 m</w:t>
            </w:r>
            <w:r w:rsidR="003F3C9E">
              <w:rPr>
                <w:lang w:eastAsia="en-NZ"/>
              </w:rPr>
              <w:t>l</w:t>
            </w:r>
          </w:p>
        </w:tc>
        <w:tc>
          <w:tcPr>
            <w:tcW w:w="979" w:type="pct"/>
          </w:tcPr>
          <w:p w14:paraId="5F171151" w14:textId="303BDC12" w:rsidR="00412CF2" w:rsidRPr="00A0516D" w:rsidRDefault="00E319AA">
            <w:pPr>
              <w:pStyle w:val="TableBodyText"/>
              <w:rPr>
                <w:lang w:eastAsia="en-NZ"/>
              </w:rPr>
            </w:pPr>
            <w:proofErr w:type="gramStart"/>
            <w:r w:rsidRPr="00A90BD4">
              <w:rPr>
                <w:i/>
                <w:iCs/>
                <w:lang w:eastAsia="en-NZ"/>
              </w:rPr>
              <w:t>E.coli</w:t>
            </w:r>
            <w:proofErr w:type="gramEnd"/>
            <w:r>
              <w:rPr>
                <w:lang w:eastAsia="en-NZ"/>
              </w:rPr>
              <w:t xml:space="preserve"> Median</w:t>
            </w:r>
          </w:p>
        </w:tc>
      </w:tr>
      <w:tr w:rsidR="00AD5A30" w:rsidRPr="00E4074D" w14:paraId="27E9063C" w14:textId="77777777" w:rsidTr="00A90BD4">
        <w:trPr>
          <w:cantSplit/>
        </w:trPr>
        <w:tc>
          <w:tcPr>
            <w:tcW w:w="685" w:type="pct"/>
            <w:vMerge/>
          </w:tcPr>
          <w:p w14:paraId="0A846BCE" w14:textId="77777777" w:rsidR="00412CF2" w:rsidRPr="00A0516D" w:rsidRDefault="00412CF2">
            <w:pPr>
              <w:pStyle w:val="TableBodyText"/>
              <w:rPr>
                <w:lang w:eastAsia="en-NZ"/>
              </w:rPr>
            </w:pPr>
          </w:p>
        </w:tc>
        <w:tc>
          <w:tcPr>
            <w:tcW w:w="1302" w:type="pct"/>
            <w:vMerge/>
            <w:noWrap/>
          </w:tcPr>
          <w:p w14:paraId="1528877E" w14:textId="77777777" w:rsidR="00412CF2" w:rsidRPr="00A0516D" w:rsidRDefault="00412CF2">
            <w:pPr>
              <w:pStyle w:val="TableBodyText"/>
              <w:rPr>
                <w:lang w:eastAsia="en-NZ"/>
              </w:rPr>
            </w:pPr>
          </w:p>
        </w:tc>
        <w:tc>
          <w:tcPr>
            <w:tcW w:w="1313" w:type="pct"/>
          </w:tcPr>
          <w:p w14:paraId="4EE2B574" w14:textId="6CC9B25D" w:rsidR="00412CF2" w:rsidRPr="00A0516D" w:rsidRDefault="00412CF2">
            <w:pPr>
              <w:pStyle w:val="TableBodyText"/>
              <w:rPr>
                <w:lang w:eastAsia="en-NZ"/>
              </w:rPr>
            </w:pPr>
            <w:r w:rsidRPr="00A0516D">
              <w:rPr>
                <w:lang w:eastAsia="en-NZ"/>
              </w:rPr>
              <w:t>95</w:t>
            </w:r>
            <w:r w:rsidRPr="00DF204E">
              <w:rPr>
                <w:vertAlign w:val="superscript"/>
                <w:lang w:eastAsia="en-NZ"/>
              </w:rPr>
              <w:t>th</w:t>
            </w:r>
            <w:r w:rsidR="00DF204E">
              <w:rPr>
                <w:lang w:eastAsia="en-NZ"/>
              </w:rPr>
              <w:t xml:space="preserve"> </w:t>
            </w:r>
            <w:r w:rsidRPr="00A0516D">
              <w:rPr>
                <w:lang w:eastAsia="en-NZ"/>
              </w:rPr>
              <w:t xml:space="preserve">percentile concentration of </w:t>
            </w:r>
            <w:r w:rsidRPr="00A0516D">
              <w:rPr>
                <w:i/>
                <w:lang w:eastAsia="en-NZ"/>
              </w:rPr>
              <w:t>E. coli</w:t>
            </w:r>
            <w:r w:rsidRPr="00A0516D">
              <w:rPr>
                <w:lang w:eastAsia="en-NZ"/>
              </w:rPr>
              <w:t xml:space="preserve"> </w:t>
            </w:r>
          </w:p>
        </w:tc>
        <w:tc>
          <w:tcPr>
            <w:tcW w:w="721" w:type="pct"/>
          </w:tcPr>
          <w:p w14:paraId="6A580452" w14:textId="13577D1D" w:rsidR="00412CF2" w:rsidRPr="00A0516D" w:rsidRDefault="003F3C9E">
            <w:pPr>
              <w:pStyle w:val="TableBodyText"/>
              <w:jc w:val="center"/>
              <w:rPr>
                <w:lang w:eastAsia="en-NZ"/>
              </w:rPr>
            </w:pPr>
            <w:proofErr w:type="spellStart"/>
            <w:r>
              <w:rPr>
                <w:lang w:eastAsia="en-NZ"/>
              </w:rPr>
              <w:t>cfu</w:t>
            </w:r>
            <w:proofErr w:type="spellEnd"/>
            <w:r>
              <w:rPr>
                <w:lang w:eastAsia="en-NZ"/>
              </w:rPr>
              <w:t xml:space="preserve"> </w:t>
            </w:r>
            <w:r w:rsidR="00B806C4">
              <w:rPr>
                <w:lang w:eastAsia="en-NZ"/>
              </w:rPr>
              <w:t>pe</w:t>
            </w:r>
            <w:r w:rsidR="003A571A">
              <w:rPr>
                <w:lang w:eastAsia="en-NZ"/>
              </w:rPr>
              <w:t>r</w:t>
            </w:r>
            <w:r w:rsidR="00412CF2" w:rsidRPr="00A0516D">
              <w:rPr>
                <w:lang w:eastAsia="en-NZ"/>
              </w:rPr>
              <w:t> 100 ml</w:t>
            </w:r>
          </w:p>
        </w:tc>
        <w:tc>
          <w:tcPr>
            <w:tcW w:w="979" w:type="pct"/>
          </w:tcPr>
          <w:p w14:paraId="4DAAAE2E" w14:textId="5FFAE8D9" w:rsidR="00412CF2" w:rsidRPr="00A0516D" w:rsidRDefault="00E319AA">
            <w:pPr>
              <w:pStyle w:val="TableBodyText"/>
              <w:rPr>
                <w:lang w:eastAsia="en-NZ"/>
              </w:rPr>
            </w:pPr>
            <w:proofErr w:type="gramStart"/>
            <w:r w:rsidRPr="00A90BD4">
              <w:rPr>
                <w:i/>
                <w:iCs/>
                <w:lang w:eastAsia="en-NZ"/>
              </w:rPr>
              <w:t>E.coli</w:t>
            </w:r>
            <w:proofErr w:type="gramEnd"/>
            <w:r>
              <w:rPr>
                <w:lang w:eastAsia="en-NZ"/>
              </w:rPr>
              <w:t xml:space="preserve"> 95</w:t>
            </w:r>
            <w:r w:rsidRPr="00A90BD4">
              <w:rPr>
                <w:vertAlign w:val="superscript"/>
                <w:lang w:eastAsia="en-NZ"/>
              </w:rPr>
              <w:t>th</w:t>
            </w:r>
            <w:r>
              <w:rPr>
                <w:lang w:eastAsia="en-NZ"/>
              </w:rPr>
              <w:t xml:space="preserve"> percentile</w:t>
            </w:r>
          </w:p>
        </w:tc>
      </w:tr>
      <w:tr w:rsidR="00AD5A30" w:rsidRPr="00E4074D" w14:paraId="117729D4" w14:textId="77777777" w:rsidTr="00A90BD4">
        <w:trPr>
          <w:cantSplit/>
        </w:trPr>
        <w:tc>
          <w:tcPr>
            <w:tcW w:w="685" w:type="pct"/>
          </w:tcPr>
          <w:p w14:paraId="31A0F860" w14:textId="77777777" w:rsidR="00412CF2" w:rsidRPr="00A0516D" w:rsidRDefault="00412CF2">
            <w:pPr>
              <w:pStyle w:val="TableBodyText"/>
              <w:rPr>
                <w:lang w:eastAsia="en-NZ"/>
              </w:rPr>
            </w:pPr>
            <w:r>
              <w:rPr>
                <w:lang w:eastAsia="en-NZ"/>
              </w:rPr>
              <w:t>A2B; Table 14 - Macroinvertebrates</w:t>
            </w:r>
          </w:p>
        </w:tc>
        <w:tc>
          <w:tcPr>
            <w:tcW w:w="1302" w:type="pct"/>
            <w:noWrap/>
          </w:tcPr>
          <w:p w14:paraId="53591A35" w14:textId="4958AB49" w:rsidR="00412CF2" w:rsidRPr="00A0516D" w:rsidRDefault="00412CF2" w:rsidP="00886045">
            <w:pPr>
              <w:pStyle w:val="TableBodyText"/>
              <w:rPr>
                <w:lang w:eastAsia="en-NZ"/>
              </w:rPr>
            </w:pPr>
            <w:r>
              <w:rPr>
                <w:lang w:eastAsia="en-NZ"/>
              </w:rPr>
              <w:t>State calculated as 5</w:t>
            </w:r>
            <w:r w:rsidR="006641E2">
              <w:rPr>
                <w:lang w:eastAsia="en-NZ"/>
              </w:rPr>
              <w:t>-</w:t>
            </w:r>
            <w:r>
              <w:rPr>
                <w:lang w:eastAsia="en-NZ"/>
              </w:rPr>
              <w:t>year median based on observations between Dec-Mar</w:t>
            </w:r>
          </w:p>
        </w:tc>
        <w:tc>
          <w:tcPr>
            <w:tcW w:w="1313" w:type="pct"/>
          </w:tcPr>
          <w:p w14:paraId="1C4F3BE6" w14:textId="77777777" w:rsidR="00412CF2" w:rsidRPr="00A0516D" w:rsidRDefault="00412CF2">
            <w:pPr>
              <w:pStyle w:val="TableBodyText"/>
              <w:rPr>
                <w:lang w:eastAsia="en-NZ"/>
              </w:rPr>
            </w:pPr>
            <w:r>
              <w:rPr>
                <w:lang w:eastAsia="en-NZ"/>
              </w:rPr>
              <w:t xml:space="preserve">Median MCI score </w:t>
            </w:r>
          </w:p>
        </w:tc>
        <w:tc>
          <w:tcPr>
            <w:tcW w:w="721" w:type="pct"/>
          </w:tcPr>
          <w:p w14:paraId="26B99576" w14:textId="77777777" w:rsidR="00412CF2" w:rsidRDefault="00412CF2">
            <w:pPr>
              <w:pStyle w:val="TableBodyText"/>
              <w:jc w:val="center"/>
              <w:rPr>
                <w:lang w:eastAsia="en-NZ"/>
              </w:rPr>
            </w:pPr>
            <w:r>
              <w:rPr>
                <w:lang w:eastAsia="en-NZ"/>
              </w:rPr>
              <w:t>-</w:t>
            </w:r>
          </w:p>
        </w:tc>
        <w:tc>
          <w:tcPr>
            <w:tcW w:w="979" w:type="pct"/>
          </w:tcPr>
          <w:p w14:paraId="38A79E78" w14:textId="6BC91905" w:rsidR="00412CF2" w:rsidRDefault="00E319AA">
            <w:pPr>
              <w:pStyle w:val="TableBodyText"/>
              <w:rPr>
                <w:lang w:eastAsia="en-NZ"/>
              </w:rPr>
            </w:pPr>
            <w:r>
              <w:rPr>
                <w:lang w:eastAsia="en-NZ"/>
              </w:rPr>
              <w:t>MCI</w:t>
            </w:r>
          </w:p>
        </w:tc>
      </w:tr>
      <w:tr w:rsidR="00AD5A30" w:rsidRPr="00E4074D" w14:paraId="1960A1CA" w14:textId="77777777" w:rsidTr="00A90BD4">
        <w:trPr>
          <w:cantSplit/>
        </w:trPr>
        <w:tc>
          <w:tcPr>
            <w:tcW w:w="685" w:type="pct"/>
            <w:vMerge w:val="restart"/>
            <w:tcBorders>
              <w:bottom w:val="single" w:sz="4" w:space="0" w:color="auto"/>
            </w:tcBorders>
          </w:tcPr>
          <w:p w14:paraId="238C6164" w14:textId="77777777" w:rsidR="00412CF2" w:rsidRPr="00A0516D" w:rsidRDefault="00412CF2">
            <w:pPr>
              <w:pStyle w:val="TableBodyText"/>
              <w:rPr>
                <w:lang w:eastAsia="en-NZ"/>
              </w:rPr>
            </w:pPr>
            <w:r>
              <w:rPr>
                <w:lang w:eastAsia="en-NZ"/>
              </w:rPr>
              <w:t>A2B; Table 20 - DRP</w:t>
            </w:r>
          </w:p>
        </w:tc>
        <w:tc>
          <w:tcPr>
            <w:tcW w:w="1302" w:type="pct"/>
            <w:noWrap/>
          </w:tcPr>
          <w:p w14:paraId="5B80F5B8" w14:textId="77777777" w:rsidR="00412CF2" w:rsidRPr="00A0516D" w:rsidRDefault="00412CF2">
            <w:pPr>
              <w:pStyle w:val="TableBodyText"/>
              <w:rPr>
                <w:lang w:eastAsia="en-NZ"/>
              </w:rPr>
            </w:pPr>
          </w:p>
        </w:tc>
        <w:tc>
          <w:tcPr>
            <w:tcW w:w="1313" w:type="pct"/>
          </w:tcPr>
          <w:p w14:paraId="7D5F7D1D" w14:textId="77777777" w:rsidR="00412CF2" w:rsidRPr="00A0516D" w:rsidRDefault="00412CF2">
            <w:pPr>
              <w:pStyle w:val="TableBodyText"/>
              <w:rPr>
                <w:lang w:eastAsia="en-NZ"/>
              </w:rPr>
            </w:pPr>
            <w:r>
              <w:rPr>
                <w:lang w:eastAsia="en-NZ"/>
              </w:rPr>
              <w:t>M</w:t>
            </w:r>
            <w:r w:rsidRPr="00A0516D">
              <w:rPr>
                <w:lang w:eastAsia="en-NZ"/>
              </w:rPr>
              <w:t xml:space="preserve">edian concentration of </w:t>
            </w:r>
            <w:r>
              <w:rPr>
                <w:lang w:eastAsia="en-NZ"/>
              </w:rPr>
              <w:t>DRP</w:t>
            </w:r>
            <w:r w:rsidRPr="00A0516D">
              <w:rPr>
                <w:lang w:eastAsia="en-NZ"/>
              </w:rPr>
              <w:t xml:space="preserve"> </w:t>
            </w:r>
          </w:p>
        </w:tc>
        <w:tc>
          <w:tcPr>
            <w:tcW w:w="721" w:type="pct"/>
          </w:tcPr>
          <w:p w14:paraId="534FC99B" w14:textId="77777777" w:rsidR="00412CF2" w:rsidRPr="00A0516D" w:rsidRDefault="00412CF2">
            <w:pPr>
              <w:pStyle w:val="TableBodyText"/>
              <w:jc w:val="center"/>
              <w:rPr>
                <w:lang w:eastAsia="en-NZ"/>
              </w:rPr>
            </w:pPr>
            <w:r w:rsidRPr="00A0516D">
              <w:rPr>
                <w:lang w:eastAsia="en-NZ"/>
              </w:rPr>
              <w:t>mg l</w:t>
            </w:r>
            <w:r w:rsidRPr="00A0516D">
              <w:rPr>
                <w:vertAlign w:val="superscript"/>
                <w:lang w:eastAsia="en-NZ"/>
              </w:rPr>
              <w:t>-1</w:t>
            </w:r>
          </w:p>
        </w:tc>
        <w:tc>
          <w:tcPr>
            <w:tcW w:w="979" w:type="pct"/>
          </w:tcPr>
          <w:p w14:paraId="36F613C1" w14:textId="1CD1C1C4" w:rsidR="00412CF2" w:rsidRPr="00A0516D" w:rsidRDefault="00AD5A30">
            <w:pPr>
              <w:pStyle w:val="TableBodyText"/>
              <w:rPr>
                <w:lang w:eastAsia="en-NZ"/>
              </w:rPr>
            </w:pPr>
            <w:r>
              <w:rPr>
                <w:lang w:eastAsia="en-NZ"/>
              </w:rPr>
              <w:t>DRP Median</w:t>
            </w:r>
          </w:p>
        </w:tc>
      </w:tr>
      <w:tr w:rsidR="00AD5A30" w:rsidRPr="00E4074D" w14:paraId="5A8014CD" w14:textId="77777777" w:rsidTr="00A90BD4">
        <w:trPr>
          <w:cantSplit/>
        </w:trPr>
        <w:tc>
          <w:tcPr>
            <w:tcW w:w="685" w:type="pct"/>
            <w:vMerge/>
            <w:tcBorders>
              <w:bottom w:val="single" w:sz="4" w:space="0" w:color="auto"/>
            </w:tcBorders>
          </w:tcPr>
          <w:p w14:paraId="2B2B9195" w14:textId="77777777" w:rsidR="00412CF2" w:rsidRPr="00A0516D" w:rsidRDefault="00412CF2">
            <w:pPr>
              <w:pStyle w:val="TableBodyText"/>
              <w:rPr>
                <w:lang w:eastAsia="en-NZ"/>
              </w:rPr>
            </w:pPr>
          </w:p>
        </w:tc>
        <w:tc>
          <w:tcPr>
            <w:tcW w:w="1302" w:type="pct"/>
            <w:tcBorders>
              <w:bottom w:val="single" w:sz="4" w:space="0" w:color="auto"/>
            </w:tcBorders>
            <w:noWrap/>
          </w:tcPr>
          <w:p w14:paraId="417CDABE" w14:textId="77777777" w:rsidR="00412CF2" w:rsidRPr="00A0516D" w:rsidRDefault="00412CF2">
            <w:pPr>
              <w:pStyle w:val="TableBodyText"/>
              <w:rPr>
                <w:lang w:eastAsia="en-NZ"/>
              </w:rPr>
            </w:pPr>
          </w:p>
        </w:tc>
        <w:tc>
          <w:tcPr>
            <w:tcW w:w="1313" w:type="pct"/>
            <w:tcBorders>
              <w:bottom w:val="single" w:sz="4" w:space="0" w:color="auto"/>
            </w:tcBorders>
          </w:tcPr>
          <w:p w14:paraId="6DE08E27" w14:textId="77777777" w:rsidR="00412CF2" w:rsidRPr="00A0516D" w:rsidRDefault="00412CF2">
            <w:pPr>
              <w:pStyle w:val="TableBodyText"/>
              <w:rPr>
                <w:lang w:eastAsia="en-NZ"/>
              </w:rPr>
            </w:pPr>
            <w:r w:rsidRPr="00A0516D">
              <w:rPr>
                <w:lang w:eastAsia="en-NZ"/>
              </w:rPr>
              <w:t>95</w:t>
            </w:r>
            <w:r w:rsidRPr="00DF204E">
              <w:rPr>
                <w:vertAlign w:val="superscript"/>
                <w:lang w:eastAsia="en-NZ"/>
              </w:rPr>
              <w:t>th</w:t>
            </w:r>
            <w:r w:rsidRPr="00A0516D">
              <w:rPr>
                <w:lang w:eastAsia="en-NZ"/>
              </w:rPr>
              <w:t xml:space="preserve"> percentile concentration of </w:t>
            </w:r>
            <w:r>
              <w:rPr>
                <w:lang w:eastAsia="en-NZ"/>
              </w:rPr>
              <w:t>DRP</w:t>
            </w:r>
            <w:r w:rsidRPr="00A0516D">
              <w:rPr>
                <w:lang w:eastAsia="en-NZ"/>
              </w:rPr>
              <w:t xml:space="preserve"> </w:t>
            </w:r>
          </w:p>
        </w:tc>
        <w:tc>
          <w:tcPr>
            <w:tcW w:w="721" w:type="pct"/>
            <w:tcBorders>
              <w:bottom w:val="single" w:sz="4" w:space="0" w:color="auto"/>
            </w:tcBorders>
          </w:tcPr>
          <w:p w14:paraId="5ABA53EB" w14:textId="77777777" w:rsidR="00412CF2" w:rsidRPr="00A0516D" w:rsidRDefault="00412CF2">
            <w:pPr>
              <w:pStyle w:val="TableBodyText"/>
              <w:jc w:val="center"/>
              <w:rPr>
                <w:lang w:eastAsia="en-NZ"/>
              </w:rPr>
            </w:pPr>
            <w:r w:rsidRPr="00A0516D">
              <w:rPr>
                <w:lang w:eastAsia="en-NZ"/>
              </w:rPr>
              <w:t>mg l</w:t>
            </w:r>
            <w:r w:rsidRPr="00A0516D">
              <w:rPr>
                <w:vertAlign w:val="superscript"/>
                <w:lang w:eastAsia="en-NZ"/>
              </w:rPr>
              <w:t>-1</w:t>
            </w:r>
          </w:p>
        </w:tc>
        <w:tc>
          <w:tcPr>
            <w:tcW w:w="979" w:type="pct"/>
            <w:tcBorders>
              <w:bottom w:val="single" w:sz="4" w:space="0" w:color="auto"/>
            </w:tcBorders>
          </w:tcPr>
          <w:p w14:paraId="393251FC" w14:textId="360333E0" w:rsidR="00412CF2" w:rsidRPr="00A90BD4" w:rsidRDefault="00AD5A30">
            <w:pPr>
              <w:pStyle w:val="TableBodyText"/>
            </w:pPr>
            <w:r>
              <w:rPr>
                <w:lang w:eastAsia="en-NZ"/>
              </w:rPr>
              <w:t>DRP 95</w:t>
            </w:r>
            <w:r>
              <w:rPr>
                <w:vertAlign w:val="superscript"/>
                <w:lang w:eastAsia="en-NZ"/>
              </w:rPr>
              <w:t>th</w:t>
            </w:r>
            <w:r>
              <w:rPr>
                <w:vertAlign w:val="superscript"/>
              </w:rPr>
              <w:t xml:space="preserve"> </w:t>
            </w:r>
            <w:r>
              <w:t>percentile</w:t>
            </w:r>
          </w:p>
        </w:tc>
      </w:tr>
    </w:tbl>
    <w:p w14:paraId="7EAAD7A8" w14:textId="77777777" w:rsidR="00412CF2" w:rsidRDefault="00412CF2" w:rsidP="00412CF2">
      <w:pPr>
        <w:pStyle w:val="BodyText"/>
      </w:pPr>
    </w:p>
    <w:p w14:paraId="7B204A67" w14:textId="77777777" w:rsidR="00412CF2" w:rsidRDefault="00412CF2" w:rsidP="00412CF2">
      <w:pPr>
        <w:pStyle w:val="BodyText"/>
        <w:sectPr w:rsidR="00412CF2" w:rsidSect="00412CF2">
          <w:pgSz w:w="16838" w:h="11906" w:orient="landscape" w:code="9"/>
          <w:pgMar w:top="1418" w:right="1985" w:bottom="1418" w:left="1134" w:header="425" w:footer="425" w:gutter="0"/>
          <w:cols w:space="708"/>
          <w:docGrid w:linePitch="360"/>
        </w:sectPr>
      </w:pPr>
    </w:p>
    <w:p w14:paraId="0C1FE316" w14:textId="77777777" w:rsidR="00996F9F" w:rsidRDefault="00996F9F" w:rsidP="00996F9F">
      <w:pPr>
        <w:pStyle w:val="Heading3"/>
        <w:numPr>
          <w:ilvl w:val="2"/>
          <w:numId w:val="7"/>
        </w:numPr>
      </w:pPr>
      <w:bookmarkStart w:id="120" w:name="_Toc62124971"/>
      <w:bookmarkStart w:id="121" w:name="_Ref81897694"/>
      <w:bookmarkStart w:id="122" w:name="_Toc82600399"/>
      <w:bookmarkStart w:id="123" w:name="_Ref210234216"/>
      <w:r>
        <w:lastRenderedPageBreak/>
        <w:t>Handling censored values</w:t>
      </w:r>
      <w:bookmarkEnd w:id="120"/>
      <w:bookmarkEnd w:id="121"/>
      <w:bookmarkEnd w:id="122"/>
      <w:bookmarkEnd w:id="123"/>
    </w:p>
    <w:p w14:paraId="3E576995" w14:textId="77777777" w:rsidR="00996F9F" w:rsidRDefault="00996F9F" w:rsidP="00996F9F">
      <w:pPr>
        <w:pStyle w:val="BodyText"/>
      </w:pPr>
      <w:r>
        <w:t>Following the methods applied by Whitehead et al. (2022), c</w:t>
      </w:r>
      <w:r w:rsidRPr="00502F6C">
        <w:t xml:space="preserve">ensored values were replaced by imputation for the purposes of calculating the </w:t>
      </w:r>
      <w:r>
        <w:t>compliance</w:t>
      </w:r>
      <w:r w:rsidRPr="00502F6C">
        <w:t xml:space="preserve"> statistics. Left censored values (values below the detection limit(s)) were replaced with imputed values generated using ROS </w:t>
      </w:r>
      <w:bookmarkStart w:id="124" w:name="_Hlk83048197"/>
      <w:r>
        <w:fldChar w:fldCharType="begin" w:fldLock="1"/>
      </w:r>
      <w:r>
        <w:instrText>ADDIN CSL_CITATION {"citationItems":[{"id":"ITEM-1","itemData":{"DOI":"10.1002/9781118162729","ISBN":"978-0-470-47988-9","author":[{"dropping-particle":"","family":"Helsel","given":"Dennis R","non-dropping-particle":"","parse-names":false,"suffix":""}],"collection-title":"Statistics in Practice","edition":"Second edi","id":"ITEM-1","issued":{"date-parts":[["2012"]]},"note":"PDF: \\url{http://git.psylab.info/r-library/downloads/Helsel2012.pdf}","publisher":"Wiley","title":"Statistics for Censored Environmental Data Using Minitab and R","type":"book"},"label":"part","prefix":"Regression on Order Statistics; ","uris":["http://www.mendeley.com/documents/?uuid=c7364b70-f750-4eb2-9cee-3a421229c68d"]}],"mendeley":{"formattedCitation":"(Regression on Order Statistics; Helsel 2012)","plainTextFormattedCitation":"(Regression on Order Statistics; Helsel 2012)","previouslyFormattedCitation":"(Regression on Order Statistics; Helsel 2012)"},"properties":{"noteIndex":0},"schema":"https://github.com/citation-style-language/schema/raw/master/csl-citation.json"}</w:instrText>
      </w:r>
      <w:r>
        <w:fldChar w:fldCharType="separate"/>
      </w:r>
      <w:r w:rsidRPr="002048E4">
        <w:rPr>
          <w:noProof/>
        </w:rPr>
        <w:t>(Regression on Order Statistics; Helsel 2012)</w:t>
      </w:r>
      <w:r>
        <w:fldChar w:fldCharType="end"/>
      </w:r>
      <w:bookmarkEnd w:id="124"/>
      <w:r w:rsidRPr="00502F6C">
        <w:t xml:space="preserve">, following the procedure described in Larned </w:t>
      </w:r>
      <w:r w:rsidRPr="00025B93">
        <w:rPr>
          <w:iCs/>
        </w:rPr>
        <w:t>et al.</w:t>
      </w:r>
      <w:r w:rsidRPr="00A17F7D">
        <w:rPr>
          <w:iCs/>
        </w:rPr>
        <w:t xml:space="preserve"> </w:t>
      </w:r>
      <w:bookmarkStart w:id="125" w:name="_Hlk83048362"/>
      <w:r>
        <w:fldChar w:fldCharType="begin" w:fldLock="1"/>
      </w:r>
      <w:r>
        <w:instrText>ADDIN CSL_CITATION {"citationItems":[{"id":"ITEM-1","itemData":{"abstract":"This report provides the methods and results for the first stage of a two-stage project to develop a national-scale freshwater quality model for the New Zealand Ministry for the Environment (MfE). The model is to be used to: 1) predict water quality state and trends in rivers and lakes across New Zealand; 2) assess spatial and temporal variation in the environmental pressures that affect freshwater quality; and 3) identify and quantify relationships between pressures and water quality. In the first stage of the project we updated national river and lake water quality databases and analysed water quality state and trends at river and lake sites with adequate data. In the second stage of the project we will compile agricultural pressure data and incorporate the water quality and pressure data in national-scale spatial models. This report represents the completion of the first stage of the project. It consists of detailed methods for data processing and analysis, a concise summary of national-scale state and trends, supplementary files with site-specific information, and minimal interpretation. The analyses in the report were aligned where possible with attributes in the National Policy Statement for Freshwater Management of 2014 (NPS-FM). The supplementary files are spreadsheets with spatial data and results of the water-quality state and trends analyses for every site that met basic criteria for sampling duration and frequency. The reason for the focus on methods in this report and tabulated results in the supplementary files is that those results are intended to be used in a synthesis report by MfE, as proposed in the national Environmental Reporting Bill. The methods used in the state and trend analyses include three advances over the methods used in previous national-scale analyses. First, we replaced censored and substituted values in the datasets with imputed values. This step alleviated problems caused by multiple tied values. Second, we developed and applied a procedure for flow-adjusting trends at all river monitoring sites, including those without flow recorders. This procedure predicts mean daily flow at each site on each sampling date using the national hydrological model TopNet. Third, we applied a new, two-step procedure for trend analysis. The new procedure first uses confidence intervals to determine trend direction where possible, then uses recognised thresholds such as NPS-FM ‘bottom-lines’ (the boundaries between C and D bands for ecolo…","author":[{"dropping-particle":"","family":"Larned","given":"Scott T","non-dropping-particle":"","parse-names":false,"suffix":""},{"dropping-particle":"","family":"Snelder","given":"Ton H","non-dropping-particle":"","parse-names":false,"suffix":""},{"dropping-particle":"","family":"Unwin","given":"Martin J","non-dropping-particle":"","parse-names":false,"suffix":""},{"dropping-particle":"","family":"McBride","given":"Graham B","non-dropping-particle":"","parse-names":false,"suffix":""},{"dropping-particle":"","family":"Verburg","given":"Peter H","non-dropping-particle":"","parse-names":false,"suffix":""},{"dropping-particle":"","family":"McMillan","given":"Hilary K","non-dropping-particle":"","parse-names":false,"suffix":""}],"collection-title":"NIWA Client Report CHC2015-033 prepared for Ministry for the Environment","container-title":"Prepared for Ministry for the Environment","id":"ITEM-1","issue":"February","issued":{"date-parts":[["2015"]]},"number-of-pages":"107","publisher":"NIWA","publisher-place":"Christchurch","title":"Analysis of water quality in New Zealand lakes and rivers","type":"report","volume":"CHC2015-03"},"label":"part","suppress-author":1,"uris":["http://www.mendeley.com/documents/?uuid=bfffb671-db5b-4af9-84f9-b4b54bb02631"]}],"mendeley":{"formattedCitation":"(2015)","plainTextFormattedCitation":"(2015)","previouslyFormattedCitation":"(2015)"},"properties":{"noteIndex":0},"schema":"https://github.com/citation-style-language/schema/raw/master/csl-citation.json"}</w:instrText>
      </w:r>
      <w:r>
        <w:fldChar w:fldCharType="separate"/>
      </w:r>
      <w:r w:rsidRPr="007E5E7B">
        <w:rPr>
          <w:noProof/>
        </w:rPr>
        <w:t>(2015)</w:t>
      </w:r>
      <w:r>
        <w:fldChar w:fldCharType="end"/>
      </w:r>
      <w:bookmarkEnd w:id="125"/>
      <w:r w:rsidRPr="00502F6C">
        <w:t xml:space="preserve">. </w:t>
      </w:r>
      <w:r w:rsidRPr="00502F6C">
        <w:rPr>
          <w:rFonts w:cs="ArialMT"/>
        </w:rPr>
        <w:t xml:space="preserve">The ROS procedure produces estimated values for the </w:t>
      </w:r>
      <w:r w:rsidRPr="00186AC6">
        <w:rPr>
          <w:rFonts w:cs="ArialMT"/>
        </w:rPr>
        <w:t>censored data that are consistent with the distribution of the uncensored values and can accommodate multiple censoring limits.</w:t>
      </w:r>
      <w:r>
        <w:rPr>
          <w:rFonts w:cs="ArialMT"/>
        </w:rPr>
        <w:t xml:space="preserve"> </w:t>
      </w:r>
      <w:r w:rsidRPr="00186AC6">
        <w:rPr>
          <w:rFonts w:cs="ArialMT"/>
        </w:rPr>
        <w:t xml:space="preserve">When there are insufficient non-censored data to evaluate a distribution from which to estimate values for the censored observations, censored values are replaced with half of their </w:t>
      </w:r>
      <w:r>
        <w:rPr>
          <w:rFonts w:cs="ArialMT"/>
        </w:rPr>
        <w:t>reported</w:t>
      </w:r>
      <w:r w:rsidRPr="00186AC6">
        <w:rPr>
          <w:rFonts w:cs="ArialMT"/>
        </w:rPr>
        <w:t xml:space="preserve"> value.</w:t>
      </w:r>
      <w:r w:rsidRPr="00186AC6">
        <w:t xml:space="preserve"> </w:t>
      </w:r>
    </w:p>
    <w:p w14:paraId="3A7A4183" w14:textId="7CF078B7" w:rsidR="00996F9F" w:rsidRDefault="00996F9F" w:rsidP="00996F9F">
      <w:pPr>
        <w:pStyle w:val="BodyText"/>
      </w:pPr>
      <w:r w:rsidRPr="00186AC6">
        <w:t>Censored</w:t>
      </w:r>
      <w:r w:rsidRPr="00502F6C">
        <w:t xml:space="preserve"> values above the </w:t>
      </w:r>
      <w:r>
        <w:t>reporting</w:t>
      </w:r>
      <w:r w:rsidRPr="00502F6C">
        <w:t xml:space="preserve"> limit were replaced with values estimated using a procedure based on “survival analysis” </w:t>
      </w:r>
      <w:r>
        <w:fldChar w:fldCharType="begin" w:fldLock="1"/>
      </w:r>
      <w:r>
        <w:instrText>ADDIN CSL_CITATION {"citationItems":[{"id":"ITEM-1","itemData":{"DOI":"10.1002/9781118162729","ISBN":"978-0-470-47988-9","author":[{"dropping-particle":"","family":"Helsel","given":"Dennis R","non-dropping-particle":"","parse-names":false,"suffix":""}],"collection-title":"Statistics in Practice","edition":"Second edi","id":"ITEM-1","issued":{"date-parts":[["2012"]]},"note":"PDF: \\url{http://git.psylab.info/r-library/downloads/Helsel2012.pdf}","publisher":"Wiley","title":"Statistics for Censored Environmental Data Using Minitab and R","type":"book"},"uris":["http://www.mendeley.com/documents/?uuid=c7364b70-f750-4eb2-9cee-3a421229c68d"]}],"mendeley":{"formattedCitation":"(Helsel 2012)","plainTextFormattedCitation":"(Helsel 2012)","previouslyFormattedCitation":"(Helsel 2012)"},"properties":{"noteIndex":0},"schema":"https://github.com/citation-style-language/schema/raw/master/csl-citation.json"}</w:instrText>
      </w:r>
      <w:r>
        <w:fldChar w:fldCharType="separate"/>
      </w:r>
      <w:r w:rsidRPr="002048E4">
        <w:rPr>
          <w:noProof/>
        </w:rPr>
        <w:t>(Helsel 2012)</w:t>
      </w:r>
      <w:r>
        <w:fldChar w:fldCharType="end"/>
      </w:r>
      <w:r w:rsidRPr="00502F6C">
        <w:t>. A parametric distribution is fitted to the uncensored observations and then values for the censored observations are estimated by randomly sampling values larger than the censored values from the distribution.</w:t>
      </w:r>
      <w:r>
        <w:t xml:space="preserve"> </w:t>
      </w:r>
      <w:r w:rsidRPr="00502F6C">
        <w:t>The survival analysis require</w:t>
      </w:r>
      <w:r>
        <w:t>s</w:t>
      </w:r>
      <w:r w:rsidRPr="00502F6C">
        <w:t xml:space="preserve"> a minimum number of observations for the distribution to be fitted</w:t>
      </w:r>
      <w:r>
        <w:t>;</w:t>
      </w:r>
      <w:r w:rsidRPr="00502F6C">
        <w:t xml:space="preserve"> hence in the case that there were fewer than 24 observations, censored values above the detection limit were replaced </w:t>
      </w:r>
      <w:bookmarkStart w:id="126" w:name="_Hlk212035892"/>
      <w:r w:rsidRPr="00502F6C">
        <w:t xml:space="preserve">with </w:t>
      </w:r>
      <w:r w:rsidR="00B5749C">
        <w:t>t</w:t>
      </w:r>
      <w:r w:rsidRPr="00502F6C">
        <w:t>he detection limit</w:t>
      </w:r>
      <w:r w:rsidR="00B5749C">
        <w:t xml:space="preserve"> multiplied by 1.1</w:t>
      </w:r>
      <w:bookmarkEnd w:id="126"/>
      <w:r w:rsidRPr="00502F6C">
        <w:t xml:space="preserve">. </w:t>
      </w:r>
      <w:r>
        <w:t>The supplementary file outputs provide details about whether and how imputation was conducted for each site by attribute assessment.</w:t>
      </w:r>
    </w:p>
    <w:p w14:paraId="7F3003E5" w14:textId="77777777" w:rsidR="00996F9F" w:rsidRPr="007C39B9" w:rsidRDefault="00996F9F" w:rsidP="00996F9F">
      <w:pPr>
        <w:pStyle w:val="Heading3"/>
        <w:numPr>
          <w:ilvl w:val="2"/>
          <w:numId w:val="7"/>
        </w:numPr>
      </w:pPr>
      <w:bookmarkStart w:id="127" w:name="_Toc62124972"/>
      <w:bookmarkStart w:id="128" w:name="_Ref81989563"/>
      <w:bookmarkStart w:id="129" w:name="_Toc82600400"/>
      <w:r>
        <w:t>Time period for assessments</w:t>
      </w:r>
      <w:bookmarkEnd w:id="127"/>
      <w:r>
        <w:t xml:space="preserve"> and minimum data requirements</w:t>
      </w:r>
      <w:bookmarkEnd w:id="128"/>
      <w:bookmarkEnd w:id="129"/>
    </w:p>
    <w:p w14:paraId="70126911" w14:textId="2315AD25" w:rsidR="00996F9F" w:rsidRDefault="00996F9F" w:rsidP="00996F9F">
      <w:pPr>
        <w:pStyle w:val="BodyText"/>
      </w:pPr>
      <w:r>
        <w:t>When grading sites based on NPS-FM attributes</w:t>
      </w:r>
      <w:r w:rsidRPr="00D74BB0">
        <w:t xml:space="preserve">, it is </w:t>
      </w:r>
      <w:r w:rsidR="005D2DDE">
        <w:t>standard</w:t>
      </w:r>
      <w:r w:rsidRPr="00D74BB0">
        <w:t xml:space="preserve"> practice to define consistent time periods </w:t>
      </w:r>
      <w:r>
        <w:t>for</w:t>
      </w:r>
      <w:r w:rsidRPr="00D74BB0">
        <w:t xml:space="preserve"> all sites </w:t>
      </w:r>
      <w:r>
        <w:t>and</w:t>
      </w:r>
      <w:r w:rsidRPr="00D74BB0">
        <w:t xml:space="preserve"> to define the acceptable proportion of </w:t>
      </w:r>
      <w:r>
        <w:t xml:space="preserve">missing observations (i.e., data </w:t>
      </w:r>
      <w:r w:rsidRPr="00D74BB0">
        <w:t>gaps</w:t>
      </w:r>
      <w:r>
        <w:t>)</w:t>
      </w:r>
      <w:r w:rsidRPr="00D74BB0">
        <w:t xml:space="preserve"> and how these are distributed across sample intervals so that </w:t>
      </w:r>
      <w:r>
        <w:t>site grades</w:t>
      </w:r>
      <w:r w:rsidRPr="00D74BB0">
        <w:t xml:space="preserve"> are assessed from comparable data. The </w:t>
      </w:r>
      <w:r>
        <w:t xml:space="preserve">time period, </w:t>
      </w:r>
      <w:r w:rsidRPr="00D74BB0">
        <w:t>acceptable proportion of gaps and representation of sample intervals by observations within the time period are commonly referred to as site inclusion or filtering rules</w:t>
      </w:r>
      <w:r>
        <w:t xml:space="preserve"> </w:t>
      </w:r>
      <w:r>
        <w:fldChar w:fldCharType="begin" w:fldLock="1"/>
      </w:r>
      <w:r>
        <w:instrText>ADDIN CSL_CITATION {"citationItems":[{"id":"ITEM-1","itemData":{"author":[{"dropping-particle":"","family":"Larned","given":"Scott T","non-dropping-particle":"","parse-names":false,"suffix":""},{"dropping-particle":"","family":"Whitehead","given":"Amy L","non-dropping-particle":"","parse-names":false,"suffix":""},{"dropping-particle":"","family":"Snelder","given":"Ton H","non-dropping-particle":"","parse-names":false,"suffix":""},{"dropping-particle":"","family":"Fraser","given":"Caroline","non-dropping-particle":"","parse-names":false,"suffix":""},{"dropping-particle":"","family":"Yang","given":"Jing","non-dropping-particle":"","parse-names":false,"suffix":""}],"collection-title":"NIWA Client Report 2018347CH prepared for the Ministry for the Environment","id":"ITEM-1","issue":"December","issued":{"date-parts":[["2018"]]},"number-of-pages":"67","publisher":"NIWA","publisher-place":"Christchurch","title":"Water quality state and trends in New Zealand rivers: Analyses of national data ending in 2017","type":"report"},"label":"part","prefix":"e.g., ","uris":["http://www.mendeley.com/documents/?uuid=05109eda-7f69-4c74-b1fe-d77e8dcbc0cb"]}],"mendeley":{"formattedCitation":"(e.g., Larned et al. 2018)","plainTextFormattedCitation":"(e.g., Larned et al. 2018)","previouslyFormattedCitation":"(e.g., Larned et al. 2018)"},"properties":{"noteIndex":0},"schema":"https://github.com/citation-style-language/schema/raw/master/csl-citation.json"}</w:instrText>
      </w:r>
      <w:r>
        <w:fldChar w:fldCharType="separate"/>
      </w:r>
      <w:r w:rsidRPr="007E5E7B">
        <w:rPr>
          <w:noProof/>
        </w:rPr>
        <w:t>(e.g., Larned et al. 2018)</w:t>
      </w:r>
      <w:r>
        <w:fldChar w:fldCharType="end"/>
      </w:r>
      <w:r>
        <w:t xml:space="preserve"> but are also termed</w:t>
      </w:r>
      <w:r w:rsidRPr="004672CE">
        <w:t xml:space="preserve"> </w:t>
      </w:r>
      <w:r>
        <w:t>“</w:t>
      </w:r>
      <w:r w:rsidRPr="004672CE">
        <w:t>site screening criteria</w:t>
      </w:r>
      <w:r>
        <w:t>” and “completeness criteria”</w:t>
      </w:r>
      <w:r>
        <w:rPr>
          <w:rFonts w:cs="Arial"/>
        </w:rPr>
        <w:t xml:space="preserve"> </w:t>
      </w:r>
      <w:r>
        <w:rPr>
          <w:rFonts w:cs="Arial"/>
        </w:rPr>
        <w:fldChar w:fldCharType="begin" w:fldLock="1"/>
      </w:r>
      <w:r>
        <w:rPr>
          <w:rFonts w:cs="Arial"/>
        </w:rPr>
        <w:instrText>ADDIN CSL_CITATION {"citationItems":[{"id":"ITEM-1","itemData":{"author":[{"dropping-particle":"","family":"Snelder","given":"Ton H","non-dropping-particle":"","parse-names":false,"suffix":""},{"dropping-particle":"","family":"Fraser","given":"Caroline","non-dropping-particle":"","parse-names":false,"suffix":""},{"dropping-particle":"","family":"Larned","given":"Scott T","non-dropping-particle":"","parse-names":false,"suffix":""},{"dropping-particle":"","family":"Whitehead","given":"Amy L","non-dropping-particle":"","parse-names":false,"suffix":""}],"collection-title":"NIWA Client Report 2021017WN prepared for Envirolink (MBIE)","id":"ITEM-1","issued":{"date-parts":[["2021"]]},"number-of-pages":"99","publisher":"NIWA","publisher-place":"Christchurch","title":"Guidance for the analysis of temporal trends in environmental data","type":"report"},"uris":["http://www.mendeley.com/documents/?uuid=f66b8c02-a862-4ae3-b03b-537f741fc6a3"]}],"mendeley":{"formattedCitation":"(Snelder et al. 2021)","plainTextFormattedCitation":"(Snelder et al. 2021)","previouslyFormattedCitation":"(Snelder et al. 2021)"},"properties":{"noteIndex":0},"schema":"https://github.com/citation-style-language/schema/raw/master/csl-citation.json"}</w:instrText>
      </w:r>
      <w:r>
        <w:rPr>
          <w:rFonts w:cs="Arial"/>
        </w:rPr>
        <w:fldChar w:fldCharType="separate"/>
      </w:r>
      <w:r w:rsidRPr="007E5E7B">
        <w:rPr>
          <w:rFonts w:cs="Arial"/>
          <w:noProof/>
        </w:rPr>
        <w:t>(Snelder et al. 2021</w:t>
      </w:r>
      <w:r w:rsidR="00381890">
        <w:rPr>
          <w:rFonts w:cs="Arial"/>
          <w:noProof/>
        </w:rPr>
        <w:t>a</w:t>
      </w:r>
      <w:r w:rsidRPr="007E5E7B">
        <w:rPr>
          <w:rFonts w:cs="Arial"/>
          <w:noProof/>
        </w:rPr>
        <w:t>)</w:t>
      </w:r>
      <w:r>
        <w:rPr>
          <w:rFonts w:cs="Arial"/>
        </w:rPr>
        <w:fldChar w:fldCharType="end"/>
      </w:r>
      <w:r>
        <w:t>.</w:t>
      </w:r>
    </w:p>
    <w:p w14:paraId="20D353B8" w14:textId="73B4D288" w:rsidR="00412CF2" w:rsidRDefault="00412CF2" w:rsidP="00412CF2">
      <w:pPr>
        <w:pStyle w:val="BodyText"/>
      </w:pPr>
      <w:r w:rsidRPr="009B4275">
        <w:t xml:space="preserve">The grading assessments were </w:t>
      </w:r>
      <w:r>
        <w:t>based on a compliance statistic (e.g., the median value of the observations),</w:t>
      </w:r>
      <w:r w:rsidRPr="009B4275">
        <w:t xml:space="preserve"> made for </w:t>
      </w:r>
      <w:r>
        <w:t>the</w:t>
      </w:r>
      <w:r w:rsidRPr="009B4275">
        <w:t xml:space="preserve"> 5-year </w:t>
      </w:r>
      <w:proofErr w:type="gramStart"/>
      <w:r>
        <w:t xml:space="preserve">time </w:t>
      </w:r>
      <w:r w:rsidRPr="009B4275">
        <w:t>period</w:t>
      </w:r>
      <w:proofErr w:type="gramEnd"/>
      <w:r w:rsidRPr="009B4275">
        <w:t xml:space="preserve"> to end of</w:t>
      </w:r>
      <w:r>
        <w:t xml:space="preserve"> December</w:t>
      </w:r>
      <w:r w:rsidRPr="00B71C84">
        <w:t xml:space="preserve"> 20</w:t>
      </w:r>
      <w:r>
        <w:t>2</w:t>
      </w:r>
      <w:r w:rsidR="006A67BF">
        <w:t>4</w:t>
      </w:r>
      <w:r>
        <w:t xml:space="preserve">. For MCI, this </w:t>
      </w:r>
      <w:proofErr w:type="gramStart"/>
      <w:r>
        <w:t>time period</w:t>
      </w:r>
      <w:proofErr w:type="gramEnd"/>
      <w:r>
        <w:t xml:space="preserve"> was shifted by 6 months (the 5-year period to end of June 202</w:t>
      </w:r>
      <w:r w:rsidR="006A67BF">
        <w:t>4</w:t>
      </w:r>
      <w:r>
        <w:t>), to align with water years</w:t>
      </w:r>
      <w:r w:rsidR="00880DE5">
        <w:t xml:space="preserve"> (</w:t>
      </w:r>
      <w:proofErr w:type="gramStart"/>
      <w:r w:rsidR="00880DE5" w:rsidRPr="003239F8">
        <w:t>time period</w:t>
      </w:r>
      <w:proofErr w:type="gramEnd"/>
      <w:r w:rsidR="00880DE5" w:rsidRPr="003239F8">
        <w:t xml:space="preserve"> 1 July 20</w:t>
      </w:r>
      <w:r w:rsidR="00880DE5">
        <w:t>20</w:t>
      </w:r>
      <w:r w:rsidR="00880DE5" w:rsidRPr="003239F8">
        <w:t xml:space="preserve"> – 30 June 20</w:t>
      </w:r>
      <w:r w:rsidR="00880DE5">
        <w:t>25)</w:t>
      </w:r>
      <w:r>
        <w:t xml:space="preserve">, </w:t>
      </w:r>
      <w:proofErr w:type="gramStart"/>
      <w:r>
        <w:t xml:space="preserve">in order </w:t>
      </w:r>
      <w:r w:rsidRPr="003239F8">
        <w:t>to</w:t>
      </w:r>
      <w:proofErr w:type="gramEnd"/>
      <w:r w:rsidRPr="003239F8">
        <w:t xml:space="preserve"> </w:t>
      </w:r>
      <w:r>
        <w:t xml:space="preserve">prevent splitting summer </w:t>
      </w:r>
      <w:r w:rsidR="00B5786A">
        <w:rPr>
          <w:lang w:eastAsia="en-NZ"/>
        </w:rPr>
        <w:t xml:space="preserve">observations </w:t>
      </w:r>
      <w:r>
        <w:t xml:space="preserve">into two calendar years. </w:t>
      </w:r>
      <w:r w:rsidRPr="001F57C1">
        <w:t xml:space="preserve">The </w:t>
      </w:r>
      <w:r>
        <w:t xml:space="preserve">start and </w:t>
      </w:r>
      <w:r w:rsidRPr="001F57C1">
        <w:t>end date</w:t>
      </w:r>
      <w:r>
        <w:t xml:space="preserve">s </w:t>
      </w:r>
      <w:r w:rsidRPr="001F57C1">
        <w:t xml:space="preserve">for </w:t>
      </w:r>
      <w:r>
        <w:t>this</w:t>
      </w:r>
      <w:r w:rsidRPr="001F57C1">
        <w:t xml:space="preserve"> period were determined by the availability of quality assured </w:t>
      </w:r>
      <w:r>
        <w:t>data</w:t>
      </w:r>
      <w:r w:rsidRPr="001F57C1">
        <w:t xml:space="preserve"> </w:t>
      </w:r>
      <w:r>
        <w:t xml:space="preserve">(see Section </w:t>
      </w:r>
      <w:r>
        <w:fldChar w:fldCharType="begin"/>
      </w:r>
      <w:r>
        <w:instrText xml:space="preserve"> REF _Ref83019652 \r \h </w:instrText>
      </w:r>
      <w:r>
        <w:fldChar w:fldCharType="separate"/>
      </w:r>
      <w:r w:rsidR="00E86EE1">
        <w:t>2</w:t>
      </w:r>
      <w:r>
        <w:fldChar w:fldCharType="end"/>
      </w:r>
      <w:r>
        <w:t xml:space="preserve">), reporting time periods </w:t>
      </w:r>
      <w:r w:rsidR="00BB53FE">
        <w:t>defined by MfE</w:t>
      </w:r>
      <w:r w:rsidR="00614854">
        <w:t>,</w:t>
      </w:r>
      <w:r>
        <w:t xml:space="preserve"> and consideration of statistical precision of the c</w:t>
      </w:r>
      <w:r w:rsidRPr="00B432C6">
        <w:t>ompliance statistic</w:t>
      </w:r>
      <w:r>
        <w:t xml:space="preserve">s used in the grading of state. </w:t>
      </w:r>
      <w:r w:rsidRPr="005F231F">
        <w:t xml:space="preserve">The statistical </w:t>
      </w:r>
      <w:r>
        <w:t>precision of the c</w:t>
      </w:r>
      <w:r w:rsidRPr="00B432C6">
        <w:t>ompliance statistic</w:t>
      </w:r>
      <w:r>
        <w:t xml:space="preserve">s </w:t>
      </w:r>
      <w:r w:rsidRPr="005F231F">
        <w:t>depends</w:t>
      </w:r>
      <w:r w:rsidRPr="003239F8">
        <w:t xml:space="preserve"> on the variability in the</w:t>
      </w:r>
      <w:r>
        <w:t xml:space="preserve"> water quality</w:t>
      </w:r>
      <w:r w:rsidRPr="003239F8">
        <w:t xml:space="preserve"> </w:t>
      </w:r>
      <w:r>
        <w:t>observations</w:t>
      </w:r>
      <w:r w:rsidRPr="003239F8">
        <w:t xml:space="preserve"> and the number of observations. </w:t>
      </w:r>
      <w:r>
        <w:t>For a given level of variability, the precision of a c</w:t>
      </w:r>
      <w:r w:rsidRPr="00B432C6">
        <w:t>ompliance statistic</w:t>
      </w:r>
      <w:r>
        <w:t xml:space="preserve"> increases with the number of observations. </w:t>
      </w:r>
      <w:r w:rsidRPr="003239F8">
        <w:t xml:space="preserve">This is particularly important for sites that are close to a threshold </w:t>
      </w:r>
      <w:r>
        <w:t>defined by an</w:t>
      </w:r>
      <w:r w:rsidRPr="003239F8">
        <w:t xml:space="preserve"> attribute </w:t>
      </w:r>
      <w:r>
        <w:t>band</w:t>
      </w:r>
      <w:r w:rsidRPr="003239F8">
        <w:t xml:space="preserve"> because the confidence that the assessment of state is </w:t>
      </w:r>
      <w:r w:rsidR="00203BC8">
        <w:t>“</w:t>
      </w:r>
      <w:r w:rsidRPr="003239F8">
        <w:t>correct</w:t>
      </w:r>
      <w:r w:rsidR="00203BC8">
        <w:t>”</w:t>
      </w:r>
      <w:r w:rsidRPr="003239F8">
        <w:t xml:space="preserve"> (</w:t>
      </w:r>
      <w:r>
        <w:t>i.</w:t>
      </w:r>
      <w:r w:rsidRPr="003239F8">
        <w:t xml:space="preserve">e., that the site has been correctly </w:t>
      </w:r>
      <w:r>
        <w:t>graded</w:t>
      </w:r>
      <w:r w:rsidRPr="003239F8">
        <w:t xml:space="preserve">) increases </w:t>
      </w:r>
      <w:r>
        <w:t xml:space="preserve">with the precision of the compliance statistics (and therefore with </w:t>
      </w:r>
      <w:r w:rsidRPr="003239F8">
        <w:t>the number of observations</w:t>
      </w:r>
      <w:r>
        <w:t>)</w:t>
      </w:r>
      <w:r w:rsidRPr="003239F8">
        <w:t xml:space="preserve">. As a general rule, </w:t>
      </w:r>
      <w:r>
        <w:t xml:space="preserve">the rate of </w:t>
      </w:r>
      <w:r w:rsidRPr="003239F8">
        <w:t xml:space="preserve">increase in </w:t>
      </w:r>
      <w:r>
        <w:t>the precision</w:t>
      </w:r>
      <w:r w:rsidRPr="003239F8">
        <w:t xml:space="preserve"> </w:t>
      </w:r>
      <w:r>
        <w:t>of c</w:t>
      </w:r>
      <w:r w:rsidRPr="00285669">
        <w:t>ompliance statistic</w:t>
      </w:r>
      <w:r>
        <w:t xml:space="preserve">s </w:t>
      </w:r>
      <w:r w:rsidRPr="003239F8">
        <w:t>slow</w:t>
      </w:r>
      <w:r>
        <w:t>s</w:t>
      </w:r>
      <w:r w:rsidRPr="003239F8">
        <w:t xml:space="preserve"> for sample sizes greater than 30 </w:t>
      </w:r>
      <w:r>
        <w:fldChar w:fldCharType="begin" w:fldLock="1"/>
      </w:r>
      <w:r>
        <w:instrText>ADDIN CSL_CITATION {"citationItems":[{"id":"ITEM-1","itemData":{"ISBN":"978-0-471-47016-8","author":[{"dropping-particle":"","family":"McBride","given":"Graham B.","non-dropping-particle":"","parse-names":false,"suffix":""}],"id":"ITEM-1","issued":{"date-parts":[["2005"]]},"publisher":"John Wiley &amp; Sons","title":"Using Statistical Methods for Water Quality Management: Issues, Problems and Solutions (Vol. 19)","type":"book"},"label":"part","prefix":"i.e., there are diminishing returns on increasing sample size with respect to precision (and therefore confidence in the assigned grade) above this number of observations; ","uris":["http://www.mendeley.com/documents/?uuid=8f49f3b6-0c33-4126-acd2-6721b5bd1496"]}],"mendeley":{"formattedCitation":"(i.e., there are diminishing returns on increasing sample size with respect to precision (and therefore confidence in the assigned grade) above this number of observations; McBride 2005)","plainTextFormattedCitation":"(i.e., there are diminishing returns on increasing sample size with respect to precision (and therefore confidence in the assigned grade) above this number of observations; McBride 2005)","previouslyFormattedCitation":"(i.e., there are diminishing returns on increasing sample size with respect to precision (and therefore confidence in the assigned grade) above this number of observations; McBride 2005)"},"properties":{"noteIndex":0},"schema":"https://github.com/citation-style-language/schema/raw/master/csl-citation.json"}</w:instrText>
      </w:r>
      <w:r>
        <w:fldChar w:fldCharType="separate"/>
      </w:r>
      <w:r w:rsidRPr="00B646FA">
        <w:rPr>
          <w:noProof/>
        </w:rPr>
        <w:t>(i.e., there are diminishing returns on increasing sample size with respect to precision (and therefore confidence in the assigned grade) above this number of observations; McBride 2005)</w:t>
      </w:r>
      <w:r>
        <w:fldChar w:fldCharType="end"/>
      </w:r>
      <w:r>
        <w:t>.</w:t>
      </w:r>
    </w:p>
    <w:p w14:paraId="663F8EE3" w14:textId="52C7E862" w:rsidR="00412CF2" w:rsidRDefault="00412CF2" w:rsidP="00412CF2">
      <w:pPr>
        <w:pStyle w:val="BodyText"/>
      </w:pPr>
      <w:r w:rsidRPr="003239F8">
        <w:lastRenderedPageBreak/>
        <w:t xml:space="preserve">In this study, a period of five years represented a reasonable trade-off </w:t>
      </w:r>
      <w:r>
        <w:t xml:space="preserve">for </w:t>
      </w:r>
      <w:r w:rsidRPr="009B4275">
        <w:t xml:space="preserve">grading assessments </w:t>
      </w:r>
      <w:r w:rsidRPr="003239F8">
        <w:t xml:space="preserve">because it yielded a sample size </w:t>
      </w:r>
      <w:r>
        <w:t>of</w:t>
      </w:r>
      <w:r w:rsidRPr="003239F8">
        <w:t xml:space="preserve"> 30 or more for many sites and variable combinations. </w:t>
      </w:r>
      <w:r>
        <w:t>The five-year period for the state analyses is consistent with period</w:t>
      </w:r>
      <w:r w:rsidR="00111981">
        <w:t>s</w:t>
      </w:r>
      <w:r>
        <w:t xml:space="preserve"> used in previous national </w:t>
      </w:r>
      <w:r w:rsidR="00FE325A">
        <w:t>water quality</w:t>
      </w:r>
      <w:r>
        <w:t xml:space="preserve"> state analyses </w:t>
      </w:r>
      <w:r>
        <w:fldChar w:fldCharType="begin" w:fldLock="1"/>
      </w:r>
      <w:r>
        <w:instrText>ADDIN CSL_CITATION {"citationItems":[{"id":"ITEM-1","itemData":{"author":[{"dropping-particle":"","family":"Larned","given":"Scott T","non-dropping-particle":"","parse-names":false,"suffix":""},{"dropping-particle":"","family":"Whitehead","given":"Amy L","non-dropping-particle":"","parse-names":false,"suffix":""},{"dropping-particle":"","family":"Snelder","given":"Ton H","non-dropping-particle":"","parse-names":false,"suffix":""},{"dropping-particle":"","family":"Fraser","given":"Caroline","non-dropping-particle":"","parse-names":false,"suffix":""},{"dropping-particle":"","family":"Yang","given":"Jing","non-dropping-particle":"","parse-names":false,"suffix":""}],"collection-title":"NIWA Client Report 2018347CH prepared for the Ministry for the Environment","id":"ITEM-1","issue":"December","issued":{"date-parts":[["2018"]]},"number-of-pages":"67","publisher":"NIWA","publisher-place":"Christchurch","title":"Water quality state and trends in New Zealand rivers: Analyses of national data ending in 2017","type":"report"},"uris":["http://www.mendeley.com/documents/?uuid=05109eda-7f69-4c74-b1fe-d77e8dcbc0cb"]}],"mendeley":{"formattedCitation":"(Larned et al. 2018)","plainTextFormattedCitation":"(Larned et al. 2018)","previouslyFormattedCitation":"(Larned et al. 2018)"},"properties":{"noteIndex":0},"schema":"https://github.com/citation-style-language/schema/raw/master/csl-citation.json"}</w:instrText>
      </w:r>
      <w:r>
        <w:fldChar w:fldCharType="separate"/>
      </w:r>
      <w:r w:rsidRPr="007E5E7B">
        <w:rPr>
          <w:noProof/>
        </w:rPr>
        <w:t xml:space="preserve">(Larned et al. </w:t>
      </w:r>
      <w:r>
        <w:fldChar w:fldCharType="end"/>
      </w:r>
      <w:r w:rsidR="00436429">
        <w:t>2018; Whitehead et al. 2022)</w:t>
      </w:r>
      <w:r>
        <w:t xml:space="preserve">. </w:t>
      </w:r>
      <w:r w:rsidRPr="003239F8">
        <w:t xml:space="preserve">Because water quality data tend to </w:t>
      </w:r>
      <w:r>
        <w:t>fluctuate</w:t>
      </w:r>
      <w:r w:rsidRPr="003239F8">
        <w:t xml:space="preserve"> seasona</w:t>
      </w:r>
      <w:r>
        <w:t>lly</w:t>
      </w:r>
      <w:r w:rsidRPr="003239F8">
        <w:t>, it is also important that each season is well</w:t>
      </w:r>
      <w:r>
        <w:t>-</w:t>
      </w:r>
      <w:r w:rsidRPr="003239F8">
        <w:t xml:space="preserve">represented over </w:t>
      </w:r>
      <w:r>
        <w:t>the</w:t>
      </w:r>
      <w:r w:rsidRPr="003239F8">
        <w:t xml:space="preserve"> period of record. In New Zealand, it is common to sample either monthly or quarterly, and in these cases, seasons are defined by months or quarters. We therefore </w:t>
      </w:r>
      <w:r>
        <w:t xml:space="preserve">applied a rule </w:t>
      </w:r>
      <w:r w:rsidRPr="003239F8">
        <w:t xml:space="preserve">that restricted site </w:t>
      </w:r>
      <w:r>
        <w:rPr>
          <w:rFonts w:cs="Calibri"/>
        </w:rPr>
        <w:t>×</w:t>
      </w:r>
      <w:r>
        <w:t xml:space="preserve"> </w:t>
      </w:r>
      <w:r w:rsidRPr="003239F8">
        <w:t>variable combinations in the state analys</w:t>
      </w:r>
      <w:r>
        <w:t>e</w:t>
      </w:r>
      <w:r w:rsidRPr="003239F8">
        <w:t xml:space="preserve">s </w:t>
      </w:r>
      <w:r>
        <w:t>to those with</w:t>
      </w:r>
      <w:r w:rsidRPr="003239F8">
        <w:t xml:space="preserve"> measurements for at least </w:t>
      </w:r>
      <w:r>
        <w:t>90% of the sampling intervals in that period (at least 56 of 60 months</w:t>
      </w:r>
      <w:r w:rsidR="00431E21">
        <w:t>,</w:t>
      </w:r>
      <w:r w:rsidR="00143B50">
        <w:t xml:space="preserve"> 27 of 30 bi-months,</w:t>
      </w:r>
      <w:r w:rsidR="00783E7F">
        <w:t xml:space="preserve"> </w:t>
      </w:r>
      <w:r>
        <w:t>or 18 of 20 quarters)</w:t>
      </w:r>
      <w:r w:rsidRPr="003239F8">
        <w:t xml:space="preserve">. Site </w:t>
      </w:r>
      <w:r>
        <w:rPr>
          <w:rFonts w:cs="Calibri"/>
        </w:rPr>
        <w:t>×</w:t>
      </w:r>
      <w:r w:rsidRPr="003239F8">
        <w:t xml:space="preserve"> variable combinations that did not comply with these rules were excluded from the state analysis.</w:t>
      </w:r>
      <w:r>
        <w:t xml:space="preserve"> F</w:t>
      </w:r>
      <w:r w:rsidRPr="00A4572B">
        <w:t>or</w:t>
      </w:r>
      <w:r>
        <w:t xml:space="preserve"> annually sampled macroinvertebrate</w:t>
      </w:r>
      <w:r w:rsidRPr="00A4572B">
        <w:t xml:space="preserve"> variables</w:t>
      </w:r>
      <w:r>
        <w:t>, which are generally less variable than physical or chemical water quality variables</w:t>
      </w:r>
      <w:r w:rsidRPr="00A4572B">
        <w:t xml:space="preserve">, the nominated minimum sample size requirement </w:t>
      </w:r>
      <w:r>
        <w:t xml:space="preserve">was </w:t>
      </w:r>
      <w:r w:rsidR="003C0D38">
        <w:t>four</w:t>
      </w:r>
      <w:r>
        <w:t xml:space="preserve"> (with samples in at least </w:t>
      </w:r>
      <w:r w:rsidR="00DA034F">
        <w:t>four</w:t>
      </w:r>
      <w:r>
        <w:t xml:space="preserve"> years). </w:t>
      </w:r>
    </w:p>
    <w:p w14:paraId="2F597A86" w14:textId="77777777" w:rsidR="00412CF2" w:rsidRPr="00A0516D" w:rsidRDefault="00412CF2" w:rsidP="00412CF2">
      <w:pPr>
        <w:pStyle w:val="BodyText"/>
        <w:rPr>
          <w:rFonts w:cs="Arial"/>
          <w:color w:val="000000"/>
          <w:sz w:val="18"/>
          <w:szCs w:val="18"/>
          <w:lang w:eastAsia="en-NZ"/>
        </w:rPr>
      </w:pPr>
      <w:r>
        <w:t xml:space="preserve">For grading the suspended fine sediment and </w:t>
      </w:r>
      <w:r w:rsidRPr="00D60A93">
        <w:rPr>
          <w:i/>
          <w:iCs/>
        </w:rPr>
        <w:t>E. coli</w:t>
      </w:r>
      <w:r>
        <w:t xml:space="preserve"> attributes, the NPS-FM requires 60 observations over 5 years. For monthly monitoring, this requires collection of all monthly observations (i.e., no missing data). For this study, we relaxed the rule to require observations for 90% of months over the 5-year period (54 observations). Both this relaxation and our default sample number are subjective choices. Therefore, within the supplementary files we provide state assessments for all sites regardless of whether they meet the filtering rules, as well as details about the number of observations and number of years with observations. This will allow MfE to apply tighter or more lenient filtering rules as required.</w:t>
      </w:r>
    </w:p>
    <w:p w14:paraId="16BE3B47" w14:textId="77777777" w:rsidR="00412CF2" w:rsidRPr="003239F8" w:rsidRDefault="00412CF2" w:rsidP="00EE376C">
      <w:pPr>
        <w:pStyle w:val="Heading3"/>
        <w:numPr>
          <w:ilvl w:val="2"/>
          <w:numId w:val="7"/>
        </w:numPr>
      </w:pPr>
      <w:bookmarkStart w:id="130" w:name="_Toc82600401"/>
      <w:r w:rsidRPr="003239F8">
        <w:t>Calculation of percentiles</w:t>
      </w:r>
      <w:r>
        <w:t xml:space="preserve"> and compliance statistics</w:t>
      </w:r>
      <w:bookmarkEnd w:id="130"/>
    </w:p>
    <w:p w14:paraId="1AF4C90B" w14:textId="70BFF1F7" w:rsidR="00412CF2" w:rsidRDefault="00412CF2" w:rsidP="00412CF2">
      <w:pPr>
        <w:pStyle w:val="BodyText"/>
      </w:pPr>
      <w:r w:rsidRPr="003239F8">
        <w:t>For each river site and variable, we characterised the current state using percentiles (5</w:t>
      </w:r>
      <w:r w:rsidRPr="00F405EB">
        <w:rPr>
          <w:vertAlign w:val="superscript"/>
        </w:rPr>
        <w:t>th</w:t>
      </w:r>
      <w:r w:rsidRPr="003239F8">
        <w:t>, 20</w:t>
      </w:r>
      <w:r w:rsidRPr="00F405EB">
        <w:rPr>
          <w:vertAlign w:val="superscript"/>
        </w:rPr>
        <w:t>th</w:t>
      </w:r>
      <w:r w:rsidRPr="003239F8">
        <w:t>, 25</w:t>
      </w:r>
      <w:r w:rsidRPr="00F405EB">
        <w:rPr>
          <w:vertAlign w:val="superscript"/>
        </w:rPr>
        <w:t>th</w:t>
      </w:r>
      <w:r w:rsidRPr="003239F8">
        <w:t>, 50</w:t>
      </w:r>
      <w:r w:rsidRPr="00F405EB">
        <w:rPr>
          <w:vertAlign w:val="superscript"/>
        </w:rPr>
        <w:t>th</w:t>
      </w:r>
      <w:r w:rsidRPr="003239F8">
        <w:t>, 75</w:t>
      </w:r>
      <w:r w:rsidRPr="00F405EB">
        <w:rPr>
          <w:vertAlign w:val="superscript"/>
        </w:rPr>
        <w:t>th</w:t>
      </w:r>
      <w:r w:rsidRPr="003239F8">
        <w:t>, 80</w:t>
      </w:r>
      <w:r w:rsidRPr="00F405EB">
        <w:rPr>
          <w:vertAlign w:val="superscript"/>
        </w:rPr>
        <w:t>th</w:t>
      </w:r>
      <w:r w:rsidRPr="003239F8">
        <w:t>, 95</w:t>
      </w:r>
      <w:r w:rsidRPr="00F405EB">
        <w:rPr>
          <w:vertAlign w:val="superscript"/>
        </w:rPr>
        <w:t>th</w:t>
      </w:r>
      <w:r w:rsidRPr="003239F8">
        <w:t xml:space="preserve">) </w:t>
      </w:r>
      <w:r>
        <w:t>derived from</w:t>
      </w:r>
      <w:r w:rsidRPr="003239F8">
        <w:t xml:space="preserve"> the distribution of measured values for the period 20</w:t>
      </w:r>
      <w:r w:rsidR="002B20C0">
        <w:t>21</w:t>
      </w:r>
      <w:r w:rsidRPr="003239F8">
        <w:t xml:space="preserve"> to 20</w:t>
      </w:r>
      <w:r>
        <w:t>2</w:t>
      </w:r>
      <w:r w:rsidR="002B20C0">
        <w:t>5</w:t>
      </w:r>
      <w:r w:rsidRPr="003239F8">
        <w:t xml:space="preserve"> (inclusive), with the exception of MCI, where we used </w:t>
      </w:r>
      <w:r w:rsidR="003A4947">
        <w:t xml:space="preserve">water </w:t>
      </w:r>
      <w:r w:rsidR="00E36461">
        <w:t xml:space="preserve">years defined by </w:t>
      </w:r>
      <w:r w:rsidRPr="003239F8">
        <w:t>the time period 1 July 20</w:t>
      </w:r>
      <w:r w:rsidR="006B6F03">
        <w:t>2</w:t>
      </w:r>
      <w:r w:rsidR="002B20C0">
        <w:t>0</w:t>
      </w:r>
      <w:r w:rsidRPr="003239F8">
        <w:t xml:space="preserve"> – 30 June 20</w:t>
      </w:r>
      <w:r>
        <w:t>2</w:t>
      </w:r>
      <w:r w:rsidR="002B20C0">
        <w:t>5</w:t>
      </w:r>
      <w:r w:rsidRPr="003239F8">
        <w:t xml:space="preserve"> (to </w:t>
      </w:r>
      <w:r>
        <w:t>prevent splitting summer samples into two calendar years</w:t>
      </w:r>
      <w:r w:rsidRPr="003239F8">
        <w:t xml:space="preserve">). </w:t>
      </w:r>
      <w:r>
        <w:t xml:space="preserve">All </w:t>
      </w:r>
      <w:r w:rsidRPr="003239F8">
        <w:t>percentiles were calculated using the Hazen method.</w:t>
      </w:r>
      <w:r w:rsidRPr="009B28F0">
        <w:rPr>
          <w:rStyle w:val="FootnoteReference"/>
        </w:rPr>
        <w:footnoteReference w:id="3"/>
      </w:r>
      <w:r w:rsidRPr="005F231F">
        <w:t xml:space="preserve"> </w:t>
      </w:r>
    </w:p>
    <w:p w14:paraId="3BD171F4" w14:textId="069DB775" w:rsidR="00412CF2" w:rsidRDefault="00412CF2" w:rsidP="00412CF2">
      <w:pPr>
        <w:pStyle w:val="BodyText"/>
      </w:pPr>
      <w:r>
        <w:t>For compliance statistics specified as “Annual” (median, 95</w:t>
      </w:r>
      <w:r w:rsidRPr="00070B17">
        <w:rPr>
          <w:vertAlign w:val="superscript"/>
        </w:rPr>
        <w:t>th</w:t>
      </w:r>
      <w:r>
        <w:t xml:space="preserve"> percentile) in the NPS-FM, we calculated these compliance statistics over the entire 5-year state period. </w:t>
      </w:r>
    </w:p>
    <w:p w14:paraId="6D0D7800" w14:textId="016B8DFE" w:rsidR="00412CF2" w:rsidRDefault="00025D1E" w:rsidP="00412CF2">
      <w:pPr>
        <w:pStyle w:val="BodyText"/>
      </w:pPr>
      <w:r>
        <w:t xml:space="preserve">Our analysis procedure </w:t>
      </w:r>
      <w:r w:rsidR="006A5CE0">
        <w:t xml:space="preserve">was designed to account for </w:t>
      </w:r>
      <w:r w:rsidR="00BF0A71">
        <w:t xml:space="preserve">monitoring records </w:t>
      </w:r>
      <w:r w:rsidR="00307517">
        <w:t xml:space="preserve">that </w:t>
      </w:r>
      <w:r w:rsidR="00BF0A71">
        <w:t xml:space="preserve">exhibited irregular sampling frequencies, e.g., multiple observations within a sampling interval (e.g., a month), or changes in sampling frequency over the state period (e.g., from quarterly to monthly monitoring). To avoid a bias in the state assessments towards the period with high sampling frequency, the data was </w:t>
      </w:r>
      <w:proofErr w:type="spellStart"/>
      <w:r w:rsidR="00BF0A71">
        <w:t>downsampled</w:t>
      </w:r>
      <w:proofErr w:type="spellEnd"/>
      <w:r w:rsidR="00BF0A71">
        <w:t xml:space="preserve"> so that there was only one observation per sampling interval. The sampling interval was selected as the highest frequency sampling interval that would comply with the minimum data requirements. The </w:t>
      </w:r>
      <w:proofErr w:type="spellStart"/>
      <w:r w:rsidR="00BF0A71">
        <w:t>downsampling</w:t>
      </w:r>
      <w:proofErr w:type="spellEnd"/>
      <w:r w:rsidR="00BF0A71">
        <w:t xml:space="preserve"> procedure involved filtering for the observations closest to the middle of each of the sampling intervals in the state </w:t>
      </w:r>
      <w:proofErr w:type="gramStart"/>
      <w:r w:rsidR="00BF0A71">
        <w:t>time period</w:t>
      </w:r>
      <w:proofErr w:type="gramEnd"/>
      <w:r w:rsidR="00BF0A71">
        <w:t>.</w:t>
      </w:r>
      <w:r w:rsidR="00413CAC">
        <w:t xml:space="preserve"> </w:t>
      </w:r>
      <w:r w:rsidR="00412CF2">
        <w:t xml:space="preserve">MCI monitoring patterns were found to often be irregular, and although generally sampled one time per summer, occasionally councils took more samples over some summer periods. </w:t>
      </w:r>
      <w:proofErr w:type="gramStart"/>
      <w:r w:rsidR="00412CF2">
        <w:t>In order to</w:t>
      </w:r>
      <w:proofErr w:type="gramEnd"/>
      <w:r w:rsidR="00412CF2">
        <w:t xml:space="preserve"> reduce bias towards summers with a greater number of samples, the MCI median compliance statistic was calculated based on the median value of the median MCI over </w:t>
      </w:r>
      <w:r w:rsidR="00412CF2">
        <w:lastRenderedPageBreak/>
        <w:t>each water year. The NPS-FM MCI attribute requires that the compliance statistic is only calculated based on samples from December-March. NEMS guidance proposes the appropriate period to collect MCI data is November to April, as the NPS-FM period may be overly restrictive. The results for the MCI attribute presented in this report are based on a compliance statistic using the NPS-FM sample months. However, in the supplementary output files, we have also included the percentiles for data complying with the NEMS guidance, and for all observed data.</w:t>
      </w:r>
      <w:bookmarkStart w:id="131" w:name="_Toc62124974"/>
    </w:p>
    <w:p w14:paraId="5242BA4B" w14:textId="77777777" w:rsidR="00412CF2" w:rsidRPr="005F231F" w:rsidRDefault="00412CF2" w:rsidP="00EE376C">
      <w:pPr>
        <w:pStyle w:val="Heading3"/>
        <w:numPr>
          <w:ilvl w:val="2"/>
          <w:numId w:val="7"/>
        </w:numPr>
      </w:pPr>
      <w:bookmarkStart w:id="132" w:name="_Toc82600403"/>
      <w:bookmarkEnd w:id="131"/>
      <w:r w:rsidRPr="005F231F">
        <w:t>Relationships between water quality state and catchment land cover</w:t>
      </w:r>
      <w:bookmarkEnd w:id="132"/>
    </w:p>
    <w:p w14:paraId="713DAAC3" w14:textId="0B6C2C53" w:rsidR="00414C90" w:rsidRDefault="00A7048B" w:rsidP="00A90BD4">
      <w:pPr>
        <w:pStyle w:val="BodyText"/>
        <w:tabs>
          <w:tab w:val="left" w:pos="709"/>
        </w:tabs>
        <w:rPr>
          <w:lang w:eastAsia="en-NZ"/>
        </w:rPr>
      </w:pPr>
      <w:r>
        <w:t xml:space="preserve">We tallied sites by </w:t>
      </w:r>
      <w:r w:rsidR="00A4417F">
        <w:t xml:space="preserve">each of the evenly spaced categories of </w:t>
      </w:r>
      <w:r w:rsidR="00521E50">
        <w:t xml:space="preserve">human modified land cover. </w:t>
      </w:r>
      <w:r w:rsidR="00FF05A8">
        <w:t>For each water quality variable, w</w:t>
      </w:r>
      <w:r w:rsidR="00521E50">
        <w:t xml:space="preserve">e produced </w:t>
      </w:r>
      <w:r w:rsidR="0092105A" w:rsidRPr="006B6287">
        <w:t>box and whisker plots</w:t>
      </w:r>
      <w:r w:rsidR="0092105A">
        <w:t xml:space="preserve"> of </w:t>
      </w:r>
      <w:r w:rsidR="00FF05A8">
        <w:t xml:space="preserve">the </w:t>
      </w:r>
      <w:r w:rsidR="0092105A">
        <w:t xml:space="preserve">median </w:t>
      </w:r>
      <w:r w:rsidR="00FF05A8">
        <w:t xml:space="preserve">of each </w:t>
      </w:r>
      <w:r w:rsidR="00BE0157">
        <w:t>site in each evenly spaced categor</w:t>
      </w:r>
      <w:r w:rsidR="00A9251F">
        <w:t>y</w:t>
      </w:r>
      <w:r w:rsidR="00BE0157">
        <w:t xml:space="preserve"> of human modified land cover. </w:t>
      </w:r>
      <w:r w:rsidR="00A9251F">
        <w:t xml:space="preserve">For </w:t>
      </w:r>
      <w:r w:rsidR="00A9251F" w:rsidRPr="0094717B">
        <w:rPr>
          <w:i/>
          <w:iCs/>
        </w:rPr>
        <w:t>E</w:t>
      </w:r>
      <w:r w:rsidR="008C547A" w:rsidRPr="0094717B">
        <w:rPr>
          <w:i/>
          <w:iCs/>
        </w:rPr>
        <w:t>.</w:t>
      </w:r>
      <w:r w:rsidR="00A9251F" w:rsidRPr="0094717B">
        <w:rPr>
          <w:i/>
          <w:iCs/>
        </w:rPr>
        <w:t xml:space="preserve"> coli</w:t>
      </w:r>
      <w:r w:rsidR="00A9251F">
        <w:t xml:space="preserve">, we produced </w:t>
      </w:r>
      <w:r w:rsidR="00A9251F" w:rsidRPr="006B6287">
        <w:t>box and whisker plots</w:t>
      </w:r>
      <w:r w:rsidR="00A9251F">
        <w:t xml:space="preserve"> of the 5</w:t>
      </w:r>
      <w:r w:rsidR="00A9251F" w:rsidRPr="00A9251F">
        <w:rPr>
          <w:vertAlign w:val="superscript"/>
        </w:rPr>
        <w:t>th</w:t>
      </w:r>
      <w:r w:rsidR="00A9251F">
        <w:t>, 20</w:t>
      </w:r>
      <w:r w:rsidR="00A9251F" w:rsidRPr="00A9251F">
        <w:rPr>
          <w:vertAlign w:val="superscript"/>
        </w:rPr>
        <w:t>th</w:t>
      </w:r>
      <w:r w:rsidR="00A9251F">
        <w:t>, 50</w:t>
      </w:r>
      <w:r w:rsidR="00A9251F" w:rsidRPr="00A9251F">
        <w:rPr>
          <w:vertAlign w:val="superscript"/>
        </w:rPr>
        <w:t>th</w:t>
      </w:r>
      <w:r w:rsidR="00A9251F">
        <w:t>, 80</w:t>
      </w:r>
      <w:r w:rsidR="00A9251F" w:rsidRPr="00A9251F">
        <w:rPr>
          <w:vertAlign w:val="superscript"/>
        </w:rPr>
        <w:t>th</w:t>
      </w:r>
      <w:r w:rsidR="00A9251F">
        <w:t>, and 95</w:t>
      </w:r>
      <w:r w:rsidR="00A9251F" w:rsidRPr="00A9251F">
        <w:rPr>
          <w:vertAlign w:val="superscript"/>
        </w:rPr>
        <w:t>th</w:t>
      </w:r>
      <w:r w:rsidR="00A9251F">
        <w:t xml:space="preserve"> percentiles of each site in each evenly spaced category of human modified land cover. </w:t>
      </w:r>
      <w:r w:rsidR="00D568D4">
        <w:t>For</w:t>
      </w:r>
      <w:r w:rsidR="000364A1">
        <w:t xml:space="preserve"> </w:t>
      </w:r>
      <w:r w:rsidR="000364A1" w:rsidRPr="004E4812">
        <w:rPr>
          <w:i/>
          <w:iCs/>
        </w:rPr>
        <w:t xml:space="preserve">E. </w:t>
      </w:r>
      <w:r w:rsidR="000364A1">
        <w:rPr>
          <w:i/>
          <w:iCs/>
        </w:rPr>
        <w:t>coli</w:t>
      </w:r>
      <w:r w:rsidR="006227EA">
        <w:t xml:space="preserve">, </w:t>
      </w:r>
      <w:r w:rsidR="00C654C5">
        <w:t>we also cal</w:t>
      </w:r>
      <w:r w:rsidR="00E35676">
        <w:t xml:space="preserve">culated </w:t>
      </w:r>
      <w:r w:rsidR="000364A1">
        <w:t xml:space="preserve">exceedance measures </w:t>
      </w:r>
      <w:r w:rsidR="008B6F1D">
        <w:t xml:space="preserve">as </w:t>
      </w:r>
      <w:r w:rsidR="000364A1">
        <w:t>the percentage of observations that exceeded 260 and 540 100 m</w:t>
      </w:r>
      <w:r w:rsidR="002A1813">
        <w:t>L</w:t>
      </w:r>
      <w:r w:rsidR="000364A1" w:rsidRPr="009A6526">
        <w:rPr>
          <w:vertAlign w:val="superscript"/>
        </w:rPr>
        <w:t>-1</w:t>
      </w:r>
      <w:r w:rsidR="000364A1">
        <w:t>, respectively</w:t>
      </w:r>
      <w:r w:rsidR="008B6F1D">
        <w:t>.</w:t>
      </w:r>
      <w:r w:rsidR="001A69AA">
        <w:t xml:space="preserve"> </w:t>
      </w:r>
      <w:r w:rsidR="00813DA1" w:rsidRPr="00813DA1">
        <w:t>For each variable, we plotted the median of each site against human modified land cover. We coloured the points of the scatterplot by dominant land cover (as used by Whitehead et al. 2022) to allow interpretation of which land cover types are contributing to the gradient of human modified land cover.</w:t>
      </w:r>
      <w:r w:rsidR="001A69AA">
        <w:t xml:space="preserve"> </w:t>
      </w:r>
      <w:r w:rsidR="00EA3879" w:rsidRPr="00EA3879">
        <w:t xml:space="preserve">We used linear regressions to relate </w:t>
      </w:r>
      <w:r w:rsidR="00FE325A">
        <w:t>water quality</w:t>
      </w:r>
      <w:r w:rsidR="00EA3879" w:rsidRPr="00EA3879">
        <w:t xml:space="preserve"> state to </w:t>
      </w:r>
      <w:r w:rsidR="00A2341F">
        <w:t xml:space="preserve">a </w:t>
      </w:r>
      <w:r w:rsidR="00414C90">
        <w:t>gradient in human modified land cover</w:t>
      </w:r>
      <w:r w:rsidR="00A2341F">
        <w:t xml:space="preserve">. </w:t>
      </w:r>
      <w:r w:rsidR="00FF53DF" w:rsidRPr="006B6287">
        <w:rPr>
          <w:color w:val="000000"/>
          <w:lang w:eastAsia="en-NZ"/>
        </w:rPr>
        <w:t xml:space="preserve">All </w:t>
      </w:r>
      <w:r w:rsidR="00FF53DF">
        <w:rPr>
          <w:color w:val="000000"/>
          <w:lang w:eastAsia="en-NZ"/>
        </w:rPr>
        <w:t xml:space="preserve">water quality </w:t>
      </w:r>
      <w:r w:rsidR="00FF53DF" w:rsidRPr="006B6287">
        <w:rPr>
          <w:color w:val="000000"/>
          <w:lang w:eastAsia="en-NZ"/>
        </w:rPr>
        <w:t>variable values were log-transformed to improve the normality of residuals</w:t>
      </w:r>
      <w:r w:rsidR="00A1542B">
        <w:rPr>
          <w:color w:val="000000"/>
          <w:lang w:eastAsia="en-NZ"/>
        </w:rPr>
        <w:t xml:space="preserve"> within linear regressions</w:t>
      </w:r>
      <w:r w:rsidR="00FF53DF" w:rsidRPr="006B6287">
        <w:rPr>
          <w:color w:val="000000"/>
          <w:lang w:eastAsia="en-NZ"/>
        </w:rPr>
        <w:t>.</w:t>
      </w:r>
    </w:p>
    <w:p w14:paraId="25440A6D" w14:textId="77777777" w:rsidR="00412CF2" w:rsidRDefault="00412CF2" w:rsidP="00EE376C">
      <w:pPr>
        <w:pStyle w:val="Heading2"/>
        <w:numPr>
          <w:ilvl w:val="1"/>
          <w:numId w:val="7"/>
        </w:numPr>
      </w:pPr>
      <w:bookmarkStart w:id="133" w:name="_Toc82600404"/>
      <w:bookmarkStart w:id="134" w:name="_Toc96690323"/>
      <w:bookmarkStart w:id="135" w:name="_Toc212213438"/>
      <w:r>
        <w:t>Water quality trend analyses</w:t>
      </w:r>
      <w:bookmarkEnd w:id="133"/>
      <w:bookmarkEnd w:id="134"/>
      <w:bookmarkEnd w:id="135"/>
    </w:p>
    <w:p w14:paraId="3E50BBB5" w14:textId="229916CD" w:rsidR="00412CF2" w:rsidRDefault="00412CF2" w:rsidP="00EE376C">
      <w:pPr>
        <w:pStyle w:val="Heading3"/>
        <w:numPr>
          <w:ilvl w:val="2"/>
          <w:numId w:val="7"/>
        </w:numPr>
      </w:pPr>
      <w:bookmarkStart w:id="136" w:name="_Toc511225166"/>
      <w:bookmarkStart w:id="137" w:name="_Ref57646628"/>
      <w:bookmarkStart w:id="138" w:name="_Toc65657185"/>
      <w:bookmarkStart w:id="139" w:name="_Ref82008633"/>
      <w:bookmarkStart w:id="140" w:name="_Ref82008653"/>
      <w:bookmarkStart w:id="141" w:name="_Ref82510721"/>
      <w:bookmarkStart w:id="142" w:name="_Toc82600405"/>
      <w:r>
        <w:t>Sampling dates, seasons</w:t>
      </w:r>
      <w:r w:rsidR="00783EEF">
        <w:t>,</w:t>
      </w:r>
      <w:r>
        <w:t xml:space="preserve"> and time periods for analyses</w:t>
      </w:r>
      <w:bookmarkEnd w:id="136"/>
      <w:bookmarkEnd w:id="137"/>
      <w:bookmarkEnd w:id="138"/>
      <w:bookmarkEnd w:id="139"/>
      <w:bookmarkEnd w:id="140"/>
      <w:bookmarkEnd w:id="141"/>
      <w:bookmarkEnd w:id="142"/>
    </w:p>
    <w:p w14:paraId="3A3DECDD" w14:textId="2051C675" w:rsidR="00412CF2" w:rsidRDefault="00B016E3" w:rsidP="00412CF2">
      <w:pPr>
        <w:pStyle w:val="BodyText"/>
      </w:pPr>
      <w:r>
        <w:t>In trend assessments, there are several reasons why i</w:t>
      </w:r>
      <w:r w:rsidR="00412CF2">
        <w:t xml:space="preserve">t is important to define the </w:t>
      </w:r>
      <w:r w:rsidR="00C93BDF">
        <w:t xml:space="preserve">trend </w:t>
      </w:r>
      <w:r w:rsidR="00412CF2">
        <w:t xml:space="preserve">period and </w:t>
      </w:r>
      <w:r w:rsidR="000679D2">
        <w:t>sampling frequency</w:t>
      </w:r>
      <w:r w:rsidR="00412CF2">
        <w:t xml:space="preserve"> and to </w:t>
      </w:r>
      <w:r w:rsidR="00FE633F">
        <w:t>assess</w:t>
      </w:r>
      <w:r w:rsidR="00412CF2">
        <w:t xml:space="preserve"> whether the observations are adequately distributed over time. First, because variation in many water quality variables is associated with the time of the year, the robustness of trend assessment is likely to be diminished if the observations are biased to </w:t>
      </w:r>
      <w:proofErr w:type="gramStart"/>
      <w:r w:rsidR="00AC43E9">
        <w:t xml:space="preserve">particular </w:t>
      </w:r>
      <w:r w:rsidR="00412CF2">
        <w:t>times</w:t>
      </w:r>
      <w:proofErr w:type="gramEnd"/>
      <w:r w:rsidR="00412CF2">
        <w:t xml:space="preserve"> of the year. Second, a trend assessment will represent </w:t>
      </w:r>
      <w:r w:rsidR="00AE17B7">
        <w:t>observed patterns from within</w:t>
      </w:r>
      <w:r w:rsidR="00412CF2">
        <w:t xml:space="preserve"> a </w:t>
      </w:r>
      <w:r w:rsidR="00F80829">
        <w:t xml:space="preserve">predefined </w:t>
      </w:r>
      <w:proofErr w:type="gramStart"/>
      <w:r w:rsidR="006C0B0B">
        <w:t xml:space="preserve">time </w:t>
      </w:r>
      <w:r w:rsidR="00412CF2">
        <w:t>period</w:t>
      </w:r>
      <w:proofErr w:type="gramEnd"/>
      <w:r w:rsidR="00412CF2">
        <w:t xml:space="preserve">; essentially that </w:t>
      </w:r>
      <w:proofErr w:type="gramStart"/>
      <w:r w:rsidR="00095F0D">
        <w:t xml:space="preserve">time </w:t>
      </w:r>
      <w:r w:rsidR="002A488F">
        <w:t>period</w:t>
      </w:r>
      <w:proofErr w:type="gramEnd"/>
      <w:r w:rsidR="002A488F">
        <w:t xml:space="preserve"> </w:t>
      </w:r>
      <w:r w:rsidR="00253D51">
        <w:t>demarcated</w:t>
      </w:r>
      <w:r w:rsidR="00230F03">
        <w:t xml:space="preserve"> </w:t>
      </w:r>
      <w:r w:rsidR="00412CF2">
        <w:t xml:space="preserve">by the first and last observations. The </w:t>
      </w:r>
      <w:r w:rsidR="00C84591">
        <w:t xml:space="preserve">assessment’s </w:t>
      </w:r>
      <w:r w:rsidR="00412CF2">
        <w:t xml:space="preserve">characterisation of the change in the observations over the </w:t>
      </w:r>
      <w:proofErr w:type="gramStart"/>
      <w:r w:rsidR="00837691">
        <w:t xml:space="preserve">time </w:t>
      </w:r>
      <w:r w:rsidR="00412CF2">
        <w:t>period</w:t>
      </w:r>
      <w:proofErr w:type="gramEnd"/>
      <w:r w:rsidR="00412CF2">
        <w:t xml:space="preserve"> </w:t>
      </w:r>
      <w:r w:rsidR="002A67EF">
        <w:t xml:space="preserve">will not be </w:t>
      </w:r>
      <w:r w:rsidR="003539CB">
        <w:t>robust</w:t>
      </w:r>
      <w:r w:rsidR="005749F2">
        <w:t xml:space="preserve"> if</w:t>
      </w:r>
      <w:r w:rsidR="00412CF2">
        <w:t xml:space="preserve"> the observations are not reasonably evenly distributed </w:t>
      </w:r>
      <w:r w:rsidR="00F54CB1">
        <w:t xml:space="preserve">within </w:t>
      </w:r>
      <w:r w:rsidR="00412CF2">
        <w:t xml:space="preserve">the </w:t>
      </w:r>
      <w:proofErr w:type="gramStart"/>
      <w:r w:rsidR="00412CF2">
        <w:t>time period</w:t>
      </w:r>
      <w:proofErr w:type="gramEnd"/>
      <w:r w:rsidR="00412CF2">
        <w:t>. For these reasons, important steps in the data compilation process include specifying the s</w:t>
      </w:r>
      <w:r w:rsidR="00B6255B">
        <w:t xml:space="preserve">ampling </w:t>
      </w:r>
      <w:r w:rsidR="003332C7">
        <w:t>frequency</w:t>
      </w:r>
      <w:r w:rsidR="00412CF2">
        <w:t xml:space="preserve">, the </w:t>
      </w:r>
      <w:proofErr w:type="gramStart"/>
      <w:r w:rsidR="003332C7">
        <w:t xml:space="preserve">time </w:t>
      </w:r>
      <w:r w:rsidR="00412CF2">
        <w:t>period</w:t>
      </w:r>
      <w:proofErr w:type="gramEnd"/>
      <w:r w:rsidR="00412CF2">
        <w:t xml:space="preserve">, and </w:t>
      </w:r>
      <w:r w:rsidR="00412CF2" w:rsidRPr="00F75BF7">
        <w:t xml:space="preserve">ensuring </w:t>
      </w:r>
      <w:r w:rsidR="00DC235D">
        <w:rPr>
          <w:lang w:eastAsia="en-NZ"/>
        </w:rPr>
        <w:t>observations</w:t>
      </w:r>
      <w:r w:rsidR="00955117">
        <w:rPr>
          <w:lang w:eastAsia="en-NZ"/>
        </w:rPr>
        <w:t xml:space="preserve"> </w:t>
      </w:r>
      <w:r w:rsidR="00955117">
        <w:t xml:space="preserve">are </w:t>
      </w:r>
      <w:r w:rsidR="00412CF2" w:rsidRPr="00F75BF7">
        <w:t xml:space="preserve">adequately distributed </w:t>
      </w:r>
      <w:r w:rsidR="00034894">
        <w:t>through</w:t>
      </w:r>
      <w:r w:rsidR="0055261F">
        <w:t>out th</w:t>
      </w:r>
      <w:r w:rsidR="00BF0F38">
        <w:t xml:space="preserve">e </w:t>
      </w:r>
      <w:proofErr w:type="gramStart"/>
      <w:r w:rsidR="00BF0F38">
        <w:t>time period</w:t>
      </w:r>
      <w:proofErr w:type="gramEnd"/>
      <w:r w:rsidR="00412CF2">
        <w:t>.</w:t>
      </w:r>
    </w:p>
    <w:p w14:paraId="74B4B984" w14:textId="62D80388" w:rsidR="00412CF2" w:rsidRDefault="00412CF2" w:rsidP="00412CF2">
      <w:pPr>
        <w:pStyle w:val="BodyText"/>
      </w:pPr>
      <w:r>
        <w:t>Monitoring program</w:t>
      </w:r>
      <w:r w:rsidR="006E5871">
        <w:t>me</w:t>
      </w:r>
      <w:r>
        <w:t xml:space="preserve">s are </w:t>
      </w:r>
      <w:r w:rsidR="008958E8">
        <w:t xml:space="preserve">typically </w:t>
      </w:r>
      <w:r>
        <w:t xml:space="preserve">designed to sample </w:t>
      </w:r>
      <w:r w:rsidR="0027174E">
        <w:t>with</w:t>
      </w:r>
      <w:r>
        <w:t xml:space="preserve"> a </w:t>
      </w:r>
      <w:r w:rsidR="00550EF3">
        <w:t>set</w:t>
      </w:r>
      <w:r>
        <w:t xml:space="preserve"> frequency, (e.g., monthly, quarterly). The trend analysis </w:t>
      </w:r>
      <w:r w:rsidR="00B971CB">
        <w:t>“</w:t>
      </w:r>
      <w:r w:rsidR="000456DE">
        <w:t>time increment</w:t>
      </w:r>
      <w:r w:rsidR="00B971CB">
        <w:t>”</w:t>
      </w:r>
      <w:r>
        <w:t xml:space="preserve"> is specified to match this sampling </w:t>
      </w:r>
      <w:r w:rsidR="008958E8">
        <w:t xml:space="preserve">typical </w:t>
      </w:r>
      <w:r>
        <w:t xml:space="preserve">frequency (e.g., </w:t>
      </w:r>
      <w:r w:rsidR="000456DE">
        <w:t xml:space="preserve">time increment </w:t>
      </w:r>
      <w:r>
        <w:t xml:space="preserve">are months, bi-months or quarters). There is therefore generally an observation </w:t>
      </w:r>
      <w:r w:rsidRPr="00E5491C">
        <w:t xml:space="preserve">for each </w:t>
      </w:r>
      <w:r w:rsidRPr="0085367D">
        <w:t>sample interval</w:t>
      </w:r>
      <w:r w:rsidRPr="00E5491C">
        <w:t xml:space="preserve"> (i.e., each </w:t>
      </w:r>
      <w:r w:rsidR="00D33551">
        <w:t>time increment</w:t>
      </w:r>
      <w:r w:rsidR="00D33551" w:rsidRPr="00685FAA">
        <w:t xml:space="preserve"> </w:t>
      </w:r>
      <w:r w:rsidRPr="00DE016A">
        <w:t xml:space="preserve">within each year). </w:t>
      </w:r>
      <w:r>
        <w:t>The s</w:t>
      </w:r>
      <w:r w:rsidRPr="00DE016A">
        <w:t>ampling</w:t>
      </w:r>
      <w:r>
        <w:t xml:space="preserve"> frequency for some variables is annual. For example, annual sampling is common for biological sampling such as macro-invertebrates. </w:t>
      </w:r>
    </w:p>
    <w:p w14:paraId="6761A748" w14:textId="1E8EAE2E" w:rsidR="00E34B23" w:rsidRDefault="00E34B23" w:rsidP="00E34B23">
      <w:pPr>
        <w:pStyle w:val="BodyText"/>
      </w:pPr>
      <w:r>
        <w:t>Two common deviations from the prescribed sampling regime are</w:t>
      </w:r>
      <w:r w:rsidR="00526D22">
        <w:t>:</w:t>
      </w:r>
      <w:r>
        <w:t xml:space="preserve"> </w:t>
      </w:r>
      <w:r w:rsidR="006E4909">
        <w:t>(</w:t>
      </w:r>
      <w:r>
        <w:t xml:space="preserve">1) a change in sampling interval </w:t>
      </w:r>
      <w:r w:rsidRPr="00A94F86">
        <w:t xml:space="preserve">within the </w:t>
      </w:r>
      <w:proofErr w:type="gramStart"/>
      <w:r w:rsidRPr="00A94F86">
        <w:t>time period</w:t>
      </w:r>
      <w:proofErr w:type="gramEnd"/>
      <w:r w:rsidR="00526D22">
        <w:t>;</w:t>
      </w:r>
      <w:r>
        <w:t xml:space="preserve"> and </w:t>
      </w:r>
      <w:r w:rsidR="00541069">
        <w:t>(</w:t>
      </w:r>
      <w:r>
        <w:t>2) the collection of more than one observation in a sample interval (e.g., two observations within a month)</w:t>
      </w:r>
      <w:r w:rsidRPr="00A94F86">
        <w:t xml:space="preserve">. Both these deviations </w:t>
      </w:r>
      <w:r w:rsidR="00341764">
        <w:t>can</w:t>
      </w:r>
      <w:r w:rsidRPr="00A94F86">
        <w:t xml:space="preserve"> occur in </w:t>
      </w:r>
      <w:r w:rsidR="003C54D5">
        <w:t>the data supplied to us</w:t>
      </w:r>
      <w:r w:rsidR="009D62A0">
        <w:t xml:space="preserve"> but were </w:t>
      </w:r>
      <w:r w:rsidR="00933AD5">
        <w:t xml:space="preserve">mitigated </w:t>
      </w:r>
      <w:r w:rsidR="004F1933">
        <w:t xml:space="preserve">in </w:t>
      </w:r>
      <w:r w:rsidR="002247BB">
        <w:t xml:space="preserve">our analysis </w:t>
      </w:r>
      <w:r w:rsidR="00720248">
        <w:t xml:space="preserve">after we </w:t>
      </w:r>
      <w:r w:rsidR="00167487">
        <w:t>were able to</w:t>
      </w:r>
      <w:r w:rsidR="00C75491">
        <w:t xml:space="preserve"> </w:t>
      </w:r>
      <w:r w:rsidR="00D0750C">
        <w:t xml:space="preserve">use information supplied by data providers to </w:t>
      </w:r>
      <w:r w:rsidR="001333FC">
        <w:t>identify and remove hi</w:t>
      </w:r>
      <w:r w:rsidR="00D00090">
        <w:t xml:space="preserve">gh-frequency </w:t>
      </w:r>
      <w:r w:rsidR="001333FC">
        <w:t xml:space="preserve">observations </w:t>
      </w:r>
      <w:r w:rsidR="00D00090">
        <w:t xml:space="preserve">that were not undertaken </w:t>
      </w:r>
      <w:r w:rsidR="00D00090">
        <w:lastRenderedPageBreak/>
        <w:t xml:space="preserve">for routine </w:t>
      </w:r>
      <w:proofErr w:type="spellStart"/>
      <w:r w:rsidR="00D00090">
        <w:t>SoE</w:t>
      </w:r>
      <w:proofErr w:type="spellEnd"/>
      <w:r w:rsidR="00D00090">
        <w:t xml:space="preserve"> monitoring purposes</w:t>
      </w:r>
      <w:r w:rsidR="007417E4">
        <w:t xml:space="preserve"> as described above</w:t>
      </w:r>
      <w:r>
        <w:t xml:space="preserve">. </w:t>
      </w:r>
      <w:r w:rsidR="00E306E0">
        <w:t xml:space="preserve">Nevertheless, our procedure applied the following methods. </w:t>
      </w:r>
      <w:r>
        <w:t>For type (1) deviations, we coarsened the sampling interval to define the trend time increment f</w:t>
      </w:r>
      <w:r w:rsidRPr="00D34219">
        <w:t xml:space="preserve">or the part of the record with </w:t>
      </w:r>
      <w:r>
        <w:t>the</w:t>
      </w:r>
      <w:r w:rsidRPr="00D34219">
        <w:t xml:space="preserve"> higher</w:t>
      </w:r>
      <w:r>
        <w:t xml:space="preserve"> sampling</w:t>
      </w:r>
      <w:r w:rsidRPr="00D34219">
        <w:t xml:space="preserve"> frequency</w:t>
      </w:r>
      <w:r>
        <w:t xml:space="preserve">. This was achieved by taking </w:t>
      </w:r>
      <w:r w:rsidRPr="00D34219">
        <w:t xml:space="preserve">the observation </w:t>
      </w:r>
      <w:r>
        <w:t xml:space="preserve">in the higher frequency part of the record that was </w:t>
      </w:r>
      <w:r w:rsidRPr="00D34219">
        <w:t>closest to the midpoint of the</w:t>
      </w:r>
      <w:r>
        <w:t xml:space="preserve"> time increments defined by the coarser</w:t>
      </w:r>
      <w:r w:rsidRPr="00D34219">
        <w:t xml:space="preserve"> </w:t>
      </w:r>
      <w:r>
        <w:t>part of the record. A similar treatment is applied for type (2) deviations, where only the observation closest to the midpoint of the time increment was retained</w:t>
      </w:r>
      <w:r w:rsidRPr="00D34219">
        <w:t xml:space="preserve">. The reason for not using </w:t>
      </w:r>
      <w:r>
        <w:t>a</w:t>
      </w:r>
      <w:r w:rsidRPr="00D34219">
        <w:t xml:space="preserve"> median value is that it will induce a trend in variance, which will invalidate the distribution</w:t>
      </w:r>
      <w:r>
        <w:t>al assumptions</w:t>
      </w:r>
      <w:r w:rsidRPr="00D34219">
        <w:t xml:space="preserve"> of the </w:t>
      </w:r>
      <w:r>
        <w:t xml:space="preserve">Mann Kendall S </w:t>
      </w:r>
      <w:r w:rsidRPr="00D34219">
        <w:t>test statistic</w:t>
      </w:r>
      <w:r>
        <w:t xml:space="preserve"> </w:t>
      </w:r>
      <w:r>
        <w:fldChar w:fldCharType="begin"/>
      </w:r>
      <w:r>
        <w:instrText xml:space="preserve"> ADDIN ZOTERO_ITEM CSL_CITATION {"citationID":"d0HFnukz","properties":{"formattedCitation":"(Dennis R. Helsel et al., 2020)","plainCitation":"(Dennis R. Helsel et al., 2020)","noteIndex":0},"citationItems":[{"id":3908,"uris":["http://zotero.org/groups/2329384/items/QT6QWZEW",["http://zotero.org/groups/2329384/items/QT6QWZEW"]],"itemData":{"id":3908,"type":"report","archive":"USGS Publications Warehouse","collection-title":"Techniques and Methods","event-place":"Reston, VA","genre":"Report","language":"English","note":"DOI: 10.3133/tm4A3","number":"4-A3","page":"484","publisher-place":"Reston, VA","title":"Statistical methods in water resources","URL":"http://pubs.er.usgs.gov/publication/tm4A3","author":[{"family":"Helsel","given":"Dennis R."},{"family":"Hirsch","given":"Robert M."},{"family":"Ryberg","given":"Karen R."},{"family":"Archfield","given":"Stacey A."},{"family":"Gilroy","given":"Edward J."}],"issued":{"date-parts":[["2020"]]}}}],"schema":"https://github.com/citation-style-language/schema/raw/master/csl-citation.json"} </w:instrText>
      </w:r>
      <w:r>
        <w:fldChar w:fldCharType="separate"/>
      </w:r>
      <w:r w:rsidRPr="007E6CD4">
        <w:rPr>
          <w:rFonts w:cs="Calibri"/>
        </w:rPr>
        <w:t>(Helsel et al. 2020)</w:t>
      </w:r>
      <w:r>
        <w:fldChar w:fldCharType="end"/>
      </w:r>
      <w:r w:rsidRPr="00D34219">
        <w:t>.</w:t>
      </w:r>
      <w:r>
        <w:t xml:space="preserve"> </w:t>
      </w:r>
    </w:p>
    <w:p w14:paraId="42D452B3" w14:textId="77777777" w:rsidR="002E7E33" w:rsidRDefault="00412CF2" w:rsidP="00412CF2">
      <w:pPr>
        <w:pStyle w:val="BodyText"/>
      </w:pPr>
      <w:r>
        <w:t>The trend at each site was characterised by the rate of change of the central tendency of the observations of each variable through time. Because water quality is constantly varying through time, the evaluated rate of change depends on the period over which the trend is assessed</w:t>
      </w:r>
      <w:r>
        <w:rPr>
          <w:rFonts w:cs="Arial"/>
        </w:rPr>
        <w:t xml:space="preserve"> </w:t>
      </w:r>
      <w:r>
        <w:rPr>
          <w:rFonts w:cs="Arial"/>
        </w:rPr>
        <w:fldChar w:fldCharType="begin" w:fldLock="1"/>
      </w:r>
      <w:r>
        <w:rPr>
          <w:rFonts w:cs="Arial"/>
        </w:rPr>
        <w:instrText>ADDIN CSL_CITATION {"citationItems":[{"id":"ITEM-1","itemData":{"abstract":"Ballantine, D.J., Booker, D., Unwin, M., Snelder, T. (2010) Analysis of national river water quality data for the period 1998–2007. NIWA Client Report CHC2010–038.","author":[{"dropping-particle":"","family":"Ballantine","given":"D J","non-dropping-particle":"","parse-names":false,"suffix":""},{"dropping-particle":"","family":"Booker","given":"Doug J","non-dropping-particle":"","parse-names":false,"suffix":""},{"dropping-particle":"","family":"Unwin","given":"Martin John","non-dropping-particle":"","parse-names":false,"suffix":""},{"dropping-particle":"","family":"Snelder","given":"Ton H","non-dropping-particle":"","parse-names":false,"suffix":""}],"collection-title":"NIWA Client Report CHC2010–038 prepared for the Ministry of the Environment","id":"ITEM-1","issued":{"date-parts":[["2010"]]},"publisher":"NIWA","publisher-place":"Christchurch","title":"Analysis of national river water quality data for the period 1998–2007","type":"report"},"uris":["http://www.mendeley.com/documents/?uuid=c2e25f70-eef3-4900-9640-b68810430e47"]},{"id":"ITEM-2","itemData":{"DOI":"10.1080/00288330.2016.1150309","ISSN":"0028-8330","author":[{"dropping-particle":"","family":"Larned","given":"Scott T","non-dropping-particle":"","parse-names":false,"suffix":""},{"dropping-particle":"","family":"Snelder","given":"Ton H","non-dropping-particle":"","parse-names":false,"suffix":""},{"dropping-particle":"","family":"Unwin","given":"Martin J","non-dropping-particle":"","parse-names":false,"suffix":""},{"dropping-particle":"","family":"McBride","given":"Graham B","non-dropping-particle":"","parse-names":false,"suffix":""}],"container-title":"New Zealand Journal of Marine and Freshwater Research","id":"ITEM-2","issue":"3","issued":{"date-parts":[["2016","7","2"]]},"page":"389-417","title":"Water quality in New Zealand rivers: current state and trends","type":"article-journal","volume":"50"},"uris":["http://www.mendeley.com/documents/?uuid=6a2e2d29-5491-4115-ad83-34422c4e664f"]}],"mendeley":{"formattedCitation":"(Ballantine et al. 2010; Larned et al. 2016)","plainTextFormattedCitation":"(Ballantine et al. 2010; Larned et al. 2016)","previouslyFormattedCitation":"(Ballantine et al. 2010; Larned et al. 2016)"},"properties":{"noteIndex":0},"schema":"https://github.com/citation-style-language/schema/raw/master/csl-citation.json"}</w:instrText>
      </w:r>
      <w:r>
        <w:rPr>
          <w:rFonts w:cs="Arial"/>
        </w:rPr>
        <w:fldChar w:fldCharType="separate"/>
      </w:r>
      <w:r w:rsidRPr="00B646FA">
        <w:rPr>
          <w:rFonts w:cs="Arial"/>
          <w:noProof/>
        </w:rPr>
        <w:t>(Ballantine et al. 2010; Larned et al. 2016)</w:t>
      </w:r>
      <w:r>
        <w:rPr>
          <w:rFonts w:cs="Arial"/>
        </w:rPr>
        <w:fldChar w:fldCharType="end"/>
      </w:r>
      <w:r>
        <w:t>. Therefore, trend assessments are carried out for specified periods. In the current study, MfE requested that trends be evaluated for periods of 10, 20 and 30 years, ending in December 202</w:t>
      </w:r>
      <w:r w:rsidR="0018590B">
        <w:t>4</w:t>
      </w:r>
      <w:r>
        <w:t xml:space="preserve">. </w:t>
      </w:r>
    </w:p>
    <w:p w14:paraId="2B77F665" w14:textId="0DE52A2A" w:rsidR="00F00FFE" w:rsidRDefault="00412CF2" w:rsidP="00412CF2">
      <w:pPr>
        <w:pStyle w:val="BodyText"/>
      </w:pPr>
      <w:r>
        <w:t xml:space="preserve">MfE </w:t>
      </w:r>
      <w:r w:rsidR="00EF3C2A">
        <w:t xml:space="preserve">also </w:t>
      </w:r>
      <w:r>
        <w:t xml:space="preserve">requested trends </w:t>
      </w:r>
      <w:r w:rsidR="00D46674">
        <w:t xml:space="preserve">be </w:t>
      </w:r>
      <w:r>
        <w:t xml:space="preserve">evaluated for each of the </w:t>
      </w:r>
      <w:r w:rsidRPr="00F51204">
        <w:t>water quality</w:t>
      </w:r>
      <w:r w:rsidRPr="00C62864">
        <w:t xml:space="preserve"> </w:t>
      </w:r>
      <w:r>
        <w:t xml:space="preserve">variables at each monitoring site for </w:t>
      </w:r>
      <w:r w:rsidRPr="0071244A">
        <w:t xml:space="preserve">rolling </w:t>
      </w:r>
      <w:r>
        <w:t xml:space="preserve">windows </w:t>
      </w:r>
      <w:r w:rsidRPr="0071244A">
        <w:t>of 10</w:t>
      </w:r>
      <w:r>
        <w:t>-</w:t>
      </w:r>
      <w:r w:rsidRPr="0071244A">
        <w:t>years</w:t>
      </w:r>
      <w:r>
        <w:t xml:space="preserve"> duration </w:t>
      </w:r>
      <w:r w:rsidRPr="0071244A">
        <w:t>starting in 19</w:t>
      </w:r>
      <w:r>
        <w:t>90</w:t>
      </w:r>
      <w:r w:rsidRPr="0071244A">
        <w:t xml:space="preserve"> and incrementing by one year </w:t>
      </w:r>
      <w:r>
        <w:t xml:space="preserve">(ending 31 December) </w:t>
      </w:r>
      <w:r w:rsidRPr="0071244A">
        <w:t xml:space="preserve">to a final </w:t>
      </w:r>
      <w:r>
        <w:t>window</w:t>
      </w:r>
      <w:r w:rsidRPr="0071244A">
        <w:t xml:space="preserve"> ending in 20</w:t>
      </w:r>
      <w:r>
        <w:t>2</w:t>
      </w:r>
      <w:r w:rsidR="00B82AAC">
        <w:t>4</w:t>
      </w:r>
      <w:r>
        <w:t xml:space="preserve"> (i.e., a total </w:t>
      </w:r>
      <w:proofErr w:type="gramStart"/>
      <w:r>
        <w:t>time period</w:t>
      </w:r>
      <w:proofErr w:type="gramEnd"/>
      <w:r>
        <w:t xml:space="preserve"> of 3</w:t>
      </w:r>
      <w:r w:rsidR="00B82AAC">
        <w:t>4</w:t>
      </w:r>
      <w:r>
        <w:t xml:space="preserve"> years). </w:t>
      </w:r>
      <w:r w:rsidR="00C73B1F">
        <w:rPr>
          <w:szCs w:val="22"/>
        </w:rPr>
        <w:t>Aggregate r</w:t>
      </w:r>
      <w:r w:rsidR="00A82057">
        <w:t xml:space="preserve">olling trends </w:t>
      </w:r>
      <w:r w:rsidR="00773CE8">
        <w:t>allow</w:t>
      </w:r>
      <w:r w:rsidR="00703DD2">
        <w:t>ed</w:t>
      </w:r>
      <w:r w:rsidR="00773CE8">
        <w:t xml:space="preserve"> inspection of </w:t>
      </w:r>
      <w:r w:rsidR="00C55AFF">
        <w:rPr>
          <w:szCs w:val="22"/>
        </w:rPr>
        <w:t>transien</w:t>
      </w:r>
      <w:r w:rsidR="006E2B21">
        <w:rPr>
          <w:szCs w:val="22"/>
        </w:rPr>
        <w:t xml:space="preserve">ce </w:t>
      </w:r>
      <w:r w:rsidR="00C55AFF" w:rsidRPr="00C43352">
        <w:rPr>
          <w:szCs w:val="22"/>
        </w:rPr>
        <w:t xml:space="preserve">in proportions of </w:t>
      </w:r>
      <w:r w:rsidR="00C55AFF">
        <w:rPr>
          <w:szCs w:val="22"/>
        </w:rPr>
        <w:t>improving</w:t>
      </w:r>
      <w:r w:rsidR="00C55AFF" w:rsidRPr="00C43352">
        <w:rPr>
          <w:szCs w:val="22"/>
        </w:rPr>
        <w:t xml:space="preserve"> trends</w:t>
      </w:r>
      <w:r w:rsidR="006E2B21">
        <w:rPr>
          <w:szCs w:val="22"/>
        </w:rPr>
        <w:t xml:space="preserve">. </w:t>
      </w:r>
      <w:r w:rsidR="00F00FFE">
        <w:t xml:space="preserve">The purpose of </w:t>
      </w:r>
      <w:r w:rsidR="00383A73">
        <w:t xml:space="preserve">producing aggregated </w:t>
      </w:r>
      <w:r w:rsidR="00593FD2">
        <w:t>rolling trends was to investigate</w:t>
      </w:r>
      <w:r w:rsidR="004D2201">
        <w:t xml:space="preserve"> </w:t>
      </w:r>
      <w:r w:rsidR="006A364B">
        <w:t xml:space="preserve">temporal patterns with </w:t>
      </w:r>
      <w:r w:rsidR="004D2201">
        <w:t>10-year aggregate trends</w:t>
      </w:r>
      <w:r w:rsidR="006A364B">
        <w:t xml:space="preserve">. </w:t>
      </w:r>
      <w:r w:rsidR="004651BB">
        <w:t xml:space="preserve">We </w:t>
      </w:r>
      <w:r w:rsidR="007D373B">
        <w:t xml:space="preserve">therefore </w:t>
      </w:r>
      <w:r w:rsidR="00B24A3C">
        <w:t>inspected the results of rolling trends to assess t</w:t>
      </w:r>
      <w:r w:rsidR="006A364B">
        <w:t>he degree to which</w:t>
      </w:r>
      <w:r w:rsidR="00EF203E">
        <w:t xml:space="preserve"> </w:t>
      </w:r>
      <w:r w:rsidR="004651BB">
        <w:t xml:space="preserve">the </w:t>
      </w:r>
      <w:r w:rsidR="004651BB" w:rsidRPr="00C43352">
        <w:rPr>
          <w:szCs w:val="22"/>
        </w:rPr>
        <w:t xml:space="preserve">proportions of </w:t>
      </w:r>
      <w:r w:rsidR="004651BB">
        <w:rPr>
          <w:szCs w:val="22"/>
        </w:rPr>
        <w:t>improving</w:t>
      </w:r>
      <w:r w:rsidR="004651BB" w:rsidRPr="00C43352">
        <w:rPr>
          <w:szCs w:val="22"/>
        </w:rPr>
        <w:t xml:space="preserve"> trends</w:t>
      </w:r>
      <w:r w:rsidR="004651BB">
        <w:rPr>
          <w:szCs w:val="22"/>
        </w:rPr>
        <w:t xml:space="preserve"> were either </w:t>
      </w:r>
      <w:r w:rsidR="00D52138">
        <w:t>persisten</w:t>
      </w:r>
      <w:r w:rsidR="004651BB">
        <w:t xml:space="preserve">t or contained </w:t>
      </w:r>
      <w:r w:rsidR="00C922EC">
        <w:t>qua</w:t>
      </w:r>
      <w:r w:rsidR="00725C82">
        <w:t>s</w:t>
      </w:r>
      <w:r w:rsidR="00C922EC">
        <w:t>i-period</w:t>
      </w:r>
      <w:r w:rsidR="00725C82">
        <w:t>ic</w:t>
      </w:r>
      <w:r w:rsidR="00C922EC">
        <w:t xml:space="preserve"> fluctuations</w:t>
      </w:r>
      <w:r w:rsidR="00A82057">
        <w:rPr>
          <w:szCs w:val="22"/>
        </w:rPr>
        <w:t xml:space="preserve">. </w:t>
      </w:r>
    </w:p>
    <w:p w14:paraId="2E4A0E91" w14:textId="67E142CB" w:rsidR="00412CF2" w:rsidRDefault="00412CF2" w:rsidP="00412CF2">
      <w:pPr>
        <w:pStyle w:val="BodyText"/>
      </w:pPr>
      <w:r>
        <w:t xml:space="preserve">For a national study that aims to </w:t>
      </w:r>
      <w:r w:rsidRPr="007B705B">
        <w:t xml:space="preserve">allow robust comparison of trends between sites and to provide a synoptic assessment </w:t>
      </w:r>
      <w:r w:rsidR="00DB7092">
        <w:t>of</w:t>
      </w:r>
      <w:r w:rsidRPr="007B705B">
        <w:t xml:space="preserve"> </w:t>
      </w:r>
      <w:r w:rsidR="00E75B87">
        <w:t>trends</w:t>
      </w:r>
      <w:r w:rsidR="00BB7F48">
        <w:t xml:space="preserve"> ac</w:t>
      </w:r>
      <w:r w:rsidR="00102836">
        <w:t>ross</w:t>
      </w:r>
      <w:r w:rsidR="00AE7F46">
        <w:t xml:space="preserve"> </w:t>
      </w:r>
      <w:r>
        <w:t>the whole country</w:t>
      </w:r>
      <w:r w:rsidR="00AE7F46">
        <w:t>, such as the present study,</w:t>
      </w:r>
      <w:r>
        <w:t xml:space="preserve"> it is important that </w:t>
      </w:r>
      <w:r w:rsidR="00767D3D">
        <w:t xml:space="preserve">the </w:t>
      </w:r>
      <w:r>
        <w:t xml:space="preserve">trends </w:t>
      </w:r>
      <w:r w:rsidR="00767D3D">
        <w:t>evaluated at each site</w:t>
      </w:r>
      <w:r>
        <w:t xml:space="preserve"> are commensurate in terms of their statistical power and representativeness of the </w:t>
      </w:r>
      <w:proofErr w:type="gramStart"/>
      <w:r>
        <w:t>time period</w:t>
      </w:r>
      <w:proofErr w:type="gramEnd"/>
      <w:r>
        <w:t xml:space="preserve">. In these types of studies, it is general practice to </w:t>
      </w:r>
      <w:r w:rsidR="00683B42">
        <w:t>define</w:t>
      </w:r>
      <w:r w:rsidR="007F5F22">
        <w:t xml:space="preserve"> </w:t>
      </w:r>
      <w:r w:rsidRPr="00D37F31">
        <w:t>consistent</w:t>
      </w:r>
      <w:r>
        <w:t xml:space="preserve"> </w:t>
      </w:r>
      <w:r w:rsidR="00AB7972">
        <w:t xml:space="preserve">time periods (i.e., </w:t>
      </w:r>
      <w:r>
        <w:t>trend duration and start date</w:t>
      </w:r>
      <w:r w:rsidR="00C6045F">
        <w:t>)</w:t>
      </w:r>
      <w:r w:rsidR="001754EE">
        <w:t xml:space="preserve"> s</w:t>
      </w:r>
      <w:r w:rsidR="00A15F8B">
        <w:t>o</w:t>
      </w:r>
      <w:r w:rsidR="001754EE">
        <w:t xml:space="preserve"> that all sites are subjected to the same conditions (i.e., equivalent political, climate, economic conditions)</w:t>
      </w:r>
      <w:r>
        <w:t xml:space="preserve">. It is also general practice to define the acceptable proportion of gaps and how these are distributed across sample intervals so that the reported trends are assessed from </w:t>
      </w:r>
      <w:r w:rsidR="00286DE7">
        <w:t xml:space="preserve">comparable data. The acceptable proportion of gaps and representation of sample intervals by observations within the time period are commonly referred to as site inclusion or filtering rules (e.g., </w:t>
      </w:r>
      <w:r w:rsidR="00286DE7">
        <w:fldChar w:fldCharType="begin"/>
      </w:r>
      <w:r w:rsidR="00286DE7">
        <w:instrText xml:space="preserve"> ADDIN ZOTERO_ITEM CSL_CITATION {"citationID":"t4Vr0f8A","properties":{"formattedCitation":"(Larned {\\i{}et al.}, 2018)","plainCitation":"(Larned et al., 2018)","dontUpdate":true,"noteIndex":0},"citationItems":[{"id":4195,"uris":["http://zotero.org/groups/2329384/items/YBAEVJM7",["http://zotero.org/groups/2329384/items/YBAEVJM7"]],"itemData":{"id":4195,"type":"report","genre":"Prepared for Ministry for the Environment","number":"2018347CH","page":"71","publisher":"NIWA","title":"Water quality state and trends in New Zealand rivers. Analyses of national-scale data ending in 2017","URL":"https://www.mfe.govt.nz/sites/default/files/media/Fresh%20water/spatial-modelling-of-river-water-quality-state.pdf","author":[{"family":"Larned","given":"S."},{"family":"Whitehead","given":"A."},{"family":"Fraser","given":"C. E."},{"family":"Snelder","given":"T"},{"family":"Yang","given":"J"}],"issued":{"date-parts":[["2018",12]]}}}],"schema":"https://github.com/citation-style-language/schema/raw/master/csl-citation.json"} </w:instrText>
      </w:r>
      <w:r w:rsidR="00286DE7">
        <w:fldChar w:fldCharType="separate"/>
      </w:r>
      <w:r w:rsidR="00286DE7" w:rsidRPr="001409C9">
        <w:rPr>
          <w:rFonts w:cs="Calibri"/>
        </w:rPr>
        <w:t xml:space="preserve">Larned </w:t>
      </w:r>
      <w:r w:rsidR="00286DE7" w:rsidRPr="006641E2">
        <w:rPr>
          <w:rFonts w:cs="Calibri"/>
        </w:rPr>
        <w:t>et al.</w:t>
      </w:r>
      <w:r w:rsidR="00286DE7" w:rsidRPr="001409C9">
        <w:rPr>
          <w:rFonts w:cs="Calibri"/>
        </w:rPr>
        <w:t xml:space="preserve"> 2018)</w:t>
      </w:r>
      <w:r w:rsidR="00286DE7">
        <w:fldChar w:fldCharType="end"/>
      </w:r>
      <w:r w:rsidR="00286DE7">
        <w:t xml:space="preserve"> but this is also termed</w:t>
      </w:r>
      <w:r w:rsidR="00286DE7" w:rsidRPr="004672CE">
        <w:t xml:space="preserve"> </w:t>
      </w:r>
      <w:r w:rsidR="00961CE5">
        <w:t>“</w:t>
      </w:r>
      <w:r w:rsidR="00286DE7" w:rsidRPr="004672CE">
        <w:t>site screening criteria</w:t>
      </w:r>
      <w:r w:rsidR="00961CE5">
        <w:t>”</w:t>
      </w:r>
      <w:r w:rsidR="00286DE7">
        <w:t xml:space="preserve"> and </w:t>
      </w:r>
      <w:r w:rsidR="00961CE5">
        <w:t>“</w:t>
      </w:r>
      <w:r w:rsidR="00286DE7">
        <w:t>completeness criteria</w:t>
      </w:r>
      <w:r w:rsidR="00961CE5">
        <w:t>”</w:t>
      </w:r>
      <w:r w:rsidR="00286DE7">
        <w:t>.</w:t>
      </w:r>
    </w:p>
    <w:p w14:paraId="6A1DA32B" w14:textId="0488A619" w:rsidR="00412CF2" w:rsidRDefault="0065697F" w:rsidP="00412CF2">
      <w:pPr>
        <w:pStyle w:val="BodyText"/>
      </w:pPr>
      <w:r>
        <w:t>U</w:t>
      </w:r>
      <w:r w:rsidR="002A5AAA">
        <w:t>niversally applied</w:t>
      </w:r>
      <w:r w:rsidR="002559F1">
        <w:t xml:space="preserve"> </w:t>
      </w:r>
      <w:r w:rsidR="009A5DC4">
        <w:t>data requirements or</w:t>
      </w:r>
      <w:r w:rsidR="002759B6">
        <w:t xml:space="preserve"> </w:t>
      </w:r>
      <w:r w:rsidR="00412CF2">
        <w:t xml:space="preserve">filtering rules </w:t>
      </w:r>
      <w:r w:rsidR="003065E6">
        <w:t xml:space="preserve">have not been developed </w:t>
      </w:r>
      <w:r w:rsidR="00412CF2">
        <w:t xml:space="preserve">for trend assessments performed over many sites and variables. The </w:t>
      </w:r>
      <w:r w:rsidR="0022151E">
        <w:t>definition</w:t>
      </w:r>
      <w:r w:rsidR="00412CF2">
        <w:t xml:space="preserve"> of filtering rules is </w:t>
      </w:r>
      <w:r w:rsidR="00383C80">
        <w:t>complicated by a</w:t>
      </w:r>
      <w:r w:rsidR="00412CF2">
        <w:t xml:space="preserve"> trade-off</w:t>
      </w:r>
      <w:r w:rsidR="00D80BB6">
        <w:t xml:space="preserve">: </w:t>
      </w:r>
      <w:r w:rsidR="00793F0A">
        <w:t>more</w:t>
      </w:r>
      <w:r w:rsidR="00412CF2">
        <w:t xml:space="preserve"> restrictive rules, which increase the robustness of the individual trend analyses but </w:t>
      </w:r>
      <w:r w:rsidR="009E6C06">
        <w:t xml:space="preserve">will </w:t>
      </w:r>
      <w:r w:rsidR="00412CF2">
        <w:t>generally exclude numerous sites thereby reducing spatial coverage. In general, this trade-off is also affected by the duration</w:t>
      </w:r>
      <w:r w:rsidR="008D222E">
        <w:t xml:space="preserve"> of trend period</w:t>
      </w:r>
      <w:r w:rsidR="00412CF2">
        <w:t xml:space="preserve">. Steadily increasing monitoring effort over </w:t>
      </w:r>
      <w:r w:rsidR="008D222E">
        <w:t>time</w:t>
      </w:r>
      <w:r w:rsidR="00412CF2">
        <w:t xml:space="preserve"> means that shorter and more recent </w:t>
      </w:r>
      <w:r w:rsidR="008D222E">
        <w:t xml:space="preserve">trend </w:t>
      </w:r>
      <w:r w:rsidR="00412CF2">
        <w:t xml:space="preserve">periods will generally have a larger number of eligible sites. </w:t>
      </w:r>
    </w:p>
    <w:p w14:paraId="0E09A84D" w14:textId="77777777" w:rsidR="00412CF2" w:rsidRDefault="00412CF2" w:rsidP="00412CF2">
      <w:pPr>
        <w:pStyle w:val="BodyText"/>
      </w:pPr>
      <w:r>
        <w:t>The application of filtering rules f</w:t>
      </w:r>
      <w:r w:rsidRPr="004672CE">
        <w:t xml:space="preserve">or variables that are measured at quarterly intervals or </w:t>
      </w:r>
      <w:r>
        <w:t>more frequently requires two steps. First,</w:t>
      </w:r>
      <w:r w:rsidRPr="004672CE">
        <w:t xml:space="preserve"> retain sites for which </w:t>
      </w:r>
      <w:r>
        <w:t>observations</w:t>
      </w:r>
      <w:r w:rsidRPr="004672CE">
        <w:t xml:space="preserve"> are available </w:t>
      </w:r>
      <w:r>
        <w:t>f</w:t>
      </w:r>
      <w:r w:rsidRPr="004672CE">
        <w:t xml:space="preserve">or at least </w:t>
      </w:r>
      <w:r w:rsidRPr="000F7550">
        <w:rPr>
          <w:i/>
          <w:iCs/>
        </w:rPr>
        <w:t>X</w:t>
      </w:r>
      <w:r w:rsidRPr="004672CE">
        <w:t>% of the years in the period</w:t>
      </w:r>
      <w:r>
        <w:t xml:space="preserve">. Second, retain sites for which observations are available </w:t>
      </w:r>
      <w:r w:rsidRPr="004672CE">
        <w:t xml:space="preserve">for at </w:t>
      </w:r>
      <w:r w:rsidRPr="004672CE">
        <w:lastRenderedPageBreak/>
        <w:t xml:space="preserve">least </w:t>
      </w:r>
      <w:r>
        <w:rPr>
          <w:i/>
          <w:iCs/>
        </w:rPr>
        <w:t>Y</w:t>
      </w:r>
      <w:r w:rsidRPr="004672CE">
        <w:t xml:space="preserve">% of the </w:t>
      </w:r>
      <w:r>
        <w:t>sample intervals</w:t>
      </w:r>
      <w:r w:rsidRPr="004672CE">
        <w:t>. For variables that are measured annual</w:t>
      </w:r>
      <w:r>
        <w:t>ly such as MCI</w:t>
      </w:r>
      <w:r w:rsidRPr="004672CE">
        <w:t xml:space="preserve">, </w:t>
      </w:r>
      <w:r>
        <w:t xml:space="preserve">the filtering rules are applied by </w:t>
      </w:r>
      <w:r w:rsidRPr="004672CE">
        <w:t>retain</w:t>
      </w:r>
      <w:r>
        <w:t>ing</w:t>
      </w:r>
      <w:r w:rsidRPr="004672CE">
        <w:t xml:space="preserve"> sites for which values are available for at least </w:t>
      </w:r>
      <w:r w:rsidRPr="000F7550">
        <w:rPr>
          <w:i/>
          <w:iCs/>
        </w:rPr>
        <w:t>X</w:t>
      </w:r>
      <w:r w:rsidRPr="004672CE">
        <w:t xml:space="preserve">% of the years in the trend period. </w:t>
      </w:r>
    </w:p>
    <w:p w14:paraId="238A593B" w14:textId="3F6B05E6" w:rsidR="00412CF2" w:rsidRDefault="00412CF2" w:rsidP="00412CF2">
      <w:pPr>
        <w:pStyle w:val="BodyText"/>
      </w:pPr>
      <w:r>
        <w:t xml:space="preserve">In this study, we used filtering rules applied by Larned et al. </w:t>
      </w:r>
      <w:r>
        <w:fldChar w:fldCharType="begin" w:fldLock="1"/>
      </w:r>
      <w:r>
        <w:instrText>ADDIN CSL_CITATION {"citationItems":[{"id":"ITEM-1","itemData":{"author":[{"dropping-particle":"","family":"Larned","given":"Scott T","non-dropping-particle":"","parse-names":false,"suffix":""},{"dropping-particle":"","family":"Whitehead","given":"Amy L","non-dropping-particle":"","parse-names":false,"suffix":""},{"dropping-particle":"","family":"Snelder","given":"Ton H","non-dropping-particle":"","parse-names":false,"suffix":""},{"dropping-particle":"","family":"Fraser","given":"Caroline","non-dropping-particle":"","parse-names":false,"suffix":""},{"dropping-particle":"","family":"Yang","given":"Jing","non-dropping-particle":"","parse-names":false,"suffix":""}],"collection-title":"NIWA Client Report 2018347CH prepared for the Ministry for the Environment","id":"ITEM-1","issue":"December","issued":{"date-parts":[["2018"]]},"number-of-pages":"67","publisher":"NIWA","publisher-place":"Christchurch","title":"Water quality state and trends in New Zealand rivers: Analyses of national data ending in 2017","type":"report"},"label":"part","suppress-author":1,"uris":["http://www.mendeley.com/documents/?uuid=05109eda-7f69-4c74-b1fe-d77e8dcbc0cb"]}],"mendeley":{"formattedCitation":"(2018)","plainTextFormattedCitation":"(2018)","previouslyFormattedCitation":"(2018)"},"properties":{"noteIndex":0},"schema":"https://github.com/citation-style-language/schema/raw/master/csl-citation.json"}</w:instrText>
      </w:r>
      <w:r>
        <w:fldChar w:fldCharType="separate"/>
      </w:r>
      <w:r w:rsidRPr="00B646FA">
        <w:rPr>
          <w:noProof/>
        </w:rPr>
        <w:t>(2018)</w:t>
      </w:r>
      <w:r>
        <w:fldChar w:fldCharType="end"/>
      </w:r>
      <w:r>
        <w:t xml:space="preserve"> an</w:t>
      </w:r>
      <w:r w:rsidRPr="00F50030">
        <w:t xml:space="preserve">d </w:t>
      </w:r>
      <w:r w:rsidR="00F41B3E">
        <w:t>Whitehead et al. (</w:t>
      </w:r>
      <w:r w:rsidR="00504D04">
        <w:t>2022</w:t>
      </w:r>
      <w:r w:rsidR="00F41B3E">
        <w:t>)</w:t>
      </w:r>
      <w:r>
        <w:t>, which set X an</w:t>
      </w:r>
      <w:r w:rsidRPr="00F50030">
        <w:t>d Y to 90%.</w:t>
      </w:r>
      <w:r>
        <w:t xml:space="preserve"> Further, the definition of </w:t>
      </w:r>
      <w:r w:rsidR="005157EE">
        <w:t>the time increments</w:t>
      </w:r>
      <w:r w:rsidR="00DB1975">
        <w:t xml:space="preserve"> specified</w:t>
      </w:r>
      <w:r>
        <w:t xml:space="preserve"> was flexible to maximise the number of sites that were included. If the site failed to comply with filter rule (2) when </w:t>
      </w:r>
      <w:r w:rsidR="009627B3">
        <w:t>time increment</w:t>
      </w:r>
      <w:r>
        <w:t xml:space="preserve"> </w:t>
      </w:r>
      <w:r w:rsidR="000B310B">
        <w:t>was</w:t>
      </w:r>
      <w:r>
        <w:t xml:space="preserve"> set as months, a coarsening of the data to bi-monthly</w:t>
      </w:r>
      <w:r w:rsidR="00443B18">
        <w:t xml:space="preserve"> (once every two months)</w:t>
      </w:r>
      <w:r w:rsidR="0079672E">
        <w:t xml:space="preserve"> or quarterly</w:t>
      </w:r>
      <w:r>
        <w:t xml:space="preserve"> </w:t>
      </w:r>
      <w:r w:rsidR="000B310B">
        <w:t xml:space="preserve">time increments </w:t>
      </w:r>
      <w:r>
        <w:t xml:space="preserve">was applied and the filter </w:t>
      </w:r>
      <w:r w:rsidRPr="00CE17E8">
        <w:t>rule (2) was reassessed</w:t>
      </w:r>
      <w:r w:rsidR="004A060E">
        <w:t>.</w:t>
      </w:r>
      <w:r w:rsidR="00F071CC">
        <w:t xml:space="preserve"> </w:t>
      </w:r>
      <w:r w:rsidR="00001663">
        <w:t>Trends were evaluated based on the highest frequency coarser time incre</w:t>
      </w:r>
      <w:r w:rsidR="00D66831">
        <w:t>ment</w:t>
      </w:r>
      <w:r w:rsidR="00F071CC">
        <w:t xml:space="preserve"> </w:t>
      </w:r>
      <w:r w:rsidR="00C3704B">
        <w:t xml:space="preserve">that </w:t>
      </w:r>
      <w:r w:rsidRPr="00CE17E8">
        <w:t>complied with filter rule (2)</w:t>
      </w:r>
      <w:r>
        <w:t xml:space="preserve">. </w:t>
      </w:r>
      <w:r w:rsidRPr="0094172F">
        <w:t xml:space="preserve">It is noted that </w:t>
      </w:r>
      <w:r w:rsidR="00651D9C">
        <w:t>the filtering rules</w:t>
      </w:r>
      <w:r w:rsidRPr="0094172F">
        <w:t xml:space="preserve"> </w:t>
      </w:r>
      <w:r w:rsidR="00B73686">
        <w:t>imply</w:t>
      </w:r>
      <w:r w:rsidRPr="0094172F">
        <w:t xml:space="preserve"> a tolerance of variable levels of statistical power and </w:t>
      </w:r>
      <w:r w:rsidRPr="00CE17E8">
        <w:t xml:space="preserve">temporal representativeness across the sites that were included in the analysis. </w:t>
      </w:r>
    </w:p>
    <w:p w14:paraId="0D8DFC50" w14:textId="07CE2C96" w:rsidR="00412CF2" w:rsidRDefault="00412CF2" w:rsidP="00412CF2">
      <w:pPr>
        <w:pStyle w:val="BodyText"/>
      </w:pPr>
      <w:r>
        <w:t xml:space="preserve">For MCI, we allowed both annual and bi-annual sampling intervals, as </w:t>
      </w:r>
      <w:r w:rsidR="000C2D8D">
        <w:t>s</w:t>
      </w:r>
      <w:r w:rsidR="007D2537">
        <w:t>ome</w:t>
      </w:r>
      <w:r w:rsidR="000C2D8D">
        <w:t xml:space="preserve"> </w:t>
      </w:r>
      <w:r>
        <w:t>regional councils have routinely monitored MCI bi-annually. If a site failed to comply with filter rule (2) when seasons were set as biannual, a coarsening of the data to annual sampling intervals was applied and only filter rule (1) was applicable.</w:t>
      </w:r>
    </w:p>
    <w:p w14:paraId="438B503C" w14:textId="6A8E9E6B" w:rsidR="00412CF2" w:rsidRDefault="00412CF2" w:rsidP="00EE376C">
      <w:pPr>
        <w:pStyle w:val="Heading3"/>
        <w:numPr>
          <w:ilvl w:val="2"/>
          <w:numId w:val="7"/>
        </w:numPr>
      </w:pPr>
      <w:bookmarkStart w:id="143" w:name="_Toc65657188"/>
      <w:bookmarkStart w:id="144" w:name="_Toc82600408"/>
      <w:r>
        <w:t>Seasonality assessment</w:t>
      </w:r>
      <w:bookmarkEnd w:id="143"/>
      <w:bookmarkEnd w:id="144"/>
    </w:p>
    <w:p w14:paraId="5291F725" w14:textId="706574B9" w:rsidR="00412CF2" w:rsidRDefault="00412CF2" w:rsidP="00412CF2">
      <w:pPr>
        <w:pStyle w:val="BodyText"/>
      </w:pPr>
      <w:r>
        <w:t>For</w:t>
      </w:r>
      <w:r w:rsidRPr="009C5438">
        <w:t xml:space="preserve"> many </w:t>
      </w:r>
      <w:r>
        <w:t>site</w:t>
      </w:r>
      <w:r w:rsidR="006B0FF0">
        <w:t xml:space="preserve"> </w:t>
      </w:r>
      <w:r w:rsidR="006B0FF0" w:rsidRPr="00F23DB9">
        <w:rPr>
          <w:rFonts w:cs="Calibri"/>
          <w:color w:val="000000" w:themeColor="text1"/>
          <w:szCs w:val="22"/>
        </w:rPr>
        <w:t>×</w:t>
      </w:r>
      <w:r w:rsidR="006B0FF0">
        <w:rPr>
          <w:rFonts w:cs="Calibri"/>
          <w:color w:val="000000" w:themeColor="text1"/>
          <w:szCs w:val="22"/>
        </w:rPr>
        <w:t xml:space="preserve"> </w:t>
      </w:r>
      <w:r>
        <w:t xml:space="preserve">variable combinations, observations vary systematically by </w:t>
      </w:r>
      <w:r w:rsidRPr="009C5438">
        <w:t>season</w:t>
      </w:r>
      <w:r>
        <w:t xml:space="preserve"> (e.g., by month or quarter)</w:t>
      </w:r>
      <w:r w:rsidRPr="009C5438">
        <w:t>.</w:t>
      </w:r>
      <w:r>
        <w:t xml:space="preserve"> In cases where seasons are a major source </w:t>
      </w:r>
      <w:r w:rsidR="00EA5D63">
        <w:t xml:space="preserve">of </w:t>
      </w:r>
      <w:r>
        <w:t xml:space="preserve">variability, accounting for the systematic </w:t>
      </w:r>
      <w:r w:rsidRPr="009C5438">
        <w:t xml:space="preserve">seasonal variation </w:t>
      </w:r>
      <w:r>
        <w:t>should increase the</w:t>
      </w:r>
      <w:r w:rsidRPr="009C5438">
        <w:t xml:space="preserve"> </w:t>
      </w:r>
      <w:r>
        <w:t xml:space="preserve">statistical </w:t>
      </w:r>
      <w:r w:rsidRPr="009C5438">
        <w:t xml:space="preserve">power </w:t>
      </w:r>
      <w:r>
        <w:t>of the trend assessment (i.e., increase the confidence in the estimate of direction and rate of the trend)</w:t>
      </w:r>
      <w:r w:rsidRPr="009C5438">
        <w:t>.</w:t>
      </w:r>
      <w:r>
        <w:t xml:space="preserve"> The purpose of a s</w:t>
      </w:r>
      <w:r w:rsidRPr="00343CD8">
        <w:t>easonality assessment</w:t>
      </w:r>
      <w:r>
        <w:t xml:space="preserve"> was to identify whether seasons explain variation in the water quality variable</w:t>
      </w:r>
      <w:r w:rsidRPr="009C5438">
        <w:t>.</w:t>
      </w:r>
      <w:r>
        <w:t xml:space="preserve"> If this was true, then seasonal versions of the trend assessment procedures were used at the trend assessment step (Section </w:t>
      </w:r>
      <w:r>
        <w:fldChar w:fldCharType="begin"/>
      </w:r>
      <w:r>
        <w:instrText xml:space="preserve"> REF _Ref57642455 \r \h </w:instrText>
      </w:r>
      <w:r>
        <w:fldChar w:fldCharType="separate"/>
      </w:r>
      <w:r w:rsidR="00E86EE1">
        <w:t>3.2.3</w:t>
      </w:r>
      <w:r>
        <w:fldChar w:fldCharType="end"/>
      </w:r>
      <w:r>
        <w:t>).</w:t>
      </w:r>
    </w:p>
    <w:p w14:paraId="0E3FF0F5" w14:textId="311D2478" w:rsidR="00BA306A" w:rsidRDefault="00BA306A" w:rsidP="00BA306A">
      <w:pPr>
        <w:pStyle w:val="BodyText"/>
      </w:pPr>
      <w:r>
        <w:t>In previous national scale assessments, the season assigned to a site</w:t>
      </w:r>
      <w:r w:rsidR="00F405EA">
        <w:t xml:space="preserve"> </w:t>
      </w:r>
      <w:r w:rsidR="00F405EA" w:rsidRPr="00F23DB9">
        <w:rPr>
          <w:rFonts w:cs="Calibri"/>
          <w:color w:val="000000" w:themeColor="text1"/>
          <w:szCs w:val="22"/>
        </w:rPr>
        <w:t>×</w:t>
      </w:r>
      <w:r w:rsidR="00F405EA">
        <w:rPr>
          <w:rFonts w:cs="Calibri"/>
          <w:color w:val="000000" w:themeColor="text1"/>
          <w:szCs w:val="22"/>
        </w:rPr>
        <w:t xml:space="preserve"> </w:t>
      </w:r>
      <w:r>
        <w:t xml:space="preserve">variable combination was limited to the sampling interval. However, </w:t>
      </w:r>
      <w:r w:rsidR="00577BC2">
        <w:t>for our</w:t>
      </w:r>
      <w:r>
        <w:t xml:space="preserve"> trend assessment</w:t>
      </w:r>
      <w:r w:rsidR="00577BC2">
        <w:t>,</w:t>
      </w:r>
      <w:r>
        <w:t xml:space="preserve"> season can be defined separately from the time increment of the assessment. The possible options for season are the selected time increment, and any other increments (i.e., monthly, bi-monthly, quarterly, biannually) that are whole multiples of the time increment. We evaluated seasonality for each potential season using the </w:t>
      </w:r>
      <w:r w:rsidR="008958E8">
        <w:t>Kruskal</w:t>
      </w:r>
      <w:r>
        <w:t xml:space="preserve">-Wallis multi-sample test for identical populations. This is a non-parametric ANOVA that determines the extent to which season explains variation in the water quality observations. Following Hirsch </w:t>
      </w:r>
      <w:r w:rsidRPr="006641E2">
        <w:t>et al</w:t>
      </w:r>
      <w:r w:rsidR="006641E2">
        <w:t>.</w:t>
      </w:r>
      <w:r>
        <w:t xml:space="preserve"> (1982), we identified season</w:t>
      </w:r>
      <w:r w:rsidR="00E72D50">
        <w:t xml:space="preserve"> </w:t>
      </w:r>
      <w:r w:rsidR="00E72D50" w:rsidRPr="00F23DB9">
        <w:rPr>
          <w:rFonts w:cs="Calibri"/>
          <w:color w:val="000000" w:themeColor="text1"/>
          <w:szCs w:val="22"/>
        </w:rPr>
        <w:t>×</w:t>
      </w:r>
      <w:r w:rsidR="00E72D50">
        <w:rPr>
          <w:rFonts w:cs="Calibri"/>
          <w:color w:val="000000" w:themeColor="text1"/>
          <w:szCs w:val="22"/>
        </w:rPr>
        <w:t xml:space="preserve"> </w:t>
      </w:r>
      <w:r>
        <w:t>site</w:t>
      </w:r>
      <w:r w:rsidR="00E72D50">
        <w:t xml:space="preserve"> </w:t>
      </w:r>
      <w:r w:rsidR="00E72D50" w:rsidRPr="00F23DB9">
        <w:rPr>
          <w:rFonts w:cs="Calibri"/>
          <w:color w:val="000000" w:themeColor="text1"/>
          <w:szCs w:val="22"/>
        </w:rPr>
        <w:t>×</w:t>
      </w:r>
      <w:r w:rsidR="00E72D50">
        <w:rPr>
          <w:rFonts w:cs="Calibri"/>
          <w:color w:val="000000" w:themeColor="text1"/>
          <w:szCs w:val="22"/>
        </w:rPr>
        <w:t xml:space="preserve"> </w:t>
      </w:r>
      <w:r>
        <w:t xml:space="preserve">variable combinations as being seasonal based on the </w:t>
      </w:r>
      <w:r w:rsidRPr="00DC727E">
        <w:rPr>
          <w:i/>
          <w:iCs/>
        </w:rPr>
        <w:t>p</w:t>
      </w:r>
      <w:r>
        <w:t xml:space="preserve">-value from the </w:t>
      </w:r>
      <w:r w:rsidR="008958E8">
        <w:t>Kruskal</w:t>
      </w:r>
      <w:r>
        <w:t xml:space="preserve">-Wallis test with </w:t>
      </w:r>
      <w:r>
        <w:rPr>
          <w:rFonts w:cs="Calibri"/>
        </w:rPr>
        <w:t>α</w:t>
      </w:r>
      <w:r>
        <w:t>=0.05. At this point, a check was also performed to determine whether each season option would have sufficient data variability within each season to undertake the trend assessment (&gt;=5 non-censored values and/or &gt;=3 unique non-censored values) (</w:t>
      </w:r>
      <w:r w:rsidR="00F11616">
        <w:t>S</w:t>
      </w:r>
      <w:r>
        <w:t>ection</w:t>
      </w:r>
      <w:r w:rsidR="001A2894">
        <w:t xml:space="preserve"> </w:t>
      </w:r>
      <w:r w:rsidR="001A2894">
        <w:fldChar w:fldCharType="begin"/>
      </w:r>
      <w:r w:rsidR="001A2894">
        <w:instrText xml:space="preserve"> REF _Ref210639187 \r \h </w:instrText>
      </w:r>
      <w:r w:rsidR="001A2894">
        <w:fldChar w:fldCharType="separate"/>
      </w:r>
      <w:r w:rsidR="00E86EE1">
        <w:t>3.2.5</w:t>
      </w:r>
      <w:r w:rsidR="001A2894">
        <w:fldChar w:fldCharType="end"/>
      </w:r>
      <w:r>
        <w:t xml:space="preserve">). The selected season is the time increment that meets minimum variability requirements and has a p value &lt;0.05 or, in the case that more than season increment meets these thresholds, has the largest </w:t>
      </w:r>
      <w:r w:rsidR="008958E8">
        <w:t>Kruskal</w:t>
      </w:r>
      <w:r>
        <w:t>-</w:t>
      </w:r>
      <w:proofErr w:type="gramStart"/>
      <w:r>
        <w:t>Wallis</w:t>
      </w:r>
      <w:proofErr w:type="gramEnd"/>
      <w:r>
        <w:t xml:space="preserve"> test statistic. For these sites</w:t>
      </w:r>
      <w:r w:rsidR="002B138E">
        <w:t xml:space="preserve"> </w:t>
      </w:r>
      <w:r w:rsidR="002B138E" w:rsidRPr="00F23DB9">
        <w:rPr>
          <w:rFonts w:cs="Calibri"/>
          <w:color w:val="000000" w:themeColor="text1"/>
          <w:szCs w:val="22"/>
        </w:rPr>
        <w:t>×</w:t>
      </w:r>
      <w:r w:rsidR="002B138E">
        <w:t xml:space="preserve"> </w:t>
      </w:r>
      <w:r>
        <w:t xml:space="preserve">variable combinations, subsequent trend assessments followed the “seasonal” variants, described in </w:t>
      </w:r>
      <w:r w:rsidR="00814941">
        <w:t>S</w:t>
      </w:r>
      <w:r>
        <w:t xml:space="preserve">ection </w:t>
      </w:r>
      <w:r w:rsidR="004E5190">
        <w:fldChar w:fldCharType="begin"/>
      </w:r>
      <w:r w:rsidR="004E5190">
        <w:instrText xml:space="preserve"> REF _Ref57642455 \r \h </w:instrText>
      </w:r>
      <w:r w:rsidR="004E5190">
        <w:fldChar w:fldCharType="separate"/>
      </w:r>
      <w:r w:rsidR="00E86EE1">
        <w:t>3.2.3</w:t>
      </w:r>
      <w:r w:rsidR="004E5190">
        <w:fldChar w:fldCharType="end"/>
      </w:r>
      <w:r>
        <w:t xml:space="preserve">. </w:t>
      </w:r>
    </w:p>
    <w:p w14:paraId="460B8CB1" w14:textId="15296A67" w:rsidR="00BA306A" w:rsidRDefault="004518E6" w:rsidP="00BA306A">
      <w:pPr>
        <w:pStyle w:val="BodyText"/>
      </w:pPr>
      <w:r>
        <w:t xml:space="preserve">Our </w:t>
      </w:r>
      <w:r w:rsidR="00BA306A">
        <w:t xml:space="preserve">approach varies slightly from that used in the previous national assessment, where season and time increment were required to be the same interval, and if a seasonal assessment did not meet minimum within season variability requirements, both the time increment and season were coarsened, and the seasonality test repeated. The approach used in this study reduces unnecessary loss of data in the coarsening process. </w:t>
      </w:r>
    </w:p>
    <w:p w14:paraId="0EF3623A" w14:textId="3B71152F" w:rsidR="00412CF2" w:rsidRPr="00E20675" w:rsidRDefault="00412CF2" w:rsidP="00412CF2">
      <w:pPr>
        <w:pStyle w:val="BodyText"/>
      </w:pPr>
      <w:r>
        <w:lastRenderedPageBreak/>
        <w:t xml:space="preserve">The choice of </w:t>
      </w:r>
      <w:r>
        <w:rPr>
          <w:rFonts w:cs="Calibri"/>
        </w:rPr>
        <w:t>α</w:t>
      </w:r>
      <w:r>
        <w:t xml:space="preserve"> is subjective and a value of 0.05 is associated with a very high level of certainty (95%) that the data exhibit a seasonal pattern. In our experience there are generally diminishing differences between the seasonal and non-seasonal trend assessments associated with the </w:t>
      </w:r>
      <w:r w:rsidR="008958E8">
        <w:t>Kruskal</w:t>
      </w:r>
      <w:r>
        <w:t xml:space="preserve">-Wallis test for </w:t>
      </w:r>
      <w:r w:rsidRPr="004E5A92">
        <w:rPr>
          <w:i/>
          <w:iCs/>
        </w:rPr>
        <w:t>p</w:t>
      </w:r>
      <w:r>
        <w:t xml:space="preserve">-values values larger than 0.05 </w:t>
      </w:r>
      <w:r>
        <w:fldChar w:fldCharType="begin" w:fldLock="1"/>
      </w:r>
      <w:r>
        <w:instrText>ADDIN CSL_CITATION {"citationItems":[{"id":"ITEM-1","itemData":{"DOI":"10.3133/tm4a3","author":[{"dropping-particle":"","family":"Helsel","given":"Dennis R","non-dropping-particle":"","parse-names":false,"suffix":""},{"dropping-particle":"","family":"Hirsch","given":"Robert M","non-dropping-particle":"","parse-names":false,"suffix":""},{"dropping-particle":"","family":"Ryberg","given":"Karen R","non-dropping-particle":"","parse-names":false,"suffix":""},{"dropping-particle":"","family":"Archfield","given":"Stacey A","non-dropping-particle":"","parse-names":false,"suffix":""},{"dropping-particle":"","family":"Gilroy","given":"Edward J","non-dropping-particle":"","parse-names":false,"suffix":""}],"id":"ITEM-1","issued":{"date-parts":[["2020"]]},"number-of-pages":"458","publisher":"U.S. Geological Survey","title":"Statistical methods in water resources: U.S. Geological Survey Techniques and Methods, Book 4, Chapter A3","type":"book"},"uris":["http://www.mendeley.com/documents/?uuid=724df517-8b3a-4f01-97b4-10c17b173182"]}],"mendeley":{"formattedCitation":"(Helsel et al. 2020)","plainTextFormattedCitation":"(Helsel et al. 2020)","previouslyFormattedCitation":"(Helsel et al. 2020)"},"properties":{"noteIndex":0},"schema":"https://github.com/citation-style-language/schema/raw/master/csl-citation.json"}</w:instrText>
      </w:r>
      <w:r>
        <w:fldChar w:fldCharType="separate"/>
      </w:r>
      <w:r w:rsidRPr="00966231">
        <w:rPr>
          <w:noProof/>
        </w:rPr>
        <w:t>(Helsel et al. 2020)</w:t>
      </w:r>
      <w:r>
        <w:fldChar w:fldCharType="end"/>
      </w:r>
      <w:r>
        <w:t>.</w:t>
      </w:r>
    </w:p>
    <w:p w14:paraId="2A0BF3C2" w14:textId="77777777" w:rsidR="00412CF2" w:rsidRDefault="00412CF2" w:rsidP="00EE376C">
      <w:pPr>
        <w:pStyle w:val="Heading3"/>
        <w:numPr>
          <w:ilvl w:val="2"/>
          <w:numId w:val="7"/>
        </w:numPr>
      </w:pPr>
      <w:bookmarkStart w:id="145" w:name="_Ref57642455"/>
      <w:bookmarkStart w:id="146" w:name="_Toc65657189"/>
      <w:bookmarkStart w:id="147" w:name="_Toc82600409"/>
      <w:r>
        <w:t>Analysis of trends</w:t>
      </w:r>
      <w:bookmarkEnd w:id="145"/>
      <w:bookmarkEnd w:id="146"/>
      <w:bookmarkEnd w:id="147"/>
    </w:p>
    <w:p w14:paraId="27932528" w14:textId="3A8EB3E2" w:rsidR="00412CF2" w:rsidRDefault="00412CF2" w:rsidP="00412CF2">
      <w:pPr>
        <w:pStyle w:val="BodyText"/>
      </w:pPr>
      <w:r>
        <w:t xml:space="preserve">The purpose of trend assessment is to evaluate </w:t>
      </w:r>
      <w:r w:rsidR="006B3B88">
        <w:t xml:space="preserve">the </w:t>
      </w:r>
      <w:r>
        <w:t xml:space="preserve">direction (i.e., </w:t>
      </w:r>
      <w:r w:rsidR="007B6C34">
        <w:t>improving</w:t>
      </w:r>
      <w:r>
        <w:t xml:space="preserve"> or </w:t>
      </w:r>
      <w:r w:rsidR="007B6C34">
        <w:t>worsening</w:t>
      </w:r>
      <w:r>
        <w:t xml:space="preserve">) and rate of the change in the central tendency of the observed water quality values over the period of analysis (i.e., the trend). Because the </w:t>
      </w:r>
      <w:r w:rsidR="00F86357">
        <w:t>analysed data</w:t>
      </w:r>
      <w:r>
        <w:t xml:space="preserve"> represent </w:t>
      </w:r>
      <w:r w:rsidR="00381014">
        <w:rPr>
          <w:lang w:eastAsia="en-NZ"/>
        </w:rPr>
        <w:t xml:space="preserve">observations </w:t>
      </w:r>
      <w:r>
        <w:t xml:space="preserve">of the water quality over the period of analysis, there is uncertainty about the conclusions drawn from their analysis. Therefore, statistical models are used to determine the direction and rate of the trend and to evaluate the uncertainty of these determinations. </w:t>
      </w:r>
    </w:p>
    <w:p w14:paraId="5305348A" w14:textId="3DAC9019" w:rsidR="00412CF2" w:rsidRPr="007B6C34" w:rsidRDefault="00E06CA7" w:rsidP="00A90BD4">
      <w:pPr>
        <w:pStyle w:val="BodyText"/>
      </w:pPr>
      <w:r w:rsidRPr="007B6C34">
        <w:t xml:space="preserve">We evaluated trends using the </w:t>
      </w:r>
      <w:proofErr w:type="spellStart"/>
      <w:r w:rsidRPr="007B6C34">
        <w:t>LWPTrends</w:t>
      </w:r>
      <w:proofErr w:type="spellEnd"/>
      <w:r w:rsidRPr="007B6C34">
        <w:t xml:space="preserve"> functions </w:t>
      </w:r>
      <w:r w:rsidRPr="007B6C34">
        <w:fldChar w:fldCharType="begin"/>
      </w:r>
      <w:r w:rsidRPr="007B6C34">
        <w:instrText xml:space="preserve"> ADDIN ZOTERO_ITEM CSL_CITATION {"citationID":"pbJSo4r7","properties":{"formattedCitation":"(Fraser and Snelder, 2025)","plainCitation":"(Fraser and Snelder, 2025)","noteIndex":0},"citationItems":[{"id":5169,"uris":["http://zotero.org/groups/2329384/items/3FZ5KCK2"],"itemData":{"id":5169,"type":"report","page":"53","publisher":"LWP Ltd Report","title":"The LWP-Trends Library; v2502 March 2025","author":[{"family":"Fraser","given":"C"},{"family":"Snelder","given":"T"}],"issued":{"date-parts":[["2025"]]}}}],"schema":"https://github.com/citation-style-language/schema/raw/master/csl-citation.json"} </w:instrText>
      </w:r>
      <w:r w:rsidRPr="007B6C34">
        <w:fldChar w:fldCharType="separate"/>
      </w:r>
      <w:r w:rsidRPr="007B6C34">
        <w:t>(Fraser and Snelder 2025)</w:t>
      </w:r>
      <w:r w:rsidRPr="007B6C34">
        <w:fldChar w:fldCharType="end"/>
      </w:r>
      <w:r w:rsidRPr="007B6C34">
        <w:t xml:space="preserve"> that are implemented in the R statistical computing software </w:t>
      </w:r>
      <w:r w:rsidRPr="007B6C34">
        <w:fldChar w:fldCharType="begin"/>
      </w:r>
      <w:r w:rsidRPr="007B6C34">
        <w:instrText xml:space="preserve"> ADDIN ZOTERO_ITEM CSL_CITATION {"citationID":"ZHuof0CI","properties":{"formattedCitation":"(R Core Team, 2023)","plainCitation":"(R Core Team, 2023)","noteIndex":0},"citationItems":[{"id":2762,"uris":["http://zotero.org/groups/2329384/items/SNQEZ9KN"],"itemData":{"id":2762,"type":"software","event-place":"Vienna, Austria","publisher":"R Foundation for Statistical Computing","publisher-place":"Vienna, Austria","title":"R: A language and environment for statistical computing.","URL":"https://www.R-project.org/.","author":[{"family":"R Core Team","given":""}],"issued":{"date-parts":[["2023"]]}}}],"schema":"https://github.com/citation-style-language/schema/raw/master/csl-citation.json"} </w:instrText>
      </w:r>
      <w:r w:rsidRPr="007B6C34">
        <w:fldChar w:fldCharType="separate"/>
      </w:r>
      <w:r w:rsidRPr="007B6C34">
        <w:t>(R Core Team 2023)</w:t>
      </w:r>
      <w:r w:rsidRPr="007B6C34">
        <w:fldChar w:fldCharType="end"/>
      </w:r>
      <w:r w:rsidRPr="007B6C34">
        <w:t>. A brief description of the theoretical basis for these functions is described below.</w:t>
      </w:r>
    </w:p>
    <w:p w14:paraId="09BD7724" w14:textId="77777777" w:rsidR="00412CF2" w:rsidRPr="003E5555" w:rsidRDefault="00412CF2" w:rsidP="00856CFB">
      <w:pPr>
        <w:pStyle w:val="Heading6"/>
      </w:pPr>
      <w:bookmarkStart w:id="148" w:name="_Ref54259124"/>
      <w:bookmarkStart w:id="149" w:name="_Toc65657190"/>
      <w:r>
        <w:t>A</w:t>
      </w:r>
      <w:r w:rsidRPr="003E5555">
        <w:t>ssessment</w:t>
      </w:r>
      <w:bookmarkEnd w:id="148"/>
      <w:bookmarkEnd w:id="149"/>
      <w:r>
        <w:t>s of trend directions</w:t>
      </w:r>
    </w:p>
    <w:p w14:paraId="44904DDC" w14:textId="1D8D4C80" w:rsidR="00412CF2" w:rsidRDefault="00E06CA7" w:rsidP="00412CF2">
      <w:pPr>
        <w:pStyle w:val="BodyText"/>
      </w:pPr>
      <w:r>
        <w:t>The t</w:t>
      </w:r>
      <w:r w:rsidR="00412CF2">
        <w:t xml:space="preserve">rend direction and the confidence in trend direction were evaluated using either </w:t>
      </w:r>
      <w:r w:rsidR="00412CF2" w:rsidRPr="00752CC2">
        <w:t xml:space="preserve">the Mann Kendall </w:t>
      </w:r>
      <w:r w:rsidR="00412CF2">
        <w:t xml:space="preserve">assessment </w:t>
      </w:r>
      <w:r w:rsidR="00412CF2" w:rsidRPr="00752CC2">
        <w:t>or the Seasonal Kendall assessment.</w:t>
      </w:r>
      <w:r w:rsidR="00412CF2">
        <w:t xml:space="preserve"> Although the non-parametric </w:t>
      </w:r>
      <w:r w:rsidR="00412CF2" w:rsidRPr="00387888">
        <w:t xml:space="preserve">Sen </w:t>
      </w:r>
      <w:r w:rsidR="00412CF2">
        <w:t xml:space="preserve">slope </w:t>
      </w:r>
      <w:r w:rsidR="00412CF2" w:rsidRPr="00AE4B8E">
        <w:t>r</w:t>
      </w:r>
      <w:r w:rsidR="00412CF2">
        <w:t xml:space="preserve">egression also provides information about trend direction and its confidence, </w:t>
      </w:r>
      <w:r w:rsidR="00412CF2" w:rsidRPr="00752CC2">
        <w:t>the Mann Kendall</w:t>
      </w:r>
      <w:r w:rsidR="00412CF2">
        <w:t xml:space="preserve"> assessment</w:t>
      </w:r>
      <w:r w:rsidR="00412CF2" w:rsidRPr="0066778E">
        <w:t xml:space="preserve"> </w:t>
      </w:r>
      <w:r w:rsidR="005B7224">
        <w:t>is recommended</w:t>
      </w:r>
      <w:r w:rsidR="00412CF2">
        <w:t xml:space="preserve">, rather than Sen slope regression, because the former more </w:t>
      </w:r>
      <w:r w:rsidR="00412CF2" w:rsidRPr="00810E01">
        <w:t>robustly</w:t>
      </w:r>
      <w:r w:rsidR="00412CF2">
        <w:t xml:space="preserve"> </w:t>
      </w:r>
      <w:r w:rsidR="00412CF2" w:rsidRPr="00810E01">
        <w:t>handle</w:t>
      </w:r>
      <w:r w:rsidR="00412CF2">
        <w:t>s</w:t>
      </w:r>
      <w:r w:rsidR="00412CF2" w:rsidRPr="00810E01">
        <w:t xml:space="preserve"> censored </w:t>
      </w:r>
      <w:r w:rsidR="00412CF2">
        <w:t xml:space="preserve">values. However, Sen slope regression </w:t>
      </w:r>
      <w:r w:rsidR="00B72EC8">
        <w:t xml:space="preserve">is the recommended method </w:t>
      </w:r>
      <w:r w:rsidR="00412CF2">
        <w:t xml:space="preserve">for assessing </w:t>
      </w:r>
      <w:r w:rsidR="00F51537">
        <w:t xml:space="preserve">the </w:t>
      </w:r>
      <w:r w:rsidR="00412CF2">
        <w:t xml:space="preserve">trend. </w:t>
      </w:r>
    </w:p>
    <w:p w14:paraId="6F07CA16" w14:textId="34203040" w:rsidR="00412CF2" w:rsidRPr="00647CE5" w:rsidRDefault="00412CF2" w:rsidP="00412CF2">
      <w:pPr>
        <w:pStyle w:val="BodyText"/>
      </w:pPr>
      <w:r>
        <w:t xml:space="preserve">The Mann Kendall assessment requires no </w:t>
      </w:r>
      <w:r w:rsidRPr="00A90BD4">
        <w:t>a priori</w:t>
      </w:r>
      <w:r>
        <w:t xml:space="preserve"> assumptions about the distribution of the data but does require that the observations are randomly sampled and independent (no serial correlation) and that there is a sample size of </w:t>
      </w:r>
      <w:r w:rsidRPr="006F63E2">
        <w:t>≥</w:t>
      </w:r>
      <w:r>
        <w:t xml:space="preserve">8. Both the </w:t>
      </w:r>
      <w:r w:rsidRPr="00752CC2">
        <w:t xml:space="preserve">Mann Kendall </w:t>
      </w:r>
      <w:r>
        <w:t>and</w:t>
      </w:r>
      <w:r w:rsidRPr="00752CC2">
        <w:t xml:space="preserve"> Seasonal Kendall assessment</w:t>
      </w:r>
      <w:r>
        <w:t xml:space="preserve">s are based on calculating the Kendall </w:t>
      </w:r>
      <w:r w:rsidRPr="00A90BD4">
        <w:t>S</w:t>
      </w:r>
      <w:r>
        <w:t xml:space="preserve"> statistic, which is explained diagrammatically in </w:t>
      </w:r>
      <w:r>
        <w:fldChar w:fldCharType="begin"/>
      </w:r>
      <w:r>
        <w:instrText xml:space="preserve"> REF _Ref82766744 \h </w:instrText>
      </w:r>
      <w:r>
        <w:fldChar w:fldCharType="separate"/>
      </w:r>
      <w:r w:rsidR="00E86EE1">
        <w:t xml:space="preserve">Figure </w:t>
      </w:r>
      <w:r w:rsidR="00E86EE1">
        <w:rPr>
          <w:noProof/>
        </w:rPr>
        <w:t>3</w:t>
      </w:r>
      <w:r w:rsidR="00E86EE1">
        <w:t>-</w:t>
      </w:r>
      <w:r w:rsidR="00E86EE1">
        <w:rPr>
          <w:noProof/>
        </w:rPr>
        <w:t>1</w:t>
      </w:r>
      <w:r>
        <w:fldChar w:fldCharType="end"/>
      </w:r>
      <w:r>
        <w:t>.</w:t>
      </w:r>
    </w:p>
    <w:p w14:paraId="79A7FE09" w14:textId="48816239" w:rsidR="00412CF2" w:rsidRDefault="00412CF2" w:rsidP="00412CF2">
      <w:pPr>
        <w:pStyle w:val="BodyText"/>
        <w:keepNext/>
        <w:spacing w:before="240"/>
        <w:jc w:val="center"/>
      </w:pPr>
    </w:p>
    <w:p w14:paraId="09A24B27" w14:textId="763E4D66" w:rsidR="00F51537" w:rsidRDefault="00853092" w:rsidP="00412CF2">
      <w:pPr>
        <w:pStyle w:val="BodyText"/>
        <w:keepNext/>
        <w:spacing w:before="240"/>
        <w:jc w:val="center"/>
      </w:pPr>
      <w:r w:rsidRPr="009A1556">
        <w:rPr>
          <w:noProof/>
        </w:rPr>
        <w:drawing>
          <wp:inline distT="0" distB="0" distL="0" distR="0" wp14:anchorId="4F2C476D" wp14:editId="17D5DD62">
            <wp:extent cx="5134281" cy="4494628"/>
            <wp:effectExtent l="0" t="0" r="9525" b="1270"/>
            <wp:docPr id="1717145697" name="Picture 4" descr="A picture containing text&#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3" descr="A picture containing text&#10;&#10;Description automatically generated"/>
                    <pic:cNvPicPr>
                      <a:picLocks noChangeAspect="1" noChangeArrowheads="1"/>
                    </pic:cNvPicPr>
                  </pic:nvPicPr>
                  <pic:blipFill>
                    <a:blip r:embed="rId31" cstate="print">
                      <a:extLst>
                        <a:ext uri="{28A0092B-C50C-407E-A947-70E740481C1C}">
                          <a14:useLocalDpi xmlns:a14="http://schemas.microsoft.com/office/drawing/2010/main" val="0"/>
                        </a:ext>
                      </a:extLst>
                    </a:blip>
                    <a:srcRect/>
                    <a:stretch>
                      <a:fillRect/>
                    </a:stretch>
                  </pic:blipFill>
                  <pic:spPr bwMode="auto">
                    <a:xfrm>
                      <a:off x="0" y="0"/>
                      <a:ext cx="5146494" cy="4505319"/>
                    </a:xfrm>
                    <a:prstGeom prst="rect">
                      <a:avLst/>
                    </a:prstGeom>
                    <a:noFill/>
                    <a:ln>
                      <a:noFill/>
                    </a:ln>
                  </pic:spPr>
                </pic:pic>
              </a:graphicData>
            </a:graphic>
          </wp:inline>
        </w:drawing>
      </w:r>
    </w:p>
    <w:p w14:paraId="3CC99774" w14:textId="6BF1BF10" w:rsidR="00412CF2" w:rsidRPr="00232074" w:rsidRDefault="00412CF2" w:rsidP="00412CF2">
      <w:pPr>
        <w:pStyle w:val="Caption"/>
        <w:keepNext w:val="0"/>
        <w:rPr>
          <w:vanish/>
          <w:specVanish/>
        </w:rPr>
      </w:pPr>
      <w:bookmarkStart w:id="150" w:name="_Ref82766744"/>
      <w:bookmarkStart w:id="151" w:name="_Toc96690351"/>
      <w:bookmarkStart w:id="152" w:name="_Toc212213470"/>
      <w:bookmarkStart w:id="153" w:name="_Ref51066840"/>
      <w:bookmarkStart w:id="154" w:name="_Toc52176875"/>
      <w:bookmarkStart w:id="155" w:name="_Toc65657227"/>
      <w:bookmarkStart w:id="156" w:name="_Toc82600435"/>
      <w:r>
        <w:t xml:space="preserve">Figure </w:t>
      </w:r>
      <w:r w:rsidR="00F80E77">
        <w:fldChar w:fldCharType="begin"/>
      </w:r>
      <w:r w:rsidR="00F80E77">
        <w:instrText xml:space="preserve"> STYLEREF 1 \s </w:instrText>
      </w:r>
      <w:r w:rsidR="00F80E77">
        <w:fldChar w:fldCharType="separate"/>
      </w:r>
      <w:r w:rsidR="00E86EE1">
        <w:rPr>
          <w:noProof/>
        </w:rPr>
        <w:t>3</w:t>
      </w:r>
      <w:r w:rsidR="00F80E77">
        <w:rPr>
          <w:noProof/>
        </w:rPr>
        <w:fldChar w:fldCharType="end"/>
      </w:r>
      <w:r w:rsidR="00F852A1">
        <w:t>-</w:t>
      </w:r>
      <w:r w:rsidR="00F80E77">
        <w:fldChar w:fldCharType="begin"/>
      </w:r>
      <w:r w:rsidR="00F80E77">
        <w:instrText xml:space="preserve"> SEQ Figure \* ARABIC \s 1 </w:instrText>
      </w:r>
      <w:r w:rsidR="00F80E77">
        <w:fldChar w:fldCharType="separate"/>
      </w:r>
      <w:r w:rsidR="00E86EE1">
        <w:rPr>
          <w:noProof/>
        </w:rPr>
        <w:t>1</w:t>
      </w:r>
      <w:r w:rsidR="00F80E77">
        <w:rPr>
          <w:noProof/>
        </w:rPr>
        <w:fldChar w:fldCharType="end"/>
      </w:r>
      <w:bookmarkEnd w:id="150"/>
      <w:r>
        <w:t>:</w:t>
      </w:r>
      <w:r>
        <w:tab/>
        <w:t xml:space="preserve">Schematic diagram demonstrating how the Kendall </w:t>
      </w:r>
      <w:r w:rsidRPr="00626F55">
        <w:rPr>
          <w:i/>
        </w:rPr>
        <w:t>S</w:t>
      </w:r>
      <w:r>
        <w:t xml:space="preserve"> statistic and confidence in trend direction (C) is calculated.</w:t>
      </w:r>
      <w:bookmarkEnd w:id="151"/>
      <w:bookmarkEnd w:id="152"/>
    </w:p>
    <w:p w14:paraId="0699C5EB" w14:textId="083D2B67" w:rsidR="00011184" w:rsidRPr="004052DD" w:rsidRDefault="00412CF2" w:rsidP="00011184">
      <w:pPr>
        <w:pStyle w:val="BodyText"/>
        <w:rPr>
          <w:i/>
          <w:iCs/>
          <w:sz w:val="20"/>
          <w:szCs w:val="20"/>
        </w:rPr>
      </w:pPr>
      <w:r>
        <w:t xml:space="preserve"> </w:t>
      </w:r>
      <w:r w:rsidR="00011184" w:rsidRPr="004052DD">
        <w:rPr>
          <w:i/>
          <w:iCs/>
          <w:sz w:val="20"/>
          <w:szCs w:val="20"/>
        </w:rPr>
        <w:t>Notes: [a] the calculation of the variance in S has some adjustments to account for ties (numerically equal values, or ties in time) and censored values. Details of these adjustments can be found in (Gilbert 1987; Helsel 2005, 2012). [b] There is a third alternative, where S=0. In this case C is 0.5, and the trend direction is classified as “indeterminate”. Values of S equal to -1 or 1 will also result in a Z value of 0, and a C value of 0.5 and the trend direction is similarly classified as “indeterminate”. </w:t>
      </w:r>
    </w:p>
    <w:bookmarkEnd w:id="153"/>
    <w:bookmarkEnd w:id="154"/>
    <w:bookmarkEnd w:id="155"/>
    <w:bookmarkEnd w:id="156"/>
    <w:p w14:paraId="2BB7D594" w14:textId="5EEEB7F9" w:rsidR="00412CF2" w:rsidRPr="00561B64" w:rsidRDefault="00412CF2" w:rsidP="00011184">
      <w:pPr>
        <w:pStyle w:val="CaptionText"/>
        <w:rPr>
          <w:sz w:val="22"/>
        </w:rPr>
      </w:pPr>
      <w:r w:rsidRPr="00561B64">
        <w:rPr>
          <w:sz w:val="22"/>
        </w:rPr>
        <w:t>The Kendall S statistic is calculated by first evaluating the differences between all pairs of water quality observations (</w:t>
      </w:r>
      <w:r w:rsidRPr="00561B64">
        <w:rPr>
          <w:sz w:val="22"/>
        </w:rPr>
        <w:fldChar w:fldCharType="begin"/>
      </w:r>
      <w:r w:rsidRPr="00561B64">
        <w:rPr>
          <w:sz w:val="22"/>
        </w:rPr>
        <w:instrText xml:space="preserve"> REF _Ref82766744 \h </w:instrText>
      </w:r>
      <w:r w:rsidR="00561B64">
        <w:rPr>
          <w:sz w:val="22"/>
        </w:rPr>
        <w:instrText xml:space="preserve"> \* MERGEFORMAT </w:instrText>
      </w:r>
      <w:r w:rsidRPr="00561B64">
        <w:rPr>
          <w:sz w:val="22"/>
        </w:rPr>
      </w:r>
      <w:r w:rsidRPr="00561B64">
        <w:rPr>
          <w:sz w:val="22"/>
        </w:rPr>
        <w:fldChar w:fldCharType="separate"/>
      </w:r>
      <w:r w:rsidR="00E86EE1" w:rsidRPr="00E86EE1">
        <w:rPr>
          <w:sz w:val="22"/>
        </w:rPr>
        <w:t>Figure 3-1</w:t>
      </w:r>
      <w:r w:rsidRPr="00561B64">
        <w:rPr>
          <w:sz w:val="22"/>
        </w:rPr>
        <w:fldChar w:fldCharType="end"/>
      </w:r>
      <w:r w:rsidRPr="00561B64">
        <w:rPr>
          <w:sz w:val="22"/>
        </w:rPr>
        <w:t xml:space="preserve"> A and B). Positive differences are termed </w:t>
      </w:r>
      <w:r w:rsidR="00203BC8">
        <w:rPr>
          <w:sz w:val="22"/>
        </w:rPr>
        <w:t>“</w:t>
      </w:r>
      <w:r w:rsidRPr="00561B64">
        <w:rPr>
          <w:sz w:val="22"/>
        </w:rPr>
        <w:t>concordant</w:t>
      </w:r>
      <w:r w:rsidR="00203BC8">
        <w:rPr>
          <w:sz w:val="22"/>
        </w:rPr>
        <w:t>”</w:t>
      </w:r>
      <w:r w:rsidRPr="00561B64">
        <w:rPr>
          <w:sz w:val="22"/>
        </w:rPr>
        <w:t xml:space="preserve"> (i.e., the observations increase with increasing time</w:t>
      </w:r>
      <w:proofErr w:type="gramStart"/>
      <w:r w:rsidRPr="00561B64">
        <w:rPr>
          <w:sz w:val="22"/>
        </w:rPr>
        <w:t>)</w:t>
      </w:r>
      <w:proofErr w:type="gramEnd"/>
      <w:r w:rsidRPr="00561B64">
        <w:rPr>
          <w:sz w:val="22"/>
        </w:rPr>
        <w:t xml:space="preserve"> and negative differences are termed </w:t>
      </w:r>
      <w:r w:rsidR="00203BC8">
        <w:rPr>
          <w:sz w:val="22"/>
        </w:rPr>
        <w:t>“</w:t>
      </w:r>
      <w:r w:rsidRPr="00561B64">
        <w:rPr>
          <w:sz w:val="22"/>
        </w:rPr>
        <w:t>discordant</w:t>
      </w:r>
      <w:r w:rsidR="00203BC8">
        <w:rPr>
          <w:sz w:val="22"/>
        </w:rPr>
        <w:t>”</w:t>
      </w:r>
      <w:r w:rsidRPr="00561B64">
        <w:rPr>
          <w:sz w:val="22"/>
        </w:rPr>
        <w:t xml:space="preserve"> (i.e., the observations decrease with increasing time). </w:t>
      </w:r>
      <w:r w:rsidR="00985279" w:rsidRPr="00561B64">
        <w:rPr>
          <w:sz w:val="22"/>
        </w:rPr>
        <w:t>Pairs of observations that are tied in value or tied in time</w:t>
      </w:r>
      <w:r w:rsidR="00985279" w:rsidRPr="00561B64">
        <w:rPr>
          <w:sz w:val="22"/>
          <w:vertAlign w:val="superscript"/>
        </w:rPr>
        <w:footnoteReference w:id="4"/>
      </w:r>
      <w:r w:rsidR="00985279" w:rsidRPr="00561B64">
        <w:rPr>
          <w:sz w:val="22"/>
        </w:rPr>
        <w:t xml:space="preserve"> (i.e., have the same time increment-Year) are assigned differences of zero (Gilbert 1987, p. 243). </w:t>
      </w:r>
      <w:r w:rsidRPr="00561B64">
        <w:rPr>
          <w:sz w:val="22"/>
        </w:rPr>
        <w:t>The Kendall S statistic is the number of concordant pairs minus the number of discordant pairs (</w:t>
      </w:r>
      <w:r w:rsidR="00C342C6" w:rsidRPr="00561B64">
        <w:rPr>
          <w:sz w:val="22"/>
        </w:rPr>
        <w:fldChar w:fldCharType="begin"/>
      </w:r>
      <w:r w:rsidR="00C342C6" w:rsidRPr="00561B64">
        <w:rPr>
          <w:sz w:val="22"/>
        </w:rPr>
        <w:instrText xml:space="preserve"> REF _Ref82766744 \h </w:instrText>
      </w:r>
      <w:r w:rsidR="00C342C6">
        <w:rPr>
          <w:sz w:val="22"/>
        </w:rPr>
        <w:instrText xml:space="preserve"> \* MERGEFORMAT </w:instrText>
      </w:r>
      <w:r w:rsidR="00C342C6" w:rsidRPr="00561B64">
        <w:rPr>
          <w:sz w:val="22"/>
        </w:rPr>
      </w:r>
      <w:r w:rsidR="00C342C6" w:rsidRPr="00561B64">
        <w:rPr>
          <w:sz w:val="22"/>
        </w:rPr>
        <w:fldChar w:fldCharType="separate"/>
      </w:r>
      <w:r w:rsidR="00E86EE1" w:rsidRPr="00E86EE1">
        <w:rPr>
          <w:sz w:val="22"/>
        </w:rPr>
        <w:t>Figure 3-1</w:t>
      </w:r>
      <w:r w:rsidR="00C342C6" w:rsidRPr="00561B64">
        <w:rPr>
          <w:sz w:val="22"/>
        </w:rPr>
        <w:fldChar w:fldCharType="end"/>
      </w:r>
      <w:r w:rsidRPr="00561B64">
        <w:rPr>
          <w:sz w:val="22"/>
        </w:rPr>
        <w:t>, C1). The water quality trend direction is indicated by the sign of S with a positive or negative sign indicating an increasing or decreasing trend, respectively (</w:t>
      </w:r>
      <w:r w:rsidR="00C342C6" w:rsidRPr="00561B64">
        <w:rPr>
          <w:sz w:val="22"/>
        </w:rPr>
        <w:fldChar w:fldCharType="begin"/>
      </w:r>
      <w:r w:rsidR="00C342C6" w:rsidRPr="00561B64">
        <w:rPr>
          <w:sz w:val="22"/>
        </w:rPr>
        <w:instrText xml:space="preserve"> REF _Ref82766744 \h </w:instrText>
      </w:r>
      <w:r w:rsidR="00C342C6">
        <w:rPr>
          <w:sz w:val="22"/>
        </w:rPr>
        <w:instrText xml:space="preserve"> \* MERGEFORMAT </w:instrText>
      </w:r>
      <w:r w:rsidR="00C342C6" w:rsidRPr="00561B64">
        <w:rPr>
          <w:sz w:val="22"/>
        </w:rPr>
      </w:r>
      <w:r w:rsidR="00C342C6" w:rsidRPr="00561B64">
        <w:rPr>
          <w:sz w:val="22"/>
        </w:rPr>
        <w:fldChar w:fldCharType="separate"/>
      </w:r>
      <w:r w:rsidR="00E86EE1" w:rsidRPr="00E86EE1">
        <w:rPr>
          <w:sz w:val="22"/>
        </w:rPr>
        <w:t>Figure 3-1</w:t>
      </w:r>
      <w:r w:rsidR="00C342C6" w:rsidRPr="00561B64">
        <w:rPr>
          <w:sz w:val="22"/>
        </w:rPr>
        <w:fldChar w:fldCharType="end"/>
      </w:r>
      <w:r w:rsidRPr="00561B64">
        <w:rPr>
          <w:sz w:val="22"/>
        </w:rPr>
        <w:t xml:space="preserve">, C2). </w:t>
      </w:r>
    </w:p>
    <w:p w14:paraId="46895B44" w14:textId="38B4C0A7" w:rsidR="00412CF2" w:rsidRDefault="00412CF2" w:rsidP="00412CF2">
      <w:pPr>
        <w:pStyle w:val="BodyText"/>
        <w:rPr>
          <w:rFonts w:eastAsiaTheme="minorEastAsia"/>
        </w:rPr>
      </w:pPr>
      <w:r>
        <w:lastRenderedPageBreak/>
        <w:t xml:space="preserve">The </w:t>
      </w:r>
      <w:r w:rsidRPr="00D90694">
        <w:t xml:space="preserve">seasonal </w:t>
      </w:r>
      <w:r>
        <w:t xml:space="preserve">version of the Kendall </w:t>
      </w:r>
      <w:r w:rsidRPr="00626F55">
        <w:rPr>
          <w:i/>
        </w:rPr>
        <w:t>S</w:t>
      </w:r>
      <w:r>
        <w:t xml:space="preserve"> statistic</w:t>
      </w:r>
      <w:r w:rsidRPr="00C65342">
        <w:rPr>
          <w:i/>
        </w:rPr>
        <w:t xml:space="preserve"> </w:t>
      </w:r>
      <w:r w:rsidRPr="00626F55">
        <w:rPr>
          <w:i/>
        </w:rPr>
        <w:t>S</w:t>
      </w:r>
      <w:r>
        <w:t xml:space="preserve"> </w:t>
      </w:r>
      <w:r w:rsidRPr="00D90694">
        <w:t>is</w:t>
      </w:r>
      <w:r>
        <w:t xml:space="preserve"> calculated in two steps. First, for each season, the </w:t>
      </w:r>
      <w:r w:rsidRPr="00626F55">
        <w:rPr>
          <w:i/>
        </w:rPr>
        <w:t>S</w:t>
      </w:r>
      <w:r>
        <w:t xml:space="preserve"> statistic is calculated in the same manner as shown in </w:t>
      </w:r>
      <w:r>
        <w:fldChar w:fldCharType="begin"/>
      </w:r>
      <w:r>
        <w:instrText xml:space="preserve"> REF _Ref82766744 \h </w:instrText>
      </w:r>
      <w:r>
        <w:fldChar w:fldCharType="separate"/>
      </w:r>
      <w:r w:rsidR="00E86EE1">
        <w:t xml:space="preserve">Figure </w:t>
      </w:r>
      <w:r w:rsidR="00E86EE1">
        <w:rPr>
          <w:noProof/>
        </w:rPr>
        <w:t>3</w:t>
      </w:r>
      <w:r w:rsidR="00E86EE1">
        <w:t>-</w:t>
      </w:r>
      <w:r w:rsidR="00E86EE1">
        <w:rPr>
          <w:noProof/>
        </w:rPr>
        <w:t>1</w:t>
      </w:r>
      <w:r>
        <w:fldChar w:fldCharType="end"/>
      </w:r>
      <w:r>
        <w:t xml:space="preserve"> but for data pertaining to observations in each individual season. Second, </w:t>
      </w:r>
      <w:r w:rsidRPr="00626F55">
        <w:rPr>
          <w:i/>
        </w:rPr>
        <w:t>S</w:t>
      </w:r>
      <w:r>
        <w:t xml:space="preserve"> is the sum of values over all seasons (</w:t>
      </w:r>
      <m:oMath>
        <m:r>
          <w:rPr>
            <w:rFonts w:ascii="Cambria Math" w:hAnsi="Cambria Math"/>
          </w:rPr>
          <m:t xml:space="preserve">S= </m:t>
        </m:r>
        <m:nary>
          <m:naryPr>
            <m:chr m:val="∑"/>
            <m:limLoc m:val="subSup"/>
            <m:ctrlPr>
              <w:rPr>
                <w:rFonts w:ascii="Cambria Math" w:eastAsiaTheme="minorHAnsi" w:hAnsi="Cambria Math" w:cs="Calibri"/>
                <w:i/>
                <w:lang w:eastAsia="en-US"/>
              </w:rPr>
            </m:ctrlPr>
          </m:naryPr>
          <m:sub>
            <m:r>
              <w:rPr>
                <w:rFonts w:ascii="Cambria Math" w:hAnsi="Cambria Math"/>
              </w:rPr>
              <m:t>1</m:t>
            </m:r>
          </m:sub>
          <m:sup>
            <m:r>
              <w:rPr>
                <w:rFonts w:ascii="Cambria Math" w:hAnsi="Cambria Math"/>
              </w:rPr>
              <m:t>n</m:t>
            </m:r>
          </m:sup>
          <m:e>
            <m:sSub>
              <m:sSubPr>
                <m:ctrlPr>
                  <w:rPr>
                    <w:rFonts w:ascii="Cambria Math" w:eastAsiaTheme="minorHAnsi" w:hAnsi="Cambria Math" w:cs="Calibri"/>
                    <w:i/>
                    <w:lang w:eastAsia="en-US"/>
                  </w:rPr>
                </m:ctrlPr>
              </m:sSubPr>
              <m:e>
                <m:r>
                  <w:rPr>
                    <w:rFonts w:ascii="Cambria Math" w:hAnsi="Cambria Math"/>
                  </w:rPr>
                  <m:t>S</m:t>
                </m:r>
              </m:e>
              <m:sub>
                <m:r>
                  <w:rPr>
                    <w:rFonts w:ascii="Cambria Math" w:hAnsi="Cambria Math"/>
                  </w:rPr>
                  <m:t>i</m:t>
                </m:r>
              </m:sub>
            </m:sSub>
          </m:e>
        </m:nary>
      </m:oMath>
      <w:r>
        <w:rPr>
          <w:rFonts w:eastAsiaTheme="minorEastAsia"/>
        </w:rPr>
        <w:t xml:space="preserve">), where </w:t>
      </w:r>
      <w:r w:rsidRPr="00C65342">
        <w:rPr>
          <w:rFonts w:eastAsiaTheme="minorEastAsia"/>
          <w:i/>
        </w:rPr>
        <w:t>S</w:t>
      </w:r>
      <w:r w:rsidRPr="00C65342">
        <w:rPr>
          <w:rFonts w:eastAsiaTheme="minorEastAsia"/>
          <w:i/>
          <w:vertAlign w:val="subscript"/>
        </w:rPr>
        <w:t>i</w:t>
      </w:r>
      <w:r>
        <w:rPr>
          <w:rFonts w:eastAsiaTheme="minorEastAsia"/>
        </w:rPr>
        <w:t xml:space="preserve"> is the </w:t>
      </w:r>
      <w:r>
        <w:t xml:space="preserve">number of concordant pairs minus the number of discordant pairs in the </w:t>
      </w:r>
      <w:proofErr w:type="spellStart"/>
      <w:r w:rsidRPr="00C65342">
        <w:rPr>
          <w:i/>
          <w:iCs/>
        </w:rPr>
        <w:t>i</w:t>
      </w:r>
      <w:r w:rsidRPr="00C65342">
        <w:rPr>
          <w:i/>
          <w:iCs/>
          <w:vertAlign w:val="superscript"/>
        </w:rPr>
        <w:t>th</w:t>
      </w:r>
      <w:proofErr w:type="spellEnd"/>
      <w:r>
        <w:t xml:space="preserve"> season and n is </w:t>
      </w:r>
      <w:r w:rsidRPr="00505BE4">
        <w:t>the number of seasons</w:t>
      </w:r>
      <w:r w:rsidRPr="005A03B5">
        <w:rPr>
          <w:rFonts w:eastAsiaTheme="minorEastAsia"/>
        </w:rPr>
        <w:t>.</w:t>
      </w:r>
      <w:r>
        <w:rPr>
          <w:rFonts w:eastAsiaTheme="minorEastAsia"/>
        </w:rPr>
        <w:t xml:space="preserve"> The variance of </w:t>
      </w:r>
      <w:r w:rsidRPr="007141F5">
        <w:rPr>
          <w:rFonts w:eastAsiaTheme="minorEastAsia"/>
          <w:i/>
          <w:iCs/>
        </w:rPr>
        <w:t>S</w:t>
      </w:r>
      <w:r>
        <w:rPr>
          <w:rFonts w:eastAsiaTheme="minorEastAsia"/>
        </w:rPr>
        <w:t xml:space="preserve"> is calculated for each season and then summed over all seasons.</w:t>
      </w:r>
    </w:p>
    <w:p w14:paraId="224DC9DD" w14:textId="625FC1AF" w:rsidR="00CC03E0" w:rsidRPr="00720B32" w:rsidRDefault="00CC03E0" w:rsidP="00CC03E0">
      <w:pPr>
        <w:pStyle w:val="BodyText"/>
      </w:pPr>
      <w:r w:rsidRPr="00720B32">
        <w:t xml:space="preserve">The sign (i.e., + or -) of the </w:t>
      </w:r>
      <w:r w:rsidRPr="00720B32">
        <w:rPr>
          <w:i/>
          <w:iCs/>
        </w:rPr>
        <w:t>S</w:t>
      </w:r>
      <w:r w:rsidRPr="00720B32">
        <w:t xml:space="preserve"> statistic calculated from the sample represents the best estimate of the population trend direction but is uncertain (i.e., the direction of the population trend cannot be known with certainty). A continuous measure of confidence in the assessed trend direction can be determined based on the posterior probability distribution of S, the true (i.e., population) difference in concordant and discordant pairs </w:t>
      </w:r>
      <w:r w:rsidRPr="00720B32">
        <w:fldChar w:fldCharType="begin"/>
      </w:r>
      <w:r>
        <w:instrText xml:space="preserve"> ADDIN ZOTERO_ITEM CSL_CITATION {"citationID":"fihDxGc5","properties":{"formattedCitation":"(Snelder et al., 2022)","plainCitation":"(Snelder et al., 2022)","noteIndex":0},"citationItems":[{"id":"L2u9dms3/0E6fkQ4g","uris":["http://zotero.org/groups/2329384/items/GZ4EDBLI"],"itemData":{"id":3951,"type":"article-journal","container-title":"Environmental Challenges","page":"1-11","title":"Continuous measures of confidence in direction of environmental trends at site and other spatial scales","volume":"In press","author":[{"family":"Snelder","given":"T"},{"family":"Fraser","given":"C"},{"family":"Whitehead","given":"A."}],"issued":{"date-parts":[["2022"]]}}}],"schema":"https://github.com/citation-style-language/schema/raw/master/csl-citation.json"} </w:instrText>
      </w:r>
      <w:r w:rsidRPr="00720B32">
        <w:fldChar w:fldCharType="separate"/>
      </w:r>
      <w:r w:rsidRPr="00720B32">
        <w:t>(Snelder et al. 2022)</w:t>
      </w:r>
      <w:r w:rsidRPr="00720B32">
        <w:fldChar w:fldCharType="end"/>
      </w:r>
      <w:r w:rsidRPr="00720B32">
        <w:t xml:space="preserve">. The posterior probability distribution of </w:t>
      </w:r>
      <w:r w:rsidRPr="00720B32">
        <w:rPr>
          <w:i/>
          <w:iCs/>
        </w:rPr>
        <w:t>S</w:t>
      </w:r>
      <w:r w:rsidRPr="00720B32">
        <w:t xml:space="preserve"> is given by a normal distribution with mean of </w:t>
      </w:r>
      <w:r w:rsidRPr="00720B32">
        <w:rPr>
          <w:i/>
          <w:iCs/>
        </w:rPr>
        <w:t>S</w:t>
      </w:r>
      <w:r w:rsidRPr="00720B32">
        <w:t xml:space="preserve"> and variance of </w:t>
      </w:r>
      <w:r w:rsidRPr="00720B32">
        <w:rPr>
          <w:i/>
          <w:iCs/>
        </w:rPr>
        <w:t>var(S)</w:t>
      </w:r>
      <w:r w:rsidRPr="00720B32">
        <w:t>. The confidence in assessed trend direction can be evaluated as the proportion of the posterior probability distribution that has the same sign as S.</w:t>
      </w:r>
    </w:p>
    <w:p w14:paraId="1D45F82E" w14:textId="471EDE1C" w:rsidR="00CC03E0" w:rsidRPr="00720B32" w:rsidRDefault="00CC03E0" w:rsidP="00CC03E0">
      <w:pPr>
        <w:pStyle w:val="BodyText"/>
      </w:pPr>
      <w:r w:rsidRPr="00720B32">
        <w:t>In practice</w:t>
      </w:r>
      <w:r w:rsidR="005B6A58">
        <w:t>,</w:t>
      </w:r>
      <w:r w:rsidR="005B6A58" w:rsidRPr="00720B32">
        <w:t xml:space="preserve"> </w:t>
      </w:r>
      <w:r w:rsidRPr="00720B32">
        <w:t xml:space="preserve">confidence can be calculated by first transforming the value of </w:t>
      </w:r>
      <m:oMath>
        <m:r>
          <w:rPr>
            <w:rFonts w:ascii="Cambria Math" w:hAnsi="Cambria Math"/>
          </w:rPr>
          <m:t>S=0</m:t>
        </m:r>
      </m:oMath>
      <w:r w:rsidRPr="00720B32">
        <w:t xml:space="preserve"> on the posterior probability distribution into a standard normal deviate, Z (panel C2). </w:t>
      </w:r>
      <w:r w:rsidRPr="00720B32">
        <w:rPr>
          <w:i/>
          <w:iCs/>
        </w:rPr>
        <w:t>C</w:t>
      </w:r>
      <w:r w:rsidRPr="00720B32">
        <w:t xml:space="preserve"> is then calculated as area under the standard normal distribution to the left (Z&gt;0) or right (Z&lt;0) of the value of Z, using the quantile function for the normal distribution.</w:t>
      </w:r>
    </w:p>
    <w:p w14:paraId="30A31B28" w14:textId="7078D6ED" w:rsidR="00412CF2" w:rsidRDefault="00412CF2" w:rsidP="00412CF2">
      <w:pPr>
        <w:pStyle w:val="BodyText"/>
      </w:pPr>
      <w:r w:rsidRPr="005315FF">
        <w:t xml:space="preserve">The </w:t>
      </w:r>
      <w:r w:rsidRPr="00086761">
        <w:t xml:space="preserve">value </w:t>
      </w:r>
      <m:oMath>
        <m:r>
          <w:rPr>
            <w:rFonts w:ascii="Cambria Math" w:hAnsi="Cambria Math"/>
          </w:rPr>
          <m:t>C</m:t>
        </m:r>
      </m:oMath>
      <w:r w:rsidRPr="005315FF">
        <w:t xml:space="preserve"> can be interpreted</w:t>
      </w:r>
      <w:r>
        <w:t xml:space="preserve"> as the probability that the sign of the calculated value of </w:t>
      </w:r>
      <w:r w:rsidRPr="00086761">
        <w:rPr>
          <w:i/>
          <w:iCs/>
        </w:rPr>
        <w:t>S</w:t>
      </w:r>
      <w:r>
        <w:t xml:space="preserve"> indicates the direction of the population trend (i.e., that the calculated trend direction is correct). </w:t>
      </w:r>
      <w:r w:rsidRPr="005315FF">
        <w:t xml:space="preserve">The </w:t>
      </w:r>
      <w:r w:rsidRPr="006C0DCB">
        <w:t xml:space="preserve">value </w:t>
      </w:r>
      <m:oMath>
        <m:r>
          <w:rPr>
            <w:rFonts w:ascii="Cambria Math" w:hAnsi="Cambria Math"/>
          </w:rPr>
          <m:t>C</m:t>
        </m:r>
      </m:oMath>
      <w:r w:rsidRPr="005315FF">
        <w:t xml:space="preserve"> ranges between 0.5, indicating </w:t>
      </w:r>
      <w:r>
        <w:t xml:space="preserve">the </w:t>
      </w:r>
      <w:r w:rsidR="005361FD">
        <w:t xml:space="preserve">sign of S </w:t>
      </w:r>
      <w:r>
        <w:t xml:space="preserve">is </w:t>
      </w:r>
      <w:r w:rsidRPr="005315FF">
        <w:t xml:space="preserve">equally likely to be in the opposite direction to that indicated by the </w:t>
      </w:r>
      <w:r w:rsidR="00102B55">
        <w:t>true trend</w:t>
      </w:r>
      <w:r w:rsidRPr="005315FF">
        <w:t>, to 1</w:t>
      </w:r>
      <w:r w:rsidRPr="00784509">
        <w:t xml:space="preserve">, indicating complete confidence that the sign of </w:t>
      </w:r>
      <w:r w:rsidRPr="00784509">
        <w:rPr>
          <w:i/>
          <w:iCs/>
        </w:rPr>
        <w:t>S</w:t>
      </w:r>
      <w:r w:rsidRPr="00784509">
        <w:t xml:space="preserve"> is the same as the true trend. </w:t>
      </w:r>
    </w:p>
    <w:p w14:paraId="7C5593E3" w14:textId="77777777" w:rsidR="00412CF2" w:rsidRDefault="00412CF2" w:rsidP="00412CF2">
      <w:pPr>
        <w:pStyle w:val="BodyText"/>
      </w:pPr>
      <w:r>
        <w:t xml:space="preserve">As the size of the sample (i.e., the number of observations) increases, confidence in the trend direction increases. When the sample size is very large, </w:t>
      </w:r>
      <w:r w:rsidRPr="00F97E15">
        <w:rPr>
          <w:i/>
          <w:iCs/>
        </w:rPr>
        <w:t>C</w:t>
      </w:r>
      <w:r>
        <w:t xml:space="preserve"> can be high, even if the trend rate is very low. It is important therefore that </w:t>
      </w:r>
      <w:r w:rsidRPr="006A0F6C">
        <w:rPr>
          <w:i/>
          <w:iCs/>
        </w:rPr>
        <w:t>C</w:t>
      </w:r>
      <w:r>
        <w:t xml:space="preserve"> is interpreted correctly as the confidence in direction and not as the importance of the trend. As stated at the beginning of this section; both trend direction and trend rate are relevant and important aspects of a trend assessment. </w:t>
      </w:r>
    </w:p>
    <w:p w14:paraId="7A175ACE" w14:textId="77777777" w:rsidR="00412CF2" w:rsidRPr="00A90BD4" w:rsidRDefault="00412CF2" w:rsidP="00412CF2">
      <w:pPr>
        <w:pStyle w:val="Heading6"/>
      </w:pPr>
      <w:bookmarkStart w:id="157" w:name="_Toc65063916"/>
      <w:bookmarkStart w:id="158" w:name="_Toc65064261"/>
      <w:bookmarkStart w:id="159" w:name="_Toc65064459"/>
      <w:bookmarkStart w:id="160" w:name="_Toc65064837"/>
      <w:bookmarkStart w:id="161" w:name="_Ref57643335"/>
      <w:bookmarkStart w:id="162" w:name="_Toc65657191"/>
      <w:bookmarkEnd w:id="157"/>
      <w:bookmarkEnd w:id="158"/>
      <w:bookmarkEnd w:id="159"/>
      <w:bookmarkEnd w:id="160"/>
      <w:r w:rsidRPr="00A90BD4">
        <w:t>Assessments of trend rate</w:t>
      </w:r>
      <w:bookmarkEnd w:id="161"/>
      <w:bookmarkEnd w:id="162"/>
      <w:r w:rsidRPr="00A90BD4">
        <w:t>s</w:t>
      </w:r>
    </w:p>
    <w:p w14:paraId="6D038E0A" w14:textId="57193EDC" w:rsidR="00412CF2" w:rsidRDefault="00412CF2" w:rsidP="00412CF2">
      <w:pPr>
        <w:pStyle w:val="BodyText"/>
      </w:pPr>
      <w:r>
        <w:t xml:space="preserve">The method used to assess trend </w:t>
      </w:r>
      <w:r w:rsidR="00F33501">
        <w:t>rate</w:t>
      </w:r>
      <w:r>
        <w:t xml:space="preserve">s is based on non-parametric </w:t>
      </w:r>
      <w:r w:rsidRPr="00387888">
        <w:t xml:space="preserve">Sen </w:t>
      </w:r>
      <w:r>
        <w:t xml:space="preserve">slope </w:t>
      </w:r>
      <w:r w:rsidRPr="00AE4B8E">
        <w:t>r</w:t>
      </w:r>
      <w:r>
        <w:t>egressions</w:t>
      </w:r>
      <w:r w:rsidRPr="004F291E">
        <w:t xml:space="preserve"> </w:t>
      </w:r>
      <w:r>
        <w:t xml:space="preserve">of water quality observations against time. The Sen slope estimator (SSE; </w:t>
      </w:r>
      <w:r w:rsidRPr="00833FA9">
        <w:rPr>
          <w:rFonts w:cs="Arial"/>
        </w:rPr>
        <w:t xml:space="preserve">Hirsch </w:t>
      </w:r>
      <w:r w:rsidRPr="00374699">
        <w:rPr>
          <w:rFonts w:cs="Arial"/>
        </w:rPr>
        <w:t>et al.</w:t>
      </w:r>
      <w:r>
        <w:rPr>
          <w:rFonts w:cs="Arial"/>
        </w:rPr>
        <w:t xml:space="preserve"> </w:t>
      </w:r>
      <w:r w:rsidRPr="00833FA9">
        <w:rPr>
          <w:rFonts w:cs="Arial"/>
        </w:rPr>
        <w:t>1982)</w:t>
      </w:r>
      <w:r>
        <w:t xml:space="preserve"> is the slope parameter of a non-parametric regression. SSE is calculated as the median of all possible inter-observation slopes (i.e., the difference in the measured observations divided by the time between sample dates (</w:t>
      </w:r>
      <w:r>
        <w:fldChar w:fldCharType="begin"/>
      </w:r>
      <w:r>
        <w:instrText xml:space="preserve"> REF _Ref82767044 \h </w:instrText>
      </w:r>
      <w:r>
        <w:fldChar w:fldCharType="separate"/>
      </w:r>
      <w:r w:rsidR="00E86EE1">
        <w:t xml:space="preserve">Figure </w:t>
      </w:r>
      <w:r w:rsidR="00E86EE1">
        <w:rPr>
          <w:noProof/>
        </w:rPr>
        <w:t>3</w:t>
      </w:r>
      <w:r w:rsidR="00E86EE1">
        <w:t>-</w:t>
      </w:r>
      <w:r w:rsidR="00E86EE1">
        <w:rPr>
          <w:noProof/>
        </w:rPr>
        <w:t>2</w:t>
      </w:r>
      <w:r>
        <w:fldChar w:fldCharType="end"/>
      </w:r>
      <w:r>
        <w:t>).</w:t>
      </w:r>
    </w:p>
    <w:p w14:paraId="3C6D038E" w14:textId="77777777" w:rsidR="00412CF2" w:rsidRDefault="00412CF2" w:rsidP="00412CF2">
      <w:pPr>
        <w:pStyle w:val="BodyText"/>
        <w:keepNext/>
      </w:pPr>
      <w:r>
        <w:rPr>
          <w:noProof/>
        </w:rPr>
        <w:lastRenderedPageBreak/>
        <w:drawing>
          <wp:inline distT="0" distB="0" distL="0" distR="0" wp14:anchorId="2035F325" wp14:editId="50BD8E62">
            <wp:extent cx="5759449" cy="3818890"/>
            <wp:effectExtent l="0" t="0" r="0" b="0"/>
            <wp:docPr id="26" name="Picture 26" descr="A screenshot of a cell phon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5"/>
                    <pic:cNvPicPr/>
                  </pic:nvPicPr>
                  <pic:blipFill>
                    <a:blip r:embed="rId32">
                      <a:extLst>
                        <a:ext uri="{28A0092B-C50C-407E-A947-70E740481C1C}">
                          <a14:useLocalDpi xmlns:a14="http://schemas.microsoft.com/office/drawing/2010/main" val="0"/>
                        </a:ext>
                      </a:extLst>
                    </a:blip>
                    <a:stretch>
                      <a:fillRect/>
                    </a:stretch>
                  </pic:blipFill>
                  <pic:spPr>
                    <a:xfrm>
                      <a:off x="0" y="0"/>
                      <a:ext cx="5759449" cy="3818890"/>
                    </a:xfrm>
                    <a:prstGeom prst="rect">
                      <a:avLst/>
                    </a:prstGeom>
                  </pic:spPr>
                </pic:pic>
              </a:graphicData>
            </a:graphic>
          </wp:inline>
        </w:drawing>
      </w:r>
    </w:p>
    <w:p w14:paraId="3D2E240C" w14:textId="078AD129" w:rsidR="00412CF2" w:rsidRPr="00096A52" w:rsidRDefault="00412CF2" w:rsidP="00412CF2">
      <w:pPr>
        <w:pStyle w:val="Caption"/>
        <w:keepNext w:val="0"/>
        <w:rPr>
          <w:vanish/>
          <w:specVanish/>
        </w:rPr>
      </w:pPr>
      <w:bookmarkStart w:id="163" w:name="_Ref82767044"/>
      <w:bookmarkStart w:id="164" w:name="_Toc96690352"/>
      <w:bookmarkStart w:id="165" w:name="_Toc212213471"/>
      <w:bookmarkStart w:id="166" w:name="_Ref51067642"/>
      <w:bookmarkStart w:id="167" w:name="_Toc52176876"/>
      <w:bookmarkStart w:id="168" w:name="_Toc65657228"/>
      <w:bookmarkStart w:id="169" w:name="_Toc82600436"/>
      <w:r>
        <w:t xml:space="preserve">Figure </w:t>
      </w:r>
      <w:r w:rsidR="00F80E77">
        <w:fldChar w:fldCharType="begin"/>
      </w:r>
      <w:r w:rsidR="00F80E77">
        <w:instrText xml:space="preserve"> STYLEREF 1 \s </w:instrText>
      </w:r>
      <w:r w:rsidR="00F80E77">
        <w:fldChar w:fldCharType="separate"/>
      </w:r>
      <w:r w:rsidR="00E86EE1">
        <w:rPr>
          <w:noProof/>
        </w:rPr>
        <w:t>3</w:t>
      </w:r>
      <w:r w:rsidR="00F80E77">
        <w:rPr>
          <w:noProof/>
        </w:rPr>
        <w:fldChar w:fldCharType="end"/>
      </w:r>
      <w:r w:rsidR="00F852A1">
        <w:t>-</w:t>
      </w:r>
      <w:r w:rsidR="00F80E77">
        <w:fldChar w:fldCharType="begin"/>
      </w:r>
      <w:r w:rsidR="00F80E77">
        <w:instrText xml:space="preserve"> SEQ Figure \* ARABIC \s 1 </w:instrText>
      </w:r>
      <w:r w:rsidR="00F80E77">
        <w:fldChar w:fldCharType="separate"/>
      </w:r>
      <w:r w:rsidR="00E86EE1">
        <w:rPr>
          <w:noProof/>
        </w:rPr>
        <w:t>2</w:t>
      </w:r>
      <w:r w:rsidR="00F80E77">
        <w:rPr>
          <w:noProof/>
        </w:rPr>
        <w:fldChar w:fldCharType="end"/>
      </w:r>
      <w:bookmarkEnd w:id="163"/>
      <w:r>
        <w:t>:</w:t>
      </w:r>
      <w:r>
        <w:tab/>
        <w:t>Schematic diagram of the calculation of the Sen slope, which is used to characterise trend rate</w:t>
      </w:r>
      <w:bookmarkEnd w:id="164"/>
      <w:r w:rsidR="00504490">
        <w:t>.</w:t>
      </w:r>
      <w:bookmarkEnd w:id="165"/>
    </w:p>
    <w:p w14:paraId="2E29A273" w14:textId="29322B2C" w:rsidR="00412CF2" w:rsidRPr="00096A52" w:rsidRDefault="00412CF2" w:rsidP="00412CF2">
      <w:pPr>
        <w:pStyle w:val="CaptionText"/>
      </w:pPr>
      <w:r>
        <w:t xml:space="preserve"> </w:t>
      </w:r>
      <w:r>
        <w:fldChar w:fldCharType="begin" w:fldLock="1"/>
      </w:r>
      <w:r>
        <w:instrText>ADDIN CSL_CITATION {"citationItems":[{"id":"ITEM-1","itemData":{"author":[{"dropping-particle":"","family":"Snelder","given":"Ton H","non-dropping-particle":"","parse-names":false,"suffix":""},{"dropping-particle":"","family":"Fraser","given":"Caroline","non-dropping-particle":"","parse-names":false,"suffix":""},{"dropping-particle":"","family":"Larned","given":"Scott T","non-dropping-particle":"","parse-names":false,"suffix":""},{"dropping-particle":"","family":"Whitehead","given":"Amy L","non-dropping-particle":"","parse-names":false,"suffix":""}],"collection-title":"NIWA Client Report 2021017WN prepared for Envirolink (MBIE)","id":"ITEM-1","issued":{"date-parts":[["2021"]]},"number-of-pages":"99","publisher":"NIWA","publisher-place":"Christchurch","title":"Guidance for the analysis of temporal trends in environmental data","type":"report"},"label":"part","prefix":"from ","uris":["http://www.mendeley.com/documents/?uuid=f66b8c02-a862-4ae3-b03b-537f741fc6a3"]}],"mendeley":{"formattedCitation":"(from Snelder et al. 2021)","plainTextFormattedCitation":"(from Snelder et al. 2021)","previouslyFormattedCitation":"(from Snelder et al. 2021)"},"properties":{"noteIndex":0},"schema":"https://github.com/citation-style-language/schema/raw/master/csl-citation.json"}</w:instrText>
      </w:r>
      <w:r>
        <w:fldChar w:fldCharType="separate"/>
      </w:r>
      <w:r w:rsidRPr="00966231">
        <w:rPr>
          <w:noProof/>
        </w:rPr>
        <w:t>(from Snelder et al. 2021</w:t>
      </w:r>
      <w:r w:rsidR="007D1D0B">
        <w:rPr>
          <w:noProof/>
        </w:rPr>
        <w:t>a</w:t>
      </w:r>
      <w:r w:rsidRPr="00966231">
        <w:rPr>
          <w:noProof/>
        </w:rPr>
        <w:t>)</w:t>
      </w:r>
      <w:r>
        <w:fldChar w:fldCharType="end"/>
      </w:r>
      <w:r>
        <w:t>.</w:t>
      </w:r>
    </w:p>
    <w:bookmarkEnd w:id="166"/>
    <w:bookmarkEnd w:id="167"/>
    <w:bookmarkEnd w:id="168"/>
    <w:bookmarkEnd w:id="169"/>
    <w:p w14:paraId="0A1458EB" w14:textId="3CE9C756" w:rsidR="00B8246B" w:rsidRDefault="00F309B4" w:rsidP="00B8246B">
      <w:pPr>
        <w:pStyle w:val="BodyText"/>
      </w:pPr>
      <w:r>
        <w:t xml:space="preserve">The seasonal version of the SSE is used in situations where there are significant (e.g., p </w:t>
      </w:r>
      <w:r w:rsidRPr="007C6CF3">
        <w:t>≤</w:t>
      </w:r>
      <w:r>
        <w:t xml:space="preserve"> 0.05, as evaluated using a </w:t>
      </w:r>
      <w:r w:rsidR="008958E8">
        <w:t>Kruskal</w:t>
      </w:r>
      <w:r>
        <w:t xml:space="preserve"> Wallis test) differences in water quality measurements between </w:t>
      </w:r>
      <w:r w:rsidR="009F7B37">
        <w:t>“</w:t>
      </w:r>
      <w:r>
        <w:t>seasons</w:t>
      </w:r>
      <w:r w:rsidR="009F7B37">
        <w:t>”</w:t>
      </w:r>
      <w:r>
        <w:t>. Seasons are defined primarily by sampling intervals, which are commonly monthly or quarterly for water quality monitoring but can also be defined as whole multiples of the sampling interval (</w:t>
      </w:r>
      <w:r w:rsidR="004D5FD8">
        <w:t>e.g.</w:t>
      </w:r>
      <w:r w:rsidR="00880DE5">
        <w:t>,</w:t>
      </w:r>
      <w:r>
        <w:t xml:space="preserve"> monthly sampling interval and quarterly season). </w:t>
      </w:r>
      <w:r w:rsidR="00412CF2">
        <w:t xml:space="preserve">The </w:t>
      </w:r>
      <w:r w:rsidR="003073BA">
        <w:t>S</w:t>
      </w:r>
      <w:r w:rsidR="00412CF2" w:rsidRPr="00D90694">
        <w:t xml:space="preserve">easonal </w:t>
      </w:r>
      <w:r w:rsidR="00412CF2">
        <w:t xml:space="preserve">Sen </w:t>
      </w:r>
      <w:r w:rsidR="003073BA">
        <w:t>S</w:t>
      </w:r>
      <w:r w:rsidR="00412CF2">
        <w:t xml:space="preserve">lope </w:t>
      </w:r>
      <w:r w:rsidR="003073BA">
        <w:t>e</w:t>
      </w:r>
      <w:r w:rsidR="00412CF2">
        <w:t xml:space="preserve">stimator (SSSE) </w:t>
      </w:r>
      <w:r w:rsidR="00412CF2" w:rsidRPr="00D90694">
        <w:t>is</w:t>
      </w:r>
      <w:r w:rsidR="00412CF2">
        <w:t xml:space="preserve"> calculated in two steps. First, for each season, the median of all possible inter-observation slopes is calculated in same manner as shown in</w:t>
      </w:r>
      <w:r w:rsidR="00412CF2">
        <w:fldChar w:fldCharType="begin"/>
      </w:r>
      <w:r w:rsidR="00412CF2">
        <w:fldChar w:fldCharType="separate"/>
      </w:r>
      <w:r w:rsidR="00E525AC">
        <w:t xml:space="preserve">Figure </w:t>
      </w:r>
      <w:r w:rsidR="00E525AC">
        <w:rPr>
          <w:noProof/>
        </w:rPr>
        <w:t>3</w:t>
      </w:r>
      <w:r w:rsidR="00E525AC">
        <w:t>-</w:t>
      </w:r>
      <w:r w:rsidR="00E525AC">
        <w:rPr>
          <w:noProof/>
        </w:rPr>
        <w:t>2</w:t>
      </w:r>
      <w:r w:rsidR="00412CF2">
        <w:fldChar w:fldCharType="end"/>
      </w:r>
      <w:r w:rsidRPr="00CA558B">
        <w:t xml:space="preserve"> but for data pertaining to observations in each individual season</w:t>
      </w:r>
      <w:r>
        <w:t xml:space="preserve">. When the time increment is smaller than the season time increment (i.e. there is generally more than one observation per season by year) </w:t>
      </w:r>
      <w:r w:rsidRPr="002B2C94">
        <w:t>the inter-observation slopes are excluded for pairs of observations that are in the same season-year</w:t>
      </w:r>
      <w:r>
        <w:t xml:space="preserve"> (they are treated as ties in time), </w:t>
      </w:r>
      <w:r w:rsidRPr="00AB0FB7">
        <w:t xml:space="preserve">but all slopes in the season of one year are compared with all slopes in the season of </w:t>
      </w:r>
      <w:r>
        <w:t xml:space="preserve">the </w:t>
      </w:r>
      <w:r w:rsidRPr="00AB0FB7">
        <w:t xml:space="preserve">other </w:t>
      </w:r>
      <w:r>
        <w:t xml:space="preserve">years </w:t>
      </w:r>
      <w:r w:rsidRPr="00E426A9">
        <w:rPr>
          <w:rFonts w:cs="Arial"/>
        </w:rPr>
        <w:t>(Gilbert 1987</w:t>
      </w:r>
      <w:r>
        <w:rPr>
          <w:rFonts w:cs="Arial"/>
        </w:rPr>
        <w:t>, p. 218)</w:t>
      </w:r>
      <w:r w:rsidRPr="00CA558B">
        <w:t xml:space="preserve">. Second, </w:t>
      </w:r>
      <w:r w:rsidRPr="00A90BD4">
        <w:t>SSSE</w:t>
      </w:r>
      <w:r w:rsidRPr="00CA558B">
        <w:t xml:space="preserve"> is the median of the seasonal values.</w:t>
      </w:r>
      <w:r w:rsidR="0094717B">
        <w:t xml:space="preserve"> </w:t>
      </w:r>
      <w:r w:rsidR="00B8246B">
        <w:t xml:space="preserve">The relative Sen Slope </w:t>
      </w:r>
      <w:r w:rsidR="009717A9">
        <w:t>E</w:t>
      </w:r>
      <w:r w:rsidR="00B8246B">
        <w:t>stimator (RSSE) is the Sen Slope divided by the median value from the observation data and expresses the trend rate as a percentage change per year.</w:t>
      </w:r>
    </w:p>
    <w:p w14:paraId="40EB4694" w14:textId="77777777" w:rsidR="00412CF2" w:rsidRDefault="00412CF2" w:rsidP="00412CF2">
      <w:pPr>
        <w:pStyle w:val="BodyText"/>
      </w:pPr>
      <w:r>
        <w:t xml:space="preserve">Uncertainty in the assessed trend rate is evaluated following a methodology outlined in Helsel et al. </w:t>
      </w:r>
      <w:r>
        <w:fldChar w:fldCharType="begin" w:fldLock="1"/>
      </w:r>
      <w:r>
        <w:instrText>ADDIN CSL_CITATION {"citationItems":[{"id":"ITEM-1","itemData":{"DOI":"10.3133/tm4a3","author":[{"dropping-particle":"","family":"Helsel","given":"Dennis R","non-dropping-particle":"","parse-names":false,"suffix":""},{"dropping-particle":"","family":"Hirsch","given":"Robert M","non-dropping-particle":"","parse-names":false,"suffix":""},{"dropping-particle":"","family":"Ryberg","given":"Karen R","non-dropping-particle":"","parse-names":false,"suffix":""},{"dropping-particle":"","family":"Archfield","given":"Stacey A","non-dropping-particle":"","parse-names":false,"suffix":""},{"dropping-particle":"","family":"Gilroy","given":"Edward J","non-dropping-particle":"","parse-names":false,"suffix":""}],"id":"ITEM-1","issued":{"date-parts":[["2020"]]},"number-of-pages":"458","publisher":"U.S. Geological Survey","title":"Statistical methods in water resources: U.S. Geological Survey Techniques and Methods, Book 4, Chapter A3","type":"book"},"label":"part","suppress-author":1,"uris":["http://www.mendeley.com/documents/?uuid=724df517-8b3a-4f01-97b4-10c17b173182"]}],"mendeley":{"formattedCitation":"(2020)","plainTextFormattedCitation":"(2020)","previouslyFormattedCitation":"(2020)"},"properties":{"noteIndex":0},"schema":"https://github.com/citation-style-language/schema/raw/master/csl-citation.json"}</w:instrText>
      </w:r>
      <w:r>
        <w:fldChar w:fldCharType="separate"/>
      </w:r>
      <w:r w:rsidRPr="00966231">
        <w:rPr>
          <w:noProof/>
        </w:rPr>
        <w:t>(2020)</w:t>
      </w:r>
      <w:r>
        <w:fldChar w:fldCharType="end"/>
      </w:r>
      <w:r>
        <w:t>. T</w:t>
      </w:r>
      <w:r w:rsidRPr="00810E01">
        <w:t>o calculate the 100(1-</w:t>
      </w:r>
      <w:proofErr w:type="gramStart"/>
      <w:r w:rsidRPr="00810E01">
        <w:t>α)</w:t>
      </w:r>
      <w:r>
        <w:t>%</w:t>
      </w:r>
      <w:proofErr w:type="gramEnd"/>
      <w:r w:rsidRPr="00810E01">
        <w:t xml:space="preserve"> </w:t>
      </w:r>
      <w:r w:rsidRPr="00DB298F">
        <w:t>two-sided symmetrical</w:t>
      </w:r>
      <w:r w:rsidRPr="00C41085">
        <w:t xml:space="preserve"> confidence interval about the fitted slope parameter</w:t>
      </w:r>
      <w:r>
        <w:t>, the ranks of the upper and lower confidence limits are determined, and the slopes associated with these observations are applied as the confidence intervals.</w:t>
      </w:r>
    </w:p>
    <w:p w14:paraId="46FF796D" w14:textId="77777777" w:rsidR="002B585B" w:rsidRDefault="002B585B" w:rsidP="00A90BD4">
      <w:pPr>
        <w:pStyle w:val="Heading3"/>
        <w:numPr>
          <w:ilvl w:val="2"/>
          <w:numId w:val="7"/>
        </w:numPr>
      </w:pPr>
      <w:bookmarkStart w:id="170" w:name="_Ref210234228"/>
      <w:r>
        <w:lastRenderedPageBreak/>
        <w:t>Handling censored values</w:t>
      </w:r>
      <w:bookmarkEnd w:id="170"/>
    </w:p>
    <w:p w14:paraId="51E221E3" w14:textId="793BDD72" w:rsidR="002B585B" w:rsidRDefault="002B585B" w:rsidP="002B585B">
      <w:pPr>
        <w:pStyle w:val="BodyText"/>
      </w:pPr>
      <w:r>
        <w:t xml:space="preserve">Censored values are managed </w:t>
      </w:r>
      <w:r w:rsidR="00B47CA6">
        <w:t>differ</w:t>
      </w:r>
      <w:r w:rsidR="00A9428E">
        <w:t>ently to non-cen</w:t>
      </w:r>
      <w:r w:rsidR="005863E5">
        <w:t xml:space="preserve">sored values </w:t>
      </w:r>
      <w:r>
        <w:t xml:space="preserve">by the non-parametric trend assessment methods described in Section </w:t>
      </w:r>
      <w:r>
        <w:fldChar w:fldCharType="begin"/>
      </w:r>
      <w:r>
        <w:instrText xml:space="preserve"> REF _Ref57642455 \r \h </w:instrText>
      </w:r>
      <w:r>
        <w:fldChar w:fldCharType="separate"/>
      </w:r>
      <w:r w:rsidR="00E86EE1">
        <w:t>3.2.3</w:t>
      </w:r>
      <w:r>
        <w:fldChar w:fldCharType="end"/>
      </w:r>
      <w:r>
        <w:t xml:space="preserve">. It is therefore important that censored values are correctly identified in the data. Detection limits or reporting limits that have changed through the trend period (often due to analytical changes) can induce trends that are associated with the changing precision of the measurements rather than actual changes in the variable. This possibility needs to be accounted for in the trend </w:t>
      </w:r>
      <w:r w:rsidR="00F076A8">
        <w:t>analysis,</w:t>
      </w:r>
      <w:r>
        <w:t xml:space="preserve"> and this is another reason that it is important that censored values are correctly identified in the data.</w:t>
      </w:r>
    </w:p>
    <w:p w14:paraId="6B3AF2C1" w14:textId="77777777" w:rsidR="002B585B" w:rsidRDefault="002B585B" w:rsidP="002B585B">
      <w:pPr>
        <w:pStyle w:val="BodyText"/>
      </w:pPr>
      <w:bookmarkStart w:id="171" w:name="_Hlk197357262"/>
      <w:r>
        <w:t xml:space="preserve">Censored values in the data used to calculate Kendall’s S and its p-value are robustly handled in the manner recommended by Helsel (2005, 2012). Briefly, for left-censored data, increases and decreases in a water quality variable are identified whenever possible. Thus, a change from a censored data entry of &lt;1 to a measured value of 10 is considered an increase. A change from a censored data entry of &lt;1 to a measured value 0.5 was considered a tie, as is a change from &lt;1 to a &lt;5, because neither can definitively be called an increase or decrease. Similar logic applied to right censored values. The information about ties is used in the calculation of the Kendall S statistic and its variance following Helsel (2012) and this provides for robust calculation of the p-value associated with the Kendall test. This approach is implemented in </w:t>
      </w:r>
      <w:proofErr w:type="spellStart"/>
      <w:r>
        <w:t>LWPTrends</w:t>
      </w:r>
      <w:proofErr w:type="spellEnd"/>
      <w:r>
        <w:t xml:space="preserve"> using source code from the NADA package. The method is robust to changes in detection limit over time.</w:t>
      </w:r>
    </w:p>
    <w:bookmarkEnd w:id="171"/>
    <w:p w14:paraId="4F7FC887" w14:textId="77777777" w:rsidR="002B585B" w:rsidRDefault="002B585B" w:rsidP="002B585B">
      <w:pPr>
        <w:pStyle w:val="BodyText"/>
      </w:pPr>
      <w:r>
        <w:t xml:space="preserve">Note that </w:t>
      </w:r>
      <w:bookmarkStart w:id="172" w:name="_Hlk197357275"/>
      <w:r>
        <w:t>as the proportion of censored values increases, the proportion of ties increases and the confidence in the trend direction decreases. Therefore, confidence in direction tends to be low when trends are calculated from data with high proportions of censored observations.</w:t>
      </w:r>
      <w:bookmarkEnd w:id="172"/>
    </w:p>
    <w:p w14:paraId="743CCAF7" w14:textId="698B83DA" w:rsidR="002B585B" w:rsidRDefault="002B585B" w:rsidP="002B585B">
      <w:pPr>
        <w:pStyle w:val="BodyText"/>
      </w:pPr>
      <w:bookmarkStart w:id="173" w:name="_Hlk197357322"/>
      <w:r>
        <w:t xml:space="preserve">When calculating Sen slopes, the inter-observation slope cannot be definitively calculated between any combination of observations in which either one or both are censored. Therefore, when SSE and SSSE (i.e., Sen slopes) are calculated by the </w:t>
      </w:r>
      <w:proofErr w:type="spellStart"/>
      <w:r>
        <w:t>LWPTrends</w:t>
      </w:r>
      <w:proofErr w:type="spellEnd"/>
      <w:r>
        <w:t xml:space="preserve"> library, the censored data entries are substituted with their corresponding raw values (i.e., the numeric component of a censored data entry) multiplied by a factor (0.5 for left-censored and 1.1 for right-censored values). This ensures that any measured value that is equal to a raw value is treated as being larger than the censored value if it is left-censored value and smaller than the censored value if it is right-censored. The inter-observation slopes associated with the censored values are therefore imprecise (because they are calculated from the substituted values). However, because the Sen slope is the median of all the inter-observation slopes, the Sen slope is unaffected by censoring when a small proportion of observations are censored. As the proportion of censored values increase, the probability that the Sen slope is affected by censoring increases. The outputs from the trend assessment provide an </w:t>
      </w:r>
      <w:r w:rsidR="00C13E15">
        <w:t>“</w:t>
      </w:r>
      <w:r>
        <w:t>analysis note</w:t>
      </w:r>
      <w:r w:rsidR="00C13E15">
        <w:t>”</w:t>
      </w:r>
      <w:r>
        <w:t xml:space="preserve"> to identify Sen Slopes where one or </w:t>
      </w:r>
      <w:proofErr w:type="gramStart"/>
      <w:r>
        <w:t>both of the observations</w:t>
      </w:r>
      <w:proofErr w:type="gramEnd"/>
      <w:r>
        <w:t xml:space="preserve"> associated with the median inter-observation slope is censored.</w:t>
      </w:r>
    </w:p>
    <w:bookmarkEnd w:id="173"/>
    <w:p w14:paraId="3968CC63" w14:textId="4DE4628B" w:rsidR="002B585B" w:rsidRDefault="002B585B" w:rsidP="00412CF2">
      <w:pPr>
        <w:pStyle w:val="BodyText"/>
      </w:pPr>
      <w:r>
        <w:t xml:space="preserve">In previous versions of </w:t>
      </w:r>
      <w:proofErr w:type="spellStart"/>
      <w:r>
        <w:t>LWPTrends</w:t>
      </w:r>
      <w:proofErr w:type="spellEnd"/>
      <w:r>
        <w:t xml:space="preserve"> used to evaluate national water quality trends (Whitehead</w:t>
      </w:r>
      <w:r w:rsidR="00D6275D">
        <w:t xml:space="preserve"> et al</w:t>
      </w:r>
      <w:r w:rsidR="00504490">
        <w:t>.</w:t>
      </w:r>
      <w:r>
        <w:t xml:space="preserve"> 202</w:t>
      </w:r>
      <w:r w:rsidR="00D6275D">
        <w:t>1</w:t>
      </w:r>
      <w:r>
        <w:t xml:space="preserve">), the influence of changes in detection limits over time on the Sen slope were handled through a high censor filter. Briefly, this filter replaced all observations below the highest detection limit (or some user specified value) to the highest detection limit and marked these observations as censored. We now implement a different approach to handle changes in detection limit when calculating trend rates that follows the logic used in the calculation of Kendall’s S. Inter-observation slopes are considered to be ties and set to zero, regardless of </w:t>
      </w:r>
      <w:r>
        <w:lastRenderedPageBreak/>
        <w:t>their values, when: (1) both observations were either left or right censored, (2) when one observation is left censored and larger than the other non-censored observation; (3) when one observation is right censored and smaller than the other non-censored observation. This approach has the advantage that the user decisions around i</w:t>
      </w:r>
      <w:r w:rsidR="00573ED2">
        <w:t>t</w:t>
      </w:r>
      <w:r>
        <w:t xml:space="preserve"> and how to implement a high censor filter are removed. </w:t>
      </w:r>
    </w:p>
    <w:p w14:paraId="19C3F0E1" w14:textId="77777777" w:rsidR="00412CF2" w:rsidRDefault="00412CF2" w:rsidP="00EE376C">
      <w:pPr>
        <w:pStyle w:val="Heading3"/>
        <w:numPr>
          <w:ilvl w:val="2"/>
          <w:numId w:val="7"/>
        </w:numPr>
      </w:pPr>
      <w:bookmarkStart w:id="174" w:name="_Toc490711535"/>
      <w:bookmarkStart w:id="175" w:name="_Ref497740289"/>
      <w:bookmarkStart w:id="176" w:name="_Toc501611440"/>
      <w:bookmarkStart w:id="177" w:name="_Toc508360170"/>
      <w:bookmarkStart w:id="178" w:name="_Toc511225171"/>
      <w:bookmarkStart w:id="179" w:name="_Toc65657193"/>
      <w:bookmarkStart w:id="180" w:name="_Toc82600410"/>
      <w:bookmarkStart w:id="181" w:name="_Ref210639187"/>
      <w:r>
        <w:t>Interpretation of trends</w:t>
      </w:r>
      <w:bookmarkEnd w:id="174"/>
      <w:bookmarkEnd w:id="175"/>
      <w:bookmarkEnd w:id="176"/>
      <w:bookmarkEnd w:id="177"/>
      <w:bookmarkEnd w:id="178"/>
      <w:bookmarkEnd w:id="179"/>
      <w:bookmarkEnd w:id="180"/>
      <w:bookmarkEnd w:id="181"/>
    </w:p>
    <w:p w14:paraId="0CFCB644" w14:textId="1470D20D" w:rsidR="00412CF2" w:rsidRDefault="00412CF2" w:rsidP="00412CF2">
      <w:pPr>
        <w:pStyle w:val="BodyText"/>
      </w:pPr>
      <w:r>
        <w:t>The trend assessment procedures used here allow a more nuanced inference than the categorical measure of confidence associated with N</w:t>
      </w:r>
      <w:r w:rsidR="00163CEC">
        <w:t>u</w:t>
      </w:r>
      <w:r w:rsidR="00DE49D5">
        <w:t xml:space="preserve">ll </w:t>
      </w:r>
      <w:r>
        <w:t>H</w:t>
      </w:r>
      <w:r w:rsidR="00DE49D5">
        <w:t>ypoth</w:t>
      </w:r>
      <w:r w:rsidR="00806470">
        <w:t xml:space="preserve">esis </w:t>
      </w:r>
      <w:r>
        <w:t>S</w:t>
      </w:r>
      <w:r w:rsidR="00806470">
        <w:t xml:space="preserve">ignificance </w:t>
      </w:r>
      <w:r>
        <w:t>T</w:t>
      </w:r>
      <w:r w:rsidR="00806470">
        <w:t>esting</w:t>
      </w:r>
      <w:r>
        <w:t xml:space="preserve"> (i.e. significant or not significant). The confidence in direction (</w:t>
      </w:r>
      <w:r w:rsidRPr="00F84CEE">
        <w:rPr>
          <w:i/>
          <w:iCs/>
        </w:rPr>
        <w:t>C</w:t>
      </w:r>
      <w:r>
        <w:t>) can be transformed into a continuous scale of confidence the trend was decreasing (</w:t>
      </w:r>
      <w:r w:rsidRPr="00F97E15">
        <w:rPr>
          <w:i/>
          <w:iCs/>
        </w:rPr>
        <w:t>C</w:t>
      </w:r>
      <w:r w:rsidRPr="00F97E15">
        <w:rPr>
          <w:i/>
          <w:iCs/>
          <w:vertAlign w:val="subscript"/>
        </w:rPr>
        <w:t>d</w:t>
      </w:r>
      <w:r>
        <w:t xml:space="preserve">). For all trends with </w:t>
      </w:r>
      <w:r w:rsidRPr="00C61CE2">
        <w:rPr>
          <w:i/>
          <w:iCs/>
        </w:rPr>
        <w:t>S</w:t>
      </w:r>
      <w:r>
        <w:t xml:space="preserve"> &lt; 0, </w:t>
      </w:r>
      <w:r w:rsidRPr="007718AF">
        <w:rPr>
          <w:i/>
          <w:iCs/>
        </w:rPr>
        <w:t>C</w:t>
      </w:r>
      <w:r w:rsidRPr="007718AF">
        <w:rPr>
          <w:i/>
          <w:iCs/>
          <w:vertAlign w:val="subscript"/>
        </w:rPr>
        <w:t>d</w:t>
      </w:r>
      <w:r>
        <w:t xml:space="preserve"> = </w:t>
      </w:r>
      <w:r w:rsidRPr="00F97E15">
        <w:rPr>
          <w:i/>
          <w:iCs/>
        </w:rPr>
        <w:t>C</w:t>
      </w:r>
      <w:r>
        <w:t xml:space="preserve">, and for all </w:t>
      </w:r>
      <w:r w:rsidRPr="00626F55">
        <w:rPr>
          <w:i/>
        </w:rPr>
        <w:t>S</w:t>
      </w:r>
      <w:r>
        <w:t xml:space="preserve"> &gt; 0 a transformation is applied so that </w:t>
      </w:r>
      <w:r w:rsidRPr="00F97E15">
        <w:rPr>
          <w:i/>
          <w:iCs/>
        </w:rPr>
        <w:t>C</w:t>
      </w:r>
      <w:r w:rsidRPr="00F97E15">
        <w:rPr>
          <w:i/>
          <w:iCs/>
          <w:vertAlign w:val="subscript"/>
        </w:rPr>
        <w:t>d</w:t>
      </w:r>
      <w:r>
        <w:t xml:space="preserve"> = 1-</w:t>
      </w:r>
      <w:r w:rsidRPr="00F97E15">
        <w:rPr>
          <w:i/>
          <w:iCs/>
        </w:rPr>
        <w:t>C</w:t>
      </w:r>
      <w:r>
        <w:t xml:space="preserve">. </w:t>
      </w:r>
      <w:r w:rsidRPr="00F97E15">
        <w:rPr>
          <w:i/>
          <w:iCs/>
        </w:rPr>
        <w:t>C</w:t>
      </w:r>
      <w:r w:rsidRPr="00F97E15">
        <w:rPr>
          <w:i/>
          <w:iCs/>
          <w:vertAlign w:val="subscript"/>
        </w:rPr>
        <w:t>d</w:t>
      </w:r>
      <w:r>
        <w:t xml:space="preserve"> ranges from 0 to 1.0. When </w:t>
      </w:r>
      <w:r w:rsidRPr="00F97E15">
        <w:rPr>
          <w:i/>
          <w:iCs/>
        </w:rPr>
        <w:t>C</w:t>
      </w:r>
      <w:r w:rsidRPr="00F97E15">
        <w:rPr>
          <w:i/>
          <w:iCs/>
          <w:vertAlign w:val="subscript"/>
        </w:rPr>
        <w:t>d</w:t>
      </w:r>
      <w:r>
        <w:t xml:space="preserve"> is very small, a decreasing trend is highly unlikely, which because the outcomes are binary, is the same as an increasing trend is highly likely. </w:t>
      </w:r>
    </w:p>
    <w:p w14:paraId="0084F244" w14:textId="26FFC5C3" w:rsidR="00112BE8" w:rsidRDefault="00112BE8" w:rsidP="00412CF2">
      <w:pPr>
        <w:pStyle w:val="BodyText"/>
      </w:pPr>
      <w:r>
        <w:t xml:space="preserve">To assist with interpretation of </w:t>
      </w:r>
      <w:r w:rsidR="00DE658A">
        <w:t xml:space="preserve">confidence in trend direction, </w:t>
      </w:r>
      <w:r w:rsidR="00736778">
        <w:rPr>
          <w:szCs w:val="22"/>
        </w:rPr>
        <w:t xml:space="preserve">trends are categorised based on the confidence that a trend was improving. This involved firstly converting </w:t>
      </w:r>
      <w:r w:rsidR="00736778" w:rsidRPr="00C93ED1">
        <w:rPr>
          <w:i/>
          <w:iCs/>
          <w:szCs w:val="22"/>
        </w:rPr>
        <w:t>C</w:t>
      </w:r>
      <w:r w:rsidR="00736778" w:rsidRPr="00C93ED1">
        <w:rPr>
          <w:i/>
          <w:iCs/>
          <w:szCs w:val="22"/>
          <w:vertAlign w:val="subscript"/>
        </w:rPr>
        <w:t>d</w:t>
      </w:r>
      <w:r w:rsidR="00736778">
        <w:rPr>
          <w:szCs w:val="22"/>
          <w:vertAlign w:val="superscript"/>
        </w:rPr>
        <w:t xml:space="preserve"> </w:t>
      </w:r>
      <w:r w:rsidR="00736778">
        <w:rPr>
          <w:szCs w:val="22"/>
        </w:rPr>
        <w:t>into a confidence that a trend was improving (</w:t>
      </w:r>
      <w:r w:rsidR="00736778" w:rsidRPr="00C93ED1">
        <w:rPr>
          <w:i/>
          <w:iCs/>
          <w:szCs w:val="22"/>
        </w:rPr>
        <w:t>C</w:t>
      </w:r>
      <w:r w:rsidR="00736778" w:rsidRPr="00C93ED1">
        <w:rPr>
          <w:i/>
          <w:iCs/>
          <w:szCs w:val="22"/>
          <w:vertAlign w:val="subscript"/>
        </w:rPr>
        <w:t>i</w:t>
      </w:r>
      <w:r w:rsidR="00736778">
        <w:rPr>
          <w:szCs w:val="22"/>
        </w:rPr>
        <w:t xml:space="preserve">). </w:t>
      </w:r>
      <w:r w:rsidR="00736778" w:rsidRPr="006C19EF">
        <w:rPr>
          <w:szCs w:val="22"/>
        </w:rPr>
        <w:t>Improvement is indicated by decreasing trends for all the water quality variables in this study</w:t>
      </w:r>
      <w:r w:rsidR="00736778">
        <w:rPr>
          <w:szCs w:val="22"/>
        </w:rPr>
        <w:t xml:space="preserve"> (</w:t>
      </w:r>
      <w:r w:rsidR="00736778" w:rsidRPr="003E4694">
        <w:rPr>
          <w:i/>
          <w:iCs/>
          <w:szCs w:val="22"/>
        </w:rPr>
        <w:t>C</w:t>
      </w:r>
      <w:r w:rsidR="00736778" w:rsidRPr="003E4694">
        <w:rPr>
          <w:i/>
          <w:iCs/>
          <w:szCs w:val="22"/>
          <w:vertAlign w:val="subscript"/>
        </w:rPr>
        <w:t>i</w:t>
      </w:r>
      <w:r w:rsidR="00736778">
        <w:rPr>
          <w:szCs w:val="22"/>
        </w:rPr>
        <w:t xml:space="preserve"> = </w:t>
      </w:r>
      <w:r w:rsidR="00736778" w:rsidRPr="003E4694">
        <w:rPr>
          <w:i/>
          <w:iCs/>
          <w:szCs w:val="22"/>
        </w:rPr>
        <w:t>C</w:t>
      </w:r>
      <w:r w:rsidR="00736778" w:rsidRPr="003E4694">
        <w:rPr>
          <w:i/>
          <w:iCs/>
          <w:szCs w:val="22"/>
          <w:vertAlign w:val="subscript"/>
        </w:rPr>
        <w:t>d</w:t>
      </w:r>
      <w:r w:rsidR="00736778">
        <w:rPr>
          <w:szCs w:val="22"/>
        </w:rPr>
        <w:t>)</w:t>
      </w:r>
      <w:r w:rsidR="00736778" w:rsidRPr="006C19EF">
        <w:rPr>
          <w:szCs w:val="22"/>
        </w:rPr>
        <w:t xml:space="preserve"> except for</w:t>
      </w:r>
      <w:r w:rsidR="00736778">
        <w:rPr>
          <w:szCs w:val="22"/>
        </w:rPr>
        <w:t xml:space="preserve"> visual clarity</w:t>
      </w:r>
      <w:r w:rsidR="00736778" w:rsidRPr="006C19EF">
        <w:rPr>
          <w:szCs w:val="22"/>
        </w:rPr>
        <w:t xml:space="preserve"> </w:t>
      </w:r>
      <w:r w:rsidR="00736778">
        <w:rPr>
          <w:szCs w:val="22"/>
        </w:rPr>
        <w:t>and MCI (for which increasing trends indicate improvement)</w:t>
      </w:r>
      <w:r w:rsidR="00736778" w:rsidRPr="006C19EF">
        <w:rPr>
          <w:szCs w:val="22"/>
        </w:rPr>
        <w:t xml:space="preserve">. </w:t>
      </w:r>
      <w:r w:rsidR="00736778">
        <w:rPr>
          <w:szCs w:val="22"/>
        </w:rPr>
        <w:t>For these variables, C</w:t>
      </w:r>
      <w:r w:rsidR="00736778">
        <w:rPr>
          <w:szCs w:val="22"/>
          <w:vertAlign w:val="subscript"/>
        </w:rPr>
        <w:t xml:space="preserve">i </w:t>
      </w:r>
      <w:r w:rsidR="00736778">
        <w:rPr>
          <w:szCs w:val="22"/>
        </w:rPr>
        <w:t>is the complement of C</w:t>
      </w:r>
      <w:r w:rsidR="00736778">
        <w:rPr>
          <w:szCs w:val="22"/>
          <w:vertAlign w:val="subscript"/>
        </w:rPr>
        <w:t>d</w:t>
      </w:r>
      <w:r w:rsidR="00736778">
        <w:rPr>
          <w:szCs w:val="22"/>
        </w:rPr>
        <w:t xml:space="preserve"> (i.e., </w:t>
      </w:r>
      <w:r w:rsidR="00736778" w:rsidRPr="000F396C">
        <w:rPr>
          <w:i/>
          <w:iCs/>
          <w:szCs w:val="22"/>
        </w:rPr>
        <w:t>C</w:t>
      </w:r>
      <w:r w:rsidR="00736778" w:rsidRPr="000F396C">
        <w:rPr>
          <w:i/>
          <w:iCs/>
          <w:szCs w:val="22"/>
          <w:vertAlign w:val="subscript"/>
        </w:rPr>
        <w:t>i</w:t>
      </w:r>
      <w:r w:rsidR="00736778">
        <w:rPr>
          <w:szCs w:val="22"/>
        </w:rPr>
        <w:t>=1-</w:t>
      </w:r>
      <w:r w:rsidR="00736778" w:rsidRPr="000F396C">
        <w:rPr>
          <w:i/>
          <w:iCs/>
          <w:szCs w:val="22"/>
        </w:rPr>
        <w:t>C</w:t>
      </w:r>
      <w:r w:rsidR="00736778" w:rsidRPr="000F396C">
        <w:rPr>
          <w:i/>
          <w:iCs/>
          <w:szCs w:val="22"/>
          <w:vertAlign w:val="subscript"/>
        </w:rPr>
        <w:t>d</w:t>
      </w:r>
      <w:r w:rsidR="00736778">
        <w:rPr>
          <w:szCs w:val="22"/>
        </w:rPr>
        <w:t>).</w:t>
      </w:r>
    </w:p>
    <w:p w14:paraId="55E90FF7" w14:textId="0AF6A2D0" w:rsidR="00412CF2" w:rsidRDefault="00412CF2" w:rsidP="00412CF2">
      <w:pPr>
        <w:spacing w:after="160"/>
        <w:jc w:val="both"/>
        <w:rPr>
          <w:rStyle w:val="BodyTextChar"/>
        </w:rPr>
      </w:pPr>
      <w:r>
        <w:rPr>
          <w:szCs w:val="22"/>
        </w:rPr>
        <w:t>The trend for each site</w:t>
      </w:r>
      <w:r w:rsidR="000C0785">
        <w:rPr>
          <w:szCs w:val="22"/>
        </w:rPr>
        <w:t xml:space="preserve"> </w:t>
      </w:r>
      <w:r w:rsidR="000C0785" w:rsidRPr="00F23DB9">
        <w:rPr>
          <w:rFonts w:cs="Calibri"/>
          <w:color w:val="000000" w:themeColor="text1"/>
          <w:szCs w:val="22"/>
        </w:rPr>
        <w:t>×</w:t>
      </w:r>
      <w:r w:rsidR="000C0785">
        <w:rPr>
          <w:rFonts w:cs="Calibri"/>
          <w:color w:val="000000" w:themeColor="text1"/>
          <w:szCs w:val="22"/>
        </w:rPr>
        <w:t xml:space="preserve"> </w:t>
      </w:r>
      <w:r>
        <w:rPr>
          <w:szCs w:val="22"/>
        </w:rPr>
        <w:t xml:space="preserve">variable combination was assigned a categorical level of confidence that the trend was </w:t>
      </w:r>
      <w:r w:rsidR="003A6162">
        <w:rPr>
          <w:szCs w:val="22"/>
        </w:rPr>
        <w:t xml:space="preserve">improving </w:t>
      </w:r>
      <w:r>
        <w:rPr>
          <w:szCs w:val="22"/>
        </w:rPr>
        <w:t xml:space="preserve">according to its evaluated confidence, direction and the categories shown in </w:t>
      </w:r>
      <w:r>
        <w:fldChar w:fldCharType="begin"/>
      </w:r>
      <w:r>
        <w:rPr>
          <w:szCs w:val="22"/>
        </w:rPr>
        <w:instrText xml:space="preserve"> REF _Ref83289928 \h </w:instrText>
      </w:r>
      <w:r>
        <w:fldChar w:fldCharType="separate"/>
      </w:r>
      <w:r w:rsidR="00E86EE1">
        <w:t xml:space="preserve">Table </w:t>
      </w:r>
      <w:r w:rsidR="00E86EE1">
        <w:rPr>
          <w:noProof/>
        </w:rPr>
        <w:t>3</w:t>
      </w:r>
      <w:r w:rsidR="00E86EE1">
        <w:t>-</w:t>
      </w:r>
      <w:r w:rsidR="00E86EE1">
        <w:rPr>
          <w:noProof/>
        </w:rPr>
        <w:t>2</w:t>
      </w:r>
      <w:r>
        <w:fldChar w:fldCharType="end"/>
      </w:r>
      <w:r>
        <w:rPr>
          <w:szCs w:val="22"/>
        </w:rPr>
        <w:t xml:space="preserve">. </w:t>
      </w:r>
      <w:bookmarkStart w:id="182" w:name="_Ref495295025"/>
      <w:bookmarkStart w:id="183" w:name="_Toc501611546"/>
    </w:p>
    <w:p w14:paraId="69165896" w14:textId="323F4F3C" w:rsidR="00412CF2" w:rsidRPr="00B83C18" w:rsidRDefault="00412CF2" w:rsidP="00412CF2">
      <w:pPr>
        <w:pStyle w:val="Caption"/>
        <w:spacing w:after="120"/>
        <w:rPr>
          <w:vanish/>
          <w:specVanish/>
        </w:rPr>
      </w:pPr>
      <w:bookmarkStart w:id="184" w:name="_Ref83289928"/>
      <w:bookmarkStart w:id="185" w:name="_Toc96690341"/>
      <w:bookmarkStart w:id="186" w:name="_Toc212213460"/>
      <w:bookmarkEnd w:id="182"/>
      <w:bookmarkEnd w:id="183"/>
      <w:r>
        <w:t xml:space="preserve">Table </w:t>
      </w:r>
      <w:r w:rsidR="00F80E77">
        <w:fldChar w:fldCharType="begin"/>
      </w:r>
      <w:r w:rsidR="00F80E77">
        <w:instrText xml:space="preserve"> STYLEREF 1 \s </w:instrText>
      </w:r>
      <w:r w:rsidR="00F80E77">
        <w:fldChar w:fldCharType="separate"/>
      </w:r>
      <w:r w:rsidR="00E86EE1">
        <w:rPr>
          <w:noProof/>
        </w:rPr>
        <w:t>3</w:t>
      </w:r>
      <w:r w:rsidR="00F80E77">
        <w:rPr>
          <w:noProof/>
        </w:rPr>
        <w:fldChar w:fldCharType="end"/>
      </w:r>
      <w:r w:rsidR="00FF37D8">
        <w:t>-</w:t>
      </w:r>
      <w:r w:rsidR="00F80E77">
        <w:fldChar w:fldCharType="begin"/>
      </w:r>
      <w:r w:rsidR="00F80E77">
        <w:instrText xml:space="preserve"> SEQ Table \* ARABIC \s 1 </w:instrText>
      </w:r>
      <w:r w:rsidR="00F80E77">
        <w:fldChar w:fldCharType="separate"/>
      </w:r>
      <w:r w:rsidR="00E86EE1">
        <w:rPr>
          <w:noProof/>
        </w:rPr>
        <w:t>2</w:t>
      </w:r>
      <w:r w:rsidR="00F80E77">
        <w:rPr>
          <w:noProof/>
        </w:rPr>
        <w:fldChar w:fldCharType="end"/>
      </w:r>
      <w:bookmarkEnd w:id="184"/>
      <w:r>
        <w:t>:</w:t>
      </w:r>
      <w:r>
        <w:tab/>
        <w:t xml:space="preserve">Level of confidence categories used to convey the confidence that the trend direction was </w:t>
      </w:r>
      <w:r w:rsidR="00484B3E">
        <w:t>improving</w:t>
      </w:r>
      <w:r>
        <w:t>.</w:t>
      </w:r>
      <w:bookmarkEnd w:id="185"/>
      <w:bookmarkEnd w:id="186"/>
    </w:p>
    <w:p w14:paraId="195154E0" w14:textId="58DA0D1C" w:rsidR="00412CF2" w:rsidRPr="00B83C18" w:rsidRDefault="00412CF2" w:rsidP="00412CF2">
      <w:pPr>
        <w:pStyle w:val="CaptionText"/>
        <w:keepNext/>
        <w:spacing w:after="120"/>
      </w:pPr>
      <w:r>
        <w:t xml:space="preserve"> </w:t>
      </w:r>
    </w:p>
    <w:tbl>
      <w:tblPr>
        <w:tblStyle w:val="TableGrid"/>
        <w:tblW w:w="0" w:type="auto"/>
        <w:jc w:val="center"/>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853"/>
        <w:gridCol w:w="1515"/>
      </w:tblGrid>
      <w:tr w:rsidR="00931DCB" w14:paraId="3670D860" w14:textId="77777777" w:rsidTr="00F37991">
        <w:trPr>
          <w:trHeight w:val="468"/>
          <w:jc w:val="center"/>
        </w:trPr>
        <w:tc>
          <w:tcPr>
            <w:tcW w:w="4853" w:type="dxa"/>
            <w:tcBorders>
              <w:top w:val="single" w:sz="4" w:space="0" w:color="auto"/>
              <w:bottom w:val="single" w:sz="4" w:space="0" w:color="auto"/>
            </w:tcBorders>
            <w:hideMark/>
          </w:tcPr>
          <w:p w14:paraId="6031DBCE" w14:textId="7DCC3A36" w:rsidR="00931DCB" w:rsidRDefault="00931DCB">
            <w:pPr>
              <w:pStyle w:val="TableHeading"/>
            </w:pPr>
            <w:r>
              <w:t>Categorical level of confidence trend was improving</w:t>
            </w:r>
          </w:p>
        </w:tc>
        <w:tc>
          <w:tcPr>
            <w:tcW w:w="0" w:type="auto"/>
            <w:tcBorders>
              <w:top w:val="single" w:sz="4" w:space="0" w:color="auto"/>
              <w:bottom w:val="single" w:sz="4" w:space="0" w:color="auto"/>
            </w:tcBorders>
            <w:hideMark/>
          </w:tcPr>
          <w:p w14:paraId="73CA6425" w14:textId="0C3F380F" w:rsidR="00931DCB" w:rsidRDefault="00931DCB">
            <w:pPr>
              <w:pStyle w:val="TableHeading"/>
            </w:pPr>
            <w:r>
              <w:t>Value of C</w:t>
            </w:r>
            <w:r>
              <w:rPr>
                <w:vertAlign w:val="subscript"/>
              </w:rPr>
              <w:t>i</w:t>
            </w:r>
            <w:r>
              <w:t xml:space="preserve"> (%)</w:t>
            </w:r>
          </w:p>
        </w:tc>
      </w:tr>
      <w:tr w:rsidR="00931DCB" w14:paraId="42BBF1F0" w14:textId="77777777" w:rsidTr="00F37991">
        <w:trPr>
          <w:jc w:val="center"/>
        </w:trPr>
        <w:tc>
          <w:tcPr>
            <w:tcW w:w="4853" w:type="dxa"/>
            <w:tcBorders>
              <w:top w:val="single" w:sz="4" w:space="0" w:color="auto"/>
            </w:tcBorders>
            <w:hideMark/>
          </w:tcPr>
          <w:p w14:paraId="2229BB4F" w14:textId="66A760CF" w:rsidR="00931DCB" w:rsidRDefault="00931DCB" w:rsidP="00931DCB">
            <w:pPr>
              <w:pStyle w:val="TableBodyText"/>
            </w:pPr>
            <w:r w:rsidRPr="008649AA">
              <w:t>Very likely improving</w:t>
            </w:r>
          </w:p>
        </w:tc>
        <w:tc>
          <w:tcPr>
            <w:tcW w:w="0" w:type="auto"/>
            <w:tcBorders>
              <w:top w:val="single" w:sz="4" w:space="0" w:color="auto"/>
            </w:tcBorders>
            <w:hideMark/>
          </w:tcPr>
          <w:p w14:paraId="360396C6" w14:textId="553F807E" w:rsidR="00931DCB" w:rsidRDefault="00931DCB" w:rsidP="00931DCB">
            <w:pPr>
              <w:pStyle w:val="TableBodyText"/>
              <w:jc w:val="center"/>
            </w:pPr>
            <w:r w:rsidRPr="008649AA">
              <w:t>0.90</w:t>
            </w:r>
            <w:r>
              <w:t xml:space="preserve"> </w:t>
            </w:r>
            <w:r w:rsidRPr="005E155E">
              <w:t>&lt;</w:t>
            </w:r>
            <w:r>
              <w:t xml:space="preserve"> </w:t>
            </w:r>
            <w:r>
              <w:rPr>
                <w:szCs w:val="22"/>
              </w:rPr>
              <w:t>C</w:t>
            </w:r>
            <w:r>
              <w:rPr>
                <w:szCs w:val="22"/>
                <w:vertAlign w:val="subscript"/>
              </w:rPr>
              <w:t>i</w:t>
            </w:r>
            <w:r>
              <w:t xml:space="preserve"> ≤ </w:t>
            </w:r>
            <w:r w:rsidRPr="008649AA">
              <w:t>1.00</w:t>
            </w:r>
          </w:p>
        </w:tc>
      </w:tr>
      <w:tr w:rsidR="00931DCB" w14:paraId="4D37A630" w14:textId="77777777" w:rsidTr="00F37991">
        <w:trPr>
          <w:jc w:val="center"/>
        </w:trPr>
        <w:tc>
          <w:tcPr>
            <w:tcW w:w="4853" w:type="dxa"/>
            <w:hideMark/>
          </w:tcPr>
          <w:p w14:paraId="3F3D4D05" w14:textId="4A6AFCE5" w:rsidR="00931DCB" w:rsidRDefault="00931DCB" w:rsidP="00931DCB">
            <w:pPr>
              <w:pStyle w:val="TableBodyText"/>
            </w:pPr>
            <w:r w:rsidRPr="008649AA">
              <w:t>Likely improving</w:t>
            </w:r>
          </w:p>
        </w:tc>
        <w:tc>
          <w:tcPr>
            <w:tcW w:w="0" w:type="auto"/>
            <w:hideMark/>
          </w:tcPr>
          <w:p w14:paraId="2DC08193" w14:textId="2B5664B6" w:rsidR="00931DCB" w:rsidRDefault="00931DCB" w:rsidP="00931DCB">
            <w:pPr>
              <w:pStyle w:val="TableBodyText"/>
              <w:jc w:val="center"/>
            </w:pPr>
            <w:r w:rsidRPr="008649AA">
              <w:t>0.67</w:t>
            </w:r>
            <w:r>
              <w:t xml:space="preserve"> </w:t>
            </w:r>
            <w:r w:rsidRPr="005E155E">
              <w:t>&lt;</w:t>
            </w:r>
            <w:r>
              <w:t xml:space="preserve"> </w:t>
            </w:r>
            <w:r>
              <w:rPr>
                <w:szCs w:val="22"/>
              </w:rPr>
              <w:t>C</w:t>
            </w:r>
            <w:r>
              <w:rPr>
                <w:szCs w:val="22"/>
                <w:vertAlign w:val="subscript"/>
              </w:rPr>
              <w:t>i</w:t>
            </w:r>
            <w:r>
              <w:t xml:space="preserve"> ≤ </w:t>
            </w:r>
            <w:r w:rsidRPr="008649AA">
              <w:t>0.90</w:t>
            </w:r>
          </w:p>
        </w:tc>
      </w:tr>
      <w:tr w:rsidR="00931DCB" w14:paraId="774DD1B8" w14:textId="77777777" w:rsidTr="00F37991">
        <w:trPr>
          <w:jc w:val="center"/>
        </w:trPr>
        <w:tc>
          <w:tcPr>
            <w:tcW w:w="4853" w:type="dxa"/>
            <w:hideMark/>
          </w:tcPr>
          <w:p w14:paraId="6AEF6BB5" w14:textId="6CC07B7E" w:rsidR="00931DCB" w:rsidRDefault="00931DCB" w:rsidP="00931DCB">
            <w:pPr>
              <w:pStyle w:val="TableBodyText"/>
            </w:pPr>
            <w:r w:rsidRPr="008649AA">
              <w:t xml:space="preserve">Low confidence </w:t>
            </w:r>
          </w:p>
        </w:tc>
        <w:tc>
          <w:tcPr>
            <w:tcW w:w="0" w:type="auto"/>
            <w:hideMark/>
          </w:tcPr>
          <w:p w14:paraId="7E03EAA6" w14:textId="72AD0BE3" w:rsidR="00931DCB" w:rsidRDefault="00931DCB" w:rsidP="00931DCB">
            <w:pPr>
              <w:pStyle w:val="TableBodyText"/>
              <w:jc w:val="center"/>
            </w:pPr>
            <w:r w:rsidRPr="008649AA">
              <w:t>0.33</w:t>
            </w:r>
            <w:r>
              <w:t xml:space="preserve"> </w:t>
            </w:r>
            <w:r w:rsidRPr="005E155E">
              <w:t>&lt;</w:t>
            </w:r>
            <w:r>
              <w:t xml:space="preserve"> </w:t>
            </w:r>
            <w:r>
              <w:rPr>
                <w:szCs w:val="22"/>
              </w:rPr>
              <w:t>C</w:t>
            </w:r>
            <w:r>
              <w:rPr>
                <w:szCs w:val="22"/>
                <w:vertAlign w:val="subscript"/>
              </w:rPr>
              <w:t>i</w:t>
            </w:r>
            <w:r>
              <w:t xml:space="preserve"> ≤ </w:t>
            </w:r>
            <w:r w:rsidRPr="008649AA">
              <w:t>0.67</w:t>
            </w:r>
          </w:p>
        </w:tc>
      </w:tr>
      <w:tr w:rsidR="00931DCB" w14:paraId="5851548E" w14:textId="77777777" w:rsidTr="00431755">
        <w:trPr>
          <w:jc w:val="center"/>
        </w:trPr>
        <w:tc>
          <w:tcPr>
            <w:tcW w:w="4853" w:type="dxa"/>
            <w:hideMark/>
          </w:tcPr>
          <w:p w14:paraId="7F7383F0" w14:textId="74367753" w:rsidR="00931DCB" w:rsidRDefault="00931DCB" w:rsidP="00931DCB">
            <w:pPr>
              <w:pStyle w:val="TableBodyText"/>
            </w:pPr>
            <w:r w:rsidRPr="008649AA">
              <w:t xml:space="preserve">Likely </w:t>
            </w:r>
            <w:r>
              <w:t>worsening</w:t>
            </w:r>
          </w:p>
        </w:tc>
        <w:tc>
          <w:tcPr>
            <w:tcW w:w="0" w:type="auto"/>
            <w:hideMark/>
          </w:tcPr>
          <w:p w14:paraId="0D999762" w14:textId="61ADF52C" w:rsidR="00931DCB" w:rsidRDefault="00931DCB" w:rsidP="00931DCB">
            <w:pPr>
              <w:pStyle w:val="TableBodyText"/>
              <w:jc w:val="center"/>
            </w:pPr>
            <w:r w:rsidRPr="008649AA">
              <w:t>0.10</w:t>
            </w:r>
            <w:r>
              <w:t xml:space="preserve"> </w:t>
            </w:r>
            <w:r w:rsidRPr="005E155E">
              <w:t>&lt;</w:t>
            </w:r>
            <w:r>
              <w:t xml:space="preserve"> </w:t>
            </w:r>
            <w:r>
              <w:rPr>
                <w:szCs w:val="22"/>
              </w:rPr>
              <w:t>C</w:t>
            </w:r>
            <w:r>
              <w:rPr>
                <w:szCs w:val="22"/>
                <w:vertAlign w:val="subscript"/>
              </w:rPr>
              <w:t>i</w:t>
            </w:r>
            <w:r>
              <w:t xml:space="preserve"> ≤ </w:t>
            </w:r>
            <w:r w:rsidRPr="008649AA">
              <w:t>0.33</w:t>
            </w:r>
          </w:p>
        </w:tc>
      </w:tr>
      <w:tr w:rsidR="00931DCB" w14:paraId="002D0ED3" w14:textId="77777777" w:rsidTr="00431755">
        <w:trPr>
          <w:jc w:val="center"/>
        </w:trPr>
        <w:tc>
          <w:tcPr>
            <w:tcW w:w="4853" w:type="dxa"/>
            <w:tcBorders>
              <w:bottom w:val="single" w:sz="4" w:space="0" w:color="auto"/>
            </w:tcBorders>
            <w:hideMark/>
          </w:tcPr>
          <w:p w14:paraId="4325B024" w14:textId="77B63274" w:rsidR="00931DCB" w:rsidRDefault="00931DCB" w:rsidP="00931DCB">
            <w:pPr>
              <w:pStyle w:val="TableBodyText"/>
            </w:pPr>
            <w:r w:rsidRPr="008649AA">
              <w:t xml:space="preserve">Very likely </w:t>
            </w:r>
            <w:r>
              <w:t>worsening</w:t>
            </w:r>
          </w:p>
        </w:tc>
        <w:tc>
          <w:tcPr>
            <w:tcW w:w="0" w:type="auto"/>
            <w:tcBorders>
              <w:bottom w:val="single" w:sz="4" w:space="0" w:color="auto"/>
            </w:tcBorders>
            <w:hideMark/>
          </w:tcPr>
          <w:p w14:paraId="17E325C7" w14:textId="774E5A48" w:rsidR="00931DCB" w:rsidRDefault="00931DCB" w:rsidP="00931DCB">
            <w:pPr>
              <w:pStyle w:val="TableBodyText"/>
              <w:jc w:val="center"/>
            </w:pPr>
            <w:r w:rsidRPr="008649AA">
              <w:t>0.0</w:t>
            </w:r>
            <w:r w:rsidR="00CC2BF7">
              <w:t>0</w:t>
            </w:r>
            <w:r>
              <w:t xml:space="preserve"> ≤ </w:t>
            </w:r>
            <w:r>
              <w:rPr>
                <w:szCs w:val="22"/>
              </w:rPr>
              <w:t>C</w:t>
            </w:r>
            <w:r>
              <w:rPr>
                <w:szCs w:val="22"/>
                <w:vertAlign w:val="subscript"/>
              </w:rPr>
              <w:t>i</w:t>
            </w:r>
            <w:r>
              <w:t xml:space="preserve"> ≤ </w:t>
            </w:r>
            <w:r w:rsidRPr="008649AA">
              <w:t>0.10</w:t>
            </w:r>
          </w:p>
        </w:tc>
      </w:tr>
    </w:tbl>
    <w:p w14:paraId="310589A4" w14:textId="77777777" w:rsidR="00412CF2" w:rsidRDefault="00412CF2" w:rsidP="00412CF2">
      <w:pPr>
        <w:pStyle w:val="BodyText"/>
        <w:spacing w:before="240" w:after="120"/>
      </w:pPr>
      <w:bookmarkStart w:id="187" w:name="_Toc82600411"/>
      <w:r>
        <w:t>Some trends were classified as “</w:t>
      </w:r>
      <w:bookmarkStart w:id="188" w:name="_Hlk491099517"/>
      <w:r>
        <w:t>not analysed</w:t>
      </w:r>
      <w:bookmarkEnd w:id="188"/>
      <w:r>
        <w:t>” for either of two reasons:</w:t>
      </w:r>
    </w:p>
    <w:p w14:paraId="3C7E27A1" w14:textId="7605A5A2" w:rsidR="00412CF2" w:rsidRDefault="00412CF2" w:rsidP="00EE376C">
      <w:pPr>
        <w:pStyle w:val="Numberedlist"/>
        <w:numPr>
          <w:ilvl w:val="0"/>
          <w:numId w:val="14"/>
        </w:numPr>
        <w:spacing w:after="120"/>
      </w:pPr>
      <w:r>
        <w:t>When a large proportion of the values were censored (data has &lt;5 non-censored values and/or &lt;3 unique non-censored values). This arises because trend analysis is based on examining differences in the value of the variable under consideration between all pairs of sample occasions. When a value is censored, it cannot be compared with any other value and the comparison is treated as a “tie” (i.e., there is no change in the variable between the two sample occasions). When there are many ties there is little information content in the data and a meaningful statistic cannot be calculated.</w:t>
      </w:r>
      <w:r w:rsidR="0015567A">
        <w:t xml:space="preserve"> </w:t>
      </w:r>
    </w:p>
    <w:p w14:paraId="4EC3172A" w14:textId="77777777" w:rsidR="00412CF2" w:rsidRDefault="00412CF2" w:rsidP="0015567A">
      <w:pPr>
        <w:pStyle w:val="Numberedlist"/>
        <w:numPr>
          <w:ilvl w:val="0"/>
          <w:numId w:val="14"/>
        </w:numPr>
        <w:spacing w:after="120"/>
      </w:pPr>
      <w:r>
        <w:t xml:space="preserve">When there is no, or very little, variation in the data, which also results in ties. This can occur because laboratory analysis of some variables has low precision (i.e., </w:t>
      </w:r>
      <w:r>
        <w:lastRenderedPageBreak/>
        <w:t xml:space="preserve">values have few or no significant figures). In this case, many samples have the same value, and this then results in ties. </w:t>
      </w:r>
    </w:p>
    <w:p w14:paraId="2D5C91A2" w14:textId="77777777" w:rsidR="00412CF2" w:rsidRPr="00942A1F" w:rsidRDefault="00412CF2" w:rsidP="00EE376C">
      <w:pPr>
        <w:pStyle w:val="Heading3"/>
        <w:numPr>
          <w:ilvl w:val="2"/>
          <w:numId w:val="7"/>
        </w:numPr>
        <w:spacing w:line="288" w:lineRule="atLeast"/>
      </w:pPr>
      <w:r w:rsidRPr="00942A1F">
        <w:t>Aggregation of site trends</w:t>
      </w:r>
      <w:bookmarkEnd w:id="187"/>
    </w:p>
    <w:p w14:paraId="534BB27E" w14:textId="0DB98F26" w:rsidR="00412CF2" w:rsidRPr="006B6287" w:rsidRDefault="00412CF2" w:rsidP="00412CF2">
      <w:pPr>
        <w:pStyle w:val="BodyText"/>
      </w:pPr>
      <w:r w:rsidRPr="006B6287">
        <w:t xml:space="preserve">Aggregating </w:t>
      </w:r>
      <w:r w:rsidR="00FE325A">
        <w:t>water quality</w:t>
      </w:r>
      <w:r w:rsidRPr="006B6287">
        <w:t xml:space="preserve"> trend results</w:t>
      </w:r>
      <w:r>
        <w:t xml:space="preserve"> from multiple sites</w:t>
      </w:r>
      <w:r w:rsidRPr="006B6287">
        <w:t xml:space="preserve"> is intended to indicate water quality changes over a domain of interest (e.g., environmental classes, regions, national). In the present study, we aggregated trend results using both trend magnitudes and </w:t>
      </w:r>
      <w:r w:rsidR="00575FD1">
        <w:t xml:space="preserve">confidence in </w:t>
      </w:r>
      <w:r w:rsidRPr="006B6287">
        <w:t xml:space="preserve">trend direction. </w:t>
      </w:r>
    </w:p>
    <w:p w14:paraId="1A0B5FEC" w14:textId="77777777" w:rsidR="00412CF2" w:rsidRPr="006B6287" w:rsidRDefault="00412CF2" w:rsidP="00412CF2">
      <w:pPr>
        <w:pStyle w:val="BodyText"/>
      </w:pPr>
      <w:r w:rsidRPr="006B6287">
        <w:t>The distributions of trend magnitude across sites were characterised using box and whisker plots of the relative Sen slope estimates (RSSE) and relative seasonal Sen slope estimates (RSSSE). Sen slopes were relativised by dividing the SSE and SSSE values by the duration of the trend period to give estimates of temporal change in % yr</w:t>
      </w:r>
      <w:r w:rsidRPr="006B6287">
        <w:rPr>
          <w:vertAlign w:val="superscript"/>
        </w:rPr>
        <w:t>-1</w:t>
      </w:r>
      <w:r w:rsidRPr="006B6287">
        <w:t>.</w:t>
      </w:r>
    </w:p>
    <w:p w14:paraId="416B9389" w14:textId="662C749C" w:rsidR="00412CF2" w:rsidRDefault="00412CF2" w:rsidP="00412CF2">
      <w:pPr>
        <w:pStyle w:val="BodyText"/>
      </w:pPr>
      <w:bookmarkStart w:id="189" w:name="_Toc520295367"/>
      <w:bookmarkStart w:id="190" w:name="_Ref523820138"/>
      <w:bookmarkStart w:id="191" w:name="_Toc526534573"/>
      <w:bookmarkStart w:id="192" w:name="_Toc511232173"/>
      <w:r w:rsidRPr="008929D7">
        <w:t xml:space="preserve">We used two different approaches for aggregating trend directions. </w:t>
      </w:r>
      <w:r>
        <w:t>The first approach involved the calculation of t</w:t>
      </w:r>
      <w:r w:rsidRPr="006C19EF">
        <w:t>he</w:t>
      </w:r>
      <w:r>
        <w:t xml:space="preserve"> aggregate proportion of sites in each categorical level of confidence that the trend was </w:t>
      </w:r>
      <w:r w:rsidR="005A32ED">
        <w:t>improving</w:t>
      </w:r>
      <w:r>
        <w:t xml:space="preserve"> (shown in </w:t>
      </w:r>
      <w:r>
        <w:fldChar w:fldCharType="begin"/>
      </w:r>
      <w:r>
        <w:instrText xml:space="preserve"> REF _Ref83289928 \h </w:instrText>
      </w:r>
      <w:r>
        <w:fldChar w:fldCharType="separate"/>
      </w:r>
      <w:r w:rsidR="00E86EE1">
        <w:t xml:space="preserve">Table </w:t>
      </w:r>
      <w:r w:rsidR="00E86EE1">
        <w:rPr>
          <w:noProof/>
        </w:rPr>
        <w:t>3</w:t>
      </w:r>
      <w:r w:rsidR="00E86EE1">
        <w:t>-</w:t>
      </w:r>
      <w:r w:rsidR="00E86EE1">
        <w:rPr>
          <w:noProof/>
        </w:rPr>
        <w:t>2</w:t>
      </w:r>
      <w:r>
        <w:fldChar w:fldCharType="end"/>
      </w:r>
      <w:r>
        <w:t xml:space="preserve">) for each variable; these values were plotted as colour coded stacked bar charts. These charts provide a graphical representation of the proportions of increasing and </w:t>
      </w:r>
      <w:r w:rsidR="005A32ED">
        <w:t>improving</w:t>
      </w:r>
      <w:r>
        <w:t xml:space="preserve"> trends at the levels of confidence indicated by the categories. We also used this approach for each of the outputs of the 10-year trends for rolling windows. </w:t>
      </w:r>
      <w:r w:rsidR="009E4910">
        <w:t>Results for rolling time windows were only shown where there were at least 20</w:t>
      </w:r>
      <w:r w:rsidR="00AC3BB6">
        <w:t>0</w:t>
      </w:r>
      <w:r w:rsidR="009E4910">
        <w:t xml:space="preserve"> </w:t>
      </w:r>
      <w:r w:rsidR="00AC3BB6">
        <w:t xml:space="preserve">sites </w:t>
      </w:r>
      <w:r w:rsidR="009E4910">
        <w:t xml:space="preserve">within the </w:t>
      </w:r>
      <w:r w:rsidR="009E4910" w:rsidRPr="008912B0">
        <w:t xml:space="preserve">10-year </w:t>
      </w:r>
      <w:r w:rsidR="009E4910">
        <w:t>time window. This was an arbitrary cut-off point selected to minimise bias that might be associated with a small sample size but maximise the number of time windows that were reported.</w:t>
      </w:r>
    </w:p>
    <w:p w14:paraId="23C2B987" w14:textId="0F527BFF" w:rsidR="00BF3EB5" w:rsidRDefault="00BF3EB5" w:rsidP="00BF3EB5">
      <w:pPr>
        <w:pStyle w:val="BodyText"/>
      </w:pPr>
      <w:r>
        <w:t>The second approach also utilises the confidence</w:t>
      </w:r>
      <w:r w:rsidRPr="003D29EA">
        <w:t xml:space="preserve"> that the true trend was </w:t>
      </w:r>
      <w:r w:rsidR="004A487D">
        <w:t>improving</w:t>
      </w:r>
      <w:r>
        <w:t xml:space="preserve"> to provide a probabilistic estimate of the</w:t>
      </w:r>
      <w:r w:rsidRPr="00D931DC">
        <w:t xml:space="preserve"> </w:t>
      </w:r>
      <w:r w:rsidRPr="00BA3094">
        <w:t xml:space="preserve">proportion of </w:t>
      </w:r>
      <w:r w:rsidR="00BF77AD">
        <w:t>improving</w:t>
      </w:r>
      <w:r w:rsidRPr="00BA3094">
        <w:t xml:space="preserve"> </w:t>
      </w:r>
      <w:r>
        <w:t xml:space="preserve">site-specific </w:t>
      </w:r>
      <w:r w:rsidRPr="00BA3094">
        <w:t>trends</w:t>
      </w:r>
      <w:r>
        <w:t xml:space="preserve"> (P</w:t>
      </w:r>
      <w:r w:rsidR="008200E1">
        <w:rPr>
          <w:vertAlign w:val="subscript"/>
        </w:rPr>
        <w:t>i</w:t>
      </w:r>
      <w:r>
        <w:t xml:space="preserve">) within a geographic or environmental </w:t>
      </w:r>
      <w:r w:rsidRPr="00671520">
        <w:t>domain</w:t>
      </w:r>
      <w:r>
        <w:t xml:space="preserve">. For a given </w:t>
      </w:r>
      <w:r w:rsidR="00FE325A">
        <w:t>water quality</w:t>
      </w:r>
      <w:r>
        <w:t xml:space="preserve"> variable, the trends at multiple monitoring sites distributed across a domain of interest can be assumed to represent independent samples of the population of trends, for all sites within that domain.</w:t>
      </w:r>
    </w:p>
    <w:p w14:paraId="00542CAA" w14:textId="73DCFACB" w:rsidR="00BF3EB5" w:rsidRPr="00F22A3C" w:rsidRDefault="00BF3EB5" w:rsidP="00BF3EB5">
      <w:pPr>
        <w:spacing w:after="160" w:line="288" w:lineRule="atLeast"/>
        <w:rPr>
          <w:rFonts w:eastAsiaTheme="minorEastAsia"/>
        </w:rPr>
      </w:pPr>
      <w:r>
        <w:t>The statistic P</w:t>
      </w:r>
      <w:r w:rsidR="008200E1" w:rsidRPr="00A90BD4">
        <w:rPr>
          <w:vertAlign w:val="subscript"/>
        </w:rPr>
        <w:t>i</w:t>
      </w:r>
      <w:r>
        <w:t xml:space="preserve"> is calculated by letting the sampled sites within this domain be indexed by </w:t>
      </w:r>
      <w:r>
        <w:rPr>
          <w:i/>
        </w:rPr>
        <w:t>m</w:t>
      </w:r>
      <w:r>
        <w:t xml:space="preserve">, so that </w:t>
      </w:r>
      <m:oMath>
        <m:r>
          <w:rPr>
            <w:rFonts w:ascii="Cambria Math" w:hAnsi="Cambria Math"/>
          </w:rPr>
          <m:t>m ∈{1,…,M}</m:t>
        </m:r>
      </m:oMath>
      <w:r>
        <w:t xml:space="preserve"> and </w:t>
      </w:r>
      <w:r>
        <w:rPr>
          <w:rFonts w:eastAsiaTheme="minorEastAsia"/>
        </w:rPr>
        <w:t>let</w:t>
      </w:r>
      <w:r w:rsidR="00F931F1">
        <w:rPr>
          <w:rFonts w:eastAsiaTheme="minorEastAsia"/>
        </w:rPr>
        <w:t>ting</w:t>
      </w:r>
      <w:r>
        <w:rPr>
          <w:rFonts w:eastAsiaTheme="minorEastAsia"/>
        </w:rPr>
        <w:t xml:space="preserve"> </w:t>
      </w:r>
      <m:oMath>
        <m:r>
          <w:rPr>
            <w:rFonts w:ascii="Cambria Math" w:hAnsi="Cambria Math"/>
          </w:rPr>
          <m:t>I</m:t>
        </m:r>
      </m:oMath>
      <w:r>
        <w:rPr>
          <w:rFonts w:eastAsiaTheme="minorEastAsia"/>
        </w:rPr>
        <w:t xml:space="preserve"> be a random </w:t>
      </w:r>
      <w:r w:rsidRPr="00633436">
        <w:t>Bernoulli distribut</w:t>
      </w:r>
      <w:r>
        <w:t xml:space="preserve">ed variable </w:t>
      </w:r>
      <w:r w:rsidRPr="0069587C">
        <w:t>which takes the value 1 with probability</w:t>
      </w:r>
      <w:r>
        <w:rPr>
          <w:rFonts w:eastAsiaTheme="minorEastAsia"/>
        </w:rPr>
        <w:t xml:space="preserve"> </w:t>
      </w:r>
      <m:oMath>
        <m:r>
          <w:rPr>
            <w:rFonts w:ascii="Cambria Math" w:eastAsiaTheme="minorEastAsia" w:hAnsi="Cambria Math"/>
          </w:rPr>
          <m:t>p=</m:t>
        </m:r>
        <m:sSub>
          <m:sSubPr>
            <m:ctrlPr>
              <w:rPr>
                <w:rFonts w:ascii="Cambria Math" w:eastAsiaTheme="minorEastAsia" w:hAnsi="Cambria Math"/>
                <w:i/>
              </w:rPr>
            </m:ctrlPr>
          </m:sSubPr>
          <m:e>
            <m:r>
              <w:rPr>
                <w:rFonts w:ascii="Cambria Math" w:eastAsiaTheme="minorEastAsia" w:hAnsi="Cambria Math"/>
              </w:rPr>
              <m:t>C</m:t>
            </m:r>
          </m:e>
          <m:sub>
            <m:r>
              <w:rPr>
                <w:rFonts w:ascii="Cambria Math" w:eastAsiaTheme="minorEastAsia" w:hAnsi="Cambria Math"/>
              </w:rPr>
              <m:t>i</m:t>
            </m:r>
          </m:sub>
        </m:sSub>
      </m:oMath>
      <w:r>
        <w:rPr>
          <w:rFonts w:eastAsiaTheme="minorEastAsia"/>
        </w:rPr>
        <w:t xml:space="preserve"> </w:t>
      </w:r>
      <w:r w:rsidRPr="0069587C">
        <w:t xml:space="preserve">and the </w:t>
      </w:r>
      <w:r w:rsidRPr="00561EC7">
        <w:t>value 0 with probability</w:t>
      </w:r>
      <w:r w:rsidRPr="00561EC7">
        <w:rPr>
          <w:rFonts w:eastAsiaTheme="minorEastAsia"/>
        </w:rPr>
        <w:t xml:space="preserve"> </w:t>
      </w:r>
      <m:oMath>
        <m:r>
          <w:rPr>
            <w:rFonts w:ascii="Cambria Math" w:eastAsiaTheme="minorEastAsia" w:hAnsi="Cambria Math"/>
          </w:rPr>
          <m:t>q=1-</m:t>
        </m:r>
        <m:sSub>
          <m:sSubPr>
            <m:ctrlPr>
              <w:rPr>
                <w:rFonts w:ascii="Cambria Math" w:eastAsiaTheme="minorEastAsia" w:hAnsi="Cambria Math"/>
                <w:i/>
              </w:rPr>
            </m:ctrlPr>
          </m:sSubPr>
          <m:e>
            <m:r>
              <w:rPr>
                <w:rFonts w:ascii="Cambria Math" w:eastAsiaTheme="minorEastAsia" w:hAnsi="Cambria Math"/>
              </w:rPr>
              <m:t>C</m:t>
            </m:r>
          </m:e>
          <m:sub>
            <m:r>
              <w:rPr>
                <w:rFonts w:ascii="Cambria Math" w:eastAsiaTheme="minorEastAsia" w:hAnsi="Cambria Math"/>
              </w:rPr>
              <m:t>i</m:t>
            </m:r>
          </m:sub>
        </m:sSub>
      </m:oMath>
      <w:r>
        <w:rPr>
          <w:rFonts w:eastAsiaTheme="minorEastAsia"/>
        </w:rPr>
        <w:t xml:space="preserve"> (where C</w:t>
      </w:r>
      <w:proofErr w:type="spellStart"/>
      <w:r w:rsidR="008200E1" w:rsidRPr="00A90BD4">
        <w:rPr>
          <w:rFonts w:eastAsiaTheme="minorEastAsia"/>
          <w:vertAlign w:val="subscript"/>
        </w:rPr>
        <w:t>i</w:t>
      </w:r>
      <w:proofErr w:type="spellEnd"/>
      <w:r>
        <w:rPr>
          <w:rFonts w:eastAsiaTheme="minorEastAsia"/>
        </w:rPr>
        <w:t xml:space="preserve"> is the confidence that the trend was </w:t>
      </w:r>
      <w:r w:rsidR="008200E1">
        <w:rPr>
          <w:rFonts w:eastAsiaTheme="minorEastAsia"/>
        </w:rPr>
        <w:t>improving</w:t>
      </w:r>
      <w:r>
        <w:rPr>
          <w:rFonts w:eastAsiaTheme="minorEastAsia"/>
        </w:rPr>
        <w:t xml:space="preserve">, as </w:t>
      </w:r>
      <w:r w:rsidRPr="00FB52F8">
        <w:rPr>
          <w:rFonts w:eastAsiaTheme="minorEastAsia"/>
        </w:rPr>
        <w:t xml:space="preserve">described in </w:t>
      </w:r>
      <w:r>
        <w:rPr>
          <w:rFonts w:eastAsiaTheme="minorEastAsia"/>
        </w:rPr>
        <w:t>S</w:t>
      </w:r>
      <w:r w:rsidRPr="00FB52F8">
        <w:rPr>
          <w:rFonts w:eastAsiaTheme="minorEastAsia"/>
        </w:rPr>
        <w:t>ection</w:t>
      </w:r>
      <w:r>
        <w:rPr>
          <w:rFonts w:eastAsiaTheme="minorEastAsia"/>
        </w:rPr>
        <w:t xml:space="preserve"> </w:t>
      </w:r>
      <w:r>
        <w:rPr>
          <w:rFonts w:eastAsiaTheme="minorEastAsia"/>
        </w:rPr>
        <w:fldChar w:fldCharType="begin"/>
      </w:r>
      <w:r>
        <w:rPr>
          <w:rFonts w:eastAsiaTheme="minorEastAsia"/>
        </w:rPr>
        <w:instrText xml:space="preserve"> REF _Ref57642455 \r \h </w:instrText>
      </w:r>
      <w:r>
        <w:rPr>
          <w:rFonts w:eastAsiaTheme="minorEastAsia"/>
        </w:rPr>
      </w:r>
      <w:r>
        <w:rPr>
          <w:rFonts w:eastAsiaTheme="minorEastAsia"/>
        </w:rPr>
        <w:fldChar w:fldCharType="separate"/>
      </w:r>
      <w:r w:rsidR="00E86EE1">
        <w:rPr>
          <w:rFonts w:eastAsiaTheme="minorEastAsia"/>
        </w:rPr>
        <w:t>3.2.3</w:t>
      </w:r>
      <w:r>
        <w:rPr>
          <w:rFonts w:eastAsiaTheme="minorEastAsia"/>
        </w:rPr>
        <w:fldChar w:fldCharType="end"/>
      </w:r>
      <w:r w:rsidRPr="00FB52F8">
        <w:rPr>
          <w:rFonts w:eastAsiaTheme="minorEastAsia"/>
        </w:rPr>
        <w:t xml:space="preserve">). Therefore, </w:t>
      </w:r>
      <m:oMath>
        <m:sSub>
          <m:sSubPr>
            <m:ctrlPr>
              <w:rPr>
                <w:rFonts w:ascii="Cambria Math" w:eastAsiaTheme="minorEastAsia" w:hAnsi="Cambria Math"/>
                <w:i/>
              </w:rPr>
            </m:ctrlPr>
          </m:sSubPr>
          <m:e>
            <m:r>
              <w:rPr>
                <w:rFonts w:ascii="Cambria Math" w:eastAsiaTheme="minorEastAsia" w:hAnsi="Cambria Math"/>
              </w:rPr>
              <m:t>I</m:t>
            </m:r>
          </m:e>
          <m:sub>
            <m:r>
              <w:rPr>
                <w:rFonts w:ascii="Cambria Math" w:eastAsiaTheme="minorEastAsia" w:hAnsi="Cambria Math"/>
              </w:rPr>
              <m:t>m</m:t>
            </m:r>
          </m:sub>
        </m:sSub>
        <m:r>
          <w:rPr>
            <w:rFonts w:ascii="Cambria Math" w:eastAsiaTheme="minorEastAsia" w:hAnsi="Cambria Math"/>
          </w:rPr>
          <m:t>=1</m:t>
        </m:r>
      </m:oMath>
      <w:r w:rsidRPr="00FB52F8">
        <w:rPr>
          <w:rFonts w:eastAsiaTheme="minorEastAsia"/>
        </w:rPr>
        <w:t xml:space="preserve"> denotes a</w:t>
      </w:r>
      <w:r w:rsidR="008200E1">
        <w:rPr>
          <w:rFonts w:eastAsiaTheme="minorEastAsia"/>
        </w:rPr>
        <w:t>n improving</w:t>
      </w:r>
      <w:r w:rsidRPr="00FB52F8">
        <w:rPr>
          <w:rFonts w:eastAsiaTheme="minorEastAsia"/>
        </w:rPr>
        <w:t xml:space="preserve"> trend at site </w:t>
      </w:r>
      <m:oMath>
        <m:r>
          <w:rPr>
            <w:rFonts w:ascii="Cambria Math" w:eastAsiaTheme="minorEastAsia" w:hAnsi="Cambria Math"/>
          </w:rPr>
          <m:t>s∈</m:t>
        </m:r>
        <m:d>
          <m:dPr>
            <m:begChr m:val="{"/>
            <m:endChr m:val="}"/>
            <m:ctrlPr>
              <w:rPr>
                <w:rFonts w:ascii="Cambria Math" w:eastAsiaTheme="minorEastAsia" w:hAnsi="Cambria Math"/>
                <w:i/>
              </w:rPr>
            </m:ctrlPr>
          </m:dPr>
          <m:e>
            <m:r>
              <w:rPr>
                <w:rFonts w:ascii="Cambria Math" w:eastAsiaTheme="minorEastAsia" w:hAnsi="Cambria Math"/>
              </w:rPr>
              <m:t>1,…,M</m:t>
            </m:r>
          </m:e>
        </m:d>
      </m:oMath>
      <w:r w:rsidRPr="00FB52F8">
        <w:rPr>
          <w:rFonts w:eastAsiaTheme="minorEastAsia"/>
        </w:rPr>
        <w:t xml:space="preserve"> </w:t>
      </w:r>
      <w:r w:rsidRPr="00F22A3C">
        <w:rPr>
          <w:rFonts w:eastAsiaTheme="minorEastAsia"/>
        </w:rPr>
        <w:t xml:space="preserve">when the estimated </w:t>
      </w:r>
      <m:oMath>
        <m:sSub>
          <m:sSubPr>
            <m:ctrlPr>
              <w:rPr>
                <w:rFonts w:ascii="Cambria Math" w:eastAsiaTheme="minorEastAsia" w:hAnsi="Cambria Math"/>
                <w:i/>
              </w:rPr>
            </m:ctrlPr>
          </m:sSubPr>
          <m:e>
            <m:r>
              <w:rPr>
                <w:rFonts w:ascii="Cambria Math" w:eastAsiaTheme="minorEastAsia" w:hAnsi="Cambria Math"/>
              </w:rPr>
              <m:t>p</m:t>
            </m:r>
          </m:e>
          <m:sub>
            <m:r>
              <w:rPr>
                <w:rFonts w:ascii="Cambria Math" w:eastAsiaTheme="minorEastAsia" w:hAnsi="Cambria Math"/>
              </w:rPr>
              <m:t>m</m:t>
            </m:r>
          </m:sub>
        </m:sSub>
        <m:r>
          <w:rPr>
            <w:rFonts w:ascii="Cambria Math" w:eastAsiaTheme="minorEastAsia" w:hAnsi="Cambria Math"/>
          </w:rPr>
          <m:t>≥0.5</m:t>
        </m:r>
      </m:oMath>
      <w:r w:rsidRPr="00F22A3C">
        <w:rPr>
          <w:rFonts w:eastAsiaTheme="minorEastAsia"/>
        </w:rPr>
        <w:t xml:space="preserve"> and a </w:t>
      </w:r>
      <w:r w:rsidR="006404B4" w:rsidRPr="00F22A3C">
        <w:rPr>
          <w:rFonts w:eastAsiaTheme="minorEastAsia"/>
        </w:rPr>
        <w:t>worsening</w:t>
      </w:r>
      <w:r w:rsidRPr="00F22A3C">
        <w:rPr>
          <w:rFonts w:eastAsiaTheme="minorEastAsia"/>
        </w:rPr>
        <w:t xml:space="preserve"> trend as 0 when </w:t>
      </w:r>
      <m:oMath>
        <m:sSub>
          <m:sSubPr>
            <m:ctrlPr>
              <w:rPr>
                <w:rFonts w:ascii="Cambria Math" w:eastAsiaTheme="minorEastAsia" w:hAnsi="Cambria Math"/>
                <w:i/>
              </w:rPr>
            </m:ctrlPr>
          </m:sSubPr>
          <m:e>
            <m:r>
              <w:rPr>
                <w:rFonts w:ascii="Cambria Math" w:eastAsiaTheme="minorEastAsia" w:hAnsi="Cambria Math"/>
              </w:rPr>
              <m:t>p</m:t>
            </m:r>
          </m:e>
          <m:sub>
            <m:r>
              <w:rPr>
                <w:rFonts w:ascii="Cambria Math" w:eastAsiaTheme="minorEastAsia" w:hAnsi="Cambria Math"/>
              </w:rPr>
              <m:t>m</m:t>
            </m:r>
          </m:sub>
        </m:sSub>
        <m:r>
          <w:rPr>
            <w:rFonts w:ascii="Cambria Math" w:eastAsiaTheme="minorEastAsia" w:hAnsi="Cambria Math"/>
          </w:rPr>
          <m:t>&lt;0.5</m:t>
        </m:r>
      </m:oMath>
      <w:r w:rsidRPr="00F22A3C">
        <w:rPr>
          <w:rFonts w:eastAsiaTheme="minorEastAsia"/>
        </w:rPr>
        <w:t xml:space="preserve">. Then, the estimated proportion of sites with </w:t>
      </w:r>
      <w:r w:rsidR="00D65087" w:rsidRPr="00F22A3C">
        <w:rPr>
          <w:rFonts w:eastAsiaTheme="minorEastAsia"/>
        </w:rPr>
        <w:t>improving</w:t>
      </w:r>
      <w:r w:rsidRPr="00F22A3C">
        <w:rPr>
          <w:rFonts w:eastAsiaTheme="minorEastAsia"/>
        </w:rPr>
        <w:t xml:space="preserve"> trends in the domain is:</w:t>
      </w:r>
    </w:p>
    <w:p w14:paraId="38422736" w14:textId="207BD66F" w:rsidR="00BF3EB5" w:rsidRPr="00F22A3C" w:rsidRDefault="00D72E9A" w:rsidP="00BF3EB5">
      <w:pPr>
        <w:pStyle w:val="BodyText"/>
        <w:jc w:val="center"/>
        <w:rPr>
          <w:rFonts w:eastAsiaTheme="minorEastAsia"/>
          <w:szCs w:val="22"/>
        </w:rPr>
      </w:pPr>
      <m:oMathPara>
        <m:oMath>
          <m:sSub>
            <m:sSubPr>
              <m:ctrlPr>
                <w:rPr>
                  <w:rFonts w:ascii="Cambria Math" w:hAnsi="Cambria Math"/>
                  <w:i/>
                  <w:szCs w:val="22"/>
                </w:rPr>
              </m:ctrlPr>
            </m:sSubPr>
            <m:e>
              <m:r>
                <w:rPr>
                  <w:rFonts w:ascii="Cambria Math" w:hAnsi="Cambria Math"/>
                  <w:szCs w:val="22"/>
                </w:rPr>
                <m:t>P</m:t>
              </m:r>
            </m:e>
            <m:sub>
              <m:r>
                <w:rPr>
                  <w:rFonts w:ascii="Cambria Math" w:hAnsi="Cambria Math"/>
                  <w:szCs w:val="22"/>
                </w:rPr>
                <m:t>i</m:t>
              </m:r>
            </m:sub>
          </m:sSub>
          <m:r>
            <w:rPr>
              <w:rFonts w:ascii="Cambria Math" w:hAnsi="Cambria Math"/>
              <w:szCs w:val="22"/>
            </w:rPr>
            <m:t>=</m:t>
          </m:r>
          <m:nary>
            <m:naryPr>
              <m:chr m:val="∑"/>
              <m:limLoc m:val="subSup"/>
              <m:ctrlPr>
                <w:rPr>
                  <w:rFonts w:ascii="Cambria Math" w:hAnsi="Cambria Math"/>
                  <w:szCs w:val="22"/>
                </w:rPr>
              </m:ctrlPr>
            </m:naryPr>
            <m:sub>
              <m:r>
                <w:rPr>
                  <w:rFonts w:ascii="Cambria Math" w:hAnsi="Cambria Math"/>
                  <w:szCs w:val="22"/>
                </w:rPr>
                <m:t>m</m:t>
              </m:r>
              <m:r>
                <w:rPr>
                  <w:rFonts w:ascii="Cambria Math" w:hAnsi="Cambria Math"/>
                  <w:szCs w:val="22"/>
                </w:rPr>
                <m:t>=1</m:t>
              </m:r>
            </m:sub>
            <m:sup>
              <m:r>
                <w:rPr>
                  <w:rFonts w:ascii="Cambria Math" w:hAnsi="Cambria Math"/>
                  <w:szCs w:val="22"/>
                </w:rPr>
                <m:t>M</m:t>
              </m:r>
            </m:sup>
            <m:e>
              <m:sSub>
                <m:sSubPr>
                  <m:ctrlPr>
                    <w:rPr>
                      <w:rFonts w:ascii="Cambria Math" w:hAnsi="Cambria Math"/>
                      <w:szCs w:val="22"/>
                    </w:rPr>
                  </m:ctrlPr>
                </m:sSubPr>
                <m:e>
                  <m:r>
                    <w:rPr>
                      <w:rFonts w:ascii="Cambria Math" w:hAnsi="Cambria Math"/>
                      <w:szCs w:val="22"/>
                    </w:rPr>
                    <m:t>I</m:t>
                  </m:r>
                </m:e>
                <m:sub>
                  <m:r>
                    <w:rPr>
                      <w:rFonts w:ascii="Cambria Math" w:hAnsi="Cambria Math"/>
                      <w:szCs w:val="22"/>
                    </w:rPr>
                    <m:t>m</m:t>
                  </m:r>
                </m:sub>
              </m:sSub>
              <m:r>
                <w:rPr>
                  <w:rFonts w:ascii="Cambria Math" w:hAnsi="Cambria Math"/>
                  <w:szCs w:val="22"/>
                </w:rPr>
                <m:t>/</m:t>
              </m:r>
              <m:r>
                <w:rPr>
                  <w:rFonts w:ascii="Cambria Math" w:hAnsi="Cambria Math"/>
                  <w:szCs w:val="22"/>
                </w:rPr>
                <m:t>M</m:t>
              </m:r>
            </m:e>
          </m:nary>
        </m:oMath>
      </m:oMathPara>
    </w:p>
    <w:p w14:paraId="5CE717F6" w14:textId="234BD4A3" w:rsidR="00BF3EB5" w:rsidRPr="00F22A3C" w:rsidRDefault="00BF3EB5" w:rsidP="00BF3EB5">
      <w:pPr>
        <w:pStyle w:val="BodyText"/>
      </w:pPr>
      <w:r w:rsidRPr="00F22A3C">
        <w:rPr>
          <w:rFonts w:eastAsiaTheme="minorEastAsia"/>
        </w:rPr>
        <w:t xml:space="preserve">Because the variance of a random </w:t>
      </w:r>
      <w:r w:rsidRPr="00F22A3C">
        <w:t xml:space="preserve">Bernoulli distributed variable is </w:t>
      </w:r>
      <m:oMath>
        <m:r>
          <w:rPr>
            <w:rFonts w:ascii="Cambria Math" w:hAnsi="Cambria Math"/>
          </w:rPr>
          <m:t>Var</m:t>
        </m:r>
        <m:d>
          <m:dPr>
            <m:ctrlPr>
              <w:rPr>
                <w:rFonts w:ascii="Cambria Math" w:hAnsi="Cambria Math"/>
                <w:i/>
              </w:rPr>
            </m:ctrlPr>
          </m:dPr>
          <m:e>
            <m:r>
              <w:rPr>
                <w:rFonts w:ascii="Cambria Math" w:hAnsi="Cambria Math"/>
              </w:rPr>
              <m:t>I</m:t>
            </m:r>
          </m:e>
        </m:d>
        <m:r>
          <w:rPr>
            <w:rFonts w:ascii="Cambria Math" w:eastAsiaTheme="minorEastAsia" w:hAnsi="Cambria Math"/>
          </w:rPr>
          <m:t>=p</m:t>
        </m:r>
        <m:d>
          <m:dPr>
            <m:ctrlPr>
              <w:rPr>
                <w:rFonts w:ascii="Cambria Math" w:eastAsiaTheme="minorEastAsia" w:hAnsi="Cambria Math"/>
                <w:i/>
              </w:rPr>
            </m:ctrlPr>
          </m:dPr>
          <m:e>
            <m:r>
              <w:rPr>
                <w:rFonts w:ascii="Cambria Math" w:eastAsiaTheme="minorEastAsia" w:hAnsi="Cambria Math"/>
              </w:rPr>
              <m:t>1-p</m:t>
            </m:r>
          </m:e>
        </m:d>
      </m:oMath>
      <w:r w:rsidRPr="00F22A3C">
        <w:t xml:space="preserve">, and assuming the site trends are independent, </w:t>
      </w:r>
      <w:r w:rsidRPr="00F22A3C">
        <w:rPr>
          <w:rFonts w:eastAsiaTheme="minorEastAsia"/>
        </w:rPr>
        <w:t>the estimated variance of P</w:t>
      </w:r>
      <w:r w:rsidR="00D65087" w:rsidRPr="00F22A3C">
        <w:rPr>
          <w:rFonts w:eastAsiaTheme="minorEastAsia"/>
          <w:vertAlign w:val="subscript"/>
        </w:rPr>
        <w:t>i</w:t>
      </w:r>
      <w:r w:rsidRPr="00F22A3C">
        <w:rPr>
          <w:rFonts w:eastAsiaTheme="minorEastAsia"/>
        </w:rPr>
        <w:t xml:space="preserve"> is:</w:t>
      </w:r>
    </w:p>
    <w:p w14:paraId="288F1C53" w14:textId="6CE3AC77" w:rsidR="00BF3EB5" w:rsidRPr="00431755" w:rsidRDefault="00431755" w:rsidP="00BF3EB5">
      <w:pPr>
        <w:pStyle w:val="Caption"/>
        <w:jc w:val="center"/>
        <w:rPr>
          <w:b w:val="0"/>
          <w:bCs w:val="0"/>
        </w:rPr>
      </w:pPr>
      <m:oMathPara>
        <m:oMath>
          <m:r>
            <m:rPr>
              <m:sty m:val="bi"/>
            </m:rPr>
            <w:rPr>
              <w:rFonts w:ascii="Cambria Math" w:hAnsi="Cambria Math"/>
              <w:sz w:val="22"/>
              <w:szCs w:val="22"/>
            </w:rPr>
            <m:t>Var</m:t>
          </m:r>
          <m:d>
            <m:dPr>
              <m:ctrlPr>
                <w:rPr>
                  <w:rFonts w:ascii="Cambria Math" w:hAnsi="Cambria Math"/>
                  <w:b w:val="0"/>
                  <w:bCs w:val="0"/>
                  <w:sz w:val="22"/>
                  <w:szCs w:val="22"/>
                </w:rPr>
              </m:ctrlPr>
            </m:dPr>
            <m:e>
              <m:sSub>
                <m:sSubPr>
                  <m:ctrlPr>
                    <w:rPr>
                      <w:rFonts w:ascii="Cambria Math" w:hAnsi="Cambria Math"/>
                      <w:b w:val="0"/>
                      <w:bCs w:val="0"/>
                      <w:i/>
                      <w:sz w:val="22"/>
                      <w:szCs w:val="22"/>
                    </w:rPr>
                  </m:ctrlPr>
                </m:sSubPr>
                <m:e>
                  <m:r>
                    <m:rPr>
                      <m:sty m:val="bi"/>
                    </m:rPr>
                    <w:rPr>
                      <w:rFonts w:ascii="Cambria Math" w:hAnsi="Cambria Math"/>
                      <w:sz w:val="22"/>
                      <w:szCs w:val="22"/>
                    </w:rPr>
                    <m:t>P</m:t>
                  </m:r>
                </m:e>
                <m:sub>
                  <m:r>
                    <m:rPr>
                      <m:sty m:val="bi"/>
                    </m:rPr>
                    <w:rPr>
                      <w:rFonts w:ascii="Cambria Math" w:hAnsi="Cambria Math"/>
                      <w:sz w:val="22"/>
                      <w:szCs w:val="22"/>
                    </w:rPr>
                    <m:t>i</m:t>
                  </m:r>
                </m:sub>
              </m:sSub>
            </m:e>
          </m:d>
          <m:r>
            <m:rPr>
              <m:sty m:val="bi"/>
            </m:rPr>
            <w:rPr>
              <w:rFonts w:ascii="Cambria Math" w:hAnsi="Cambria Math"/>
              <w:sz w:val="22"/>
              <w:szCs w:val="22"/>
            </w:rPr>
            <m:t>=</m:t>
          </m:r>
          <m:f>
            <m:fPr>
              <m:ctrlPr>
                <w:rPr>
                  <w:rFonts w:ascii="Cambria Math" w:hAnsi="Cambria Math"/>
                  <w:b w:val="0"/>
                  <w:bCs w:val="0"/>
                  <w:sz w:val="22"/>
                  <w:szCs w:val="22"/>
                </w:rPr>
              </m:ctrlPr>
            </m:fPr>
            <m:num>
              <m:r>
                <m:rPr>
                  <m:sty m:val="bi"/>
                </m:rPr>
                <w:rPr>
                  <w:rFonts w:ascii="Cambria Math" w:hAnsi="Cambria Math"/>
                  <w:sz w:val="22"/>
                  <w:szCs w:val="22"/>
                </w:rPr>
                <m:t>1</m:t>
              </m:r>
            </m:num>
            <m:den>
              <m:sSup>
                <m:sSupPr>
                  <m:ctrlPr>
                    <w:rPr>
                      <w:rFonts w:ascii="Cambria Math" w:hAnsi="Cambria Math"/>
                      <w:b w:val="0"/>
                      <w:bCs w:val="0"/>
                      <w:sz w:val="22"/>
                      <w:szCs w:val="22"/>
                    </w:rPr>
                  </m:ctrlPr>
                </m:sSupPr>
                <m:e>
                  <m:r>
                    <m:rPr>
                      <m:sty m:val="bi"/>
                    </m:rPr>
                    <w:rPr>
                      <w:rFonts w:ascii="Cambria Math" w:hAnsi="Cambria Math"/>
                      <w:sz w:val="22"/>
                      <w:szCs w:val="22"/>
                    </w:rPr>
                    <m:t>M</m:t>
                  </m:r>
                </m:e>
                <m:sup>
                  <m:r>
                    <m:rPr>
                      <m:sty m:val="bi"/>
                    </m:rPr>
                    <w:rPr>
                      <w:rFonts w:ascii="Cambria Math" w:hAnsi="Cambria Math"/>
                      <w:sz w:val="22"/>
                      <w:szCs w:val="22"/>
                    </w:rPr>
                    <m:t>2</m:t>
                  </m:r>
                </m:sup>
              </m:sSup>
            </m:den>
          </m:f>
          <m:nary>
            <m:naryPr>
              <m:chr m:val="∑"/>
              <m:limLoc m:val="subSup"/>
              <m:ctrlPr>
                <w:rPr>
                  <w:rFonts w:ascii="Cambria Math" w:hAnsi="Cambria Math"/>
                  <w:b w:val="0"/>
                  <w:bCs w:val="0"/>
                  <w:sz w:val="22"/>
                  <w:szCs w:val="22"/>
                </w:rPr>
              </m:ctrlPr>
            </m:naryPr>
            <m:sub>
              <m:r>
                <m:rPr>
                  <m:sty m:val="bi"/>
                </m:rPr>
                <w:rPr>
                  <w:rFonts w:ascii="Cambria Math" w:hAnsi="Cambria Math"/>
                  <w:sz w:val="22"/>
                  <w:szCs w:val="22"/>
                </w:rPr>
                <m:t>m=1</m:t>
              </m:r>
            </m:sub>
            <m:sup>
              <m:r>
                <m:rPr>
                  <m:sty m:val="bi"/>
                </m:rPr>
                <w:rPr>
                  <w:rFonts w:ascii="Cambria Math" w:hAnsi="Cambria Math"/>
                  <w:sz w:val="22"/>
                  <w:szCs w:val="22"/>
                </w:rPr>
                <m:t>M</m:t>
              </m:r>
            </m:sup>
            <m:e>
              <m:r>
                <m:rPr>
                  <m:sty m:val="bi"/>
                </m:rPr>
                <w:rPr>
                  <w:rFonts w:ascii="Cambria Math" w:hAnsi="Cambria Math"/>
                  <w:sz w:val="22"/>
                  <w:szCs w:val="22"/>
                </w:rPr>
                <m:t>Var</m:t>
              </m:r>
              <m:d>
                <m:dPr>
                  <m:ctrlPr>
                    <w:rPr>
                      <w:rFonts w:ascii="Cambria Math" w:hAnsi="Cambria Math"/>
                      <w:b w:val="0"/>
                      <w:bCs w:val="0"/>
                      <w:sz w:val="22"/>
                      <w:szCs w:val="22"/>
                    </w:rPr>
                  </m:ctrlPr>
                </m:dPr>
                <m:e>
                  <m:sSub>
                    <m:sSubPr>
                      <m:ctrlPr>
                        <w:rPr>
                          <w:rFonts w:ascii="Cambria Math" w:hAnsi="Cambria Math"/>
                          <w:b w:val="0"/>
                          <w:bCs w:val="0"/>
                          <w:sz w:val="22"/>
                          <w:szCs w:val="22"/>
                        </w:rPr>
                      </m:ctrlPr>
                    </m:sSubPr>
                    <m:e>
                      <m:r>
                        <m:rPr>
                          <m:sty m:val="bi"/>
                        </m:rPr>
                        <w:rPr>
                          <w:rFonts w:ascii="Cambria Math" w:hAnsi="Cambria Math"/>
                          <w:sz w:val="22"/>
                          <w:szCs w:val="22"/>
                        </w:rPr>
                        <m:t>I</m:t>
                      </m:r>
                    </m:e>
                    <m:sub>
                      <m:r>
                        <m:rPr>
                          <m:sty m:val="bi"/>
                        </m:rPr>
                        <w:rPr>
                          <w:rFonts w:ascii="Cambria Math" w:hAnsi="Cambria Math"/>
                          <w:sz w:val="22"/>
                          <w:szCs w:val="22"/>
                        </w:rPr>
                        <m:t>m</m:t>
                      </m:r>
                    </m:sub>
                  </m:sSub>
                </m:e>
              </m:d>
              <m:r>
                <m:rPr>
                  <m:sty m:val="bi"/>
                </m:rPr>
                <w:rPr>
                  <w:rFonts w:ascii="Cambria Math" w:hAnsi="Cambria Math"/>
                  <w:sz w:val="22"/>
                  <w:szCs w:val="22"/>
                </w:rPr>
                <m:t>=</m:t>
              </m:r>
              <m:f>
                <m:fPr>
                  <m:ctrlPr>
                    <w:rPr>
                      <w:rFonts w:ascii="Cambria Math" w:hAnsi="Cambria Math"/>
                      <w:b w:val="0"/>
                      <w:bCs w:val="0"/>
                      <w:sz w:val="22"/>
                      <w:szCs w:val="22"/>
                    </w:rPr>
                  </m:ctrlPr>
                </m:fPr>
                <m:num>
                  <m:r>
                    <m:rPr>
                      <m:sty m:val="bi"/>
                    </m:rPr>
                    <w:rPr>
                      <w:rFonts w:ascii="Cambria Math" w:hAnsi="Cambria Math"/>
                      <w:sz w:val="22"/>
                      <w:szCs w:val="22"/>
                    </w:rPr>
                    <m:t>1</m:t>
                  </m:r>
                </m:num>
                <m:den>
                  <m:sSup>
                    <m:sSupPr>
                      <m:ctrlPr>
                        <w:rPr>
                          <w:rFonts w:ascii="Cambria Math" w:hAnsi="Cambria Math"/>
                          <w:b w:val="0"/>
                          <w:bCs w:val="0"/>
                          <w:sz w:val="22"/>
                          <w:szCs w:val="22"/>
                        </w:rPr>
                      </m:ctrlPr>
                    </m:sSupPr>
                    <m:e>
                      <m:r>
                        <m:rPr>
                          <m:sty m:val="bi"/>
                        </m:rPr>
                        <w:rPr>
                          <w:rFonts w:ascii="Cambria Math" w:hAnsi="Cambria Math"/>
                          <w:sz w:val="22"/>
                          <w:szCs w:val="22"/>
                        </w:rPr>
                        <m:t>M</m:t>
                      </m:r>
                    </m:e>
                    <m:sup>
                      <m:r>
                        <m:rPr>
                          <m:sty m:val="bi"/>
                        </m:rPr>
                        <w:rPr>
                          <w:rFonts w:ascii="Cambria Math" w:hAnsi="Cambria Math"/>
                          <w:sz w:val="22"/>
                          <w:szCs w:val="22"/>
                        </w:rPr>
                        <m:t>2</m:t>
                      </m:r>
                    </m:sup>
                  </m:sSup>
                </m:den>
              </m:f>
              <m:nary>
                <m:naryPr>
                  <m:chr m:val="∑"/>
                  <m:limLoc m:val="subSup"/>
                  <m:ctrlPr>
                    <w:rPr>
                      <w:rFonts w:ascii="Cambria Math" w:hAnsi="Cambria Math"/>
                      <w:b w:val="0"/>
                      <w:bCs w:val="0"/>
                      <w:sz w:val="22"/>
                      <w:szCs w:val="22"/>
                    </w:rPr>
                  </m:ctrlPr>
                </m:naryPr>
                <m:sub>
                  <m:r>
                    <m:rPr>
                      <m:sty m:val="bi"/>
                    </m:rPr>
                    <w:rPr>
                      <w:rFonts w:ascii="Cambria Math" w:hAnsi="Cambria Math"/>
                      <w:sz w:val="22"/>
                      <w:szCs w:val="22"/>
                    </w:rPr>
                    <m:t>m=1</m:t>
                  </m:r>
                </m:sub>
                <m:sup>
                  <m:r>
                    <m:rPr>
                      <m:sty m:val="bi"/>
                    </m:rPr>
                    <w:rPr>
                      <w:rFonts w:ascii="Cambria Math" w:hAnsi="Cambria Math"/>
                      <w:sz w:val="22"/>
                      <w:szCs w:val="22"/>
                    </w:rPr>
                    <m:t>M</m:t>
                  </m:r>
                </m:sup>
                <m:e>
                  <m:sSub>
                    <m:sSubPr>
                      <m:ctrlPr>
                        <w:rPr>
                          <w:rFonts w:ascii="Cambria Math" w:hAnsi="Cambria Math"/>
                          <w:b w:val="0"/>
                          <w:bCs w:val="0"/>
                          <w:sz w:val="22"/>
                          <w:szCs w:val="22"/>
                        </w:rPr>
                      </m:ctrlPr>
                    </m:sSubPr>
                    <m:e>
                      <m:r>
                        <m:rPr>
                          <m:sty m:val="bi"/>
                        </m:rPr>
                        <w:rPr>
                          <w:rFonts w:ascii="Cambria Math" w:hAnsi="Cambria Math"/>
                          <w:sz w:val="22"/>
                          <w:szCs w:val="22"/>
                        </w:rPr>
                        <m:t>p</m:t>
                      </m:r>
                    </m:e>
                    <m:sub>
                      <m:r>
                        <m:rPr>
                          <m:sty m:val="bi"/>
                        </m:rPr>
                        <w:rPr>
                          <w:rFonts w:ascii="Cambria Math" w:hAnsi="Cambria Math"/>
                          <w:sz w:val="22"/>
                          <w:szCs w:val="22"/>
                        </w:rPr>
                        <m:t>m</m:t>
                      </m:r>
                    </m:sub>
                  </m:sSub>
                  <m:r>
                    <m:rPr>
                      <m:sty m:val="bi"/>
                    </m:rPr>
                    <w:rPr>
                      <w:rFonts w:ascii="Cambria Math" w:hAnsi="Cambria Math"/>
                      <w:sz w:val="22"/>
                      <w:szCs w:val="22"/>
                    </w:rPr>
                    <m:t>(1-</m:t>
                  </m:r>
                  <m:sSub>
                    <m:sSubPr>
                      <m:ctrlPr>
                        <w:rPr>
                          <w:rFonts w:ascii="Cambria Math" w:hAnsi="Cambria Math"/>
                          <w:b w:val="0"/>
                          <w:bCs w:val="0"/>
                          <w:sz w:val="22"/>
                          <w:szCs w:val="22"/>
                        </w:rPr>
                      </m:ctrlPr>
                    </m:sSubPr>
                    <m:e>
                      <m:r>
                        <m:rPr>
                          <m:sty m:val="bi"/>
                        </m:rPr>
                        <w:rPr>
                          <w:rFonts w:ascii="Cambria Math" w:hAnsi="Cambria Math"/>
                          <w:sz w:val="22"/>
                          <w:szCs w:val="22"/>
                        </w:rPr>
                        <m:t>p</m:t>
                      </m:r>
                    </m:e>
                    <m:sub>
                      <m:r>
                        <m:rPr>
                          <m:sty m:val="bi"/>
                        </m:rPr>
                        <w:rPr>
                          <w:rFonts w:ascii="Cambria Math" w:hAnsi="Cambria Math"/>
                          <w:sz w:val="22"/>
                          <w:szCs w:val="22"/>
                        </w:rPr>
                        <m:t>m</m:t>
                      </m:r>
                    </m:sub>
                  </m:sSub>
                  <m:r>
                    <m:rPr>
                      <m:sty m:val="bi"/>
                    </m:rPr>
                    <w:rPr>
                      <w:rFonts w:ascii="Cambria Math" w:hAnsi="Cambria Math"/>
                      <w:sz w:val="22"/>
                      <w:szCs w:val="22"/>
                    </w:rPr>
                    <m:t>)</m:t>
                  </m:r>
                </m:e>
              </m:nary>
            </m:e>
          </m:nary>
        </m:oMath>
      </m:oMathPara>
    </w:p>
    <w:p w14:paraId="153E5B78" w14:textId="4C9111B0" w:rsidR="00BF3EB5" w:rsidRPr="00F22A3C" w:rsidRDefault="00BF3EB5" w:rsidP="00BF3EB5">
      <w:pPr>
        <w:pStyle w:val="BodyText"/>
      </w:pPr>
      <w:r w:rsidRPr="00F22A3C">
        <w:t>P</w:t>
      </w:r>
      <w:r w:rsidR="00D65087" w:rsidRPr="00F22A3C">
        <w:rPr>
          <w:vertAlign w:val="subscript"/>
        </w:rPr>
        <w:t>i</w:t>
      </w:r>
      <w:r w:rsidRPr="00F22A3C">
        <w:t xml:space="preserve"> and its variance represent an estimate of the population proportion of </w:t>
      </w:r>
      <w:r w:rsidR="006404B4" w:rsidRPr="00F22A3C">
        <w:t>improving</w:t>
      </w:r>
      <w:r w:rsidRPr="00F22A3C">
        <w:t xml:space="preserve"> trends, within a spatial or environmental domain, and the uncertainty of that estimate. It is noted that the proportion of </w:t>
      </w:r>
      <w:r w:rsidR="006404B4" w:rsidRPr="00F22A3C">
        <w:t>worsening</w:t>
      </w:r>
      <w:r w:rsidRPr="00F22A3C">
        <w:t xml:space="preserve"> trends is the complement of the result (i.e., 1 - P</w:t>
      </w:r>
      <w:r w:rsidR="00D65087" w:rsidRPr="00F22A3C">
        <w:rPr>
          <w:vertAlign w:val="subscript"/>
        </w:rPr>
        <w:t>i</w:t>
      </w:r>
      <w:r w:rsidRPr="00F22A3C">
        <w:t xml:space="preserve">). </w:t>
      </w:r>
    </w:p>
    <w:p w14:paraId="1447D0BB" w14:textId="09B27240" w:rsidR="00BF3EB5" w:rsidRPr="00F22A3C" w:rsidRDefault="00BF3EB5" w:rsidP="00BF3EB5">
      <w:pPr>
        <w:pStyle w:val="BodyText"/>
      </w:pPr>
      <w:r w:rsidRPr="00F22A3C">
        <w:lastRenderedPageBreak/>
        <w:t>If there is spatial correlation in the assessed trend directions at the individual sites, the assumption of independence, when calculating P</w:t>
      </w:r>
      <w:r w:rsidR="00D65087" w:rsidRPr="00F22A3C">
        <w:rPr>
          <w:vertAlign w:val="subscript"/>
        </w:rPr>
        <w:t>i</w:t>
      </w:r>
      <w:r w:rsidRPr="00F22A3C">
        <w:t xml:space="preserve"> and its variance as above, is violated (</w:t>
      </w:r>
      <w:r w:rsidRPr="00F22A3C">
        <w:fldChar w:fldCharType="begin"/>
      </w:r>
      <w:r w:rsidRPr="00F22A3C">
        <w:instrText xml:space="preserve"> ADDIN ZOTERO_ITEM CSL_CITATION {"citationID":"fBfNk7Ro","properties":{"formattedCitation":"(Douglas {\\i{}et al.} 2000)","plainCitation":"(Douglas et al. 2000)","dontUpdate":true,"noteIndex":0},"citationItems":[{"id":4300,"uris":["http://zotero.org/groups/2329384/items/IN75LGJJ"],"itemData":{"id":4300,"type":"article-journal","container-title":"Journal of hydrology","issue":"1-2","note":"publisher: Elsevier","page":"90–105","source":"Google Scholar","title":"Trends in floods and low flows in the United States: impact of spatial correlation","title-short":"Trends in floods and low flows in the United States","volume":"240","author":[{"family":"Douglas","given":"E. M."},{"family":"Vogel","given":"R. M."},{"family":"Kroll","given":"C. N."}],"issued":{"date-parts":[["2000"]]}}}],"schema":"https://github.com/citation-style-language/schema/raw/master/csl-citation.json"} </w:instrText>
      </w:r>
      <w:r w:rsidRPr="00F22A3C">
        <w:fldChar w:fldCharType="separate"/>
      </w:r>
      <w:r w:rsidRPr="00F22A3C">
        <w:t>Douglas et al. 2000)</w:t>
      </w:r>
      <w:r w:rsidRPr="00F22A3C">
        <w:fldChar w:fldCharType="end"/>
      </w:r>
      <w:r w:rsidRPr="00F22A3C">
        <w:t xml:space="preserve">. Spatial correlation means that the effective sample size of the dataset is less than the number of sites and this results in under-estimation of the variance and over-estimation of confidence in the </w:t>
      </w:r>
      <m:oMath>
        <m:sSub>
          <m:sSubPr>
            <m:ctrlPr>
              <w:rPr>
                <w:rFonts w:ascii="Cambria Math" w:hAnsi="Cambria Math"/>
                <w:i/>
                <w:iCs/>
              </w:rPr>
            </m:ctrlPr>
          </m:sSubPr>
          <m:e>
            <m:r>
              <w:rPr>
                <w:rFonts w:ascii="Cambria Math" w:hAnsi="Cambria Math"/>
              </w:rPr>
              <m:t>P</m:t>
            </m:r>
          </m:e>
          <m:sub>
            <m:r>
              <w:rPr>
                <w:rFonts w:ascii="Cambria Math" w:hAnsi="Cambria Math"/>
              </w:rPr>
              <m:t>i</m:t>
            </m:r>
          </m:sub>
        </m:sSub>
      </m:oMath>
      <w:r w:rsidRPr="00F22A3C">
        <w:t xml:space="preserve"> statistic. The method of Douglas et al. (2000) can be used to calculate an adjusted version of the variance of </w:t>
      </w:r>
      <m:oMath>
        <m:sSub>
          <m:sSubPr>
            <m:ctrlPr>
              <w:rPr>
                <w:rFonts w:ascii="Cambria Math" w:hAnsi="Cambria Math"/>
                <w:i/>
                <w:iCs/>
              </w:rPr>
            </m:ctrlPr>
          </m:sSubPr>
          <m:e>
            <m:r>
              <w:rPr>
                <w:rFonts w:ascii="Cambria Math" w:hAnsi="Cambria Math"/>
              </w:rPr>
              <m:t>P</m:t>
            </m:r>
          </m:e>
          <m:sub>
            <m:r>
              <w:rPr>
                <w:rFonts w:ascii="Cambria Math" w:hAnsi="Cambria Math"/>
              </w:rPr>
              <m:t>i</m:t>
            </m:r>
          </m:sub>
        </m:sSub>
      </m:oMath>
      <w:r w:rsidRPr="00F22A3C">
        <w:t xml:space="preserve"> as:</w:t>
      </w:r>
    </w:p>
    <w:p w14:paraId="221F4A03" w14:textId="2C11862B" w:rsidR="00BF3EB5" w:rsidRPr="00431755" w:rsidRDefault="00431755" w:rsidP="00BF3EB5">
      <w:pPr>
        <w:pStyle w:val="Caption"/>
        <w:jc w:val="center"/>
        <w:rPr>
          <w:b w:val="0"/>
          <w:bCs w:val="0"/>
        </w:rPr>
      </w:pPr>
      <m:oMathPara>
        <m:oMath>
          <m:r>
            <m:rPr>
              <m:sty m:val="bi"/>
            </m:rPr>
            <w:rPr>
              <w:rFonts w:ascii="Cambria Math" w:eastAsiaTheme="minorEastAsia" w:hAnsi="Cambria Math"/>
              <w:sz w:val="22"/>
              <w:szCs w:val="24"/>
            </w:rPr>
            <m:t>Var</m:t>
          </m:r>
          <m:d>
            <m:dPr>
              <m:ctrlPr>
                <w:rPr>
                  <w:rFonts w:ascii="Cambria Math" w:eastAsiaTheme="minorEastAsia" w:hAnsi="Cambria Math"/>
                  <w:b w:val="0"/>
                  <w:bCs w:val="0"/>
                  <w:i/>
                  <w:sz w:val="22"/>
                  <w:szCs w:val="24"/>
                </w:rPr>
              </m:ctrlPr>
            </m:dPr>
            <m:e>
              <m:sSub>
                <m:sSubPr>
                  <m:ctrlPr>
                    <w:rPr>
                      <w:rFonts w:ascii="Cambria Math" w:eastAsiaTheme="minorEastAsia" w:hAnsi="Cambria Math"/>
                      <w:b w:val="0"/>
                      <w:bCs w:val="0"/>
                      <w:i/>
                      <w:sz w:val="22"/>
                      <w:szCs w:val="24"/>
                    </w:rPr>
                  </m:ctrlPr>
                </m:sSubPr>
                <m:e>
                  <m:r>
                    <m:rPr>
                      <m:sty m:val="bi"/>
                    </m:rPr>
                    <w:rPr>
                      <w:rFonts w:ascii="Cambria Math" w:eastAsiaTheme="minorEastAsia" w:hAnsi="Cambria Math"/>
                      <w:sz w:val="22"/>
                      <w:szCs w:val="24"/>
                    </w:rPr>
                    <m:t>P</m:t>
                  </m:r>
                </m:e>
                <m:sub>
                  <m:r>
                    <m:rPr>
                      <m:sty m:val="bi"/>
                    </m:rPr>
                    <w:rPr>
                      <w:rFonts w:ascii="Cambria Math" w:eastAsiaTheme="minorEastAsia" w:hAnsi="Cambria Math"/>
                      <w:sz w:val="22"/>
                      <w:szCs w:val="24"/>
                    </w:rPr>
                    <m:t>i</m:t>
                  </m:r>
                </m:sub>
              </m:sSub>
            </m:e>
          </m:d>
          <m:r>
            <m:rPr>
              <m:sty m:val="bi"/>
            </m:rPr>
            <w:rPr>
              <w:rFonts w:ascii="Cambria Math" w:eastAsiaTheme="minorEastAsia" w:hAnsi="Cambria Math"/>
              <w:sz w:val="22"/>
              <w:szCs w:val="24"/>
            </w:rPr>
            <m:t xml:space="preserve">= </m:t>
          </m:r>
          <m:f>
            <m:fPr>
              <m:ctrlPr>
                <w:rPr>
                  <w:rFonts w:ascii="Cambria Math" w:eastAsiaTheme="minorEastAsia" w:hAnsi="Cambria Math"/>
                  <w:b w:val="0"/>
                  <w:bCs w:val="0"/>
                  <w:i/>
                  <w:sz w:val="22"/>
                  <w:szCs w:val="24"/>
                </w:rPr>
              </m:ctrlPr>
            </m:fPr>
            <m:num>
              <m:r>
                <m:rPr>
                  <m:sty m:val="bi"/>
                </m:rPr>
                <w:rPr>
                  <w:rFonts w:ascii="Cambria Math" w:eastAsiaTheme="minorEastAsia" w:hAnsi="Cambria Math"/>
                  <w:sz w:val="22"/>
                  <w:szCs w:val="24"/>
                </w:rPr>
                <m:t>1</m:t>
              </m:r>
            </m:num>
            <m:den>
              <m:sSup>
                <m:sSupPr>
                  <m:ctrlPr>
                    <w:rPr>
                      <w:rFonts w:ascii="Cambria Math" w:eastAsiaTheme="minorEastAsia" w:hAnsi="Cambria Math"/>
                      <w:b w:val="0"/>
                      <w:bCs w:val="0"/>
                      <w:i/>
                      <w:sz w:val="22"/>
                      <w:szCs w:val="24"/>
                    </w:rPr>
                  </m:ctrlPr>
                </m:sSupPr>
                <m:e>
                  <m:r>
                    <m:rPr>
                      <m:sty m:val="bi"/>
                    </m:rPr>
                    <w:rPr>
                      <w:rFonts w:ascii="Cambria Math" w:eastAsiaTheme="minorEastAsia" w:hAnsi="Cambria Math"/>
                      <w:sz w:val="22"/>
                      <w:szCs w:val="24"/>
                    </w:rPr>
                    <m:t>M</m:t>
                  </m:r>
                </m:e>
                <m:sup>
                  <m:r>
                    <m:rPr>
                      <m:sty m:val="bi"/>
                    </m:rPr>
                    <w:rPr>
                      <w:rFonts w:ascii="Cambria Math" w:eastAsiaTheme="minorEastAsia" w:hAnsi="Cambria Math"/>
                      <w:sz w:val="22"/>
                      <w:szCs w:val="24"/>
                    </w:rPr>
                    <m:t>2</m:t>
                  </m:r>
                </m:sup>
              </m:sSup>
            </m:den>
          </m:f>
          <m:d>
            <m:dPr>
              <m:begChr m:val="["/>
              <m:endChr m:val="]"/>
              <m:ctrlPr>
                <w:rPr>
                  <w:rFonts w:ascii="Cambria Math" w:eastAsiaTheme="minorEastAsia" w:hAnsi="Cambria Math"/>
                  <w:b w:val="0"/>
                  <w:bCs w:val="0"/>
                  <w:i/>
                  <w:sz w:val="22"/>
                  <w:szCs w:val="24"/>
                </w:rPr>
              </m:ctrlPr>
            </m:dPr>
            <m:e>
              <m:nary>
                <m:naryPr>
                  <m:chr m:val="∑"/>
                  <m:limLoc m:val="subSup"/>
                  <m:ctrlPr>
                    <w:rPr>
                      <w:rFonts w:ascii="Cambria Math" w:eastAsiaTheme="minorEastAsia" w:hAnsi="Cambria Math"/>
                      <w:b w:val="0"/>
                      <w:bCs w:val="0"/>
                      <w:i/>
                      <w:sz w:val="22"/>
                      <w:szCs w:val="24"/>
                    </w:rPr>
                  </m:ctrlPr>
                </m:naryPr>
                <m:sub>
                  <m:r>
                    <m:rPr>
                      <m:sty m:val="bi"/>
                    </m:rPr>
                    <w:rPr>
                      <w:rFonts w:ascii="Cambria Math" w:eastAsiaTheme="minorEastAsia" w:hAnsi="Cambria Math"/>
                      <w:sz w:val="22"/>
                      <w:szCs w:val="24"/>
                    </w:rPr>
                    <m:t>k=1</m:t>
                  </m:r>
                </m:sub>
                <m:sup>
                  <m:r>
                    <m:rPr>
                      <m:sty m:val="bi"/>
                    </m:rPr>
                    <w:rPr>
                      <w:rFonts w:ascii="Cambria Math" w:eastAsiaTheme="minorEastAsia" w:hAnsi="Cambria Math"/>
                      <w:sz w:val="22"/>
                      <w:szCs w:val="24"/>
                    </w:rPr>
                    <m:t>M</m:t>
                  </m:r>
                </m:sup>
                <m:e>
                  <m:r>
                    <m:rPr>
                      <m:sty m:val="bi"/>
                    </m:rPr>
                    <w:rPr>
                      <w:rFonts w:ascii="Cambria Math" w:eastAsiaTheme="minorEastAsia" w:hAnsi="Cambria Math"/>
                      <w:sz w:val="22"/>
                      <w:szCs w:val="24"/>
                    </w:rPr>
                    <m:t>Var</m:t>
                  </m:r>
                  <m:d>
                    <m:dPr>
                      <m:ctrlPr>
                        <w:rPr>
                          <w:rFonts w:ascii="Cambria Math" w:eastAsiaTheme="minorEastAsia" w:hAnsi="Cambria Math"/>
                          <w:b w:val="0"/>
                          <w:bCs w:val="0"/>
                          <w:i/>
                          <w:sz w:val="22"/>
                          <w:szCs w:val="24"/>
                        </w:rPr>
                      </m:ctrlPr>
                    </m:dPr>
                    <m:e>
                      <m:sSub>
                        <m:sSubPr>
                          <m:ctrlPr>
                            <w:rPr>
                              <w:rFonts w:ascii="Cambria Math" w:eastAsiaTheme="minorEastAsia" w:hAnsi="Cambria Math"/>
                              <w:b w:val="0"/>
                              <w:bCs w:val="0"/>
                              <w:i/>
                              <w:sz w:val="22"/>
                              <w:szCs w:val="24"/>
                            </w:rPr>
                          </m:ctrlPr>
                        </m:sSubPr>
                        <m:e>
                          <m:r>
                            <m:rPr>
                              <m:sty m:val="bi"/>
                            </m:rPr>
                            <w:rPr>
                              <w:rFonts w:ascii="Cambria Math" w:eastAsiaTheme="minorEastAsia" w:hAnsi="Cambria Math"/>
                              <w:sz w:val="22"/>
                              <w:szCs w:val="24"/>
                            </w:rPr>
                            <m:t>I</m:t>
                          </m:r>
                        </m:e>
                        <m:sub>
                          <m:r>
                            <m:rPr>
                              <m:sty m:val="bi"/>
                            </m:rPr>
                            <w:rPr>
                              <w:rFonts w:ascii="Cambria Math" w:eastAsiaTheme="minorEastAsia" w:hAnsi="Cambria Math"/>
                              <w:sz w:val="22"/>
                              <w:szCs w:val="24"/>
                            </w:rPr>
                            <m:t>k</m:t>
                          </m:r>
                        </m:sub>
                      </m:sSub>
                    </m:e>
                  </m:d>
                  <m:r>
                    <m:rPr>
                      <m:sty m:val="bi"/>
                    </m:rPr>
                    <w:rPr>
                      <w:rFonts w:ascii="Cambria Math" w:eastAsiaTheme="minorEastAsia" w:hAnsi="Cambria Math"/>
                      <w:sz w:val="22"/>
                      <w:szCs w:val="24"/>
                    </w:rPr>
                    <m:t xml:space="preserve">+2 </m:t>
                  </m:r>
                  <m:nary>
                    <m:naryPr>
                      <m:chr m:val="∑"/>
                      <m:limLoc m:val="subSup"/>
                      <m:ctrlPr>
                        <w:rPr>
                          <w:rFonts w:ascii="Cambria Math" w:eastAsiaTheme="minorEastAsia" w:hAnsi="Cambria Math"/>
                          <w:b w:val="0"/>
                          <w:bCs w:val="0"/>
                          <w:i/>
                          <w:sz w:val="22"/>
                          <w:szCs w:val="24"/>
                        </w:rPr>
                      </m:ctrlPr>
                    </m:naryPr>
                    <m:sub>
                      <m:r>
                        <m:rPr>
                          <m:sty m:val="bi"/>
                        </m:rPr>
                        <w:rPr>
                          <w:rFonts w:ascii="Cambria Math" w:eastAsiaTheme="minorEastAsia" w:hAnsi="Cambria Math"/>
                          <w:sz w:val="22"/>
                          <w:szCs w:val="24"/>
                        </w:rPr>
                        <m:t>k=1</m:t>
                      </m:r>
                    </m:sub>
                    <m:sup>
                      <m:r>
                        <m:rPr>
                          <m:sty m:val="bi"/>
                        </m:rPr>
                        <w:rPr>
                          <w:rFonts w:ascii="Cambria Math" w:eastAsiaTheme="minorEastAsia" w:hAnsi="Cambria Math"/>
                          <w:sz w:val="22"/>
                          <w:szCs w:val="24"/>
                        </w:rPr>
                        <m:t>M-1</m:t>
                      </m:r>
                    </m:sup>
                    <m:e>
                      <m:nary>
                        <m:naryPr>
                          <m:chr m:val="∑"/>
                          <m:limLoc m:val="subSup"/>
                          <m:ctrlPr>
                            <w:rPr>
                              <w:rFonts w:ascii="Cambria Math" w:eastAsiaTheme="minorEastAsia" w:hAnsi="Cambria Math"/>
                              <w:b w:val="0"/>
                              <w:bCs w:val="0"/>
                              <w:i/>
                              <w:sz w:val="22"/>
                              <w:szCs w:val="24"/>
                            </w:rPr>
                          </m:ctrlPr>
                        </m:naryPr>
                        <m:sub>
                          <m:r>
                            <m:rPr>
                              <m:sty m:val="bi"/>
                            </m:rPr>
                            <w:rPr>
                              <w:rFonts w:ascii="Cambria Math" w:eastAsiaTheme="minorEastAsia" w:hAnsi="Cambria Math"/>
                              <w:sz w:val="22"/>
                              <w:szCs w:val="24"/>
                            </w:rPr>
                            <m:t>l=1</m:t>
                          </m:r>
                        </m:sub>
                        <m:sup>
                          <m:r>
                            <m:rPr>
                              <m:sty m:val="bi"/>
                            </m:rPr>
                            <w:rPr>
                              <w:rFonts w:ascii="Cambria Math" w:eastAsiaTheme="minorEastAsia" w:hAnsi="Cambria Math"/>
                              <w:sz w:val="22"/>
                              <w:szCs w:val="24"/>
                            </w:rPr>
                            <m:t>M-k</m:t>
                          </m:r>
                        </m:sup>
                        <m:e>
                          <m:r>
                            <m:rPr>
                              <m:sty m:val="bi"/>
                            </m:rPr>
                            <w:rPr>
                              <w:rFonts w:ascii="Cambria Math" w:eastAsiaTheme="minorEastAsia" w:hAnsi="Cambria Math"/>
                              <w:sz w:val="22"/>
                              <w:szCs w:val="24"/>
                            </w:rPr>
                            <m:t>Cov</m:t>
                          </m:r>
                          <m:d>
                            <m:dPr>
                              <m:ctrlPr>
                                <w:rPr>
                                  <w:rFonts w:ascii="Cambria Math" w:eastAsiaTheme="minorEastAsia" w:hAnsi="Cambria Math"/>
                                  <w:b w:val="0"/>
                                  <w:bCs w:val="0"/>
                                  <w:i/>
                                  <w:sz w:val="22"/>
                                  <w:szCs w:val="24"/>
                                </w:rPr>
                              </m:ctrlPr>
                            </m:dPr>
                            <m:e>
                              <m:sSub>
                                <m:sSubPr>
                                  <m:ctrlPr>
                                    <w:rPr>
                                      <w:rFonts w:ascii="Cambria Math" w:eastAsiaTheme="minorEastAsia" w:hAnsi="Cambria Math"/>
                                      <w:b w:val="0"/>
                                      <w:bCs w:val="0"/>
                                      <w:i/>
                                      <w:sz w:val="22"/>
                                      <w:szCs w:val="24"/>
                                    </w:rPr>
                                  </m:ctrlPr>
                                </m:sSubPr>
                                <m:e>
                                  <m:r>
                                    <m:rPr>
                                      <m:sty m:val="bi"/>
                                    </m:rPr>
                                    <w:rPr>
                                      <w:rFonts w:ascii="Cambria Math" w:eastAsiaTheme="minorEastAsia" w:hAnsi="Cambria Math"/>
                                      <w:sz w:val="22"/>
                                      <w:szCs w:val="24"/>
                                    </w:rPr>
                                    <m:t>I</m:t>
                                  </m:r>
                                </m:e>
                                <m:sub>
                                  <m:r>
                                    <m:rPr>
                                      <m:sty m:val="bi"/>
                                    </m:rPr>
                                    <w:rPr>
                                      <w:rFonts w:ascii="Cambria Math" w:eastAsiaTheme="minorEastAsia" w:hAnsi="Cambria Math"/>
                                      <w:sz w:val="22"/>
                                      <w:szCs w:val="24"/>
                                    </w:rPr>
                                    <m:t>k</m:t>
                                  </m:r>
                                </m:sub>
                              </m:sSub>
                              <m:r>
                                <m:rPr>
                                  <m:sty m:val="bi"/>
                                </m:rPr>
                                <w:rPr>
                                  <w:rFonts w:ascii="Cambria Math" w:eastAsiaTheme="minorEastAsia" w:hAnsi="Cambria Math"/>
                                  <w:sz w:val="22"/>
                                  <w:szCs w:val="24"/>
                                </w:rPr>
                                <m:t>,</m:t>
                              </m:r>
                              <m:sSub>
                                <m:sSubPr>
                                  <m:ctrlPr>
                                    <w:rPr>
                                      <w:rFonts w:ascii="Cambria Math" w:eastAsiaTheme="minorEastAsia" w:hAnsi="Cambria Math"/>
                                      <w:b w:val="0"/>
                                      <w:bCs w:val="0"/>
                                      <w:i/>
                                      <w:sz w:val="22"/>
                                      <w:szCs w:val="24"/>
                                    </w:rPr>
                                  </m:ctrlPr>
                                </m:sSubPr>
                                <m:e>
                                  <m:r>
                                    <m:rPr>
                                      <m:sty m:val="bi"/>
                                    </m:rPr>
                                    <w:rPr>
                                      <w:rFonts w:ascii="Cambria Math" w:eastAsiaTheme="minorEastAsia" w:hAnsi="Cambria Math"/>
                                      <w:sz w:val="22"/>
                                      <w:szCs w:val="24"/>
                                    </w:rPr>
                                    <m:t>I</m:t>
                                  </m:r>
                                </m:e>
                                <m:sub>
                                  <m:r>
                                    <m:rPr>
                                      <m:sty m:val="bi"/>
                                    </m:rPr>
                                    <w:rPr>
                                      <w:rFonts w:ascii="Cambria Math" w:eastAsiaTheme="minorEastAsia" w:hAnsi="Cambria Math"/>
                                      <w:sz w:val="22"/>
                                      <w:szCs w:val="24"/>
                                    </w:rPr>
                                    <m:t>k+l</m:t>
                                  </m:r>
                                </m:sub>
                              </m:sSub>
                            </m:e>
                          </m:d>
                        </m:e>
                      </m:nary>
                    </m:e>
                  </m:nary>
                </m:e>
              </m:nary>
            </m:e>
          </m:d>
        </m:oMath>
      </m:oMathPara>
    </w:p>
    <w:p w14:paraId="256711C9" w14:textId="77777777" w:rsidR="00BF3EB5" w:rsidRPr="00F22A3C" w:rsidRDefault="00BF3EB5" w:rsidP="00BF3EB5">
      <w:pPr>
        <w:pStyle w:val="BodyText"/>
      </w:pPr>
      <w:r w:rsidRPr="00F22A3C">
        <w:t xml:space="preserve">where the covariance between monitoring sites is calculated as: </w:t>
      </w:r>
    </w:p>
    <w:p w14:paraId="7E220470" w14:textId="7D9DD512" w:rsidR="00BF3EB5" w:rsidRPr="00431755" w:rsidRDefault="00431755" w:rsidP="00BF3EB5">
      <w:pPr>
        <w:pStyle w:val="Caption"/>
        <w:jc w:val="center"/>
        <w:rPr>
          <w:b w:val="0"/>
          <w:bCs w:val="0"/>
        </w:rPr>
      </w:pPr>
      <m:oMathPara>
        <m:oMath>
          <m:r>
            <m:rPr>
              <m:sty m:val="bi"/>
            </m:rPr>
            <w:rPr>
              <w:rFonts w:ascii="Cambria Math" w:eastAsiaTheme="minorEastAsia" w:hAnsi="Cambria Math"/>
              <w:sz w:val="22"/>
              <w:szCs w:val="24"/>
            </w:rPr>
            <m:t>Cov</m:t>
          </m:r>
          <m:d>
            <m:dPr>
              <m:ctrlPr>
                <w:rPr>
                  <w:rFonts w:ascii="Cambria Math" w:eastAsiaTheme="minorEastAsia" w:hAnsi="Cambria Math"/>
                  <w:b w:val="0"/>
                  <w:bCs w:val="0"/>
                  <w:i/>
                  <w:sz w:val="22"/>
                  <w:szCs w:val="24"/>
                </w:rPr>
              </m:ctrlPr>
            </m:dPr>
            <m:e>
              <m:sSub>
                <m:sSubPr>
                  <m:ctrlPr>
                    <w:rPr>
                      <w:rFonts w:ascii="Cambria Math" w:eastAsiaTheme="minorEastAsia" w:hAnsi="Cambria Math"/>
                      <w:b w:val="0"/>
                      <w:bCs w:val="0"/>
                      <w:i/>
                      <w:sz w:val="22"/>
                      <w:szCs w:val="24"/>
                    </w:rPr>
                  </m:ctrlPr>
                </m:sSubPr>
                <m:e>
                  <m:r>
                    <m:rPr>
                      <m:sty m:val="bi"/>
                    </m:rPr>
                    <w:rPr>
                      <w:rFonts w:ascii="Cambria Math" w:eastAsiaTheme="minorEastAsia" w:hAnsi="Cambria Math"/>
                      <w:sz w:val="22"/>
                      <w:szCs w:val="24"/>
                    </w:rPr>
                    <m:t>I</m:t>
                  </m:r>
                </m:e>
                <m:sub>
                  <m:r>
                    <m:rPr>
                      <m:sty m:val="bi"/>
                    </m:rPr>
                    <w:rPr>
                      <w:rFonts w:ascii="Cambria Math" w:eastAsiaTheme="minorEastAsia" w:hAnsi="Cambria Math"/>
                      <w:sz w:val="22"/>
                      <w:szCs w:val="24"/>
                    </w:rPr>
                    <m:t>k</m:t>
                  </m:r>
                </m:sub>
              </m:sSub>
              <m:r>
                <m:rPr>
                  <m:sty m:val="bi"/>
                </m:rPr>
                <w:rPr>
                  <w:rFonts w:ascii="Cambria Math" w:eastAsiaTheme="minorEastAsia" w:hAnsi="Cambria Math"/>
                  <w:sz w:val="22"/>
                  <w:szCs w:val="24"/>
                </w:rPr>
                <m:t>,</m:t>
              </m:r>
              <m:sSub>
                <m:sSubPr>
                  <m:ctrlPr>
                    <w:rPr>
                      <w:rFonts w:ascii="Cambria Math" w:eastAsiaTheme="minorEastAsia" w:hAnsi="Cambria Math"/>
                      <w:b w:val="0"/>
                      <w:bCs w:val="0"/>
                      <w:i/>
                      <w:sz w:val="22"/>
                      <w:szCs w:val="24"/>
                    </w:rPr>
                  </m:ctrlPr>
                </m:sSubPr>
                <m:e>
                  <m:r>
                    <m:rPr>
                      <m:sty m:val="bi"/>
                    </m:rPr>
                    <w:rPr>
                      <w:rFonts w:ascii="Cambria Math" w:eastAsiaTheme="minorEastAsia" w:hAnsi="Cambria Math"/>
                      <w:sz w:val="22"/>
                      <w:szCs w:val="24"/>
                    </w:rPr>
                    <m:t>I</m:t>
                  </m:r>
                </m:e>
                <m:sub>
                  <m:r>
                    <m:rPr>
                      <m:sty m:val="bi"/>
                    </m:rPr>
                    <w:rPr>
                      <w:rFonts w:ascii="Cambria Math" w:eastAsiaTheme="minorEastAsia" w:hAnsi="Cambria Math"/>
                      <w:sz w:val="22"/>
                      <w:szCs w:val="24"/>
                    </w:rPr>
                    <m:t>k+l</m:t>
                  </m:r>
                </m:sub>
              </m:sSub>
            </m:e>
          </m:d>
          <m:r>
            <m:rPr>
              <m:sty m:val="bi"/>
            </m:rPr>
            <w:rPr>
              <w:rFonts w:ascii="Cambria Math" w:eastAsiaTheme="minorEastAsia" w:hAnsi="Cambria Math"/>
              <w:sz w:val="22"/>
              <w:szCs w:val="24"/>
            </w:rPr>
            <m:t xml:space="preserve">= </m:t>
          </m:r>
          <m:rad>
            <m:radPr>
              <m:degHide m:val="1"/>
              <m:ctrlPr>
                <w:rPr>
                  <w:rFonts w:ascii="Cambria Math" w:eastAsiaTheme="minorEastAsia" w:hAnsi="Cambria Math"/>
                  <w:b w:val="0"/>
                  <w:bCs w:val="0"/>
                  <w:i/>
                  <w:sz w:val="22"/>
                  <w:szCs w:val="24"/>
                </w:rPr>
              </m:ctrlPr>
            </m:radPr>
            <m:deg/>
            <m:e>
              <m:r>
                <m:rPr>
                  <m:sty m:val="bi"/>
                </m:rPr>
                <w:rPr>
                  <w:rFonts w:ascii="Cambria Math" w:eastAsiaTheme="minorEastAsia" w:hAnsi="Cambria Math"/>
                  <w:sz w:val="22"/>
                  <w:szCs w:val="24"/>
                </w:rPr>
                <m:t>Var</m:t>
              </m:r>
              <m:d>
                <m:dPr>
                  <m:ctrlPr>
                    <w:rPr>
                      <w:rFonts w:ascii="Cambria Math" w:eastAsiaTheme="minorEastAsia" w:hAnsi="Cambria Math"/>
                      <w:b w:val="0"/>
                      <w:bCs w:val="0"/>
                      <w:i/>
                      <w:sz w:val="22"/>
                      <w:szCs w:val="24"/>
                    </w:rPr>
                  </m:ctrlPr>
                </m:dPr>
                <m:e>
                  <m:sSub>
                    <m:sSubPr>
                      <m:ctrlPr>
                        <w:rPr>
                          <w:rFonts w:ascii="Cambria Math" w:eastAsiaTheme="minorEastAsia" w:hAnsi="Cambria Math"/>
                          <w:b w:val="0"/>
                          <w:bCs w:val="0"/>
                          <w:i/>
                          <w:sz w:val="22"/>
                          <w:szCs w:val="24"/>
                        </w:rPr>
                      </m:ctrlPr>
                    </m:sSubPr>
                    <m:e>
                      <m:r>
                        <m:rPr>
                          <m:sty m:val="bi"/>
                        </m:rPr>
                        <w:rPr>
                          <w:rFonts w:ascii="Cambria Math" w:eastAsiaTheme="minorEastAsia" w:hAnsi="Cambria Math"/>
                          <w:sz w:val="22"/>
                          <w:szCs w:val="24"/>
                        </w:rPr>
                        <m:t>I</m:t>
                      </m:r>
                    </m:e>
                    <m:sub>
                      <m:r>
                        <m:rPr>
                          <m:sty m:val="bi"/>
                        </m:rPr>
                        <w:rPr>
                          <w:rFonts w:ascii="Cambria Math" w:eastAsiaTheme="minorEastAsia" w:hAnsi="Cambria Math"/>
                          <w:sz w:val="22"/>
                          <w:szCs w:val="24"/>
                        </w:rPr>
                        <m:t>k</m:t>
                      </m:r>
                    </m:sub>
                  </m:sSub>
                </m:e>
              </m:d>
              <m:r>
                <m:rPr>
                  <m:sty m:val="bi"/>
                </m:rPr>
                <w:rPr>
                  <w:rFonts w:ascii="Cambria Math" w:eastAsiaTheme="minorEastAsia" w:hAnsi="Cambria Math"/>
                  <w:sz w:val="22"/>
                  <w:szCs w:val="24"/>
                </w:rPr>
                <m:t>Var</m:t>
              </m:r>
              <m:d>
                <m:dPr>
                  <m:ctrlPr>
                    <w:rPr>
                      <w:rFonts w:ascii="Cambria Math" w:eastAsiaTheme="minorEastAsia" w:hAnsi="Cambria Math"/>
                      <w:b w:val="0"/>
                      <w:bCs w:val="0"/>
                      <w:i/>
                      <w:sz w:val="22"/>
                      <w:szCs w:val="24"/>
                    </w:rPr>
                  </m:ctrlPr>
                </m:dPr>
                <m:e>
                  <m:sSub>
                    <m:sSubPr>
                      <m:ctrlPr>
                        <w:rPr>
                          <w:rFonts w:ascii="Cambria Math" w:eastAsiaTheme="minorEastAsia" w:hAnsi="Cambria Math"/>
                          <w:b w:val="0"/>
                          <w:bCs w:val="0"/>
                          <w:i/>
                          <w:sz w:val="22"/>
                          <w:szCs w:val="24"/>
                        </w:rPr>
                      </m:ctrlPr>
                    </m:sSubPr>
                    <m:e>
                      <m:r>
                        <m:rPr>
                          <m:sty m:val="bi"/>
                        </m:rPr>
                        <w:rPr>
                          <w:rFonts w:ascii="Cambria Math" w:eastAsiaTheme="minorEastAsia" w:hAnsi="Cambria Math"/>
                          <w:sz w:val="22"/>
                          <w:szCs w:val="24"/>
                        </w:rPr>
                        <m:t>I</m:t>
                      </m:r>
                    </m:e>
                    <m:sub>
                      <m:r>
                        <m:rPr>
                          <m:sty m:val="bi"/>
                        </m:rPr>
                        <w:rPr>
                          <w:rFonts w:ascii="Cambria Math" w:eastAsiaTheme="minorEastAsia" w:hAnsi="Cambria Math"/>
                          <w:sz w:val="22"/>
                          <w:szCs w:val="24"/>
                        </w:rPr>
                        <m:t>k+l</m:t>
                      </m:r>
                    </m:sub>
                  </m:sSub>
                </m:e>
              </m:d>
              <m:sSubSup>
                <m:sSubSupPr>
                  <m:ctrlPr>
                    <w:rPr>
                      <w:rFonts w:ascii="Cambria Math" w:eastAsiaTheme="minorEastAsia" w:hAnsi="Cambria Math"/>
                      <w:b w:val="0"/>
                      <w:bCs w:val="0"/>
                      <w:i/>
                      <w:sz w:val="22"/>
                      <w:szCs w:val="24"/>
                    </w:rPr>
                  </m:ctrlPr>
                </m:sSubSupPr>
                <m:e>
                  <m:r>
                    <m:rPr>
                      <m:sty m:val="bi"/>
                    </m:rPr>
                    <w:rPr>
                      <w:rFonts w:ascii="Cambria Math" w:eastAsiaTheme="minorEastAsia" w:hAnsi="Cambria Math"/>
                      <w:sz w:val="22"/>
                      <w:szCs w:val="24"/>
                    </w:rPr>
                    <m:t>ρ</m:t>
                  </m:r>
                </m:e>
                <m:sub>
                  <m:r>
                    <m:rPr>
                      <m:sty m:val="bi"/>
                    </m:rPr>
                    <w:rPr>
                      <w:rFonts w:ascii="Cambria Math" w:eastAsiaTheme="minorEastAsia" w:hAnsi="Cambria Math"/>
                      <w:sz w:val="22"/>
                      <w:szCs w:val="24"/>
                    </w:rPr>
                    <m:t>k,  k+l</m:t>
                  </m:r>
                </m:sub>
                <m:sup>
                  <m:r>
                    <m:rPr>
                      <m:sty m:val="bi"/>
                    </m:rPr>
                    <w:rPr>
                      <w:rFonts w:ascii="Cambria Math" w:eastAsiaTheme="minorEastAsia" w:hAnsi="Cambria Math"/>
                      <w:sz w:val="22"/>
                      <w:szCs w:val="24"/>
                    </w:rPr>
                    <m:t>c</m:t>
                  </m:r>
                </m:sup>
              </m:sSubSup>
            </m:e>
          </m:rad>
        </m:oMath>
      </m:oMathPara>
    </w:p>
    <w:p w14:paraId="7A113445" w14:textId="0956B9EF" w:rsidR="00BF3EB5" w:rsidRPr="00F22A3C" w:rsidRDefault="00BF3EB5" w:rsidP="00BF3EB5">
      <w:pPr>
        <w:pStyle w:val="BodyText"/>
      </w:pPr>
      <w:r w:rsidRPr="00F22A3C">
        <w:t xml:space="preserve">and where </w:t>
      </w:r>
      <m:oMath>
        <m:sSubSup>
          <m:sSubSupPr>
            <m:ctrlPr>
              <w:rPr>
                <w:rFonts w:ascii="Cambria Math" w:hAnsi="Cambria Math"/>
              </w:rPr>
            </m:ctrlPr>
          </m:sSubSupPr>
          <m:e>
            <m:r>
              <w:rPr>
                <w:rFonts w:ascii="Cambria Math" w:hAnsi="Cambria Math"/>
              </w:rPr>
              <m:t>ρ</m:t>
            </m:r>
          </m:e>
          <m:sub>
            <m:r>
              <w:rPr>
                <w:rFonts w:ascii="Cambria Math" w:hAnsi="Cambria Math"/>
              </w:rPr>
              <m:t>k</m:t>
            </m:r>
            <m:r>
              <m:rPr>
                <m:sty m:val="p"/>
              </m:rPr>
              <w:rPr>
                <w:rFonts w:ascii="Cambria Math" w:hAnsi="Cambria Math"/>
              </w:rPr>
              <m:t>,</m:t>
            </m:r>
            <m:r>
              <w:rPr>
                <w:rFonts w:ascii="Cambria Math" w:hAnsi="Cambria Math"/>
              </w:rPr>
              <m:t>k</m:t>
            </m:r>
            <m:r>
              <m:rPr>
                <m:sty m:val="p"/>
              </m:rPr>
              <w:rPr>
                <w:rFonts w:ascii="Cambria Math" w:hAnsi="Cambria Math"/>
              </w:rPr>
              <m:t>+1</m:t>
            </m:r>
          </m:sub>
          <m:sup>
            <m:r>
              <w:rPr>
                <w:rFonts w:ascii="Cambria Math" w:hAnsi="Cambria Math"/>
              </w:rPr>
              <m:t>c</m:t>
            </m:r>
          </m:sup>
        </m:sSubSup>
      </m:oMath>
      <w:r w:rsidRPr="00F22A3C">
        <w:t xml:space="preserve"> is replaced by the sample cross-correlation coefficient </w:t>
      </w:r>
      <m:oMath>
        <m:sSub>
          <m:sSubPr>
            <m:ctrlPr>
              <w:rPr>
                <w:rFonts w:ascii="Cambria Math" w:hAnsi="Cambria Math"/>
              </w:rPr>
            </m:ctrlPr>
          </m:sSubPr>
          <m:e>
            <m:r>
              <w:rPr>
                <w:rFonts w:ascii="Cambria Math" w:hAnsi="Cambria Math"/>
              </w:rPr>
              <m:t>r</m:t>
            </m:r>
          </m:e>
          <m:sub>
            <m:r>
              <w:rPr>
                <w:rFonts w:ascii="Cambria Math" w:hAnsi="Cambria Math"/>
              </w:rPr>
              <m:t>k</m:t>
            </m:r>
            <m:r>
              <m:rPr>
                <m:sty m:val="p"/>
              </m:rPr>
              <w:rPr>
                <w:rFonts w:ascii="Cambria Math" w:hAnsi="Cambria Math"/>
              </w:rPr>
              <m:t>,</m:t>
            </m:r>
            <m:r>
              <w:rPr>
                <w:rFonts w:ascii="Cambria Math" w:hAnsi="Cambria Math"/>
              </w:rPr>
              <m:t>k</m:t>
            </m:r>
            <m:r>
              <m:rPr>
                <m:sty m:val="p"/>
              </m:rPr>
              <w:rPr>
                <w:rFonts w:ascii="Cambria Math" w:hAnsi="Cambria Math"/>
              </w:rPr>
              <m:t>+</m:t>
            </m:r>
            <m:r>
              <w:rPr>
                <w:rFonts w:ascii="Cambria Math" w:hAnsi="Cambria Math"/>
              </w:rPr>
              <m:t>l</m:t>
            </m:r>
          </m:sub>
        </m:sSub>
      </m:oMath>
      <w:r w:rsidRPr="00F22A3C">
        <w:t xml:space="preserve"> </w:t>
      </w:r>
      <w:r w:rsidRPr="00F22A3C">
        <w:fldChar w:fldCharType="begin"/>
      </w:r>
      <w:r w:rsidRPr="00F22A3C">
        <w:instrText xml:space="preserve"> ADDIN ZOTERO_ITEM CSL_CITATION {"citationID":"n8LkChyg","properties":{"formattedCitation":"(Yue and Wang, 2002)","plainCitation":"(Yue and Wang, 2002)","noteIndex":0},"citationItems":[{"id":4303,"uris":["http://zotero.org/groups/2329384/items/82C4INUH"],"itemData":{"id":4303,"type":"article-journal","container-title":"International Journal of Climatology: A Journal of the Royal Meteorological Society","issue":"8","note":"publisher: Wiley Online Library","page":"933–946","source":"Google Scholar","title":"Regional streamflow trend detection with consideration of both temporal and spatial correlation","volume":"22","author":[{"family":"Yue","given":"Sheng"},{"family":"Wang","given":"Chun Y."}],"issued":{"date-parts":[["2002"]]}}}],"schema":"https://github.com/citation-style-language/schema/raw/master/csl-citation.json"} </w:instrText>
      </w:r>
      <w:r w:rsidRPr="00F22A3C">
        <w:fldChar w:fldCharType="separate"/>
      </w:r>
      <w:r w:rsidRPr="00F22A3C">
        <w:t>(Yue and Wang 2002)</w:t>
      </w:r>
      <w:r w:rsidRPr="00F22A3C">
        <w:fldChar w:fldCharType="end"/>
      </w:r>
      <w:r w:rsidRPr="00F22A3C">
        <w:t xml:space="preserve">, which is computed from the observation time series at site </w:t>
      </w:r>
      <w:r w:rsidRPr="00F22A3C">
        <w:rPr>
          <w:i/>
          <w:iCs/>
        </w:rPr>
        <w:t xml:space="preserve">k </w:t>
      </w:r>
      <w:r w:rsidRPr="00F22A3C">
        <w:t xml:space="preserve">and </w:t>
      </w:r>
      <w:proofErr w:type="spellStart"/>
      <w:r w:rsidRPr="00F22A3C">
        <w:rPr>
          <w:i/>
          <w:iCs/>
        </w:rPr>
        <w:t>k+l</w:t>
      </w:r>
      <w:proofErr w:type="spellEnd"/>
      <w:r w:rsidRPr="00F22A3C">
        <w:t xml:space="preserve"> as:</w:t>
      </w:r>
    </w:p>
    <w:p w14:paraId="010F3760" w14:textId="31D17E30" w:rsidR="00BF3EB5" w:rsidRPr="00431755" w:rsidRDefault="00D72E9A" w:rsidP="00BF3EB5">
      <w:pPr>
        <w:pStyle w:val="Caption"/>
        <w:jc w:val="center"/>
        <w:rPr>
          <w:b w:val="0"/>
          <w:bCs w:val="0"/>
        </w:rPr>
      </w:pPr>
      <m:oMathPara>
        <m:oMath>
          <m:sSub>
            <m:sSubPr>
              <m:ctrlPr>
                <w:rPr>
                  <w:rFonts w:ascii="Cambria Math" w:eastAsiaTheme="minorEastAsia" w:hAnsi="Cambria Math"/>
                  <w:b w:val="0"/>
                  <w:bCs w:val="0"/>
                  <w:i/>
                  <w:sz w:val="22"/>
                  <w:szCs w:val="24"/>
                </w:rPr>
              </m:ctrlPr>
            </m:sSubPr>
            <m:e>
              <m:r>
                <m:rPr>
                  <m:sty m:val="bi"/>
                </m:rPr>
                <w:rPr>
                  <w:rFonts w:ascii="Cambria Math" w:eastAsiaTheme="minorEastAsia" w:hAnsi="Cambria Math"/>
                  <w:sz w:val="22"/>
                  <w:szCs w:val="24"/>
                </w:rPr>
                <m:t>r</m:t>
              </m:r>
            </m:e>
            <m:sub>
              <m:r>
                <m:rPr>
                  <m:sty m:val="bi"/>
                </m:rPr>
                <w:rPr>
                  <w:rFonts w:ascii="Cambria Math" w:eastAsiaTheme="minorEastAsia" w:hAnsi="Cambria Math"/>
                  <w:sz w:val="22"/>
                  <w:szCs w:val="24"/>
                </w:rPr>
                <m:t>k</m:t>
              </m:r>
              <m:r>
                <m:rPr>
                  <m:sty m:val="bi"/>
                </m:rPr>
                <w:rPr>
                  <w:rFonts w:ascii="Cambria Math" w:eastAsiaTheme="minorEastAsia" w:hAnsi="Cambria Math"/>
                  <w:sz w:val="22"/>
                  <w:szCs w:val="24"/>
                </w:rPr>
                <m:t>,</m:t>
              </m:r>
              <m:r>
                <m:rPr>
                  <m:sty m:val="bi"/>
                </m:rPr>
                <w:rPr>
                  <w:rFonts w:ascii="Cambria Math" w:eastAsiaTheme="minorEastAsia" w:hAnsi="Cambria Math"/>
                  <w:sz w:val="22"/>
                  <w:szCs w:val="24"/>
                </w:rPr>
                <m:t>k</m:t>
              </m:r>
              <m:r>
                <m:rPr>
                  <m:sty m:val="bi"/>
                </m:rPr>
                <w:rPr>
                  <w:rFonts w:ascii="Cambria Math" w:eastAsiaTheme="minorEastAsia" w:hAnsi="Cambria Math"/>
                  <w:sz w:val="22"/>
                  <w:szCs w:val="24"/>
                </w:rPr>
                <m:t>+</m:t>
              </m:r>
              <m:r>
                <m:rPr>
                  <m:sty m:val="bi"/>
                </m:rPr>
                <w:rPr>
                  <w:rFonts w:ascii="Cambria Math" w:eastAsiaTheme="minorEastAsia" w:hAnsi="Cambria Math"/>
                  <w:sz w:val="22"/>
                  <w:szCs w:val="24"/>
                </w:rPr>
                <m:t>l</m:t>
              </m:r>
            </m:sub>
          </m:sSub>
          <m:r>
            <m:rPr>
              <m:sty m:val="bi"/>
            </m:rPr>
            <w:rPr>
              <w:rFonts w:ascii="Cambria Math" w:eastAsiaTheme="minorEastAsia" w:hAnsi="Cambria Math"/>
              <w:sz w:val="22"/>
              <w:szCs w:val="24"/>
            </w:rPr>
            <m:t>=</m:t>
          </m:r>
          <m:f>
            <m:fPr>
              <m:ctrlPr>
                <w:rPr>
                  <w:rFonts w:ascii="Cambria Math" w:eastAsiaTheme="minorEastAsia" w:hAnsi="Cambria Math"/>
                  <w:b w:val="0"/>
                  <w:bCs w:val="0"/>
                  <w:i/>
                  <w:sz w:val="22"/>
                  <w:szCs w:val="24"/>
                </w:rPr>
              </m:ctrlPr>
            </m:fPr>
            <m:num>
              <m:f>
                <m:fPr>
                  <m:ctrlPr>
                    <w:rPr>
                      <w:rFonts w:ascii="Cambria Math" w:eastAsiaTheme="minorEastAsia" w:hAnsi="Cambria Math"/>
                      <w:b w:val="0"/>
                      <w:bCs w:val="0"/>
                      <w:i/>
                      <w:sz w:val="22"/>
                      <w:szCs w:val="24"/>
                    </w:rPr>
                  </m:ctrlPr>
                </m:fPr>
                <m:num>
                  <m:r>
                    <m:rPr>
                      <m:sty m:val="bi"/>
                    </m:rPr>
                    <w:rPr>
                      <w:rFonts w:ascii="Cambria Math" w:eastAsiaTheme="minorEastAsia" w:hAnsi="Cambria Math"/>
                      <w:sz w:val="22"/>
                      <w:szCs w:val="24"/>
                    </w:rPr>
                    <m:t>1</m:t>
                  </m:r>
                </m:num>
                <m:den>
                  <m:r>
                    <m:rPr>
                      <m:sty m:val="bi"/>
                    </m:rPr>
                    <w:rPr>
                      <w:rFonts w:ascii="Cambria Math" w:eastAsiaTheme="minorEastAsia" w:hAnsi="Cambria Math"/>
                      <w:sz w:val="22"/>
                      <w:szCs w:val="24"/>
                    </w:rPr>
                    <m:t>N</m:t>
                  </m:r>
                </m:den>
              </m:f>
              <m:nary>
                <m:naryPr>
                  <m:chr m:val="∑"/>
                  <m:limLoc m:val="subSup"/>
                  <m:ctrlPr>
                    <w:rPr>
                      <w:rFonts w:ascii="Cambria Math" w:eastAsiaTheme="minorEastAsia" w:hAnsi="Cambria Math"/>
                      <w:b w:val="0"/>
                      <w:bCs w:val="0"/>
                      <w:i/>
                      <w:sz w:val="22"/>
                      <w:szCs w:val="24"/>
                    </w:rPr>
                  </m:ctrlPr>
                </m:naryPr>
                <m:sub>
                  <m:r>
                    <m:rPr>
                      <m:sty m:val="bi"/>
                    </m:rPr>
                    <w:rPr>
                      <w:rFonts w:ascii="Cambria Math" w:eastAsiaTheme="minorEastAsia" w:hAnsi="Cambria Math"/>
                      <w:sz w:val="22"/>
                      <w:szCs w:val="24"/>
                    </w:rPr>
                    <m:t>i</m:t>
                  </m:r>
                  <m:r>
                    <m:rPr>
                      <m:sty m:val="bi"/>
                    </m:rPr>
                    <w:rPr>
                      <w:rFonts w:ascii="Cambria Math" w:eastAsiaTheme="minorEastAsia" w:hAnsi="Cambria Math"/>
                      <w:sz w:val="22"/>
                      <w:szCs w:val="24"/>
                    </w:rPr>
                    <m:t>=</m:t>
                  </m:r>
                  <m:r>
                    <m:rPr>
                      <m:sty m:val="bi"/>
                    </m:rPr>
                    <w:rPr>
                      <w:rFonts w:ascii="Cambria Math" w:eastAsiaTheme="minorEastAsia" w:hAnsi="Cambria Math"/>
                      <w:sz w:val="22"/>
                      <w:szCs w:val="24"/>
                    </w:rPr>
                    <m:t>1</m:t>
                  </m:r>
                </m:sub>
                <m:sup>
                  <m:r>
                    <m:rPr>
                      <m:sty m:val="bi"/>
                    </m:rPr>
                    <w:rPr>
                      <w:rFonts w:ascii="Cambria Math" w:eastAsiaTheme="minorEastAsia" w:hAnsi="Cambria Math"/>
                      <w:sz w:val="22"/>
                      <w:szCs w:val="24"/>
                    </w:rPr>
                    <m:t>N</m:t>
                  </m:r>
                </m:sup>
                <m:e>
                  <m:d>
                    <m:dPr>
                      <m:ctrlPr>
                        <w:rPr>
                          <w:rFonts w:ascii="Cambria Math" w:eastAsiaTheme="minorEastAsia" w:hAnsi="Cambria Math"/>
                          <w:b w:val="0"/>
                          <w:bCs w:val="0"/>
                          <w:i/>
                          <w:sz w:val="22"/>
                          <w:szCs w:val="24"/>
                        </w:rPr>
                      </m:ctrlPr>
                    </m:dPr>
                    <m:e>
                      <m:sSubSup>
                        <m:sSubSupPr>
                          <m:ctrlPr>
                            <w:rPr>
                              <w:rFonts w:ascii="Cambria Math" w:eastAsiaTheme="minorEastAsia" w:hAnsi="Cambria Math"/>
                              <w:b w:val="0"/>
                              <w:bCs w:val="0"/>
                              <w:i/>
                              <w:sz w:val="22"/>
                              <w:szCs w:val="24"/>
                            </w:rPr>
                          </m:ctrlPr>
                        </m:sSubSupPr>
                        <m:e>
                          <m:r>
                            <m:rPr>
                              <m:sty m:val="bi"/>
                            </m:rPr>
                            <w:rPr>
                              <w:rFonts w:ascii="Cambria Math" w:eastAsiaTheme="minorEastAsia" w:hAnsi="Cambria Math"/>
                              <w:sz w:val="22"/>
                              <w:szCs w:val="24"/>
                            </w:rPr>
                            <m:t>x</m:t>
                          </m:r>
                        </m:e>
                        <m:sub>
                          <m:r>
                            <m:rPr>
                              <m:sty m:val="bi"/>
                            </m:rPr>
                            <w:rPr>
                              <w:rFonts w:ascii="Cambria Math" w:eastAsiaTheme="minorEastAsia" w:hAnsi="Cambria Math"/>
                              <w:sz w:val="22"/>
                              <w:szCs w:val="24"/>
                            </w:rPr>
                            <m:t>k</m:t>
                          </m:r>
                          <m:r>
                            <m:rPr>
                              <m:sty m:val="bi"/>
                            </m:rPr>
                            <w:rPr>
                              <w:rFonts w:ascii="Cambria Math" w:eastAsiaTheme="minorEastAsia" w:hAnsi="Cambria Math"/>
                              <w:sz w:val="22"/>
                              <w:szCs w:val="24"/>
                            </w:rPr>
                            <m:t>,</m:t>
                          </m:r>
                          <m:r>
                            <m:rPr>
                              <m:sty m:val="bi"/>
                            </m:rPr>
                            <w:rPr>
                              <w:rFonts w:ascii="Cambria Math" w:eastAsiaTheme="minorEastAsia" w:hAnsi="Cambria Math"/>
                              <w:sz w:val="22"/>
                              <w:szCs w:val="24"/>
                            </w:rPr>
                            <m:t>i</m:t>
                          </m:r>
                        </m:sub>
                        <m:sup/>
                      </m:sSubSup>
                      <m:r>
                        <m:rPr>
                          <m:sty m:val="bi"/>
                        </m:rPr>
                        <w:rPr>
                          <w:rFonts w:ascii="Cambria Math" w:eastAsiaTheme="minorEastAsia" w:hAnsi="Cambria Math"/>
                          <w:sz w:val="22"/>
                          <w:szCs w:val="24"/>
                        </w:rPr>
                        <m:t>-</m:t>
                      </m:r>
                      <m:acc>
                        <m:accPr>
                          <m:chr m:val="̅"/>
                          <m:ctrlPr>
                            <w:rPr>
                              <w:rFonts w:ascii="Cambria Math" w:eastAsiaTheme="minorEastAsia" w:hAnsi="Cambria Math"/>
                              <w:b w:val="0"/>
                              <w:bCs w:val="0"/>
                              <w:i/>
                              <w:sz w:val="22"/>
                              <w:szCs w:val="24"/>
                            </w:rPr>
                          </m:ctrlPr>
                        </m:accPr>
                        <m:e>
                          <m:sSub>
                            <m:sSubPr>
                              <m:ctrlPr>
                                <w:rPr>
                                  <w:rFonts w:ascii="Cambria Math" w:eastAsiaTheme="minorEastAsia" w:hAnsi="Cambria Math"/>
                                  <w:b w:val="0"/>
                                  <w:bCs w:val="0"/>
                                  <w:i/>
                                  <w:sz w:val="22"/>
                                  <w:szCs w:val="24"/>
                                </w:rPr>
                              </m:ctrlPr>
                            </m:sSubPr>
                            <m:e>
                              <m:r>
                                <m:rPr>
                                  <m:sty m:val="bi"/>
                                </m:rPr>
                                <w:rPr>
                                  <w:rFonts w:ascii="Cambria Math" w:eastAsiaTheme="minorEastAsia" w:hAnsi="Cambria Math"/>
                                  <w:sz w:val="22"/>
                                  <w:szCs w:val="24"/>
                                </w:rPr>
                                <m:t>x</m:t>
                              </m:r>
                            </m:e>
                            <m:sub>
                              <m:r>
                                <m:rPr>
                                  <m:sty m:val="bi"/>
                                </m:rPr>
                                <w:rPr>
                                  <w:rFonts w:ascii="Cambria Math" w:eastAsiaTheme="minorEastAsia" w:hAnsi="Cambria Math"/>
                                  <w:sz w:val="22"/>
                                  <w:szCs w:val="24"/>
                                </w:rPr>
                                <m:t>k</m:t>
                              </m:r>
                            </m:sub>
                          </m:sSub>
                        </m:e>
                      </m:acc>
                    </m:e>
                  </m:d>
                </m:e>
              </m:nary>
              <m:d>
                <m:dPr>
                  <m:ctrlPr>
                    <w:rPr>
                      <w:rFonts w:ascii="Cambria Math" w:eastAsiaTheme="minorEastAsia" w:hAnsi="Cambria Math"/>
                      <w:b w:val="0"/>
                      <w:bCs w:val="0"/>
                      <w:i/>
                      <w:sz w:val="22"/>
                      <w:szCs w:val="24"/>
                    </w:rPr>
                  </m:ctrlPr>
                </m:dPr>
                <m:e>
                  <m:sSubSup>
                    <m:sSubSupPr>
                      <m:ctrlPr>
                        <w:rPr>
                          <w:rFonts w:ascii="Cambria Math" w:eastAsiaTheme="minorEastAsia" w:hAnsi="Cambria Math"/>
                          <w:b w:val="0"/>
                          <w:bCs w:val="0"/>
                          <w:i/>
                          <w:sz w:val="22"/>
                          <w:szCs w:val="24"/>
                        </w:rPr>
                      </m:ctrlPr>
                    </m:sSubSupPr>
                    <m:e>
                      <m:r>
                        <m:rPr>
                          <m:sty m:val="bi"/>
                        </m:rPr>
                        <w:rPr>
                          <w:rFonts w:ascii="Cambria Math" w:eastAsiaTheme="minorEastAsia" w:hAnsi="Cambria Math"/>
                          <w:sz w:val="22"/>
                          <w:szCs w:val="24"/>
                        </w:rPr>
                        <m:t>x</m:t>
                      </m:r>
                    </m:e>
                    <m:sub>
                      <m:r>
                        <m:rPr>
                          <m:sty m:val="bi"/>
                        </m:rPr>
                        <w:rPr>
                          <w:rFonts w:ascii="Cambria Math" w:eastAsiaTheme="minorEastAsia" w:hAnsi="Cambria Math"/>
                          <w:sz w:val="22"/>
                          <w:szCs w:val="24"/>
                        </w:rPr>
                        <m:t>k</m:t>
                      </m:r>
                      <m:r>
                        <m:rPr>
                          <m:sty m:val="bi"/>
                        </m:rPr>
                        <w:rPr>
                          <w:rFonts w:ascii="Cambria Math" w:eastAsiaTheme="minorEastAsia" w:hAnsi="Cambria Math"/>
                          <w:sz w:val="22"/>
                          <w:szCs w:val="24"/>
                        </w:rPr>
                        <m:t>+</m:t>
                      </m:r>
                      <m:r>
                        <m:rPr>
                          <m:sty m:val="bi"/>
                        </m:rPr>
                        <w:rPr>
                          <w:rFonts w:ascii="Cambria Math" w:eastAsiaTheme="minorEastAsia" w:hAnsi="Cambria Math"/>
                          <w:sz w:val="22"/>
                          <w:szCs w:val="24"/>
                        </w:rPr>
                        <m:t>l</m:t>
                      </m:r>
                      <m:r>
                        <m:rPr>
                          <m:sty m:val="bi"/>
                        </m:rPr>
                        <w:rPr>
                          <w:rFonts w:ascii="Cambria Math" w:eastAsiaTheme="minorEastAsia" w:hAnsi="Cambria Math"/>
                          <w:sz w:val="22"/>
                          <w:szCs w:val="24"/>
                        </w:rPr>
                        <m:t>,</m:t>
                      </m:r>
                      <m:r>
                        <m:rPr>
                          <m:sty m:val="bi"/>
                        </m:rPr>
                        <w:rPr>
                          <w:rFonts w:ascii="Cambria Math" w:eastAsiaTheme="minorEastAsia" w:hAnsi="Cambria Math"/>
                          <w:sz w:val="22"/>
                          <w:szCs w:val="24"/>
                        </w:rPr>
                        <m:t>i</m:t>
                      </m:r>
                    </m:sub>
                    <m:sup/>
                  </m:sSubSup>
                  <m:r>
                    <m:rPr>
                      <m:sty m:val="bi"/>
                    </m:rPr>
                    <w:rPr>
                      <w:rFonts w:ascii="Cambria Math" w:eastAsiaTheme="minorEastAsia" w:hAnsi="Cambria Math"/>
                      <w:sz w:val="22"/>
                      <w:szCs w:val="24"/>
                    </w:rPr>
                    <m:t>-</m:t>
                  </m:r>
                  <m:acc>
                    <m:accPr>
                      <m:chr m:val="̅"/>
                      <m:ctrlPr>
                        <w:rPr>
                          <w:rFonts w:ascii="Cambria Math" w:eastAsiaTheme="minorEastAsia" w:hAnsi="Cambria Math"/>
                          <w:b w:val="0"/>
                          <w:bCs w:val="0"/>
                          <w:i/>
                          <w:sz w:val="22"/>
                          <w:szCs w:val="24"/>
                        </w:rPr>
                      </m:ctrlPr>
                    </m:accPr>
                    <m:e>
                      <m:sSub>
                        <m:sSubPr>
                          <m:ctrlPr>
                            <w:rPr>
                              <w:rFonts w:ascii="Cambria Math" w:eastAsiaTheme="minorEastAsia" w:hAnsi="Cambria Math"/>
                              <w:b w:val="0"/>
                              <w:bCs w:val="0"/>
                              <w:i/>
                              <w:sz w:val="22"/>
                              <w:szCs w:val="24"/>
                            </w:rPr>
                          </m:ctrlPr>
                        </m:sSubPr>
                        <m:e>
                          <m:r>
                            <m:rPr>
                              <m:sty m:val="bi"/>
                            </m:rPr>
                            <w:rPr>
                              <w:rFonts w:ascii="Cambria Math" w:eastAsiaTheme="minorEastAsia" w:hAnsi="Cambria Math"/>
                              <w:sz w:val="22"/>
                              <w:szCs w:val="24"/>
                            </w:rPr>
                            <m:t>x</m:t>
                          </m:r>
                        </m:e>
                        <m:sub>
                          <m:r>
                            <m:rPr>
                              <m:sty m:val="bi"/>
                            </m:rPr>
                            <w:rPr>
                              <w:rFonts w:ascii="Cambria Math" w:eastAsiaTheme="minorEastAsia" w:hAnsi="Cambria Math"/>
                              <w:sz w:val="22"/>
                              <w:szCs w:val="24"/>
                            </w:rPr>
                            <m:t>k</m:t>
                          </m:r>
                          <m:r>
                            <m:rPr>
                              <m:sty m:val="bi"/>
                            </m:rPr>
                            <w:rPr>
                              <w:rFonts w:ascii="Cambria Math" w:eastAsiaTheme="minorEastAsia" w:hAnsi="Cambria Math"/>
                              <w:sz w:val="22"/>
                              <w:szCs w:val="24"/>
                            </w:rPr>
                            <m:t>+</m:t>
                          </m:r>
                          <m:r>
                            <m:rPr>
                              <m:sty m:val="bi"/>
                            </m:rPr>
                            <w:rPr>
                              <w:rFonts w:ascii="Cambria Math" w:eastAsiaTheme="minorEastAsia" w:hAnsi="Cambria Math"/>
                              <w:sz w:val="22"/>
                              <w:szCs w:val="24"/>
                            </w:rPr>
                            <m:t>l</m:t>
                          </m:r>
                        </m:sub>
                      </m:sSub>
                    </m:e>
                  </m:acc>
                </m:e>
              </m:d>
            </m:num>
            <m:den>
              <m:rad>
                <m:radPr>
                  <m:degHide m:val="1"/>
                  <m:ctrlPr>
                    <w:rPr>
                      <w:rFonts w:ascii="Cambria Math" w:eastAsiaTheme="minorEastAsia" w:hAnsi="Cambria Math"/>
                      <w:b w:val="0"/>
                      <w:bCs w:val="0"/>
                      <w:i/>
                      <w:sz w:val="22"/>
                      <w:szCs w:val="24"/>
                    </w:rPr>
                  </m:ctrlPr>
                </m:radPr>
                <m:deg/>
                <m:e>
                  <m:r>
                    <m:rPr>
                      <m:sty m:val="bi"/>
                    </m:rPr>
                    <w:rPr>
                      <w:rFonts w:ascii="Cambria Math" w:eastAsiaTheme="minorEastAsia" w:hAnsi="Cambria Math"/>
                      <w:sz w:val="22"/>
                      <w:szCs w:val="24"/>
                    </w:rPr>
                    <m:t>Var</m:t>
                  </m:r>
                  <m:d>
                    <m:dPr>
                      <m:ctrlPr>
                        <w:rPr>
                          <w:rFonts w:ascii="Cambria Math" w:eastAsiaTheme="minorEastAsia" w:hAnsi="Cambria Math"/>
                          <w:b w:val="0"/>
                          <w:bCs w:val="0"/>
                          <w:i/>
                          <w:sz w:val="22"/>
                          <w:szCs w:val="24"/>
                        </w:rPr>
                      </m:ctrlPr>
                    </m:dPr>
                    <m:e>
                      <m:sSub>
                        <m:sSubPr>
                          <m:ctrlPr>
                            <w:rPr>
                              <w:rFonts w:ascii="Cambria Math" w:eastAsiaTheme="minorEastAsia" w:hAnsi="Cambria Math"/>
                              <w:b w:val="0"/>
                              <w:bCs w:val="0"/>
                              <w:i/>
                              <w:sz w:val="22"/>
                              <w:szCs w:val="24"/>
                            </w:rPr>
                          </m:ctrlPr>
                        </m:sSubPr>
                        <m:e>
                          <m:r>
                            <m:rPr>
                              <m:sty m:val="bi"/>
                            </m:rPr>
                            <w:rPr>
                              <w:rFonts w:ascii="Cambria Math" w:eastAsiaTheme="minorEastAsia" w:hAnsi="Cambria Math"/>
                              <w:sz w:val="22"/>
                              <w:szCs w:val="24"/>
                            </w:rPr>
                            <m:t>x</m:t>
                          </m:r>
                        </m:e>
                        <m:sub>
                          <m:r>
                            <m:rPr>
                              <m:sty m:val="bi"/>
                            </m:rPr>
                            <w:rPr>
                              <w:rFonts w:ascii="Cambria Math" w:eastAsiaTheme="minorEastAsia" w:hAnsi="Cambria Math"/>
                              <w:sz w:val="22"/>
                              <w:szCs w:val="24"/>
                            </w:rPr>
                            <m:t>k</m:t>
                          </m:r>
                        </m:sub>
                      </m:sSub>
                    </m:e>
                  </m:d>
                  <m:r>
                    <m:rPr>
                      <m:sty m:val="bi"/>
                    </m:rPr>
                    <w:rPr>
                      <w:rFonts w:ascii="Cambria Math" w:eastAsiaTheme="minorEastAsia" w:hAnsi="Cambria Math"/>
                      <w:sz w:val="22"/>
                      <w:szCs w:val="24"/>
                    </w:rPr>
                    <m:t>Var</m:t>
                  </m:r>
                  <m:d>
                    <m:dPr>
                      <m:ctrlPr>
                        <w:rPr>
                          <w:rFonts w:ascii="Cambria Math" w:eastAsiaTheme="minorEastAsia" w:hAnsi="Cambria Math"/>
                          <w:b w:val="0"/>
                          <w:bCs w:val="0"/>
                          <w:i/>
                          <w:sz w:val="22"/>
                          <w:szCs w:val="24"/>
                        </w:rPr>
                      </m:ctrlPr>
                    </m:dPr>
                    <m:e>
                      <m:sSub>
                        <m:sSubPr>
                          <m:ctrlPr>
                            <w:rPr>
                              <w:rFonts w:ascii="Cambria Math" w:eastAsiaTheme="minorEastAsia" w:hAnsi="Cambria Math"/>
                              <w:b w:val="0"/>
                              <w:bCs w:val="0"/>
                              <w:i/>
                              <w:sz w:val="22"/>
                              <w:szCs w:val="24"/>
                            </w:rPr>
                          </m:ctrlPr>
                        </m:sSubPr>
                        <m:e>
                          <m:r>
                            <m:rPr>
                              <m:sty m:val="bi"/>
                            </m:rPr>
                            <w:rPr>
                              <w:rFonts w:ascii="Cambria Math" w:eastAsiaTheme="minorEastAsia" w:hAnsi="Cambria Math"/>
                              <w:sz w:val="22"/>
                              <w:szCs w:val="24"/>
                            </w:rPr>
                            <m:t>x</m:t>
                          </m:r>
                        </m:e>
                        <m:sub>
                          <m:r>
                            <m:rPr>
                              <m:sty m:val="bi"/>
                            </m:rPr>
                            <w:rPr>
                              <w:rFonts w:ascii="Cambria Math" w:eastAsiaTheme="minorEastAsia" w:hAnsi="Cambria Math"/>
                              <w:sz w:val="22"/>
                              <w:szCs w:val="24"/>
                            </w:rPr>
                            <m:t>k</m:t>
                          </m:r>
                          <m:r>
                            <m:rPr>
                              <m:sty m:val="bi"/>
                            </m:rPr>
                            <w:rPr>
                              <w:rFonts w:ascii="Cambria Math" w:eastAsiaTheme="minorEastAsia" w:hAnsi="Cambria Math"/>
                              <w:sz w:val="22"/>
                              <w:szCs w:val="24"/>
                            </w:rPr>
                            <m:t>+</m:t>
                          </m:r>
                          <m:r>
                            <m:rPr>
                              <m:sty m:val="bi"/>
                            </m:rPr>
                            <w:rPr>
                              <w:rFonts w:ascii="Cambria Math" w:eastAsiaTheme="minorEastAsia" w:hAnsi="Cambria Math"/>
                              <w:sz w:val="22"/>
                              <w:szCs w:val="24"/>
                            </w:rPr>
                            <m:t>l</m:t>
                          </m:r>
                        </m:sub>
                      </m:sSub>
                    </m:e>
                  </m:d>
                </m:e>
              </m:rad>
            </m:den>
          </m:f>
        </m:oMath>
      </m:oMathPara>
    </w:p>
    <w:p w14:paraId="3FCC1E8A" w14:textId="2AA4BF92" w:rsidR="00BF3EB5" w:rsidRPr="00F22A3C" w:rsidRDefault="00BF3EB5" w:rsidP="00BF3EB5">
      <w:pPr>
        <w:pStyle w:val="BodyText"/>
      </w:pPr>
      <w:r w:rsidRPr="00F22A3C">
        <w:t xml:space="preserve">where </w:t>
      </w:r>
      <m:oMath>
        <m:sSubSup>
          <m:sSubSupPr>
            <m:ctrlPr>
              <w:rPr>
                <w:rFonts w:ascii="Cambria Math" w:hAnsi="Cambria Math"/>
                <w:i/>
              </w:rPr>
            </m:ctrlPr>
          </m:sSubSupPr>
          <m:e>
            <m:r>
              <w:rPr>
                <w:rFonts w:ascii="Cambria Math" w:hAnsi="Cambria Math"/>
              </w:rPr>
              <m:t>x</m:t>
            </m:r>
          </m:e>
          <m:sub>
            <m:r>
              <w:rPr>
                <w:rFonts w:ascii="Cambria Math" w:hAnsi="Cambria Math"/>
              </w:rPr>
              <m:t>k</m:t>
            </m:r>
          </m:sub>
          <m:sup>
            <m:r>
              <w:rPr>
                <w:rFonts w:ascii="Cambria Math" w:hAnsi="Cambria Math"/>
              </w:rPr>
              <m:t>i</m:t>
            </m:r>
          </m:sup>
        </m:sSubSup>
      </m:oMath>
      <w:r w:rsidRPr="00F22A3C">
        <w:t xml:space="preserve"> and </w:t>
      </w:r>
      <m:oMath>
        <m:sSubSup>
          <m:sSubSupPr>
            <m:ctrlPr>
              <w:rPr>
                <w:rFonts w:ascii="Cambria Math" w:hAnsi="Cambria Math"/>
                <w:i/>
              </w:rPr>
            </m:ctrlPr>
          </m:sSubSupPr>
          <m:e>
            <m:r>
              <w:rPr>
                <w:rFonts w:ascii="Cambria Math" w:hAnsi="Cambria Math"/>
              </w:rPr>
              <m:t>x</m:t>
            </m:r>
          </m:e>
          <m:sub>
            <m:r>
              <w:rPr>
                <w:rFonts w:ascii="Cambria Math" w:hAnsi="Cambria Math"/>
              </w:rPr>
              <m:t>k+l</m:t>
            </m:r>
          </m:sub>
          <m:sup>
            <m:r>
              <w:rPr>
                <w:rFonts w:ascii="Cambria Math" w:hAnsi="Cambria Math"/>
              </w:rPr>
              <m:t>i</m:t>
            </m:r>
          </m:sup>
        </m:sSubSup>
      </m:oMath>
      <w:r w:rsidRPr="00F22A3C">
        <w:t xml:space="preserve"> represent one set of N concurrent observations at the sites.</w:t>
      </w:r>
    </w:p>
    <w:p w14:paraId="14BC649C" w14:textId="68F4F99E" w:rsidR="00BF3EB5" w:rsidRPr="00F22A3C" w:rsidRDefault="00BF3EB5" w:rsidP="00BF3EB5">
      <w:pPr>
        <w:pStyle w:val="BodyText"/>
        <w:rPr>
          <w:rFonts w:eastAsiaTheme="minorEastAsia"/>
        </w:rPr>
      </w:pPr>
      <w:r w:rsidRPr="00F22A3C">
        <w:t>The estimated variance of P</w:t>
      </w:r>
      <w:r w:rsidR="00D65087" w:rsidRPr="00F22A3C">
        <w:rPr>
          <w:vertAlign w:val="subscript"/>
        </w:rPr>
        <w:t>i</w:t>
      </w:r>
      <w:r w:rsidRPr="00F22A3C">
        <w:t xml:space="preserve"> </w:t>
      </w:r>
      <w:r w:rsidRPr="00F22A3C">
        <w:rPr>
          <w:rFonts w:eastAsiaTheme="minorEastAsia"/>
        </w:rPr>
        <w:t>can be used to construct 95% confidence intervals</w:t>
      </w:r>
      <w:r w:rsidRPr="00F22A3C">
        <w:rPr>
          <w:rStyle w:val="FootnoteReference"/>
          <w:rFonts w:eastAsiaTheme="minorEastAsia"/>
        </w:rPr>
        <w:footnoteReference w:id="5"/>
      </w:r>
      <w:r w:rsidRPr="00F22A3C">
        <w:rPr>
          <w:rFonts w:eastAsiaTheme="minorEastAsia"/>
        </w:rPr>
        <w:t xml:space="preserve"> around the P</w:t>
      </w:r>
      <w:r w:rsidR="00D65087" w:rsidRPr="00F22A3C">
        <w:rPr>
          <w:rFonts w:eastAsiaTheme="minorEastAsia"/>
          <w:vertAlign w:val="subscript"/>
        </w:rPr>
        <w:t>i</w:t>
      </w:r>
      <w:r w:rsidRPr="00F22A3C">
        <w:rPr>
          <w:rFonts w:eastAsiaTheme="minorEastAsia"/>
        </w:rPr>
        <w:t xml:space="preserve"> statistics as follows:</w:t>
      </w:r>
    </w:p>
    <w:p w14:paraId="1A6C76C3" w14:textId="26070A01" w:rsidR="00BF3EB5" w:rsidRPr="00F22A3C" w:rsidRDefault="00D72E9A" w:rsidP="00BF3EB5">
      <w:pPr>
        <w:pStyle w:val="BodyText"/>
        <w:rPr>
          <w:rFonts w:eastAsiaTheme="minorEastAsia"/>
        </w:rPr>
      </w:pPr>
      <m:oMathPara>
        <m:oMath>
          <m:sSub>
            <m:sSubPr>
              <m:ctrlPr>
                <w:rPr>
                  <w:rFonts w:ascii="Cambria Math" w:eastAsiaTheme="minorEastAsia" w:hAnsi="Cambria Math"/>
                  <w:i/>
                </w:rPr>
              </m:ctrlPr>
            </m:sSubPr>
            <m:e>
              <m:r>
                <w:rPr>
                  <w:rFonts w:ascii="Cambria Math" w:eastAsiaTheme="minorEastAsia" w:hAnsi="Cambria Math"/>
                </w:rPr>
                <m:t>CI</m:t>
              </m:r>
            </m:e>
            <m:sub>
              <m:r>
                <w:rPr>
                  <w:rFonts w:ascii="Cambria Math" w:eastAsiaTheme="minorEastAsia" w:hAnsi="Cambria Math"/>
                </w:rPr>
                <m:t>95</m:t>
              </m:r>
            </m:sub>
          </m:sSub>
          <m:r>
            <w:rPr>
              <w:rFonts w:ascii="Cambria Math" w:eastAsiaTheme="minorEastAsia" w:hAnsi="Cambria Math"/>
            </w:rPr>
            <m:t>=</m:t>
          </m:r>
          <m:sSub>
            <m:sSubPr>
              <m:ctrlPr>
                <w:rPr>
                  <w:rFonts w:ascii="Cambria Math" w:eastAsiaTheme="minorEastAsia" w:hAnsi="Cambria Math"/>
                  <w:i/>
                </w:rPr>
              </m:ctrlPr>
            </m:sSubPr>
            <m:e>
              <m:r>
                <w:rPr>
                  <w:rFonts w:ascii="Cambria Math" w:eastAsiaTheme="minorEastAsia" w:hAnsi="Cambria Math"/>
                </w:rPr>
                <m:t>P</m:t>
              </m:r>
            </m:e>
            <m:sub>
              <m:r>
                <w:rPr>
                  <w:rFonts w:ascii="Cambria Math" w:eastAsiaTheme="minorEastAsia" w:hAnsi="Cambria Math"/>
                </w:rPr>
                <m:t>i</m:t>
              </m:r>
            </m:sub>
          </m:sSub>
          <m:r>
            <w:rPr>
              <w:rFonts w:ascii="Cambria Math" w:eastAsiaTheme="minorEastAsia" w:hAnsi="Cambria Math"/>
            </w:rPr>
            <m:t xml:space="preserve"> ± 1.96 ×</m:t>
          </m:r>
          <m:rad>
            <m:radPr>
              <m:degHide m:val="1"/>
              <m:ctrlPr>
                <w:rPr>
                  <w:rFonts w:ascii="Cambria Math" w:eastAsiaTheme="minorEastAsia" w:hAnsi="Cambria Math"/>
                  <w:i/>
                </w:rPr>
              </m:ctrlPr>
            </m:radPr>
            <m:deg/>
            <m:e>
              <m:r>
                <w:rPr>
                  <w:rFonts w:ascii="Cambria Math" w:eastAsiaTheme="minorEastAsia" w:hAnsi="Cambria Math"/>
                </w:rPr>
                <m:t>Var</m:t>
              </m:r>
              <m:d>
                <m:dPr>
                  <m:ctrlPr>
                    <w:rPr>
                      <w:rFonts w:ascii="Cambria Math" w:eastAsiaTheme="minorEastAsia" w:hAnsi="Cambria Math"/>
                      <w:i/>
                    </w:rPr>
                  </m:ctrlPr>
                </m:dPr>
                <m:e>
                  <m:sSub>
                    <m:sSubPr>
                      <m:ctrlPr>
                        <w:rPr>
                          <w:rFonts w:ascii="Cambria Math" w:eastAsiaTheme="minorEastAsia" w:hAnsi="Cambria Math"/>
                          <w:i/>
                        </w:rPr>
                      </m:ctrlPr>
                    </m:sSubPr>
                    <m:e>
                      <m:r>
                        <w:rPr>
                          <w:rFonts w:ascii="Cambria Math" w:eastAsiaTheme="minorEastAsia" w:hAnsi="Cambria Math"/>
                        </w:rPr>
                        <m:t>P</m:t>
                      </m:r>
                    </m:e>
                    <m:sub>
                      <m:r>
                        <w:rPr>
                          <w:rFonts w:ascii="Cambria Math" w:eastAsiaTheme="minorEastAsia" w:hAnsi="Cambria Math"/>
                        </w:rPr>
                        <m:t>i</m:t>
                      </m:r>
                    </m:sub>
                  </m:sSub>
                </m:e>
              </m:d>
            </m:e>
          </m:rad>
        </m:oMath>
      </m:oMathPara>
    </w:p>
    <w:p w14:paraId="4E14D242" w14:textId="0F83BE19" w:rsidR="00BF3EB5" w:rsidRDefault="00BF3EB5" w:rsidP="00BF3EB5">
      <w:pPr>
        <w:pStyle w:val="BodyText"/>
      </w:pPr>
      <w:r w:rsidRPr="00F22A3C">
        <w:t>We calculated P</w:t>
      </w:r>
      <w:r w:rsidR="00D65087" w:rsidRPr="00F22A3C">
        <w:rPr>
          <w:vertAlign w:val="subscript"/>
        </w:rPr>
        <w:t>i</w:t>
      </w:r>
      <w:r w:rsidRPr="00F22A3C">
        <w:t xml:space="preserve"> and its confidence interval for all water quality variables and for domains of interest defined by the entire country, and by the four </w:t>
      </w:r>
      <w:bookmarkStart w:id="193" w:name="_Hlk210206811"/>
      <w:r w:rsidR="006F4488" w:rsidRPr="00F22A3C">
        <w:t>human modifi</w:t>
      </w:r>
      <w:r w:rsidR="006F4488">
        <w:t>ed</w:t>
      </w:r>
      <w:r w:rsidRPr="00831D81">
        <w:t xml:space="preserve"> land</w:t>
      </w:r>
      <w:r w:rsidR="006F4488">
        <w:t xml:space="preserve"> </w:t>
      </w:r>
      <w:r w:rsidRPr="00831D81">
        <w:t>cover</w:t>
      </w:r>
      <w:bookmarkEnd w:id="193"/>
      <w:r w:rsidRPr="00831D81">
        <w:t xml:space="preserve"> classes defined in Section</w:t>
      </w:r>
      <w:r>
        <w:t xml:space="preserve"> </w:t>
      </w:r>
      <w:r w:rsidR="001B7BF0">
        <w:fldChar w:fldCharType="begin"/>
      </w:r>
      <w:r w:rsidR="001B7BF0">
        <w:instrText xml:space="preserve"> REF _Ref210207433 \r \h </w:instrText>
      </w:r>
      <w:r w:rsidR="001B7BF0">
        <w:fldChar w:fldCharType="separate"/>
      </w:r>
      <w:r w:rsidR="00E86EE1">
        <w:t>2.6</w:t>
      </w:r>
      <w:r w:rsidR="001B7BF0">
        <w:fldChar w:fldCharType="end"/>
      </w:r>
      <w:r w:rsidRPr="00831D81">
        <w:t>.</w:t>
      </w:r>
      <w:r>
        <w:t xml:space="preserve"> </w:t>
      </w:r>
    </w:p>
    <w:p w14:paraId="49BD92C4" w14:textId="77777777" w:rsidR="00412CF2" w:rsidRDefault="00412CF2" w:rsidP="00EE376C">
      <w:pPr>
        <w:pStyle w:val="Heading1"/>
        <w:pageBreakBefore/>
        <w:numPr>
          <w:ilvl w:val="0"/>
          <w:numId w:val="7"/>
        </w:numPr>
      </w:pPr>
      <w:bookmarkStart w:id="194" w:name="_Toc209533549"/>
      <w:bookmarkStart w:id="195" w:name="_Toc209696567"/>
      <w:bookmarkStart w:id="196" w:name="_Toc209533550"/>
      <w:bookmarkStart w:id="197" w:name="_Toc209696568"/>
      <w:bookmarkStart w:id="198" w:name="_Toc209533551"/>
      <w:bookmarkStart w:id="199" w:name="_Toc209696569"/>
      <w:bookmarkStart w:id="200" w:name="_Toc209533552"/>
      <w:bookmarkStart w:id="201" w:name="_Toc209696570"/>
      <w:bookmarkStart w:id="202" w:name="_Toc209533553"/>
      <w:bookmarkStart w:id="203" w:name="_Toc209696571"/>
      <w:bookmarkStart w:id="204" w:name="_Toc209533554"/>
      <w:bookmarkStart w:id="205" w:name="_Toc209696572"/>
      <w:bookmarkStart w:id="206" w:name="_Toc209533555"/>
      <w:bookmarkStart w:id="207" w:name="_Toc209696573"/>
      <w:bookmarkStart w:id="208" w:name="_Toc82600412"/>
      <w:bookmarkStart w:id="209" w:name="_Toc96690324"/>
      <w:bookmarkStart w:id="210" w:name="_Toc212213439"/>
      <w:bookmarkEnd w:id="189"/>
      <w:bookmarkEnd w:id="190"/>
      <w:bookmarkEnd w:id="191"/>
      <w:bookmarkEnd w:id="192"/>
      <w:bookmarkEnd w:id="194"/>
      <w:bookmarkEnd w:id="195"/>
      <w:bookmarkEnd w:id="196"/>
      <w:bookmarkEnd w:id="197"/>
      <w:bookmarkEnd w:id="198"/>
      <w:bookmarkEnd w:id="199"/>
      <w:bookmarkEnd w:id="200"/>
      <w:bookmarkEnd w:id="201"/>
      <w:bookmarkEnd w:id="202"/>
      <w:bookmarkEnd w:id="203"/>
      <w:bookmarkEnd w:id="204"/>
      <w:bookmarkEnd w:id="205"/>
      <w:bookmarkEnd w:id="206"/>
      <w:bookmarkEnd w:id="207"/>
      <w:r>
        <w:lastRenderedPageBreak/>
        <w:t>Results – river state</w:t>
      </w:r>
      <w:bookmarkEnd w:id="208"/>
      <w:bookmarkEnd w:id="209"/>
      <w:bookmarkEnd w:id="210"/>
    </w:p>
    <w:p w14:paraId="476135C9" w14:textId="09010840" w:rsidR="00080FCD" w:rsidRDefault="009E7BAE" w:rsidP="00A90BD4">
      <w:pPr>
        <w:pStyle w:val="Heading2"/>
      </w:pPr>
      <w:bookmarkStart w:id="211" w:name="_Toc212213440"/>
      <w:r>
        <w:t>State</w:t>
      </w:r>
      <w:r w:rsidR="00846536">
        <w:t xml:space="preserve"> s</w:t>
      </w:r>
      <w:r w:rsidR="00E670E1">
        <w:t>ummary statistics</w:t>
      </w:r>
      <w:bookmarkEnd w:id="211"/>
    </w:p>
    <w:p w14:paraId="28030874" w14:textId="067C4B4B" w:rsidR="00534E03" w:rsidRDefault="00412CF2" w:rsidP="00412CF2">
      <w:pPr>
        <w:pStyle w:val="BodyText"/>
      </w:pPr>
      <w:r>
        <w:t>Between</w:t>
      </w:r>
      <w:r w:rsidR="00E71335">
        <w:t xml:space="preserve"> 695</w:t>
      </w:r>
      <w:r>
        <w:t xml:space="preserve"> and </w:t>
      </w:r>
      <w:r w:rsidR="00AB0841">
        <w:t>983</w:t>
      </w:r>
      <w:r>
        <w:t xml:space="preserve"> river monitoring sites met the filtering rules for the state analysis of nutrients, </w:t>
      </w:r>
      <w:r w:rsidR="0029646D" w:rsidRPr="00C61370">
        <w:rPr>
          <w:i/>
          <w:iCs/>
        </w:rPr>
        <w:t>E. coli</w:t>
      </w:r>
      <w:r>
        <w:t xml:space="preserve">, </w:t>
      </w:r>
      <w:r w:rsidR="00CB3815">
        <w:t>clarity</w:t>
      </w:r>
      <w:r w:rsidR="007823E4">
        <w:t>,</w:t>
      </w:r>
      <w:r>
        <w:t xml:space="preserve"> and MCI; the number of qualifying sites varied by water quality variable and by </w:t>
      </w:r>
      <w:r w:rsidR="00C46867">
        <w:t xml:space="preserve">human </w:t>
      </w:r>
      <w:r w:rsidR="004B3701">
        <w:t>modified land cover</w:t>
      </w:r>
      <w:r w:rsidR="004B3701" w:rsidDel="004B3701">
        <w:t xml:space="preserve"> </w:t>
      </w:r>
      <w:r>
        <w:t>class (</w:t>
      </w:r>
      <w:r w:rsidR="0094717B">
        <w:fldChar w:fldCharType="begin"/>
      </w:r>
      <w:r w:rsidR="0094717B">
        <w:instrText xml:space="preserve"> REF _Ref211525358 \h </w:instrText>
      </w:r>
      <w:r w:rsidR="0094717B">
        <w:fldChar w:fldCharType="separate"/>
      </w:r>
      <w:r w:rsidR="00E86EE1">
        <w:t xml:space="preserve">Table </w:t>
      </w:r>
      <w:r w:rsidR="00E86EE1">
        <w:rPr>
          <w:noProof/>
        </w:rPr>
        <w:t>4</w:t>
      </w:r>
      <w:r w:rsidR="00E86EE1">
        <w:t>-</w:t>
      </w:r>
      <w:r w:rsidR="00E86EE1">
        <w:rPr>
          <w:noProof/>
        </w:rPr>
        <w:t>1</w:t>
      </w:r>
      <w:r w:rsidR="0094717B">
        <w:fldChar w:fldCharType="end"/>
      </w:r>
      <w:r>
        <w:t xml:space="preserve">). The geographic distribution of sites is shown in </w:t>
      </w:r>
      <w:r>
        <w:fldChar w:fldCharType="begin"/>
      </w:r>
      <w:r>
        <w:instrText xml:space="preserve"> REF _Ref82768847 \h </w:instrText>
      </w:r>
      <w:r>
        <w:fldChar w:fldCharType="separate"/>
      </w:r>
      <w:r w:rsidR="00E86EE1">
        <w:t xml:space="preserve">Figure </w:t>
      </w:r>
      <w:r w:rsidR="00E86EE1">
        <w:rPr>
          <w:noProof/>
        </w:rPr>
        <w:t>4</w:t>
      </w:r>
      <w:r w:rsidR="00E86EE1">
        <w:t>-</w:t>
      </w:r>
      <w:r w:rsidR="00E86EE1">
        <w:rPr>
          <w:noProof/>
        </w:rPr>
        <w:t>1</w:t>
      </w:r>
      <w:r>
        <w:fldChar w:fldCharType="end"/>
      </w:r>
      <w:r>
        <w:t xml:space="preserve">. The sites are reasonably well-distributed, although there are gaps in the central North and central South Islands. </w:t>
      </w:r>
      <w:r w:rsidR="0090231F">
        <w:t xml:space="preserve">Only a small proportion of observations </w:t>
      </w:r>
      <w:r w:rsidR="001336A8">
        <w:t>were c</w:t>
      </w:r>
      <w:r w:rsidR="00893B19">
        <w:t xml:space="preserve">ensored </w:t>
      </w:r>
      <w:r w:rsidR="001336A8">
        <w:t xml:space="preserve">for many site </w:t>
      </w:r>
      <w:r w:rsidR="002F412E">
        <w:t xml:space="preserve">× </w:t>
      </w:r>
      <w:r w:rsidR="001336A8">
        <w:t>variable combinations</w:t>
      </w:r>
      <w:r w:rsidR="00032BC1">
        <w:t xml:space="preserve"> (</w:t>
      </w:r>
      <w:r w:rsidR="003669C4">
        <w:fldChar w:fldCharType="begin"/>
      </w:r>
      <w:r w:rsidR="003669C4">
        <w:instrText xml:space="preserve"> REF _Ref210144574 \h </w:instrText>
      </w:r>
      <w:r w:rsidR="003669C4">
        <w:fldChar w:fldCharType="separate"/>
      </w:r>
      <w:r w:rsidR="00E86EE1">
        <w:t xml:space="preserve">Figure </w:t>
      </w:r>
      <w:r w:rsidR="00E86EE1">
        <w:rPr>
          <w:noProof/>
        </w:rPr>
        <w:t>4</w:t>
      </w:r>
      <w:r w:rsidR="00E86EE1">
        <w:noBreakHyphen/>
      </w:r>
      <w:r w:rsidR="00E86EE1">
        <w:rPr>
          <w:noProof/>
        </w:rPr>
        <w:t>2</w:t>
      </w:r>
      <w:r w:rsidR="003669C4">
        <w:fldChar w:fldCharType="end"/>
      </w:r>
      <w:r w:rsidR="00032BC1">
        <w:t>)</w:t>
      </w:r>
      <w:r w:rsidR="005F688D">
        <w:t>.</w:t>
      </w:r>
      <w:r w:rsidR="002F412E">
        <w:t xml:space="preserve"> A</w:t>
      </w:r>
      <w:r w:rsidR="005F688D">
        <w:t xml:space="preserve"> large proportion of observations </w:t>
      </w:r>
      <w:r w:rsidR="00A71098">
        <w:t>were censored</w:t>
      </w:r>
      <w:r w:rsidR="00765DEA">
        <w:t xml:space="preserve"> </w:t>
      </w:r>
      <w:r w:rsidR="00A71098">
        <w:t xml:space="preserve">at a small number of sites </w:t>
      </w:r>
      <w:r w:rsidR="00FF20D6">
        <w:t xml:space="preserve">for </w:t>
      </w:r>
      <w:r w:rsidR="003C7F19">
        <w:t>some variables</w:t>
      </w:r>
      <w:r w:rsidR="008358CA">
        <w:t xml:space="preserve">, except for </w:t>
      </w:r>
      <w:r w:rsidR="00E67322" w:rsidRPr="007D5F4A">
        <w:rPr>
          <w:rStyle w:val="BodyTextChar"/>
        </w:rPr>
        <w:t>NH</w:t>
      </w:r>
      <w:r w:rsidR="00E67322" w:rsidRPr="00E67322">
        <w:rPr>
          <w:rStyle w:val="BodyTextChar"/>
          <w:vertAlign w:val="subscript"/>
        </w:rPr>
        <w:t>4</w:t>
      </w:r>
      <w:r w:rsidR="00E67322">
        <w:rPr>
          <w:rStyle w:val="BodyTextChar"/>
        </w:rPr>
        <w:t>-</w:t>
      </w:r>
      <w:r w:rsidR="00E67322" w:rsidRPr="007D5F4A">
        <w:rPr>
          <w:rStyle w:val="BodyTextChar"/>
        </w:rPr>
        <w:t>N</w:t>
      </w:r>
      <w:r w:rsidR="00E67322">
        <w:t xml:space="preserve"> </w:t>
      </w:r>
      <w:r w:rsidR="008358CA">
        <w:t>which exhibited a larger proportion of censored obser</w:t>
      </w:r>
      <w:r w:rsidR="00FB2D22">
        <w:t xml:space="preserve">vations at more sites compared to the other variables. </w:t>
      </w:r>
      <w:r w:rsidR="00A264BE">
        <w:t xml:space="preserve">The median observation </w:t>
      </w:r>
      <w:r w:rsidR="009C3048">
        <w:t xml:space="preserve">was </w:t>
      </w:r>
      <w:r w:rsidR="00996A40">
        <w:t xml:space="preserve">below the detection limit </w:t>
      </w:r>
      <w:r w:rsidR="00A278D6">
        <w:t>for</w:t>
      </w:r>
      <w:r w:rsidR="00996A40">
        <w:t xml:space="preserve"> 42% of sites fo</w:t>
      </w:r>
      <w:r w:rsidR="00EC3D16">
        <w:t xml:space="preserve">r </w:t>
      </w:r>
      <w:r w:rsidR="00E67322" w:rsidRPr="007D5F4A">
        <w:rPr>
          <w:rStyle w:val="BodyTextChar"/>
        </w:rPr>
        <w:t>NH</w:t>
      </w:r>
      <w:r w:rsidR="00E67322" w:rsidRPr="00E67322">
        <w:rPr>
          <w:rStyle w:val="BodyTextChar"/>
          <w:vertAlign w:val="subscript"/>
        </w:rPr>
        <w:t>4</w:t>
      </w:r>
      <w:r w:rsidR="00E67322">
        <w:rPr>
          <w:rStyle w:val="BodyTextChar"/>
        </w:rPr>
        <w:t>-</w:t>
      </w:r>
      <w:r w:rsidR="00E67322" w:rsidRPr="007D5F4A">
        <w:rPr>
          <w:rStyle w:val="BodyTextChar"/>
        </w:rPr>
        <w:t>N</w:t>
      </w:r>
      <w:r w:rsidR="0083492C">
        <w:t xml:space="preserve"> and</w:t>
      </w:r>
      <w:r w:rsidR="00A278D6">
        <w:t xml:space="preserve"> </w:t>
      </w:r>
      <w:r w:rsidR="003C5F29">
        <w:t>6% of site</w:t>
      </w:r>
      <w:r w:rsidR="00470494">
        <w:t>s for DRP</w:t>
      </w:r>
      <w:r w:rsidR="003C5F29">
        <w:t xml:space="preserve">. </w:t>
      </w:r>
      <w:r w:rsidR="00534E03">
        <w:t xml:space="preserve">The proportion of data with QC information has increased at a rapid rate since introduction of QC standards in 2019, although </w:t>
      </w:r>
      <w:proofErr w:type="gramStart"/>
      <w:r w:rsidR="00534E03">
        <w:t>the majority of</w:t>
      </w:r>
      <w:proofErr w:type="gramEnd"/>
      <w:r w:rsidR="00534E03">
        <w:t xml:space="preserve"> recent observations were not associated with QC information (</w:t>
      </w:r>
      <w:r w:rsidR="00FD5C0E">
        <w:fldChar w:fldCharType="begin"/>
      </w:r>
      <w:r w:rsidR="00FD5C0E">
        <w:instrText xml:space="preserve"> REF _Ref211501482 \h </w:instrText>
      </w:r>
      <w:r w:rsidR="00FD5C0E">
        <w:fldChar w:fldCharType="separate"/>
      </w:r>
      <w:r w:rsidR="00E86EE1">
        <w:t xml:space="preserve">Figure </w:t>
      </w:r>
      <w:r w:rsidR="00E86EE1">
        <w:rPr>
          <w:noProof/>
        </w:rPr>
        <w:t>4</w:t>
      </w:r>
      <w:r w:rsidR="00E86EE1">
        <w:noBreakHyphen/>
      </w:r>
      <w:r w:rsidR="00E86EE1">
        <w:rPr>
          <w:noProof/>
        </w:rPr>
        <w:t>3</w:t>
      </w:r>
      <w:r w:rsidR="00FD5C0E">
        <w:fldChar w:fldCharType="end"/>
      </w:r>
      <w:r w:rsidR="00534E03">
        <w:t xml:space="preserve">). </w:t>
      </w:r>
    </w:p>
    <w:p w14:paraId="5AF94F54" w14:textId="11E0A306" w:rsidR="00412CF2" w:rsidRPr="00BA0199" w:rsidRDefault="00412CF2" w:rsidP="00412CF2">
      <w:pPr>
        <w:pStyle w:val="Caption"/>
        <w:spacing w:after="120"/>
        <w:rPr>
          <w:vanish/>
          <w:specVanish/>
        </w:rPr>
      </w:pPr>
      <w:bookmarkStart w:id="212" w:name="_Ref211525358"/>
      <w:bookmarkStart w:id="213" w:name="_Ref82768591"/>
      <w:bookmarkStart w:id="214" w:name="_Toc96690342"/>
      <w:bookmarkStart w:id="215" w:name="_Toc212213461"/>
      <w:r>
        <w:t xml:space="preserve">Table </w:t>
      </w:r>
      <w:r w:rsidR="00F80E77">
        <w:fldChar w:fldCharType="begin"/>
      </w:r>
      <w:r w:rsidR="00F80E77">
        <w:instrText xml:space="preserve"> STYLEREF 1 \s </w:instrText>
      </w:r>
      <w:r w:rsidR="00F80E77">
        <w:fldChar w:fldCharType="separate"/>
      </w:r>
      <w:r w:rsidR="00E86EE1">
        <w:rPr>
          <w:noProof/>
        </w:rPr>
        <w:t>4</w:t>
      </w:r>
      <w:r w:rsidR="00F80E77">
        <w:rPr>
          <w:noProof/>
        </w:rPr>
        <w:fldChar w:fldCharType="end"/>
      </w:r>
      <w:r w:rsidR="00FF37D8">
        <w:t>-</w:t>
      </w:r>
      <w:r w:rsidR="00F80E77">
        <w:fldChar w:fldCharType="begin"/>
      </w:r>
      <w:r w:rsidR="00F80E77">
        <w:instrText xml:space="preserve"> SEQ Table \* ARABIC \s 1 </w:instrText>
      </w:r>
      <w:r w:rsidR="00F80E77">
        <w:fldChar w:fldCharType="separate"/>
      </w:r>
      <w:r w:rsidR="00E86EE1">
        <w:rPr>
          <w:noProof/>
        </w:rPr>
        <w:t>1</w:t>
      </w:r>
      <w:r w:rsidR="00F80E77">
        <w:rPr>
          <w:noProof/>
        </w:rPr>
        <w:fldChar w:fldCharType="end"/>
      </w:r>
      <w:bookmarkEnd w:id="212"/>
      <w:r>
        <w:t>:</w:t>
      </w:r>
      <w:r>
        <w:tab/>
        <w:t xml:space="preserve">Number of river monitoring sites by </w:t>
      </w:r>
      <w:r w:rsidR="00556025">
        <w:t xml:space="preserve">percentage of catchment human </w:t>
      </w:r>
      <w:r w:rsidR="003F01BA">
        <w:t xml:space="preserve">modified land cover </w:t>
      </w:r>
      <w:r>
        <w:t>and water quality variable that were included in the state analyses of nutrients,</w:t>
      </w:r>
      <w:r w:rsidRPr="004E4812">
        <w:rPr>
          <w:i/>
        </w:rPr>
        <w:t xml:space="preserve"> </w:t>
      </w:r>
      <w:r w:rsidR="004E4812" w:rsidRPr="004E4812">
        <w:rPr>
          <w:i/>
          <w:iCs/>
        </w:rPr>
        <w:t xml:space="preserve">E. </w:t>
      </w:r>
      <w:r w:rsidR="004E4812">
        <w:rPr>
          <w:i/>
          <w:iCs/>
        </w:rPr>
        <w:t>coli</w:t>
      </w:r>
      <w:r>
        <w:t xml:space="preserve">, </w:t>
      </w:r>
      <w:r w:rsidR="00CB3815">
        <w:t>clarity</w:t>
      </w:r>
      <w:r>
        <w:t xml:space="preserve">, </w:t>
      </w:r>
      <w:r w:rsidR="00CB3815">
        <w:t>turbidity</w:t>
      </w:r>
      <w:r>
        <w:t xml:space="preserve"> and MCI.</w:t>
      </w:r>
      <w:bookmarkEnd w:id="213"/>
      <w:bookmarkEnd w:id="214"/>
      <w:bookmarkEnd w:id="215"/>
    </w:p>
    <w:p w14:paraId="29653E1B" w14:textId="524808AB" w:rsidR="00412CF2" w:rsidRDefault="00412CF2" w:rsidP="00412CF2">
      <w:pPr>
        <w:pStyle w:val="CaptionText"/>
        <w:keepNext/>
        <w:spacing w:after="120"/>
      </w:pPr>
      <w:r>
        <w:t xml:space="preserve"> </w:t>
      </w:r>
      <w:r w:rsidRPr="00BA0199">
        <w:t>The site numbers shown refer to sites that met the data requirements outlined in Section</w:t>
      </w:r>
      <w:r>
        <w:t xml:space="preserve"> </w:t>
      </w:r>
      <w:r>
        <w:fldChar w:fldCharType="begin"/>
      </w:r>
      <w:r>
        <w:instrText xml:space="preserve"> REF _Ref81989563 \r \h </w:instrText>
      </w:r>
      <w:r>
        <w:fldChar w:fldCharType="separate"/>
      </w:r>
      <w:r w:rsidR="00E86EE1">
        <w:t>3.1.3</w:t>
      </w:r>
      <w:r>
        <w:fldChar w:fldCharType="end"/>
      </w:r>
      <w:r w:rsidRPr="00BA0199">
        <w:t xml:space="preserve">. Note </w:t>
      </w:r>
      <w:r w:rsidR="00341156" w:rsidRPr="00334F9C">
        <w:t>NH</w:t>
      </w:r>
      <w:r w:rsidR="00341156" w:rsidRPr="00C61370">
        <w:rPr>
          <w:vertAlign w:val="subscript"/>
        </w:rPr>
        <w:t>4</w:t>
      </w:r>
      <w:r w:rsidR="00E67322" w:rsidRPr="00E67322">
        <w:t>-</w:t>
      </w:r>
      <w:r w:rsidR="00341156" w:rsidRPr="00334F9C">
        <w:t>N</w:t>
      </w:r>
      <w:r w:rsidRPr="00BA0199">
        <w:t xml:space="preserve"> (Adj.) is </w:t>
      </w:r>
      <w:r>
        <w:t>pH-</w:t>
      </w:r>
      <w:r w:rsidRPr="00BA0199">
        <w:t>adjusted ammoniacal-N.</w:t>
      </w:r>
      <w:r>
        <w:t xml:space="preserve"> </w:t>
      </w:r>
    </w:p>
    <w:tbl>
      <w:tblPr>
        <w:tblStyle w:val="TableGrid"/>
        <w:tblW w:w="8048" w:type="dxa"/>
        <w:jc w:val="center"/>
        <w:tblBorders>
          <w:left w:val="none" w:sz="0" w:space="0" w:color="auto"/>
          <w:right w:val="none" w:sz="0" w:space="0" w:color="auto"/>
          <w:insideV w:val="none" w:sz="0" w:space="0" w:color="auto"/>
        </w:tblBorders>
        <w:tblLook w:val="04A0" w:firstRow="1" w:lastRow="0" w:firstColumn="1" w:lastColumn="0" w:noHBand="0" w:noVBand="1"/>
      </w:tblPr>
      <w:tblGrid>
        <w:gridCol w:w="1359"/>
        <w:gridCol w:w="872"/>
        <w:gridCol w:w="1483"/>
        <w:gridCol w:w="1465"/>
        <w:gridCol w:w="1236"/>
        <w:gridCol w:w="1633"/>
      </w:tblGrid>
      <w:tr w:rsidR="00461982" w:rsidRPr="00DB62D9" w14:paraId="65CD9E9F" w14:textId="77777777" w:rsidTr="0066735D">
        <w:trPr>
          <w:jc w:val="center"/>
        </w:trPr>
        <w:tc>
          <w:tcPr>
            <w:tcW w:w="1359" w:type="dxa"/>
            <w:vMerge w:val="restart"/>
            <w:noWrap/>
            <w:vAlign w:val="center"/>
          </w:tcPr>
          <w:p w14:paraId="2C0C5D90" w14:textId="464AD5A0" w:rsidR="00461982" w:rsidRPr="00DB62D9" w:rsidRDefault="00461982" w:rsidP="00461982">
            <w:pPr>
              <w:pStyle w:val="TableHeading"/>
            </w:pPr>
            <w:bookmarkStart w:id="216" w:name="_Hlk212037350"/>
            <w:r w:rsidRPr="00DB62D9">
              <w:t>Variable</w:t>
            </w:r>
          </w:p>
        </w:tc>
        <w:tc>
          <w:tcPr>
            <w:tcW w:w="6689" w:type="dxa"/>
            <w:gridSpan w:val="5"/>
            <w:tcBorders>
              <w:bottom w:val="single" w:sz="4" w:space="0" w:color="auto"/>
            </w:tcBorders>
            <w:noWrap/>
            <w:vAlign w:val="center"/>
          </w:tcPr>
          <w:p w14:paraId="57EACD2A" w14:textId="629E75C1" w:rsidR="00461982" w:rsidRPr="00DB62D9" w:rsidRDefault="00461982">
            <w:pPr>
              <w:pStyle w:val="TableHeading"/>
            </w:pPr>
            <w:r>
              <w:t>Number of sites</w:t>
            </w:r>
          </w:p>
        </w:tc>
      </w:tr>
      <w:bookmarkEnd w:id="216"/>
      <w:tr w:rsidR="00461982" w:rsidRPr="00DB62D9" w14:paraId="49583873" w14:textId="77777777" w:rsidTr="003C4F43">
        <w:trPr>
          <w:jc w:val="center"/>
        </w:trPr>
        <w:tc>
          <w:tcPr>
            <w:tcW w:w="1359" w:type="dxa"/>
            <w:vMerge/>
            <w:tcBorders>
              <w:bottom w:val="single" w:sz="4" w:space="0" w:color="auto"/>
            </w:tcBorders>
            <w:noWrap/>
            <w:vAlign w:val="center"/>
          </w:tcPr>
          <w:p w14:paraId="04D78D30" w14:textId="027B1114" w:rsidR="00461982" w:rsidRPr="00DB62D9" w:rsidRDefault="00461982" w:rsidP="00461982">
            <w:pPr>
              <w:pStyle w:val="TableHeading"/>
            </w:pPr>
          </w:p>
        </w:tc>
        <w:tc>
          <w:tcPr>
            <w:tcW w:w="872" w:type="dxa"/>
            <w:tcBorders>
              <w:bottom w:val="single" w:sz="4" w:space="0" w:color="auto"/>
            </w:tcBorders>
            <w:noWrap/>
            <w:vAlign w:val="center"/>
          </w:tcPr>
          <w:p w14:paraId="5C50210F" w14:textId="3BD38C58" w:rsidR="00461982" w:rsidRPr="00DB62D9" w:rsidRDefault="00461982" w:rsidP="00461982">
            <w:pPr>
              <w:pStyle w:val="TableHeading"/>
            </w:pPr>
            <w:r w:rsidRPr="00DB62D9">
              <w:t>Total</w:t>
            </w:r>
          </w:p>
        </w:tc>
        <w:tc>
          <w:tcPr>
            <w:tcW w:w="1483" w:type="dxa"/>
            <w:tcBorders>
              <w:bottom w:val="single" w:sz="4" w:space="0" w:color="auto"/>
            </w:tcBorders>
            <w:noWrap/>
          </w:tcPr>
          <w:p w14:paraId="09112640" w14:textId="3DBBDAF2" w:rsidR="00461982" w:rsidRDefault="00461982" w:rsidP="00461982">
            <w:pPr>
              <w:pStyle w:val="TableHeading"/>
            </w:pPr>
            <w:r>
              <w:t>0–25%</w:t>
            </w:r>
          </w:p>
        </w:tc>
        <w:tc>
          <w:tcPr>
            <w:tcW w:w="1465" w:type="dxa"/>
            <w:tcBorders>
              <w:bottom w:val="single" w:sz="4" w:space="0" w:color="auto"/>
            </w:tcBorders>
            <w:noWrap/>
          </w:tcPr>
          <w:p w14:paraId="71F52B01" w14:textId="6ACB3A9F" w:rsidR="00461982" w:rsidRDefault="00461982" w:rsidP="00461982">
            <w:pPr>
              <w:pStyle w:val="TableHeading"/>
            </w:pPr>
            <w:r>
              <w:t>25–50%</w:t>
            </w:r>
          </w:p>
        </w:tc>
        <w:tc>
          <w:tcPr>
            <w:tcW w:w="1236" w:type="dxa"/>
            <w:tcBorders>
              <w:bottom w:val="single" w:sz="4" w:space="0" w:color="auto"/>
            </w:tcBorders>
            <w:noWrap/>
          </w:tcPr>
          <w:p w14:paraId="657FC9AF" w14:textId="1194D542" w:rsidR="00461982" w:rsidRDefault="00461982" w:rsidP="00461982">
            <w:pPr>
              <w:pStyle w:val="TableHeading"/>
            </w:pPr>
            <w:r>
              <w:t>50–75%</w:t>
            </w:r>
          </w:p>
        </w:tc>
        <w:tc>
          <w:tcPr>
            <w:tcW w:w="1633" w:type="dxa"/>
            <w:tcBorders>
              <w:bottom w:val="single" w:sz="4" w:space="0" w:color="auto"/>
            </w:tcBorders>
            <w:noWrap/>
          </w:tcPr>
          <w:p w14:paraId="72693662" w14:textId="15C6033F" w:rsidR="00461982" w:rsidRDefault="00461982" w:rsidP="00461982">
            <w:pPr>
              <w:pStyle w:val="TableHeading"/>
            </w:pPr>
            <w:r>
              <w:t>75–100%</w:t>
            </w:r>
          </w:p>
        </w:tc>
      </w:tr>
      <w:tr w:rsidR="00461982" w:rsidRPr="00DB62D9" w14:paraId="428596EB" w14:textId="77777777" w:rsidTr="00A90BD4">
        <w:trPr>
          <w:jc w:val="center"/>
        </w:trPr>
        <w:tc>
          <w:tcPr>
            <w:tcW w:w="1359" w:type="dxa"/>
            <w:tcBorders>
              <w:bottom w:val="nil"/>
            </w:tcBorders>
            <w:noWrap/>
            <w:vAlign w:val="bottom"/>
            <w:hideMark/>
          </w:tcPr>
          <w:p w14:paraId="1C4B15DA" w14:textId="4FD2E6FE" w:rsidR="00461982" w:rsidRPr="00DB62D9" w:rsidRDefault="00461982" w:rsidP="00F102F1">
            <w:pPr>
              <w:pStyle w:val="TableBodyText"/>
            </w:pPr>
            <w:r>
              <w:t>Clarity</w:t>
            </w:r>
          </w:p>
        </w:tc>
        <w:tc>
          <w:tcPr>
            <w:tcW w:w="872" w:type="dxa"/>
            <w:tcBorders>
              <w:bottom w:val="nil"/>
            </w:tcBorders>
            <w:noWrap/>
          </w:tcPr>
          <w:p w14:paraId="079208BE" w14:textId="68F486CC" w:rsidR="00461982" w:rsidRPr="00DB62D9" w:rsidRDefault="00461982" w:rsidP="00461982">
            <w:pPr>
              <w:pStyle w:val="TableBodyText"/>
              <w:jc w:val="center"/>
            </w:pPr>
            <w:r w:rsidRPr="00006180">
              <w:t>695</w:t>
            </w:r>
          </w:p>
        </w:tc>
        <w:tc>
          <w:tcPr>
            <w:tcW w:w="1483" w:type="dxa"/>
            <w:tcBorders>
              <w:bottom w:val="nil"/>
            </w:tcBorders>
            <w:noWrap/>
          </w:tcPr>
          <w:p w14:paraId="08660B83" w14:textId="07E428DD" w:rsidR="00461982" w:rsidRPr="00DB62D9" w:rsidRDefault="00461982" w:rsidP="00461982">
            <w:pPr>
              <w:pStyle w:val="TableBodyText"/>
              <w:jc w:val="center"/>
            </w:pPr>
            <w:r w:rsidRPr="00006180">
              <w:t>137</w:t>
            </w:r>
          </w:p>
        </w:tc>
        <w:tc>
          <w:tcPr>
            <w:tcW w:w="1465" w:type="dxa"/>
            <w:tcBorders>
              <w:bottom w:val="nil"/>
            </w:tcBorders>
            <w:noWrap/>
          </w:tcPr>
          <w:p w14:paraId="4DD453B1" w14:textId="57005736" w:rsidR="00461982" w:rsidRPr="00DB62D9" w:rsidRDefault="00461982" w:rsidP="00461982">
            <w:pPr>
              <w:pStyle w:val="TableBodyText"/>
              <w:jc w:val="center"/>
            </w:pPr>
            <w:r w:rsidRPr="00006180">
              <w:t>123</w:t>
            </w:r>
          </w:p>
        </w:tc>
        <w:tc>
          <w:tcPr>
            <w:tcW w:w="1236" w:type="dxa"/>
            <w:tcBorders>
              <w:bottom w:val="nil"/>
            </w:tcBorders>
            <w:noWrap/>
          </w:tcPr>
          <w:p w14:paraId="659B827E" w14:textId="431EA3E9" w:rsidR="00461982" w:rsidRPr="00DB62D9" w:rsidRDefault="00461982" w:rsidP="00461982">
            <w:pPr>
              <w:pStyle w:val="TableBodyText"/>
              <w:jc w:val="center"/>
            </w:pPr>
            <w:r w:rsidRPr="00006180">
              <w:t>146</w:t>
            </w:r>
          </w:p>
        </w:tc>
        <w:tc>
          <w:tcPr>
            <w:tcW w:w="1633" w:type="dxa"/>
            <w:tcBorders>
              <w:bottom w:val="nil"/>
            </w:tcBorders>
            <w:noWrap/>
          </w:tcPr>
          <w:p w14:paraId="19EA09C5" w14:textId="0982EDB3" w:rsidR="00461982" w:rsidRPr="00DB62D9" w:rsidRDefault="00461982" w:rsidP="00461982">
            <w:pPr>
              <w:pStyle w:val="TableBodyText"/>
              <w:jc w:val="center"/>
            </w:pPr>
            <w:r w:rsidRPr="00006180">
              <w:t>289</w:t>
            </w:r>
          </w:p>
        </w:tc>
      </w:tr>
      <w:tr w:rsidR="00461982" w:rsidRPr="00DB62D9" w14:paraId="219D2BC8" w14:textId="77777777" w:rsidTr="00A90BD4">
        <w:trPr>
          <w:jc w:val="center"/>
        </w:trPr>
        <w:tc>
          <w:tcPr>
            <w:tcW w:w="1359" w:type="dxa"/>
            <w:tcBorders>
              <w:top w:val="nil"/>
              <w:bottom w:val="nil"/>
            </w:tcBorders>
            <w:noWrap/>
            <w:vAlign w:val="bottom"/>
            <w:hideMark/>
          </w:tcPr>
          <w:p w14:paraId="19FB92BC" w14:textId="093E2EE5" w:rsidR="00461982" w:rsidRPr="00DB62D9" w:rsidRDefault="00461982" w:rsidP="00F102F1">
            <w:pPr>
              <w:pStyle w:val="TableBodyText"/>
            </w:pPr>
            <w:r>
              <w:t>Turbidity</w:t>
            </w:r>
          </w:p>
        </w:tc>
        <w:tc>
          <w:tcPr>
            <w:tcW w:w="872" w:type="dxa"/>
            <w:tcBorders>
              <w:top w:val="nil"/>
              <w:bottom w:val="nil"/>
            </w:tcBorders>
            <w:noWrap/>
          </w:tcPr>
          <w:p w14:paraId="6338F635" w14:textId="4C3E715A" w:rsidR="00461982" w:rsidRPr="00DB62D9" w:rsidRDefault="00461982" w:rsidP="00461982">
            <w:pPr>
              <w:pStyle w:val="TableBodyText"/>
              <w:jc w:val="center"/>
            </w:pPr>
            <w:r w:rsidRPr="00006180">
              <w:t>940</w:t>
            </w:r>
          </w:p>
        </w:tc>
        <w:tc>
          <w:tcPr>
            <w:tcW w:w="1483" w:type="dxa"/>
            <w:tcBorders>
              <w:top w:val="nil"/>
              <w:bottom w:val="nil"/>
            </w:tcBorders>
            <w:noWrap/>
          </w:tcPr>
          <w:p w14:paraId="1B4A4D23" w14:textId="128F5FCB" w:rsidR="00461982" w:rsidRPr="00DB62D9" w:rsidRDefault="00461982" w:rsidP="00461982">
            <w:pPr>
              <w:pStyle w:val="TableBodyText"/>
              <w:jc w:val="center"/>
            </w:pPr>
            <w:r w:rsidRPr="00006180">
              <w:t>202</w:t>
            </w:r>
          </w:p>
        </w:tc>
        <w:tc>
          <w:tcPr>
            <w:tcW w:w="1465" w:type="dxa"/>
            <w:tcBorders>
              <w:top w:val="nil"/>
              <w:bottom w:val="nil"/>
            </w:tcBorders>
            <w:noWrap/>
          </w:tcPr>
          <w:p w14:paraId="0C7DF130" w14:textId="215A96E9" w:rsidR="00461982" w:rsidRPr="00DB62D9" w:rsidRDefault="00461982" w:rsidP="00461982">
            <w:pPr>
              <w:pStyle w:val="TableBodyText"/>
              <w:jc w:val="center"/>
            </w:pPr>
            <w:r w:rsidRPr="00006180">
              <w:t>171</w:t>
            </w:r>
          </w:p>
        </w:tc>
        <w:tc>
          <w:tcPr>
            <w:tcW w:w="1236" w:type="dxa"/>
            <w:tcBorders>
              <w:top w:val="nil"/>
              <w:bottom w:val="nil"/>
            </w:tcBorders>
            <w:noWrap/>
          </w:tcPr>
          <w:p w14:paraId="569A7E20" w14:textId="2B5C29E9" w:rsidR="00461982" w:rsidRPr="00DB62D9" w:rsidRDefault="00461982" w:rsidP="00461982">
            <w:pPr>
              <w:pStyle w:val="TableBodyText"/>
              <w:jc w:val="center"/>
            </w:pPr>
            <w:r w:rsidRPr="00006180">
              <w:t>183</w:t>
            </w:r>
          </w:p>
        </w:tc>
        <w:tc>
          <w:tcPr>
            <w:tcW w:w="1633" w:type="dxa"/>
            <w:tcBorders>
              <w:top w:val="nil"/>
              <w:bottom w:val="nil"/>
            </w:tcBorders>
            <w:noWrap/>
          </w:tcPr>
          <w:p w14:paraId="7FE57A99" w14:textId="09C08B24" w:rsidR="00461982" w:rsidRPr="00DB62D9" w:rsidRDefault="00461982" w:rsidP="00461982">
            <w:pPr>
              <w:pStyle w:val="TableBodyText"/>
              <w:jc w:val="center"/>
            </w:pPr>
            <w:r w:rsidRPr="00006180">
              <w:t>384</w:t>
            </w:r>
          </w:p>
        </w:tc>
      </w:tr>
      <w:tr w:rsidR="00461982" w:rsidRPr="00DB62D9" w14:paraId="6EAC156C" w14:textId="77777777" w:rsidTr="00A90BD4">
        <w:trPr>
          <w:jc w:val="center"/>
        </w:trPr>
        <w:tc>
          <w:tcPr>
            <w:tcW w:w="1359" w:type="dxa"/>
            <w:tcBorders>
              <w:top w:val="nil"/>
              <w:bottom w:val="nil"/>
            </w:tcBorders>
            <w:noWrap/>
            <w:vAlign w:val="bottom"/>
            <w:hideMark/>
          </w:tcPr>
          <w:p w14:paraId="25A55639" w14:textId="3AA6A019" w:rsidR="00461982" w:rsidRPr="00DB62D9" w:rsidRDefault="00461982" w:rsidP="00F102F1">
            <w:pPr>
              <w:pStyle w:val="TableBodyText"/>
            </w:pPr>
            <w:r>
              <w:t>MCI</w:t>
            </w:r>
          </w:p>
        </w:tc>
        <w:tc>
          <w:tcPr>
            <w:tcW w:w="872" w:type="dxa"/>
            <w:tcBorders>
              <w:top w:val="nil"/>
              <w:bottom w:val="nil"/>
            </w:tcBorders>
            <w:noWrap/>
          </w:tcPr>
          <w:p w14:paraId="52E995E2" w14:textId="2558A584" w:rsidR="00461982" w:rsidRPr="00DB62D9" w:rsidRDefault="00461982" w:rsidP="00461982">
            <w:pPr>
              <w:pStyle w:val="TableBodyText"/>
              <w:jc w:val="center"/>
            </w:pPr>
            <w:r w:rsidRPr="00006180">
              <w:t>874</w:t>
            </w:r>
          </w:p>
        </w:tc>
        <w:tc>
          <w:tcPr>
            <w:tcW w:w="1483" w:type="dxa"/>
            <w:tcBorders>
              <w:top w:val="nil"/>
              <w:bottom w:val="nil"/>
            </w:tcBorders>
            <w:noWrap/>
          </w:tcPr>
          <w:p w14:paraId="6627DC63" w14:textId="54D288E7" w:rsidR="00461982" w:rsidRPr="00DB62D9" w:rsidRDefault="00461982" w:rsidP="00461982">
            <w:pPr>
              <w:pStyle w:val="TableBodyText"/>
              <w:jc w:val="center"/>
            </w:pPr>
            <w:r w:rsidRPr="00006180">
              <w:t>253</w:t>
            </w:r>
          </w:p>
        </w:tc>
        <w:tc>
          <w:tcPr>
            <w:tcW w:w="1465" w:type="dxa"/>
            <w:tcBorders>
              <w:top w:val="nil"/>
              <w:bottom w:val="nil"/>
            </w:tcBorders>
            <w:noWrap/>
          </w:tcPr>
          <w:p w14:paraId="223EA147" w14:textId="2BDAD87E" w:rsidR="00461982" w:rsidRPr="00DB62D9" w:rsidRDefault="00461982" w:rsidP="00461982">
            <w:pPr>
              <w:pStyle w:val="TableBodyText"/>
              <w:jc w:val="center"/>
            </w:pPr>
            <w:r w:rsidRPr="00006180">
              <w:t>144</w:t>
            </w:r>
          </w:p>
        </w:tc>
        <w:tc>
          <w:tcPr>
            <w:tcW w:w="1236" w:type="dxa"/>
            <w:tcBorders>
              <w:top w:val="nil"/>
              <w:bottom w:val="nil"/>
            </w:tcBorders>
            <w:noWrap/>
          </w:tcPr>
          <w:p w14:paraId="57BDD611" w14:textId="05B013B2" w:rsidR="00461982" w:rsidRPr="00DB62D9" w:rsidRDefault="00461982" w:rsidP="00461982">
            <w:pPr>
              <w:pStyle w:val="TableBodyText"/>
              <w:jc w:val="center"/>
            </w:pPr>
            <w:r w:rsidRPr="00006180">
              <w:t>168</w:t>
            </w:r>
          </w:p>
        </w:tc>
        <w:tc>
          <w:tcPr>
            <w:tcW w:w="1633" w:type="dxa"/>
            <w:tcBorders>
              <w:top w:val="nil"/>
              <w:bottom w:val="nil"/>
            </w:tcBorders>
            <w:noWrap/>
          </w:tcPr>
          <w:p w14:paraId="28CA29A3" w14:textId="4EF056CD" w:rsidR="00461982" w:rsidRPr="00DB62D9" w:rsidRDefault="00461982" w:rsidP="00461982">
            <w:pPr>
              <w:pStyle w:val="TableBodyText"/>
              <w:jc w:val="center"/>
            </w:pPr>
            <w:r w:rsidRPr="00006180">
              <w:t>309</w:t>
            </w:r>
          </w:p>
        </w:tc>
      </w:tr>
      <w:tr w:rsidR="00461982" w:rsidRPr="00DB62D9" w14:paraId="482A1DC7" w14:textId="77777777" w:rsidTr="00A90BD4">
        <w:trPr>
          <w:jc w:val="center"/>
        </w:trPr>
        <w:tc>
          <w:tcPr>
            <w:tcW w:w="1359" w:type="dxa"/>
            <w:tcBorders>
              <w:top w:val="nil"/>
              <w:bottom w:val="nil"/>
            </w:tcBorders>
            <w:noWrap/>
            <w:vAlign w:val="bottom"/>
            <w:hideMark/>
          </w:tcPr>
          <w:p w14:paraId="5ABECDD0" w14:textId="753EC6B8" w:rsidR="00461982" w:rsidRPr="00A90BD4" w:rsidRDefault="00461982" w:rsidP="00F102F1">
            <w:pPr>
              <w:pStyle w:val="TableBodyText"/>
              <w:rPr>
                <w:i/>
                <w:iCs/>
              </w:rPr>
            </w:pPr>
            <w:r w:rsidRPr="00A90BD4">
              <w:rPr>
                <w:i/>
                <w:iCs/>
              </w:rPr>
              <w:t>E. coli</w:t>
            </w:r>
          </w:p>
        </w:tc>
        <w:tc>
          <w:tcPr>
            <w:tcW w:w="872" w:type="dxa"/>
            <w:tcBorders>
              <w:top w:val="nil"/>
              <w:bottom w:val="nil"/>
            </w:tcBorders>
            <w:noWrap/>
          </w:tcPr>
          <w:p w14:paraId="64EA8EE2" w14:textId="045A6F4B" w:rsidR="00461982" w:rsidRPr="00DB62D9" w:rsidRDefault="00461982" w:rsidP="00461982">
            <w:pPr>
              <w:pStyle w:val="TableBodyText"/>
              <w:jc w:val="center"/>
            </w:pPr>
            <w:r w:rsidRPr="00006180">
              <w:t>965</w:t>
            </w:r>
          </w:p>
        </w:tc>
        <w:tc>
          <w:tcPr>
            <w:tcW w:w="1483" w:type="dxa"/>
            <w:tcBorders>
              <w:top w:val="nil"/>
              <w:bottom w:val="nil"/>
            </w:tcBorders>
            <w:noWrap/>
          </w:tcPr>
          <w:p w14:paraId="15786AA4" w14:textId="1C6C39D5" w:rsidR="00461982" w:rsidRPr="00DB62D9" w:rsidRDefault="00461982" w:rsidP="00461982">
            <w:pPr>
              <w:pStyle w:val="TableBodyText"/>
              <w:jc w:val="center"/>
            </w:pPr>
            <w:r w:rsidRPr="00006180">
              <w:t>217</w:t>
            </w:r>
          </w:p>
        </w:tc>
        <w:tc>
          <w:tcPr>
            <w:tcW w:w="1465" w:type="dxa"/>
            <w:tcBorders>
              <w:top w:val="nil"/>
              <w:bottom w:val="nil"/>
            </w:tcBorders>
            <w:noWrap/>
          </w:tcPr>
          <w:p w14:paraId="479FD6B1" w14:textId="7EF372F2" w:rsidR="00461982" w:rsidRPr="00DB62D9" w:rsidRDefault="00461982" w:rsidP="00461982">
            <w:pPr>
              <w:pStyle w:val="TableBodyText"/>
              <w:jc w:val="center"/>
            </w:pPr>
            <w:r w:rsidRPr="00006180">
              <w:t>179</w:t>
            </w:r>
          </w:p>
        </w:tc>
        <w:tc>
          <w:tcPr>
            <w:tcW w:w="1236" w:type="dxa"/>
            <w:tcBorders>
              <w:top w:val="nil"/>
              <w:bottom w:val="nil"/>
            </w:tcBorders>
            <w:noWrap/>
          </w:tcPr>
          <w:p w14:paraId="59FC1838" w14:textId="5C8DB48F" w:rsidR="00461982" w:rsidRPr="00DB62D9" w:rsidRDefault="00461982" w:rsidP="00461982">
            <w:pPr>
              <w:pStyle w:val="TableBodyText"/>
              <w:jc w:val="center"/>
            </w:pPr>
            <w:r w:rsidRPr="00006180">
              <w:t>185</w:t>
            </w:r>
          </w:p>
        </w:tc>
        <w:tc>
          <w:tcPr>
            <w:tcW w:w="1633" w:type="dxa"/>
            <w:tcBorders>
              <w:top w:val="nil"/>
              <w:bottom w:val="nil"/>
            </w:tcBorders>
            <w:noWrap/>
          </w:tcPr>
          <w:p w14:paraId="373A06F8" w14:textId="4354BB86" w:rsidR="00461982" w:rsidRPr="00DB62D9" w:rsidRDefault="00461982" w:rsidP="00461982">
            <w:pPr>
              <w:pStyle w:val="TableBodyText"/>
              <w:jc w:val="center"/>
            </w:pPr>
            <w:r w:rsidRPr="00006180">
              <w:t>384</w:t>
            </w:r>
          </w:p>
        </w:tc>
      </w:tr>
      <w:tr w:rsidR="00461982" w:rsidRPr="00DB62D9" w14:paraId="29D652B3" w14:textId="77777777" w:rsidTr="00A90BD4">
        <w:trPr>
          <w:jc w:val="center"/>
        </w:trPr>
        <w:tc>
          <w:tcPr>
            <w:tcW w:w="1359" w:type="dxa"/>
            <w:tcBorders>
              <w:top w:val="nil"/>
              <w:bottom w:val="nil"/>
            </w:tcBorders>
            <w:noWrap/>
            <w:vAlign w:val="bottom"/>
            <w:hideMark/>
          </w:tcPr>
          <w:p w14:paraId="12C5324A" w14:textId="24AADAE6" w:rsidR="00461982" w:rsidRPr="00DB62D9" w:rsidRDefault="00461982" w:rsidP="00F102F1">
            <w:pPr>
              <w:pStyle w:val="TableBodyText"/>
            </w:pPr>
            <w:r>
              <w:t>DRP</w:t>
            </w:r>
          </w:p>
        </w:tc>
        <w:tc>
          <w:tcPr>
            <w:tcW w:w="872" w:type="dxa"/>
            <w:tcBorders>
              <w:top w:val="nil"/>
              <w:bottom w:val="nil"/>
            </w:tcBorders>
            <w:noWrap/>
          </w:tcPr>
          <w:p w14:paraId="3226EFF0" w14:textId="499C6D84" w:rsidR="00461982" w:rsidRPr="00DB62D9" w:rsidRDefault="00461982" w:rsidP="00461982">
            <w:pPr>
              <w:pStyle w:val="TableBodyText"/>
              <w:jc w:val="center"/>
            </w:pPr>
            <w:r w:rsidRPr="00006180">
              <w:t>992</w:t>
            </w:r>
          </w:p>
        </w:tc>
        <w:tc>
          <w:tcPr>
            <w:tcW w:w="1483" w:type="dxa"/>
            <w:tcBorders>
              <w:top w:val="nil"/>
              <w:bottom w:val="nil"/>
            </w:tcBorders>
            <w:noWrap/>
          </w:tcPr>
          <w:p w14:paraId="1ACFA6BA" w14:textId="11223121" w:rsidR="00461982" w:rsidRPr="00DB62D9" w:rsidRDefault="00461982" w:rsidP="00461982">
            <w:pPr>
              <w:pStyle w:val="TableBodyText"/>
              <w:jc w:val="center"/>
            </w:pPr>
            <w:r w:rsidRPr="00006180">
              <w:t>225</w:t>
            </w:r>
          </w:p>
        </w:tc>
        <w:tc>
          <w:tcPr>
            <w:tcW w:w="1465" w:type="dxa"/>
            <w:tcBorders>
              <w:top w:val="nil"/>
              <w:bottom w:val="nil"/>
            </w:tcBorders>
            <w:noWrap/>
          </w:tcPr>
          <w:p w14:paraId="2B3BED90" w14:textId="67C38019" w:rsidR="00461982" w:rsidRPr="00DB62D9" w:rsidRDefault="00461982" w:rsidP="00461982">
            <w:pPr>
              <w:pStyle w:val="TableBodyText"/>
              <w:jc w:val="center"/>
            </w:pPr>
            <w:r w:rsidRPr="00006180">
              <w:t>183</w:t>
            </w:r>
          </w:p>
        </w:tc>
        <w:tc>
          <w:tcPr>
            <w:tcW w:w="1236" w:type="dxa"/>
            <w:tcBorders>
              <w:top w:val="nil"/>
              <w:bottom w:val="nil"/>
            </w:tcBorders>
            <w:noWrap/>
          </w:tcPr>
          <w:p w14:paraId="3515656F" w14:textId="5216395D" w:rsidR="00461982" w:rsidRPr="00DB62D9" w:rsidRDefault="00461982" w:rsidP="00461982">
            <w:pPr>
              <w:pStyle w:val="TableBodyText"/>
              <w:jc w:val="center"/>
            </w:pPr>
            <w:r w:rsidRPr="00006180">
              <w:t>190</w:t>
            </w:r>
          </w:p>
        </w:tc>
        <w:tc>
          <w:tcPr>
            <w:tcW w:w="1633" w:type="dxa"/>
            <w:tcBorders>
              <w:top w:val="nil"/>
              <w:bottom w:val="nil"/>
            </w:tcBorders>
            <w:noWrap/>
          </w:tcPr>
          <w:p w14:paraId="10E12F0A" w14:textId="39A38F69" w:rsidR="00461982" w:rsidRPr="00DB62D9" w:rsidRDefault="00461982" w:rsidP="00461982">
            <w:pPr>
              <w:pStyle w:val="TableBodyText"/>
              <w:jc w:val="center"/>
            </w:pPr>
            <w:r w:rsidRPr="00006180">
              <w:t>394</w:t>
            </w:r>
          </w:p>
        </w:tc>
      </w:tr>
      <w:tr w:rsidR="00461982" w:rsidRPr="00DB62D9" w14:paraId="34700CC9" w14:textId="77777777" w:rsidTr="00A90BD4">
        <w:trPr>
          <w:jc w:val="center"/>
        </w:trPr>
        <w:tc>
          <w:tcPr>
            <w:tcW w:w="1359" w:type="dxa"/>
            <w:tcBorders>
              <w:top w:val="nil"/>
              <w:bottom w:val="nil"/>
            </w:tcBorders>
            <w:noWrap/>
            <w:vAlign w:val="bottom"/>
          </w:tcPr>
          <w:p w14:paraId="1E2F5C1F" w14:textId="62ABC001" w:rsidR="00461982" w:rsidRDefault="00461982" w:rsidP="00F102F1">
            <w:pPr>
              <w:pStyle w:val="TableBodyText"/>
            </w:pPr>
            <w:r>
              <w:t>TP</w:t>
            </w:r>
          </w:p>
        </w:tc>
        <w:tc>
          <w:tcPr>
            <w:tcW w:w="872" w:type="dxa"/>
            <w:tcBorders>
              <w:top w:val="nil"/>
              <w:bottom w:val="nil"/>
            </w:tcBorders>
            <w:noWrap/>
          </w:tcPr>
          <w:p w14:paraId="19EDC27E" w14:textId="71F1E224" w:rsidR="00461982" w:rsidRPr="00DB62D9" w:rsidRDefault="00461982" w:rsidP="00461982">
            <w:pPr>
              <w:pStyle w:val="TableBodyText"/>
              <w:jc w:val="center"/>
            </w:pPr>
            <w:r w:rsidRPr="00006180">
              <w:t>990</w:t>
            </w:r>
          </w:p>
        </w:tc>
        <w:tc>
          <w:tcPr>
            <w:tcW w:w="1483" w:type="dxa"/>
            <w:tcBorders>
              <w:top w:val="nil"/>
              <w:bottom w:val="nil"/>
            </w:tcBorders>
            <w:noWrap/>
          </w:tcPr>
          <w:p w14:paraId="514B1C36" w14:textId="677D81FA" w:rsidR="00461982" w:rsidRPr="00DB62D9" w:rsidRDefault="00461982" w:rsidP="00461982">
            <w:pPr>
              <w:pStyle w:val="TableBodyText"/>
              <w:jc w:val="center"/>
            </w:pPr>
            <w:r w:rsidRPr="00006180">
              <w:t>223</w:t>
            </w:r>
          </w:p>
        </w:tc>
        <w:tc>
          <w:tcPr>
            <w:tcW w:w="1465" w:type="dxa"/>
            <w:tcBorders>
              <w:top w:val="nil"/>
              <w:bottom w:val="nil"/>
            </w:tcBorders>
            <w:noWrap/>
          </w:tcPr>
          <w:p w14:paraId="4986258C" w14:textId="54F03A3F" w:rsidR="00461982" w:rsidRPr="00DB62D9" w:rsidRDefault="00461982" w:rsidP="00461982">
            <w:pPr>
              <w:pStyle w:val="TableBodyText"/>
              <w:jc w:val="center"/>
            </w:pPr>
            <w:r w:rsidRPr="00006180">
              <w:t>183</w:t>
            </w:r>
          </w:p>
        </w:tc>
        <w:tc>
          <w:tcPr>
            <w:tcW w:w="1236" w:type="dxa"/>
            <w:tcBorders>
              <w:top w:val="nil"/>
              <w:bottom w:val="nil"/>
            </w:tcBorders>
            <w:noWrap/>
          </w:tcPr>
          <w:p w14:paraId="3A5B5536" w14:textId="1EF76858" w:rsidR="00461982" w:rsidRPr="00DB62D9" w:rsidRDefault="00461982" w:rsidP="00461982">
            <w:pPr>
              <w:pStyle w:val="TableBodyText"/>
              <w:jc w:val="center"/>
            </w:pPr>
            <w:r w:rsidRPr="00006180">
              <w:t>190</w:t>
            </w:r>
          </w:p>
        </w:tc>
        <w:tc>
          <w:tcPr>
            <w:tcW w:w="1633" w:type="dxa"/>
            <w:tcBorders>
              <w:top w:val="nil"/>
              <w:bottom w:val="nil"/>
            </w:tcBorders>
            <w:noWrap/>
          </w:tcPr>
          <w:p w14:paraId="5CE0BAED" w14:textId="146AA933" w:rsidR="00461982" w:rsidRPr="00DB62D9" w:rsidRDefault="00461982" w:rsidP="00461982">
            <w:pPr>
              <w:pStyle w:val="TableBodyText"/>
              <w:jc w:val="center"/>
            </w:pPr>
            <w:r w:rsidRPr="00006180">
              <w:t>394</w:t>
            </w:r>
          </w:p>
        </w:tc>
      </w:tr>
      <w:tr w:rsidR="00461982" w:rsidRPr="00DB62D9" w14:paraId="7CBCFB7C" w14:textId="77777777" w:rsidTr="00A90BD4">
        <w:trPr>
          <w:jc w:val="center"/>
        </w:trPr>
        <w:tc>
          <w:tcPr>
            <w:tcW w:w="1359" w:type="dxa"/>
            <w:tcBorders>
              <w:top w:val="nil"/>
              <w:bottom w:val="nil"/>
            </w:tcBorders>
            <w:noWrap/>
            <w:vAlign w:val="bottom"/>
            <w:hideMark/>
          </w:tcPr>
          <w:p w14:paraId="49A74A12" w14:textId="36827879" w:rsidR="00461982" w:rsidRPr="0010568C" w:rsidRDefault="00461982" w:rsidP="00F102F1">
            <w:pPr>
              <w:pStyle w:val="TableBodyText"/>
            </w:pPr>
            <w:r>
              <w:t>NH</w:t>
            </w:r>
            <w:r>
              <w:rPr>
                <w:vertAlign w:val="subscript"/>
              </w:rPr>
              <w:t>4</w:t>
            </w:r>
            <w:r w:rsidRPr="00E67322">
              <w:t>-</w:t>
            </w:r>
            <w:r>
              <w:t xml:space="preserve">N </w:t>
            </w:r>
          </w:p>
        </w:tc>
        <w:tc>
          <w:tcPr>
            <w:tcW w:w="872" w:type="dxa"/>
            <w:tcBorders>
              <w:top w:val="nil"/>
              <w:bottom w:val="nil"/>
            </w:tcBorders>
            <w:noWrap/>
          </w:tcPr>
          <w:p w14:paraId="31D16038" w14:textId="55F5EAA9" w:rsidR="00461982" w:rsidRPr="00DB62D9" w:rsidRDefault="00461982" w:rsidP="00461982">
            <w:pPr>
              <w:pStyle w:val="TableBodyText"/>
              <w:jc w:val="center"/>
            </w:pPr>
            <w:r w:rsidRPr="00006180">
              <w:t>992</w:t>
            </w:r>
          </w:p>
        </w:tc>
        <w:tc>
          <w:tcPr>
            <w:tcW w:w="1483" w:type="dxa"/>
            <w:tcBorders>
              <w:top w:val="nil"/>
              <w:bottom w:val="nil"/>
            </w:tcBorders>
            <w:noWrap/>
          </w:tcPr>
          <w:p w14:paraId="4865095A" w14:textId="56383EBE" w:rsidR="00461982" w:rsidRPr="00DB62D9" w:rsidRDefault="00461982" w:rsidP="00461982">
            <w:pPr>
              <w:pStyle w:val="TableBodyText"/>
              <w:jc w:val="center"/>
            </w:pPr>
            <w:r w:rsidRPr="00006180">
              <w:t>225</w:t>
            </w:r>
          </w:p>
        </w:tc>
        <w:tc>
          <w:tcPr>
            <w:tcW w:w="1465" w:type="dxa"/>
            <w:tcBorders>
              <w:top w:val="nil"/>
              <w:bottom w:val="nil"/>
            </w:tcBorders>
            <w:noWrap/>
          </w:tcPr>
          <w:p w14:paraId="6724A6B2" w14:textId="46CBE7B3" w:rsidR="00461982" w:rsidRPr="00DB62D9" w:rsidRDefault="00461982" w:rsidP="00461982">
            <w:pPr>
              <w:pStyle w:val="TableBodyText"/>
              <w:jc w:val="center"/>
            </w:pPr>
            <w:r w:rsidRPr="00006180">
              <w:t>183</w:t>
            </w:r>
          </w:p>
        </w:tc>
        <w:tc>
          <w:tcPr>
            <w:tcW w:w="1236" w:type="dxa"/>
            <w:tcBorders>
              <w:top w:val="nil"/>
              <w:bottom w:val="nil"/>
            </w:tcBorders>
            <w:noWrap/>
          </w:tcPr>
          <w:p w14:paraId="041BF52D" w14:textId="17848E5A" w:rsidR="00461982" w:rsidRPr="00DB62D9" w:rsidRDefault="00461982" w:rsidP="00461982">
            <w:pPr>
              <w:pStyle w:val="TableBodyText"/>
              <w:jc w:val="center"/>
            </w:pPr>
            <w:r w:rsidRPr="00006180">
              <w:t>190</w:t>
            </w:r>
          </w:p>
        </w:tc>
        <w:tc>
          <w:tcPr>
            <w:tcW w:w="1633" w:type="dxa"/>
            <w:tcBorders>
              <w:top w:val="nil"/>
              <w:bottom w:val="nil"/>
            </w:tcBorders>
            <w:noWrap/>
          </w:tcPr>
          <w:p w14:paraId="3F997226" w14:textId="5355E1BE" w:rsidR="00461982" w:rsidRPr="00DB62D9" w:rsidRDefault="00461982" w:rsidP="00461982">
            <w:pPr>
              <w:pStyle w:val="TableBodyText"/>
              <w:jc w:val="center"/>
            </w:pPr>
            <w:r w:rsidRPr="00006180">
              <w:t>394</w:t>
            </w:r>
          </w:p>
        </w:tc>
      </w:tr>
      <w:tr w:rsidR="00461982" w:rsidRPr="00DB62D9" w14:paraId="0A25D1DB" w14:textId="77777777" w:rsidTr="00A90BD4">
        <w:trPr>
          <w:jc w:val="center"/>
        </w:trPr>
        <w:tc>
          <w:tcPr>
            <w:tcW w:w="1359" w:type="dxa"/>
            <w:tcBorders>
              <w:top w:val="nil"/>
              <w:bottom w:val="nil"/>
            </w:tcBorders>
            <w:noWrap/>
            <w:vAlign w:val="bottom"/>
            <w:hideMark/>
          </w:tcPr>
          <w:p w14:paraId="7908C286" w14:textId="46549957" w:rsidR="00461982" w:rsidRPr="00DB62D9" w:rsidRDefault="00461982" w:rsidP="00F102F1">
            <w:pPr>
              <w:pStyle w:val="TableBodyText"/>
            </w:pPr>
            <w:r>
              <w:t>NH</w:t>
            </w:r>
            <w:r>
              <w:rPr>
                <w:vertAlign w:val="subscript"/>
              </w:rPr>
              <w:t>4</w:t>
            </w:r>
            <w:r w:rsidRPr="00E67322">
              <w:t>-</w:t>
            </w:r>
            <w:r>
              <w:t>N (Adj.)</w:t>
            </w:r>
          </w:p>
        </w:tc>
        <w:tc>
          <w:tcPr>
            <w:tcW w:w="872" w:type="dxa"/>
            <w:tcBorders>
              <w:top w:val="nil"/>
              <w:bottom w:val="nil"/>
            </w:tcBorders>
            <w:noWrap/>
          </w:tcPr>
          <w:p w14:paraId="601B7FE5" w14:textId="5387D92F" w:rsidR="00461982" w:rsidRPr="00DB62D9" w:rsidRDefault="00461982" w:rsidP="00461982">
            <w:pPr>
              <w:pStyle w:val="TableBodyText"/>
              <w:jc w:val="center"/>
            </w:pPr>
            <w:r w:rsidRPr="00006180">
              <w:t>974</w:t>
            </w:r>
          </w:p>
        </w:tc>
        <w:tc>
          <w:tcPr>
            <w:tcW w:w="1483" w:type="dxa"/>
            <w:tcBorders>
              <w:top w:val="nil"/>
              <w:bottom w:val="nil"/>
            </w:tcBorders>
            <w:noWrap/>
          </w:tcPr>
          <w:p w14:paraId="1A065FB7" w14:textId="1DA3C514" w:rsidR="00461982" w:rsidRPr="00DB62D9" w:rsidRDefault="00461982" w:rsidP="00461982">
            <w:pPr>
              <w:pStyle w:val="TableBodyText"/>
              <w:jc w:val="center"/>
            </w:pPr>
            <w:r w:rsidRPr="00006180">
              <w:t>221</w:t>
            </w:r>
          </w:p>
        </w:tc>
        <w:tc>
          <w:tcPr>
            <w:tcW w:w="1465" w:type="dxa"/>
            <w:tcBorders>
              <w:top w:val="nil"/>
              <w:bottom w:val="nil"/>
            </w:tcBorders>
            <w:noWrap/>
          </w:tcPr>
          <w:p w14:paraId="0192BC10" w14:textId="2ECC6469" w:rsidR="00461982" w:rsidRPr="00DB62D9" w:rsidRDefault="00461982" w:rsidP="00461982">
            <w:pPr>
              <w:pStyle w:val="TableBodyText"/>
              <w:jc w:val="center"/>
            </w:pPr>
            <w:r w:rsidRPr="00006180">
              <w:t>179</w:t>
            </w:r>
          </w:p>
        </w:tc>
        <w:tc>
          <w:tcPr>
            <w:tcW w:w="1236" w:type="dxa"/>
            <w:tcBorders>
              <w:top w:val="nil"/>
              <w:bottom w:val="nil"/>
            </w:tcBorders>
            <w:noWrap/>
          </w:tcPr>
          <w:p w14:paraId="75455759" w14:textId="7234E94E" w:rsidR="00461982" w:rsidRPr="00DB62D9" w:rsidRDefault="00461982" w:rsidP="00461982">
            <w:pPr>
              <w:pStyle w:val="TableBodyText"/>
              <w:jc w:val="center"/>
            </w:pPr>
            <w:r w:rsidRPr="00006180">
              <w:t>186</w:t>
            </w:r>
          </w:p>
        </w:tc>
        <w:tc>
          <w:tcPr>
            <w:tcW w:w="1633" w:type="dxa"/>
            <w:tcBorders>
              <w:top w:val="nil"/>
              <w:bottom w:val="nil"/>
            </w:tcBorders>
            <w:noWrap/>
          </w:tcPr>
          <w:p w14:paraId="0034F19D" w14:textId="72E75B61" w:rsidR="00461982" w:rsidRPr="00DB62D9" w:rsidRDefault="00461982" w:rsidP="00461982">
            <w:pPr>
              <w:pStyle w:val="TableBodyText"/>
              <w:jc w:val="center"/>
            </w:pPr>
            <w:r w:rsidRPr="00006180">
              <w:t>388</w:t>
            </w:r>
          </w:p>
        </w:tc>
      </w:tr>
      <w:tr w:rsidR="00461982" w:rsidRPr="00DB62D9" w14:paraId="79FDAE56" w14:textId="77777777" w:rsidTr="00A90BD4">
        <w:trPr>
          <w:jc w:val="center"/>
        </w:trPr>
        <w:tc>
          <w:tcPr>
            <w:tcW w:w="1359" w:type="dxa"/>
            <w:tcBorders>
              <w:top w:val="nil"/>
              <w:bottom w:val="nil"/>
            </w:tcBorders>
            <w:noWrap/>
            <w:vAlign w:val="bottom"/>
          </w:tcPr>
          <w:p w14:paraId="67F06C6A" w14:textId="30A996CB" w:rsidR="00461982" w:rsidRPr="00DB62D9" w:rsidRDefault="00461982" w:rsidP="00F102F1">
            <w:pPr>
              <w:pStyle w:val="TableBodyText"/>
            </w:pPr>
            <w:r>
              <w:t>NNN</w:t>
            </w:r>
          </w:p>
        </w:tc>
        <w:tc>
          <w:tcPr>
            <w:tcW w:w="872" w:type="dxa"/>
            <w:tcBorders>
              <w:top w:val="nil"/>
              <w:bottom w:val="nil"/>
            </w:tcBorders>
            <w:noWrap/>
          </w:tcPr>
          <w:p w14:paraId="0D7C0D05" w14:textId="750ABBA4" w:rsidR="00461982" w:rsidRPr="00DB62D9" w:rsidRDefault="00461982" w:rsidP="00461982">
            <w:pPr>
              <w:pStyle w:val="TableBodyText"/>
              <w:jc w:val="center"/>
            </w:pPr>
            <w:r w:rsidRPr="00006180">
              <w:t>991</w:t>
            </w:r>
          </w:p>
        </w:tc>
        <w:tc>
          <w:tcPr>
            <w:tcW w:w="1483" w:type="dxa"/>
            <w:tcBorders>
              <w:top w:val="nil"/>
              <w:bottom w:val="nil"/>
            </w:tcBorders>
            <w:noWrap/>
          </w:tcPr>
          <w:p w14:paraId="6B0C404C" w14:textId="37CD70E0" w:rsidR="00461982" w:rsidRPr="00DB62D9" w:rsidRDefault="00461982" w:rsidP="00461982">
            <w:pPr>
              <w:pStyle w:val="TableBodyText"/>
              <w:jc w:val="center"/>
            </w:pPr>
            <w:r w:rsidRPr="00006180">
              <w:t>225</w:t>
            </w:r>
          </w:p>
        </w:tc>
        <w:tc>
          <w:tcPr>
            <w:tcW w:w="1465" w:type="dxa"/>
            <w:tcBorders>
              <w:top w:val="nil"/>
              <w:bottom w:val="nil"/>
            </w:tcBorders>
            <w:noWrap/>
          </w:tcPr>
          <w:p w14:paraId="500B8863" w14:textId="5F70033C" w:rsidR="00461982" w:rsidRPr="00DB62D9" w:rsidRDefault="00461982" w:rsidP="00461982">
            <w:pPr>
              <w:pStyle w:val="TableBodyText"/>
              <w:jc w:val="center"/>
            </w:pPr>
            <w:r w:rsidRPr="00006180">
              <w:t>183</w:t>
            </w:r>
          </w:p>
        </w:tc>
        <w:tc>
          <w:tcPr>
            <w:tcW w:w="1236" w:type="dxa"/>
            <w:tcBorders>
              <w:top w:val="nil"/>
              <w:bottom w:val="nil"/>
            </w:tcBorders>
            <w:noWrap/>
          </w:tcPr>
          <w:p w14:paraId="657C23A4" w14:textId="67390809" w:rsidR="00461982" w:rsidRPr="00DB62D9" w:rsidRDefault="00461982" w:rsidP="00461982">
            <w:pPr>
              <w:pStyle w:val="TableBodyText"/>
              <w:jc w:val="center"/>
            </w:pPr>
            <w:r w:rsidRPr="00006180">
              <w:t>189</w:t>
            </w:r>
          </w:p>
        </w:tc>
        <w:tc>
          <w:tcPr>
            <w:tcW w:w="1633" w:type="dxa"/>
            <w:tcBorders>
              <w:top w:val="nil"/>
              <w:bottom w:val="nil"/>
            </w:tcBorders>
            <w:noWrap/>
          </w:tcPr>
          <w:p w14:paraId="66703713" w14:textId="11F6290C" w:rsidR="00461982" w:rsidRPr="00DB62D9" w:rsidRDefault="00461982" w:rsidP="00461982">
            <w:pPr>
              <w:pStyle w:val="TableBodyText"/>
              <w:jc w:val="center"/>
            </w:pPr>
            <w:r w:rsidRPr="00006180">
              <w:t>394</w:t>
            </w:r>
          </w:p>
        </w:tc>
      </w:tr>
      <w:tr w:rsidR="00461982" w:rsidRPr="00DB62D9" w14:paraId="5AA6FD30" w14:textId="77777777" w:rsidTr="00A90BD4">
        <w:trPr>
          <w:jc w:val="center"/>
        </w:trPr>
        <w:tc>
          <w:tcPr>
            <w:tcW w:w="1359" w:type="dxa"/>
            <w:tcBorders>
              <w:top w:val="nil"/>
            </w:tcBorders>
            <w:noWrap/>
            <w:vAlign w:val="bottom"/>
          </w:tcPr>
          <w:p w14:paraId="141622AA" w14:textId="2B917ACA" w:rsidR="00461982" w:rsidRDefault="00461982" w:rsidP="00F102F1">
            <w:pPr>
              <w:pStyle w:val="TableBodyText"/>
            </w:pPr>
            <w:r>
              <w:t>TN</w:t>
            </w:r>
          </w:p>
        </w:tc>
        <w:tc>
          <w:tcPr>
            <w:tcW w:w="872" w:type="dxa"/>
            <w:tcBorders>
              <w:top w:val="nil"/>
            </w:tcBorders>
            <w:noWrap/>
          </w:tcPr>
          <w:p w14:paraId="303C8C54" w14:textId="07207186" w:rsidR="00461982" w:rsidRDefault="00461982" w:rsidP="00461982">
            <w:pPr>
              <w:pStyle w:val="TableBodyText"/>
              <w:jc w:val="center"/>
            </w:pPr>
            <w:r w:rsidRPr="00006180">
              <w:t>990</w:t>
            </w:r>
          </w:p>
        </w:tc>
        <w:tc>
          <w:tcPr>
            <w:tcW w:w="1483" w:type="dxa"/>
            <w:tcBorders>
              <w:top w:val="nil"/>
            </w:tcBorders>
            <w:noWrap/>
          </w:tcPr>
          <w:p w14:paraId="1DE051AD" w14:textId="02AFE8DE" w:rsidR="00461982" w:rsidRDefault="00461982" w:rsidP="00461982">
            <w:pPr>
              <w:pStyle w:val="TableBodyText"/>
              <w:jc w:val="center"/>
            </w:pPr>
            <w:r w:rsidRPr="00006180">
              <w:t>223</w:t>
            </w:r>
          </w:p>
        </w:tc>
        <w:tc>
          <w:tcPr>
            <w:tcW w:w="1465" w:type="dxa"/>
            <w:tcBorders>
              <w:top w:val="nil"/>
            </w:tcBorders>
            <w:noWrap/>
          </w:tcPr>
          <w:p w14:paraId="41AA278C" w14:textId="31852F31" w:rsidR="00461982" w:rsidRDefault="00461982" w:rsidP="00461982">
            <w:pPr>
              <w:pStyle w:val="TableBodyText"/>
              <w:jc w:val="center"/>
            </w:pPr>
            <w:r w:rsidRPr="00006180">
              <w:t>183</w:t>
            </w:r>
          </w:p>
        </w:tc>
        <w:tc>
          <w:tcPr>
            <w:tcW w:w="1236" w:type="dxa"/>
            <w:tcBorders>
              <w:top w:val="nil"/>
            </w:tcBorders>
            <w:noWrap/>
          </w:tcPr>
          <w:p w14:paraId="37BC0D90" w14:textId="5D703A86" w:rsidR="00461982" w:rsidRDefault="00461982" w:rsidP="00461982">
            <w:pPr>
              <w:pStyle w:val="TableBodyText"/>
              <w:jc w:val="center"/>
            </w:pPr>
            <w:r w:rsidRPr="00006180">
              <w:t>190</w:t>
            </w:r>
          </w:p>
        </w:tc>
        <w:tc>
          <w:tcPr>
            <w:tcW w:w="1633" w:type="dxa"/>
            <w:tcBorders>
              <w:top w:val="nil"/>
            </w:tcBorders>
            <w:noWrap/>
          </w:tcPr>
          <w:p w14:paraId="44610FC6" w14:textId="358221B7" w:rsidR="00461982" w:rsidRDefault="00461982" w:rsidP="00461982">
            <w:pPr>
              <w:pStyle w:val="TableBodyText"/>
              <w:jc w:val="center"/>
            </w:pPr>
            <w:r w:rsidRPr="00006180">
              <w:t>394</w:t>
            </w:r>
          </w:p>
        </w:tc>
      </w:tr>
    </w:tbl>
    <w:p w14:paraId="1B6B9011" w14:textId="77777777" w:rsidR="007C147D" w:rsidRDefault="007C147D" w:rsidP="00412CF2">
      <w:pPr>
        <w:pStyle w:val="BodyText"/>
      </w:pPr>
    </w:p>
    <w:p w14:paraId="26CCB81A" w14:textId="5C5426B2" w:rsidR="00412CF2" w:rsidRDefault="00E82651" w:rsidP="00412CF2">
      <w:pPr>
        <w:pStyle w:val="BodyText"/>
        <w:keepNext/>
      </w:pPr>
      <w:r>
        <w:rPr>
          <w:noProof/>
        </w:rPr>
        <w:lastRenderedPageBreak/>
        <w:drawing>
          <wp:inline distT="0" distB="0" distL="0" distR="0" wp14:anchorId="395530E1" wp14:editId="751689CF">
            <wp:extent cx="5750560" cy="7833360"/>
            <wp:effectExtent l="0" t="0" r="2540" b="0"/>
            <wp:docPr id="69757622" name="Picture 1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33" cstate="print">
                      <a:extLst>
                        <a:ext uri="{28A0092B-C50C-407E-A947-70E740481C1C}">
                          <a14:useLocalDpi xmlns:a14="http://schemas.microsoft.com/office/drawing/2010/main" val="0"/>
                        </a:ext>
                      </a:extLst>
                    </a:blip>
                    <a:srcRect/>
                    <a:stretch>
                      <a:fillRect/>
                    </a:stretch>
                  </pic:blipFill>
                  <pic:spPr bwMode="auto">
                    <a:xfrm>
                      <a:off x="0" y="0"/>
                      <a:ext cx="5750560" cy="7833360"/>
                    </a:xfrm>
                    <a:prstGeom prst="rect">
                      <a:avLst/>
                    </a:prstGeom>
                    <a:noFill/>
                    <a:ln>
                      <a:noFill/>
                    </a:ln>
                  </pic:spPr>
                </pic:pic>
              </a:graphicData>
            </a:graphic>
          </wp:inline>
        </w:drawing>
      </w:r>
    </w:p>
    <w:p w14:paraId="16BF7B6A" w14:textId="4C744CE1" w:rsidR="00412CF2" w:rsidRPr="00BA0199" w:rsidRDefault="00412CF2" w:rsidP="00412CF2">
      <w:pPr>
        <w:pStyle w:val="Caption"/>
        <w:keepNext w:val="0"/>
        <w:rPr>
          <w:vanish/>
          <w:specVanish/>
        </w:rPr>
      </w:pPr>
      <w:bookmarkStart w:id="217" w:name="_Ref82768847"/>
      <w:bookmarkStart w:id="218" w:name="_Ref82768842"/>
      <w:bookmarkStart w:id="219" w:name="_Toc96690353"/>
      <w:bookmarkStart w:id="220" w:name="_Toc212213472"/>
      <w:r>
        <w:t xml:space="preserve">Figure </w:t>
      </w:r>
      <w:r w:rsidR="00F80E77">
        <w:fldChar w:fldCharType="begin"/>
      </w:r>
      <w:r w:rsidR="00F80E77">
        <w:instrText xml:space="preserve"> STYLEREF 1 \s </w:instrText>
      </w:r>
      <w:r w:rsidR="00F80E77">
        <w:fldChar w:fldCharType="separate"/>
      </w:r>
      <w:r w:rsidR="00E86EE1">
        <w:rPr>
          <w:noProof/>
        </w:rPr>
        <w:t>4</w:t>
      </w:r>
      <w:r w:rsidR="00F80E77">
        <w:rPr>
          <w:noProof/>
        </w:rPr>
        <w:fldChar w:fldCharType="end"/>
      </w:r>
      <w:r w:rsidR="00F852A1">
        <w:t>-</w:t>
      </w:r>
      <w:r w:rsidR="00F80E77">
        <w:fldChar w:fldCharType="begin"/>
      </w:r>
      <w:r w:rsidR="00F80E77">
        <w:instrText xml:space="preserve"> SEQ Figure \* ARABIC \s 1 </w:instrText>
      </w:r>
      <w:r w:rsidR="00F80E77">
        <w:fldChar w:fldCharType="separate"/>
      </w:r>
      <w:r w:rsidR="00E86EE1">
        <w:rPr>
          <w:noProof/>
        </w:rPr>
        <w:t>1</w:t>
      </w:r>
      <w:r w:rsidR="00F80E77">
        <w:rPr>
          <w:noProof/>
        </w:rPr>
        <w:fldChar w:fldCharType="end"/>
      </w:r>
      <w:bookmarkEnd w:id="217"/>
      <w:r>
        <w:t>:</w:t>
      </w:r>
      <w:r>
        <w:tab/>
        <w:t xml:space="preserve">River water quality monitoring sites used for state analyses of nutrients, </w:t>
      </w:r>
      <w:r w:rsidR="004E4812" w:rsidRPr="004E4812">
        <w:rPr>
          <w:i/>
          <w:iCs/>
        </w:rPr>
        <w:t xml:space="preserve">E. </w:t>
      </w:r>
      <w:r w:rsidR="004E4812">
        <w:rPr>
          <w:i/>
          <w:iCs/>
        </w:rPr>
        <w:t>coli</w:t>
      </w:r>
      <w:r>
        <w:t xml:space="preserve">, </w:t>
      </w:r>
      <w:r w:rsidR="00CB3815">
        <w:t>clarity</w:t>
      </w:r>
      <w:r>
        <w:t xml:space="preserve">, </w:t>
      </w:r>
      <w:r w:rsidR="00CB3815">
        <w:t>turbidity</w:t>
      </w:r>
      <w:r>
        <w:t xml:space="preserve"> and MCI.</w:t>
      </w:r>
      <w:bookmarkEnd w:id="218"/>
      <w:bookmarkEnd w:id="219"/>
      <w:bookmarkEnd w:id="220"/>
    </w:p>
    <w:p w14:paraId="4AEE4D4D" w14:textId="77777777" w:rsidR="00412CF2" w:rsidRDefault="00412CF2" w:rsidP="00412CF2">
      <w:pPr>
        <w:pStyle w:val="CaptionText"/>
      </w:pPr>
      <w:r>
        <w:t xml:space="preserve"> </w:t>
      </w:r>
    </w:p>
    <w:p w14:paraId="07536431" w14:textId="1FBDC87A" w:rsidR="00534483" w:rsidRDefault="004622B3" w:rsidP="00A90BD4">
      <w:pPr>
        <w:pStyle w:val="BodyText"/>
        <w:keepNext/>
      </w:pPr>
      <w:r>
        <w:rPr>
          <w:noProof/>
        </w:rPr>
        <w:lastRenderedPageBreak/>
        <w:drawing>
          <wp:inline distT="0" distB="0" distL="0" distR="0" wp14:anchorId="1B838F68" wp14:editId="4D283C01">
            <wp:extent cx="5753100" cy="3359150"/>
            <wp:effectExtent l="0" t="0" r="0" b="0"/>
            <wp:docPr id="1398003903" name="Picture 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9"/>
                    <pic:cNvPicPr>
                      <a:picLocks noChangeAspect="1" noChangeArrowheads="1"/>
                    </pic:cNvPicPr>
                  </pic:nvPicPr>
                  <pic:blipFill>
                    <a:blip r:embed="rId34" cstate="print">
                      <a:extLst>
                        <a:ext uri="{28A0092B-C50C-407E-A947-70E740481C1C}">
                          <a14:useLocalDpi xmlns:a14="http://schemas.microsoft.com/office/drawing/2010/main" val="0"/>
                        </a:ext>
                      </a:extLst>
                    </a:blip>
                    <a:srcRect/>
                    <a:stretch>
                      <a:fillRect/>
                    </a:stretch>
                  </pic:blipFill>
                  <pic:spPr bwMode="auto">
                    <a:xfrm>
                      <a:off x="0" y="0"/>
                      <a:ext cx="5753100" cy="3359150"/>
                    </a:xfrm>
                    <a:prstGeom prst="rect">
                      <a:avLst/>
                    </a:prstGeom>
                    <a:noFill/>
                    <a:ln>
                      <a:noFill/>
                    </a:ln>
                  </pic:spPr>
                </pic:pic>
              </a:graphicData>
            </a:graphic>
          </wp:inline>
        </w:drawing>
      </w:r>
    </w:p>
    <w:p w14:paraId="4BEEE3DA" w14:textId="59B12F41" w:rsidR="00F852A1" w:rsidRPr="00A90BD4" w:rsidRDefault="00F852A1" w:rsidP="00A90BD4">
      <w:pPr>
        <w:pStyle w:val="Caption"/>
        <w:keepNext w:val="0"/>
        <w:rPr>
          <w:vanish/>
          <w:specVanish/>
        </w:rPr>
      </w:pPr>
      <w:bookmarkStart w:id="221" w:name="_Ref210144574"/>
      <w:bookmarkStart w:id="222" w:name="_Toc212213473"/>
      <w:r>
        <w:t xml:space="preserve">Figure </w:t>
      </w:r>
      <w:r w:rsidR="00F80E77">
        <w:fldChar w:fldCharType="begin"/>
      </w:r>
      <w:r w:rsidR="00F80E77">
        <w:instrText xml:space="preserve"> STYLEREF "Heading 1" \s </w:instrText>
      </w:r>
      <w:r w:rsidR="00F80E77">
        <w:fldChar w:fldCharType="separate"/>
      </w:r>
      <w:r w:rsidR="00E86EE1">
        <w:rPr>
          <w:noProof/>
        </w:rPr>
        <w:t>4</w:t>
      </w:r>
      <w:r w:rsidR="00F80E77">
        <w:rPr>
          <w:noProof/>
        </w:rPr>
        <w:fldChar w:fldCharType="end"/>
      </w:r>
      <w:r>
        <w:noBreakHyphen/>
      </w:r>
      <w:r w:rsidR="00F80E77">
        <w:fldChar w:fldCharType="begin"/>
      </w:r>
      <w:r w:rsidR="00F80E77">
        <w:instrText xml:space="preserve"> SEQ Figure \s 1 </w:instrText>
      </w:r>
      <w:r w:rsidR="00F80E77">
        <w:fldChar w:fldCharType="separate"/>
      </w:r>
      <w:r w:rsidR="00E86EE1">
        <w:rPr>
          <w:noProof/>
        </w:rPr>
        <w:t>2</w:t>
      </w:r>
      <w:r w:rsidR="00F80E77">
        <w:rPr>
          <w:noProof/>
        </w:rPr>
        <w:fldChar w:fldCharType="end"/>
      </w:r>
      <w:bookmarkEnd w:id="221"/>
      <w:r>
        <w:t>:</w:t>
      </w:r>
      <w:r>
        <w:tab/>
        <w:t xml:space="preserve">Proportion of censored data for each site </w:t>
      </w:r>
      <w:r w:rsidR="00677175">
        <w:t xml:space="preserve">× </w:t>
      </w:r>
      <w:r>
        <w:t>variable</w:t>
      </w:r>
      <w:r w:rsidR="00677175">
        <w:t xml:space="preserve"> combination</w:t>
      </w:r>
      <w:r w:rsidR="00754963">
        <w:t xml:space="preserve"> </w:t>
      </w:r>
      <w:r w:rsidR="00440042">
        <w:t xml:space="preserve">for which </w:t>
      </w:r>
      <w:r w:rsidR="00754963">
        <w:t>state was assessed</w:t>
      </w:r>
      <w:r>
        <w:t>.</w:t>
      </w:r>
      <w:bookmarkEnd w:id="222"/>
    </w:p>
    <w:p w14:paraId="14578423" w14:textId="6266EA4E" w:rsidR="00F852A1" w:rsidRDefault="00F852A1" w:rsidP="00A90BD4">
      <w:pPr>
        <w:pStyle w:val="CaptionText"/>
      </w:pPr>
      <w:r>
        <w:t xml:space="preserve"> Note no MCI observation</w:t>
      </w:r>
      <w:r w:rsidR="007E09CF">
        <w:t>s</w:t>
      </w:r>
      <w:r>
        <w:t xml:space="preserve"> were censored.</w:t>
      </w:r>
    </w:p>
    <w:p w14:paraId="54C1C33F" w14:textId="77777777" w:rsidR="006D1B29" w:rsidRDefault="006D1B29" w:rsidP="005500EA">
      <w:pPr>
        <w:pStyle w:val="BodyText"/>
      </w:pPr>
    </w:p>
    <w:p w14:paraId="4984DC95" w14:textId="1C80C2CF" w:rsidR="00CC09C0" w:rsidRDefault="00723F72" w:rsidP="0094717B">
      <w:pPr>
        <w:pStyle w:val="BodyText"/>
        <w:keepNext/>
      </w:pPr>
      <w:r>
        <w:rPr>
          <w:noProof/>
        </w:rPr>
        <w:drawing>
          <wp:inline distT="0" distB="0" distL="0" distR="0" wp14:anchorId="4748C4CE" wp14:editId="48D30490">
            <wp:extent cx="5759450" cy="3288665"/>
            <wp:effectExtent l="0" t="0" r="0" b="6985"/>
            <wp:docPr id="787832119" name="Picture 1" descr="A graph of different types of growth&#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87832119" name="Picture 1" descr="A graph of different types of growth&#10;&#10;AI-generated content may be incorrect."/>
                    <pic:cNvPicPr/>
                  </pic:nvPicPr>
                  <pic:blipFill>
                    <a:blip r:embed="rId35" cstate="print">
                      <a:extLst>
                        <a:ext uri="{28A0092B-C50C-407E-A947-70E740481C1C}">
                          <a14:useLocalDpi xmlns:a14="http://schemas.microsoft.com/office/drawing/2010/main" val="0"/>
                        </a:ext>
                      </a:extLst>
                    </a:blip>
                    <a:stretch>
                      <a:fillRect/>
                    </a:stretch>
                  </pic:blipFill>
                  <pic:spPr>
                    <a:xfrm>
                      <a:off x="0" y="0"/>
                      <a:ext cx="5759450" cy="3288665"/>
                    </a:xfrm>
                    <a:prstGeom prst="rect">
                      <a:avLst/>
                    </a:prstGeom>
                  </pic:spPr>
                </pic:pic>
              </a:graphicData>
            </a:graphic>
          </wp:inline>
        </w:drawing>
      </w:r>
    </w:p>
    <w:p w14:paraId="1C14F88B" w14:textId="3D439AE4" w:rsidR="00CC09C0" w:rsidRPr="0094717B" w:rsidRDefault="00CC09C0" w:rsidP="0094717B">
      <w:pPr>
        <w:pStyle w:val="Caption"/>
        <w:keepNext w:val="0"/>
        <w:rPr>
          <w:vanish/>
          <w:specVanish/>
        </w:rPr>
      </w:pPr>
      <w:bookmarkStart w:id="223" w:name="_Ref211501482"/>
      <w:bookmarkStart w:id="224" w:name="_Ref211501476"/>
      <w:bookmarkStart w:id="225" w:name="_Toc212213474"/>
      <w:r>
        <w:t xml:space="preserve">Figure </w:t>
      </w:r>
      <w:r w:rsidR="00F80E77">
        <w:fldChar w:fldCharType="begin"/>
      </w:r>
      <w:r w:rsidR="00F80E77">
        <w:instrText xml:space="preserve"> STYLEREF "Heading 1" \s </w:instrText>
      </w:r>
      <w:r w:rsidR="00F80E77">
        <w:fldChar w:fldCharType="separate"/>
      </w:r>
      <w:r w:rsidR="00E86EE1">
        <w:rPr>
          <w:noProof/>
        </w:rPr>
        <w:t>4</w:t>
      </w:r>
      <w:r w:rsidR="00F80E77">
        <w:rPr>
          <w:noProof/>
        </w:rPr>
        <w:fldChar w:fldCharType="end"/>
      </w:r>
      <w:r>
        <w:noBreakHyphen/>
      </w:r>
      <w:r w:rsidR="00F80E77">
        <w:fldChar w:fldCharType="begin"/>
      </w:r>
      <w:r w:rsidR="00F80E77">
        <w:instrText xml:space="preserve"> SEQ Figure \s 1 </w:instrText>
      </w:r>
      <w:r w:rsidR="00F80E77">
        <w:fldChar w:fldCharType="separate"/>
      </w:r>
      <w:r w:rsidR="00E86EE1">
        <w:rPr>
          <w:noProof/>
        </w:rPr>
        <w:t>3</w:t>
      </w:r>
      <w:r w:rsidR="00F80E77">
        <w:rPr>
          <w:noProof/>
        </w:rPr>
        <w:fldChar w:fldCharType="end"/>
      </w:r>
      <w:bookmarkEnd w:id="223"/>
      <w:r>
        <w:t>:</w:t>
      </w:r>
      <w:r>
        <w:tab/>
        <w:t>For each variable, the proportion of analysed data that was not labelled QC 200.</w:t>
      </w:r>
      <w:bookmarkEnd w:id="224"/>
      <w:bookmarkEnd w:id="225"/>
    </w:p>
    <w:p w14:paraId="0293C721" w14:textId="0A0D45FE" w:rsidR="00CC09C0" w:rsidRDefault="00CC09C0" w:rsidP="0094717B">
      <w:pPr>
        <w:pStyle w:val="CaptionText"/>
      </w:pPr>
      <w:r>
        <w:t xml:space="preserve"> </w:t>
      </w:r>
      <w:r w:rsidR="00723F72">
        <w:t>The remaining proportion was either labelled as QC 200 (i.e., no quality) by the data provider or had missing QC information</w:t>
      </w:r>
      <w:r>
        <w:t>.</w:t>
      </w:r>
    </w:p>
    <w:p w14:paraId="6BFD6A7B" w14:textId="26361F1E" w:rsidR="003D53C8" w:rsidRPr="00316436" w:rsidRDefault="005500EA" w:rsidP="005500EA">
      <w:pPr>
        <w:pStyle w:val="BodyText"/>
      </w:pPr>
      <w:r>
        <w:t>The distributions of site-median values of the nine water quality variables for the 20</w:t>
      </w:r>
      <w:r w:rsidR="00A4572A">
        <w:t>20</w:t>
      </w:r>
      <w:r w:rsidR="00CE679A">
        <w:t>–</w:t>
      </w:r>
      <w:r>
        <w:t>202</w:t>
      </w:r>
      <w:r w:rsidR="00A4572A">
        <w:t>4</w:t>
      </w:r>
      <w:r>
        <w:t xml:space="preserve"> period are summarized as box-and-whisker plots, with sites grouped by </w:t>
      </w:r>
      <w:r w:rsidR="00A4572A">
        <w:t xml:space="preserve">human </w:t>
      </w:r>
      <w:r w:rsidR="003F01BA">
        <w:t xml:space="preserve">modified land </w:t>
      </w:r>
      <w:r w:rsidR="003F01BA">
        <w:lastRenderedPageBreak/>
        <w:t>cover</w:t>
      </w:r>
      <w:r w:rsidR="003F01BA" w:rsidDel="003F01BA">
        <w:t xml:space="preserve"> </w:t>
      </w:r>
      <w:r>
        <w:t>classes (</w:t>
      </w:r>
      <w:r>
        <w:fldChar w:fldCharType="begin"/>
      </w:r>
      <w:r>
        <w:instrText xml:space="preserve"> REF _Ref82768870 \h </w:instrText>
      </w:r>
      <w:r>
        <w:fldChar w:fldCharType="separate"/>
      </w:r>
      <w:r w:rsidR="00E86EE1">
        <w:t xml:space="preserve">Figure </w:t>
      </w:r>
      <w:r w:rsidR="00E86EE1">
        <w:rPr>
          <w:noProof/>
        </w:rPr>
        <w:t>4</w:t>
      </w:r>
      <w:r w:rsidR="00E86EE1">
        <w:t>-</w:t>
      </w:r>
      <w:r w:rsidR="00E86EE1">
        <w:rPr>
          <w:noProof/>
        </w:rPr>
        <w:t>4</w:t>
      </w:r>
      <w:r>
        <w:fldChar w:fldCharType="end"/>
      </w:r>
      <w:r>
        <w:t xml:space="preserve">). The plots in </w:t>
      </w:r>
      <w:r>
        <w:fldChar w:fldCharType="begin"/>
      </w:r>
      <w:r>
        <w:instrText xml:space="preserve"> REF _Ref82768870 \h </w:instrText>
      </w:r>
      <w:r>
        <w:fldChar w:fldCharType="separate"/>
      </w:r>
      <w:r w:rsidR="00E86EE1">
        <w:t xml:space="preserve">Figure </w:t>
      </w:r>
      <w:r w:rsidR="00E86EE1">
        <w:rPr>
          <w:noProof/>
        </w:rPr>
        <w:t>4</w:t>
      </w:r>
      <w:r w:rsidR="00E86EE1">
        <w:t>-</w:t>
      </w:r>
      <w:r w:rsidR="00E86EE1">
        <w:rPr>
          <w:noProof/>
        </w:rPr>
        <w:t>4</w:t>
      </w:r>
      <w:r>
        <w:fldChar w:fldCharType="end"/>
      </w:r>
      <w:r>
        <w:t xml:space="preserve"> indicate that water quality state (i.e., site medians for nutrients, </w:t>
      </w:r>
      <w:r w:rsidRPr="004E4812">
        <w:rPr>
          <w:i/>
          <w:iCs/>
        </w:rPr>
        <w:t xml:space="preserve">E. </w:t>
      </w:r>
      <w:r>
        <w:rPr>
          <w:i/>
          <w:iCs/>
        </w:rPr>
        <w:t>coli</w:t>
      </w:r>
      <w:r>
        <w:t xml:space="preserve">, MCI and clarity) was highly variable, with some of the variation explained by the </w:t>
      </w:r>
      <w:r w:rsidR="003F4AE1">
        <w:t xml:space="preserve">degree of catchment human </w:t>
      </w:r>
      <w:r w:rsidR="001706D9">
        <w:t>modified land cover</w:t>
      </w:r>
      <w:r>
        <w:t xml:space="preserve">. </w:t>
      </w:r>
      <w:r w:rsidR="003D53C8">
        <w:t xml:space="preserve">There is a consistent pattern of </w:t>
      </w:r>
      <w:r w:rsidR="00316436">
        <w:t xml:space="preserve">higher water quality (lower values for nutrients and </w:t>
      </w:r>
      <w:r w:rsidR="00316436" w:rsidRPr="00A90BD4">
        <w:rPr>
          <w:i/>
          <w:iCs/>
        </w:rPr>
        <w:t>E. coli</w:t>
      </w:r>
      <w:r w:rsidR="00316436">
        <w:rPr>
          <w:i/>
          <w:iCs/>
        </w:rPr>
        <w:t xml:space="preserve">, </w:t>
      </w:r>
      <w:r w:rsidR="00316436">
        <w:rPr>
          <w:iCs/>
        </w:rPr>
        <w:t>and higher values for MCI and clarity)</w:t>
      </w:r>
      <w:r w:rsidR="00367C8F">
        <w:rPr>
          <w:iCs/>
        </w:rPr>
        <w:t xml:space="preserve">, as indicated by the class median, </w:t>
      </w:r>
      <w:r w:rsidR="0098118A">
        <w:rPr>
          <w:iCs/>
        </w:rPr>
        <w:t xml:space="preserve">with lower </w:t>
      </w:r>
      <w:r w:rsidR="00B13392">
        <w:rPr>
          <w:iCs/>
        </w:rPr>
        <w:t xml:space="preserve">areal proportions of catchment human </w:t>
      </w:r>
      <w:r w:rsidR="001706D9">
        <w:t>modified land cover</w:t>
      </w:r>
      <w:r w:rsidR="00B13392">
        <w:rPr>
          <w:iCs/>
        </w:rPr>
        <w:t>.</w:t>
      </w:r>
    </w:p>
    <w:p w14:paraId="792A92A0" w14:textId="5D7580C1" w:rsidR="005500EA" w:rsidRDefault="005500EA" w:rsidP="008443E8">
      <w:pPr>
        <w:pStyle w:val="BodyText"/>
        <w:keepNext/>
      </w:pPr>
      <w:r>
        <w:t xml:space="preserve">The distribution of </w:t>
      </w:r>
      <w:r w:rsidRPr="004E4812">
        <w:rPr>
          <w:i/>
          <w:iCs/>
        </w:rPr>
        <w:t xml:space="preserve">E. </w:t>
      </w:r>
      <w:r>
        <w:rPr>
          <w:i/>
          <w:iCs/>
        </w:rPr>
        <w:t>coli</w:t>
      </w:r>
      <w:r>
        <w:t xml:space="preserve"> concentration percentiles (5</w:t>
      </w:r>
      <w:r w:rsidRPr="004052DD">
        <w:rPr>
          <w:vertAlign w:val="superscript"/>
        </w:rPr>
        <w:t>th</w:t>
      </w:r>
      <w:r>
        <w:t>, 20</w:t>
      </w:r>
      <w:r w:rsidRPr="004052DD">
        <w:rPr>
          <w:vertAlign w:val="superscript"/>
        </w:rPr>
        <w:t>th</w:t>
      </w:r>
      <w:r>
        <w:t>, 50</w:t>
      </w:r>
      <w:r w:rsidRPr="004052DD">
        <w:rPr>
          <w:vertAlign w:val="superscript"/>
        </w:rPr>
        <w:t>th</w:t>
      </w:r>
      <w:r>
        <w:t>, 80</w:t>
      </w:r>
      <w:r w:rsidRPr="004052DD">
        <w:rPr>
          <w:vertAlign w:val="superscript"/>
        </w:rPr>
        <w:t>th</w:t>
      </w:r>
      <w:r w:rsidR="004052DD">
        <w:t>,</w:t>
      </w:r>
      <w:r>
        <w:t xml:space="preserve"> and 95</w:t>
      </w:r>
      <w:r w:rsidRPr="004052DD">
        <w:rPr>
          <w:vertAlign w:val="superscript"/>
        </w:rPr>
        <w:t>th</w:t>
      </w:r>
      <w:r>
        <w:t xml:space="preserve">) are shown in </w:t>
      </w:r>
      <w:r>
        <w:fldChar w:fldCharType="begin"/>
      </w:r>
      <w:r>
        <w:instrText xml:space="preserve"> REF _Ref83290556 \h </w:instrText>
      </w:r>
      <w:r>
        <w:fldChar w:fldCharType="separate"/>
      </w:r>
      <w:r w:rsidR="00E86EE1">
        <w:t xml:space="preserve">Figure </w:t>
      </w:r>
      <w:r w:rsidR="00E86EE1">
        <w:rPr>
          <w:noProof/>
        </w:rPr>
        <w:t>4</w:t>
      </w:r>
      <w:r w:rsidR="00E86EE1">
        <w:t>-</w:t>
      </w:r>
      <w:r w:rsidR="00E86EE1">
        <w:rPr>
          <w:noProof/>
        </w:rPr>
        <w:t>5</w:t>
      </w:r>
      <w:r>
        <w:fldChar w:fldCharType="end"/>
      </w:r>
      <w:r>
        <w:t xml:space="preserve">, and the distribution of the </w:t>
      </w:r>
      <w:r w:rsidRPr="004E4812">
        <w:rPr>
          <w:i/>
          <w:iCs/>
        </w:rPr>
        <w:t xml:space="preserve">E. </w:t>
      </w:r>
      <w:r>
        <w:rPr>
          <w:i/>
          <w:iCs/>
        </w:rPr>
        <w:t>coli</w:t>
      </w:r>
      <w:r>
        <w:t xml:space="preserve"> exceedance measures (the percentage of observations that exceeded 260 and 540 100 m</w:t>
      </w:r>
      <w:r w:rsidR="00CE679A">
        <w:t>L</w:t>
      </w:r>
      <w:r w:rsidRPr="009A6526">
        <w:rPr>
          <w:vertAlign w:val="superscript"/>
        </w:rPr>
        <w:t>-1</w:t>
      </w:r>
      <w:r>
        <w:t xml:space="preserve">, respectively) are shown in </w:t>
      </w:r>
      <w:r>
        <w:fldChar w:fldCharType="begin"/>
      </w:r>
      <w:r>
        <w:instrText xml:space="preserve"> REF _Ref83290558 \h </w:instrText>
      </w:r>
      <w:r>
        <w:fldChar w:fldCharType="separate"/>
      </w:r>
      <w:r w:rsidR="00E86EE1">
        <w:t xml:space="preserve">Figure </w:t>
      </w:r>
      <w:r w:rsidR="00E86EE1">
        <w:rPr>
          <w:noProof/>
        </w:rPr>
        <w:t>4</w:t>
      </w:r>
      <w:r w:rsidR="00E86EE1">
        <w:t>-</w:t>
      </w:r>
      <w:r w:rsidR="00E86EE1">
        <w:rPr>
          <w:noProof/>
        </w:rPr>
        <w:t>6</w:t>
      </w:r>
      <w:r>
        <w:fldChar w:fldCharType="end"/>
      </w:r>
      <w:r>
        <w:t xml:space="preserve">. </w:t>
      </w:r>
      <w:r w:rsidR="00367C8F">
        <w:t xml:space="preserve">All percentiles and exceedances </w:t>
      </w:r>
      <w:r w:rsidR="008E65CA">
        <w:t xml:space="preserve">showed category median values that increased with increasing proportions of catchment human </w:t>
      </w:r>
      <w:r w:rsidR="001706D9">
        <w:t>modified land cover</w:t>
      </w:r>
      <w:r w:rsidR="008443E8">
        <w:t>. However, there is considerable overlap in the distributions for each of the classes.</w:t>
      </w:r>
    </w:p>
    <w:p w14:paraId="4FA33039" w14:textId="77777777" w:rsidR="005500EA" w:rsidRPr="005500EA" w:rsidRDefault="005500EA" w:rsidP="00A90BD4">
      <w:pPr>
        <w:pStyle w:val="BodyText"/>
      </w:pPr>
    </w:p>
    <w:p w14:paraId="33185ADD" w14:textId="582EEF59" w:rsidR="00412CF2" w:rsidRDefault="002809C5" w:rsidP="00412CF2">
      <w:pPr>
        <w:pStyle w:val="BodyText"/>
        <w:keepNext/>
      </w:pPr>
      <w:r>
        <w:rPr>
          <w:noProof/>
        </w:rPr>
        <w:lastRenderedPageBreak/>
        <w:drawing>
          <wp:inline distT="0" distB="0" distL="0" distR="0" wp14:anchorId="325474E1" wp14:editId="73E4C99B">
            <wp:extent cx="5750560" cy="6236970"/>
            <wp:effectExtent l="0" t="0" r="2540" b="0"/>
            <wp:docPr id="540389354" name="Picture 2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36" cstate="print">
                      <a:extLst>
                        <a:ext uri="{28A0092B-C50C-407E-A947-70E740481C1C}">
                          <a14:useLocalDpi xmlns:a14="http://schemas.microsoft.com/office/drawing/2010/main" val="0"/>
                        </a:ext>
                      </a:extLst>
                    </a:blip>
                    <a:srcRect/>
                    <a:stretch>
                      <a:fillRect/>
                    </a:stretch>
                  </pic:blipFill>
                  <pic:spPr bwMode="auto">
                    <a:xfrm>
                      <a:off x="0" y="0"/>
                      <a:ext cx="5750560" cy="6236970"/>
                    </a:xfrm>
                    <a:prstGeom prst="rect">
                      <a:avLst/>
                    </a:prstGeom>
                    <a:noFill/>
                    <a:ln>
                      <a:noFill/>
                    </a:ln>
                  </pic:spPr>
                </pic:pic>
              </a:graphicData>
            </a:graphic>
          </wp:inline>
        </w:drawing>
      </w:r>
    </w:p>
    <w:p w14:paraId="4862AC99" w14:textId="7CD4B21A" w:rsidR="00412CF2" w:rsidRPr="00BA0199" w:rsidRDefault="00412CF2" w:rsidP="00412CF2">
      <w:pPr>
        <w:pStyle w:val="Caption"/>
        <w:keepNext w:val="0"/>
        <w:rPr>
          <w:vanish/>
          <w:specVanish/>
        </w:rPr>
      </w:pPr>
      <w:bookmarkStart w:id="226" w:name="_Ref82768870"/>
      <w:bookmarkStart w:id="227" w:name="_Toc96690354"/>
      <w:bookmarkStart w:id="228" w:name="_Toc212213475"/>
      <w:r>
        <w:t xml:space="preserve">Figure </w:t>
      </w:r>
      <w:r w:rsidR="00F80E77">
        <w:fldChar w:fldCharType="begin"/>
      </w:r>
      <w:r w:rsidR="00F80E77">
        <w:instrText xml:space="preserve"> STYLEREF 1 \s </w:instrText>
      </w:r>
      <w:r w:rsidR="00F80E77">
        <w:fldChar w:fldCharType="separate"/>
      </w:r>
      <w:r w:rsidR="00E86EE1">
        <w:rPr>
          <w:noProof/>
        </w:rPr>
        <w:t>4</w:t>
      </w:r>
      <w:r w:rsidR="00F80E77">
        <w:rPr>
          <w:noProof/>
        </w:rPr>
        <w:fldChar w:fldCharType="end"/>
      </w:r>
      <w:r w:rsidR="00F852A1">
        <w:t>-</w:t>
      </w:r>
      <w:r w:rsidR="00F80E77">
        <w:fldChar w:fldCharType="begin"/>
      </w:r>
      <w:r w:rsidR="00F80E77">
        <w:instrText xml:space="preserve"> SEQ Figure \* ARABIC \s 1 </w:instrText>
      </w:r>
      <w:r w:rsidR="00F80E77">
        <w:fldChar w:fldCharType="separate"/>
      </w:r>
      <w:r w:rsidR="00E86EE1">
        <w:rPr>
          <w:noProof/>
        </w:rPr>
        <w:t>4</w:t>
      </w:r>
      <w:r w:rsidR="00F80E77">
        <w:rPr>
          <w:noProof/>
        </w:rPr>
        <w:fldChar w:fldCharType="end"/>
      </w:r>
      <w:bookmarkEnd w:id="226"/>
      <w:r>
        <w:t>:</w:t>
      </w:r>
      <w:r>
        <w:tab/>
        <w:t xml:space="preserve">River water quality state in </w:t>
      </w:r>
      <w:r w:rsidR="00A4572A">
        <w:t xml:space="preserve">human </w:t>
      </w:r>
      <w:r w:rsidR="001706D9">
        <w:t>modified land cover</w:t>
      </w:r>
      <w:r w:rsidR="001706D9" w:rsidDel="001706D9">
        <w:t xml:space="preserve"> </w:t>
      </w:r>
      <w:r>
        <w:t>classes.</w:t>
      </w:r>
      <w:bookmarkEnd w:id="227"/>
      <w:bookmarkEnd w:id="228"/>
    </w:p>
    <w:p w14:paraId="0C843B08" w14:textId="1E08DB41" w:rsidR="00412CF2" w:rsidRDefault="00412CF2" w:rsidP="00412CF2">
      <w:pPr>
        <w:pStyle w:val="CaptionText"/>
      </w:pPr>
      <w:r>
        <w:t xml:space="preserve"> </w:t>
      </w:r>
      <w:r w:rsidRPr="00BA0199">
        <w:t>Box-and-whisker plots show the distributions of monitoring site medians within classes. For y-axes units of measure refer to</w:t>
      </w:r>
      <w:r>
        <w:t xml:space="preserve"> </w:t>
      </w:r>
      <w:r>
        <w:fldChar w:fldCharType="begin"/>
      </w:r>
      <w:r>
        <w:instrText xml:space="preserve"> REF _Ref531425957 \h </w:instrText>
      </w:r>
      <w:r>
        <w:fldChar w:fldCharType="separate"/>
      </w:r>
      <w:r w:rsidR="00E86EE1" w:rsidRPr="003C1F13">
        <w:rPr>
          <w:szCs w:val="22"/>
        </w:rPr>
        <w:t xml:space="preserve">Table </w:t>
      </w:r>
      <w:r w:rsidR="00E86EE1">
        <w:rPr>
          <w:noProof/>
          <w:szCs w:val="22"/>
        </w:rPr>
        <w:t>2</w:t>
      </w:r>
      <w:r w:rsidR="00E86EE1">
        <w:rPr>
          <w:szCs w:val="22"/>
        </w:rPr>
        <w:t>-</w:t>
      </w:r>
      <w:r w:rsidR="00E86EE1">
        <w:rPr>
          <w:noProof/>
          <w:szCs w:val="22"/>
        </w:rPr>
        <w:t>1</w:t>
      </w:r>
      <w:r>
        <w:fldChar w:fldCharType="end"/>
      </w:r>
      <w:r w:rsidRPr="00BA0199">
        <w:t>. Black horizontal line in each box indicates the median of site medians, and the box indicates the inter-quartile range (IQR). Whiskers extend from the box to the largest (or smallest) values no more than 1.5</w:t>
      </w:r>
      <w:r w:rsidR="00CE679A">
        <w:t>×</w:t>
      </w:r>
      <w:r w:rsidRPr="00BA0199">
        <w:t>IQR from the box. Data beyond the whiskers are shown as black circles. Note log-scale on Y-axes</w:t>
      </w:r>
      <w:r>
        <w:t xml:space="preserve">. </w:t>
      </w:r>
    </w:p>
    <w:p w14:paraId="47D96664" w14:textId="7443414A" w:rsidR="00412CF2" w:rsidRDefault="00A4572A" w:rsidP="00412CF2">
      <w:pPr>
        <w:pStyle w:val="BodyText"/>
        <w:keepNext/>
      </w:pPr>
      <w:r>
        <w:rPr>
          <w:noProof/>
        </w:rPr>
        <w:lastRenderedPageBreak/>
        <w:drawing>
          <wp:inline distT="0" distB="0" distL="0" distR="0" wp14:anchorId="28E5B72F" wp14:editId="79B8AD6A">
            <wp:extent cx="5750560" cy="4022090"/>
            <wp:effectExtent l="0" t="0" r="2540" b="0"/>
            <wp:docPr id="2129387495" name="Picture 2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pic:cNvPicPr>
                      <a:picLocks noChangeAspect="1" noChangeArrowheads="1"/>
                    </pic:cNvPicPr>
                  </pic:nvPicPr>
                  <pic:blipFill>
                    <a:blip r:embed="rId37" cstate="print">
                      <a:extLst>
                        <a:ext uri="{28A0092B-C50C-407E-A947-70E740481C1C}">
                          <a14:useLocalDpi xmlns:a14="http://schemas.microsoft.com/office/drawing/2010/main" val="0"/>
                        </a:ext>
                      </a:extLst>
                    </a:blip>
                    <a:srcRect/>
                    <a:stretch>
                      <a:fillRect/>
                    </a:stretch>
                  </pic:blipFill>
                  <pic:spPr bwMode="auto">
                    <a:xfrm>
                      <a:off x="0" y="0"/>
                      <a:ext cx="5750560" cy="4022090"/>
                    </a:xfrm>
                    <a:prstGeom prst="rect">
                      <a:avLst/>
                    </a:prstGeom>
                    <a:noFill/>
                    <a:ln>
                      <a:noFill/>
                    </a:ln>
                  </pic:spPr>
                </pic:pic>
              </a:graphicData>
            </a:graphic>
          </wp:inline>
        </w:drawing>
      </w:r>
    </w:p>
    <w:p w14:paraId="7A39E4EA" w14:textId="310A5638" w:rsidR="00412CF2" w:rsidRPr="00B83C18" w:rsidRDefault="00412CF2" w:rsidP="00412CF2">
      <w:pPr>
        <w:pStyle w:val="Caption"/>
        <w:keepNext w:val="0"/>
        <w:rPr>
          <w:vanish/>
          <w:specVanish/>
        </w:rPr>
      </w:pPr>
      <w:bookmarkStart w:id="229" w:name="_Ref83290556"/>
      <w:bookmarkStart w:id="230" w:name="_Toc96690355"/>
      <w:bookmarkStart w:id="231" w:name="_Toc212213476"/>
      <w:r>
        <w:t xml:space="preserve">Figure </w:t>
      </w:r>
      <w:r w:rsidR="00F80E77">
        <w:fldChar w:fldCharType="begin"/>
      </w:r>
      <w:r w:rsidR="00F80E77">
        <w:instrText xml:space="preserve"> STYLEREF 1 \s </w:instrText>
      </w:r>
      <w:r w:rsidR="00F80E77">
        <w:fldChar w:fldCharType="separate"/>
      </w:r>
      <w:r w:rsidR="00E86EE1">
        <w:rPr>
          <w:noProof/>
        </w:rPr>
        <w:t>4</w:t>
      </w:r>
      <w:r w:rsidR="00F80E77">
        <w:rPr>
          <w:noProof/>
        </w:rPr>
        <w:fldChar w:fldCharType="end"/>
      </w:r>
      <w:r w:rsidR="00F852A1">
        <w:t>-</w:t>
      </w:r>
      <w:r w:rsidR="00F80E77">
        <w:fldChar w:fldCharType="begin"/>
      </w:r>
      <w:r w:rsidR="00F80E77">
        <w:instrText xml:space="preserve"> SEQ Figure \* ARABIC \s 1 </w:instrText>
      </w:r>
      <w:r w:rsidR="00F80E77">
        <w:fldChar w:fldCharType="separate"/>
      </w:r>
      <w:r w:rsidR="00E86EE1">
        <w:rPr>
          <w:noProof/>
        </w:rPr>
        <w:t>5</w:t>
      </w:r>
      <w:r w:rsidR="00F80E77">
        <w:rPr>
          <w:noProof/>
        </w:rPr>
        <w:fldChar w:fldCharType="end"/>
      </w:r>
      <w:bookmarkEnd w:id="229"/>
      <w:r>
        <w:t>:</w:t>
      </w:r>
      <w:r>
        <w:tab/>
      </w:r>
      <w:r w:rsidR="004E4812" w:rsidRPr="004E4812">
        <w:rPr>
          <w:i/>
          <w:iCs/>
        </w:rPr>
        <w:t xml:space="preserve">E. </w:t>
      </w:r>
      <w:r w:rsidR="004E4812">
        <w:rPr>
          <w:i/>
          <w:iCs/>
        </w:rPr>
        <w:t>coli</w:t>
      </w:r>
      <w:r>
        <w:t xml:space="preserve"> concentrations in </w:t>
      </w:r>
      <w:r w:rsidR="00A4572A">
        <w:t xml:space="preserve">human </w:t>
      </w:r>
      <w:r w:rsidR="00A028F2">
        <w:t>modified land cover</w:t>
      </w:r>
      <w:r w:rsidR="00A028F2" w:rsidDel="00A028F2">
        <w:t xml:space="preserve"> </w:t>
      </w:r>
      <w:r>
        <w:t>classes.</w:t>
      </w:r>
      <w:bookmarkEnd w:id="230"/>
      <w:bookmarkEnd w:id="231"/>
    </w:p>
    <w:p w14:paraId="1A0FD601" w14:textId="5FDE60AD" w:rsidR="00412CF2" w:rsidRDefault="00412CF2" w:rsidP="00412CF2">
      <w:pPr>
        <w:pStyle w:val="CaptionText"/>
      </w:pPr>
      <w:r>
        <w:t xml:space="preserve"> Box-and-whisker plots show the distributions of monitoring site percentiles within classes. Black horizontal line in each box indicates the median of site percentiles, and the box indicates the inter-quartile range (IQR). Whiskers extend from the box to the largest (or smallest) values no more than </w:t>
      </w:r>
      <w:r w:rsidR="004B280D" w:rsidRPr="00BA0199">
        <w:t>1.5</w:t>
      </w:r>
      <w:r w:rsidR="004B280D">
        <w:t>×</w:t>
      </w:r>
      <w:r w:rsidR="004B280D" w:rsidRPr="00BA0199">
        <w:t>IQR</w:t>
      </w:r>
      <w:r w:rsidR="004B280D">
        <w:t xml:space="preserve"> </w:t>
      </w:r>
      <w:r>
        <w:t>from the box. Data beyond the whiskers are shown as black circles. Note log-scale on Y-axes.</w:t>
      </w:r>
    </w:p>
    <w:p w14:paraId="6C91948A" w14:textId="7D05D04F" w:rsidR="00412CF2" w:rsidRDefault="00A4572A" w:rsidP="00412CF2">
      <w:pPr>
        <w:pStyle w:val="BodyText"/>
        <w:keepNext/>
      </w:pPr>
      <w:bookmarkStart w:id="232" w:name="_Ref82768918"/>
      <w:r>
        <w:rPr>
          <w:noProof/>
        </w:rPr>
        <w:drawing>
          <wp:inline distT="0" distB="0" distL="0" distR="0" wp14:anchorId="24791551" wp14:editId="54B33302">
            <wp:extent cx="5750560" cy="2288540"/>
            <wp:effectExtent l="0" t="0" r="2540" b="0"/>
            <wp:docPr id="658539901" name="Picture 2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
                    <pic:cNvPicPr>
                      <a:picLocks noChangeAspect="1" noChangeArrowheads="1"/>
                    </pic:cNvPicPr>
                  </pic:nvPicPr>
                  <pic:blipFill>
                    <a:blip r:embed="rId38" cstate="print">
                      <a:extLst>
                        <a:ext uri="{28A0092B-C50C-407E-A947-70E740481C1C}">
                          <a14:useLocalDpi xmlns:a14="http://schemas.microsoft.com/office/drawing/2010/main" val="0"/>
                        </a:ext>
                      </a:extLst>
                    </a:blip>
                    <a:srcRect/>
                    <a:stretch>
                      <a:fillRect/>
                    </a:stretch>
                  </pic:blipFill>
                  <pic:spPr bwMode="auto">
                    <a:xfrm>
                      <a:off x="0" y="0"/>
                      <a:ext cx="5750560" cy="2288540"/>
                    </a:xfrm>
                    <a:prstGeom prst="rect">
                      <a:avLst/>
                    </a:prstGeom>
                    <a:noFill/>
                    <a:ln>
                      <a:noFill/>
                    </a:ln>
                  </pic:spPr>
                </pic:pic>
              </a:graphicData>
            </a:graphic>
          </wp:inline>
        </w:drawing>
      </w:r>
    </w:p>
    <w:p w14:paraId="27FC6A78" w14:textId="68C455F6" w:rsidR="00412CF2" w:rsidRPr="00B83C18" w:rsidRDefault="00412CF2" w:rsidP="00412CF2">
      <w:pPr>
        <w:pStyle w:val="Caption"/>
        <w:keepNext w:val="0"/>
        <w:rPr>
          <w:vanish/>
          <w:specVanish/>
        </w:rPr>
      </w:pPr>
      <w:bookmarkStart w:id="233" w:name="_Ref83290558"/>
      <w:bookmarkStart w:id="234" w:name="_Toc96690356"/>
      <w:bookmarkStart w:id="235" w:name="_Toc212213477"/>
      <w:bookmarkStart w:id="236" w:name="_Toc82600413"/>
      <w:bookmarkEnd w:id="232"/>
      <w:r>
        <w:t xml:space="preserve">Figure </w:t>
      </w:r>
      <w:r w:rsidR="00F80E77">
        <w:fldChar w:fldCharType="begin"/>
      </w:r>
      <w:r w:rsidR="00F80E77">
        <w:instrText xml:space="preserve"> STYLEREF 1 \s </w:instrText>
      </w:r>
      <w:r w:rsidR="00F80E77">
        <w:fldChar w:fldCharType="separate"/>
      </w:r>
      <w:r w:rsidR="00E86EE1">
        <w:rPr>
          <w:noProof/>
        </w:rPr>
        <w:t>4</w:t>
      </w:r>
      <w:r w:rsidR="00F80E77">
        <w:rPr>
          <w:noProof/>
        </w:rPr>
        <w:fldChar w:fldCharType="end"/>
      </w:r>
      <w:r w:rsidR="00F852A1">
        <w:t>-</w:t>
      </w:r>
      <w:r w:rsidR="00F80E77">
        <w:fldChar w:fldCharType="begin"/>
      </w:r>
      <w:r w:rsidR="00F80E77">
        <w:instrText xml:space="preserve"> SEQ Figure \* ARABIC \s 1 </w:instrText>
      </w:r>
      <w:r w:rsidR="00F80E77">
        <w:fldChar w:fldCharType="separate"/>
      </w:r>
      <w:r w:rsidR="00E86EE1">
        <w:rPr>
          <w:noProof/>
        </w:rPr>
        <w:t>6</w:t>
      </w:r>
      <w:r w:rsidR="00F80E77">
        <w:rPr>
          <w:noProof/>
        </w:rPr>
        <w:fldChar w:fldCharType="end"/>
      </w:r>
      <w:bookmarkEnd w:id="233"/>
      <w:r>
        <w:t>:</w:t>
      </w:r>
      <w:r>
        <w:tab/>
      </w:r>
      <w:r w:rsidR="004E4812" w:rsidRPr="004E4812">
        <w:rPr>
          <w:i/>
          <w:iCs/>
        </w:rPr>
        <w:t xml:space="preserve">E. </w:t>
      </w:r>
      <w:r w:rsidR="004E4812">
        <w:rPr>
          <w:i/>
          <w:iCs/>
        </w:rPr>
        <w:t>coli</w:t>
      </w:r>
      <w:r>
        <w:t xml:space="preserve"> percent exceedance in </w:t>
      </w:r>
      <w:r w:rsidR="00A4572A">
        <w:t xml:space="preserve">human </w:t>
      </w:r>
      <w:r w:rsidR="00A028F2">
        <w:t>modified land cover</w:t>
      </w:r>
      <w:r w:rsidR="00A028F2" w:rsidDel="00A028F2">
        <w:t xml:space="preserve"> </w:t>
      </w:r>
      <w:r>
        <w:t>classes.</w:t>
      </w:r>
      <w:bookmarkEnd w:id="234"/>
      <w:bookmarkEnd w:id="235"/>
    </w:p>
    <w:p w14:paraId="198D4CA5" w14:textId="3684E148" w:rsidR="00412CF2" w:rsidRPr="00B83C18" w:rsidRDefault="00412CF2" w:rsidP="00412CF2">
      <w:pPr>
        <w:pStyle w:val="CaptionText"/>
      </w:pPr>
      <w:r>
        <w:t xml:space="preserve"> Box-and-whisker plots show the distributions of percentage exceedance over 260 100 m</w:t>
      </w:r>
      <w:r w:rsidR="00CE679A">
        <w:t>L</w:t>
      </w:r>
      <w:r w:rsidRPr="0094717B">
        <w:rPr>
          <w:vertAlign w:val="superscript"/>
        </w:rPr>
        <w:t>-1</w:t>
      </w:r>
      <w:r>
        <w:t xml:space="preserve"> (</w:t>
      </w:r>
      <w:r w:rsidR="003205F3">
        <w:t>% &gt;260 100m</w:t>
      </w:r>
      <w:r w:rsidR="00CE679A">
        <w:t>L</w:t>
      </w:r>
      <w:r w:rsidR="003205F3">
        <w:rPr>
          <w:vertAlign w:val="superscript"/>
        </w:rPr>
        <w:t>-1</w:t>
      </w:r>
      <w:r>
        <w:t>) and</w:t>
      </w:r>
      <w:r w:rsidR="003205F3">
        <w:t xml:space="preserve"> 540</w:t>
      </w:r>
      <w:r>
        <w:t xml:space="preserve"> 100 ml-1 </w:t>
      </w:r>
      <w:r w:rsidR="003205F3">
        <w:t>(% &gt;540 100m</w:t>
      </w:r>
      <w:r w:rsidR="00CE679A">
        <w:t>L</w:t>
      </w:r>
      <w:r w:rsidR="003205F3">
        <w:rPr>
          <w:vertAlign w:val="superscript"/>
        </w:rPr>
        <w:t>-1</w:t>
      </w:r>
      <w:r w:rsidR="003205F3">
        <w:t>)</w:t>
      </w:r>
      <w:r w:rsidR="003205F3" w:rsidDel="003205F3">
        <w:t xml:space="preserve"> </w:t>
      </w:r>
      <w:r>
        <w:t xml:space="preserve">at river monitoring sites within classes. Black horizontal line in each box indicates the median of percent exceedances and the box indicates the inter-quartile range (IQR). Whiskers extend from the box to the largest (or smallest) values no more than </w:t>
      </w:r>
      <w:r w:rsidR="004B280D" w:rsidRPr="00BA0199">
        <w:t>1.5</w:t>
      </w:r>
      <w:r w:rsidR="004B280D">
        <w:t>×</w:t>
      </w:r>
      <w:r w:rsidR="004B280D" w:rsidRPr="00BA0199">
        <w:t>IQR</w:t>
      </w:r>
      <w:r w:rsidR="004B280D">
        <w:t xml:space="preserve"> </w:t>
      </w:r>
      <w:r>
        <w:t>from the box. Data beyond the whiskers are shown as black circles.</w:t>
      </w:r>
    </w:p>
    <w:p w14:paraId="5CC2219E" w14:textId="77777777" w:rsidR="00412CF2" w:rsidRDefault="00412CF2" w:rsidP="00EE376C">
      <w:pPr>
        <w:pStyle w:val="Heading2"/>
        <w:pageBreakBefore/>
        <w:numPr>
          <w:ilvl w:val="1"/>
          <w:numId w:val="7"/>
        </w:numPr>
      </w:pPr>
      <w:bookmarkStart w:id="237" w:name="_Toc96690325"/>
      <w:bookmarkStart w:id="238" w:name="_Toc212213441"/>
      <w:r>
        <w:lastRenderedPageBreak/>
        <w:t>NOF grades</w:t>
      </w:r>
      <w:bookmarkEnd w:id="236"/>
      <w:bookmarkEnd w:id="237"/>
      <w:bookmarkEnd w:id="238"/>
    </w:p>
    <w:p w14:paraId="2DABF30D" w14:textId="2DD1F91D" w:rsidR="002B3E1D" w:rsidRDefault="002B3E1D" w:rsidP="00412CF2">
      <w:pPr>
        <w:pStyle w:val="BodyText"/>
      </w:pPr>
      <w:r>
        <w:fldChar w:fldCharType="begin"/>
      </w:r>
      <w:r>
        <w:instrText xml:space="preserve"> REF _Ref82769147 \h </w:instrText>
      </w:r>
      <w:r>
        <w:fldChar w:fldCharType="separate"/>
      </w:r>
      <w:r w:rsidR="00E86EE1">
        <w:t xml:space="preserve">Table </w:t>
      </w:r>
      <w:r w:rsidR="00E86EE1">
        <w:rPr>
          <w:noProof/>
        </w:rPr>
        <w:t>4</w:t>
      </w:r>
      <w:r w:rsidR="00E86EE1">
        <w:t>-</w:t>
      </w:r>
      <w:r w:rsidR="00E86EE1">
        <w:rPr>
          <w:noProof/>
        </w:rPr>
        <w:t>2</w:t>
      </w:r>
      <w:r>
        <w:fldChar w:fldCharType="end"/>
      </w:r>
      <w:r w:rsidRPr="002B3E1D">
        <w:t xml:space="preserve"> and </w:t>
      </w:r>
      <w:r>
        <w:fldChar w:fldCharType="begin"/>
      </w:r>
      <w:r>
        <w:instrText xml:space="preserve"> REF _Ref209533621 \h </w:instrText>
      </w:r>
      <w:r>
        <w:fldChar w:fldCharType="separate"/>
      </w:r>
      <w:r w:rsidR="00E86EE1">
        <w:t xml:space="preserve">Figure </w:t>
      </w:r>
      <w:r w:rsidR="00E86EE1">
        <w:rPr>
          <w:noProof/>
        </w:rPr>
        <w:t>4</w:t>
      </w:r>
      <w:r w:rsidR="00E86EE1">
        <w:t>-</w:t>
      </w:r>
      <w:r w:rsidR="00E86EE1">
        <w:rPr>
          <w:noProof/>
        </w:rPr>
        <w:t>7</w:t>
      </w:r>
      <w:r>
        <w:fldChar w:fldCharType="end"/>
      </w:r>
      <w:r w:rsidRPr="002B3E1D">
        <w:t xml:space="preserve"> provide summaries of water quality grades for each NPS-FM attribute, demonstrating the number and percentage of sites that are classified in each NOF grade. </w:t>
      </w:r>
      <w:r>
        <w:fldChar w:fldCharType="begin"/>
      </w:r>
      <w:r>
        <w:instrText xml:space="preserve"> REF _Ref82769235 \h </w:instrText>
      </w:r>
      <w:r>
        <w:fldChar w:fldCharType="separate"/>
      </w:r>
      <w:r w:rsidR="00E86EE1">
        <w:t xml:space="preserve">Figure </w:t>
      </w:r>
      <w:r w:rsidR="00E86EE1">
        <w:rPr>
          <w:noProof/>
        </w:rPr>
        <w:t>4</w:t>
      </w:r>
      <w:r w:rsidR="00E86EE1">
        <w:t>-</w:t>
      </w:r>
      <w:r w:rsidR="00E86EE1">
        <w:rPr>
          <w:noProof/>
        </w:rPr>
        <w:t>8</w:t>
      </w:r>
      <w:r>
        <w:fldChar w:fldCharType="end"/>
      </w:r>
      <w:r>
        <w:t xml:space="preserve">, </w:t>
      </w:r>
      <w:r>
        <w:fldChar w:fldCharType="begin"/>
      </w:r>
      <w:r>
        <w:instrText xml:space="preserve"> REF _Ref209533774 \h </w:instrText>
      </w:r>
      <w:r>
        <w:fldChar w:fldCharType="separate"/>
      </w:r>
      <w:r w:rsidR="00E86EE1">
        <w:t xml:space="preserve">Figure </w:t>
      </w:r>
      <w:r w:rsidR="00E86EE1">
        <w:rPr>
          <w:noProof/>
        </w:rPr>
        <w:t>4</w:t>
      </w:r>
      <w:r w:rsidR="00E86EE1">
        <w:t>-</w:t>
      </w:r>
      <w:r w:rsidR="00E86EE1">
        <w:rPr>
          <w:noProof/>
        </w:rPr>
        <w:t>9</w:t>
      </w:r>
      <w:r>
        <w:fldChar w:fldCharType="end"/>
      </w:r>
      <w:r>
        <w:t xml:space="preserve">, and </w:t>
      </w:r>
      <w:r>
        <w:fldChar w:fldCharType="begin"/>
      </w:r>
      <w:r>
        <w:instrText xml:space="preserve"> REF _Ref82769254 \h </w:instrText>
      </w:r>
      <w:r>
        <w:fldChar w:fldCharType="separate"/>
      </w:r>
      <w:r w:rsidR="00E86EE1">
        <w:t xml:space="preserve">Figure </w:t>
      </w:r>
      <w:r w:rsidR="00E86EE1">
        <w:rPr>
          <w:noProof/>
        </w:rPr>
        <w:t>4</w:t>
      </w:r>
      <w:r w:rsidR="00E86EE1">
        <w:t>-</w:t>
      </w:r>
      <w:r w:rsidR="00E86EE1">
        <w:rPr>
          <w:noProof/>
        </w:rPr>
        <w:t>10</w:t>
      </w:r>
      <w:r>
        <w:fldChar w:fldCharType="end"/>
      </w:r>
      <w:r w:rsidRPr="002B3E1D">
        <w:t xml:space="preserve"> provide maps for each attribute showing the sites coloured by their evaluated NOF grade. </w:t>
      </w:r>
      <w:r>
        <w:fldChar w:fldCharType="begin"/>
      </w:r>
      <w:r>
        <w:instrText xml:space="preserve"> REF _Ref212041852 \h </w:instrText>
      </w:r>
      <w:r>
        <w:fldChar w:fldCharType="separate"/>
      </w:r>
      <w:r w:rsidR="00E86EE1">
        <w:t xml:space="preserve">Figure </w:t>
      </w:r>
      <w:r w:rsidR="00E86EE1">
        <w:rPr>
          <w:noProof/>
        </w:rPr>
        <w:t>4</w:t>
      </w:r>
      <w:r w:rsidR="00E86EE1">
        <w:noBreakHyphen/>
      </w:r>
      <w:r w:rsidR="00E86EE1">
        <w:rPr>
          <w:noProof/>
        </w:rPr>
        <w:t>11</w:t>
      </w:r>
      <w:r>
        <w:fldChar w:fldCharType="end"/>
      </w:r>
      <w:r>
        <w:t xml:space="preserve">, </w:t>
      </w:r>
      <w:r>
        <w:fldChar w:fldCharType="begin"/>
      </w:r>
      <w:r>
        <w:instrText xml:space="preserve"> REF _Ref212041857 \h </w:instrText>
      </w:r>
      <w:r>
        <w:fldChar w:fldCharType="separate"/>
      </w:r>
      <w:r w:rsidR="00E86EE1">
        <w:t xml:space="preserve">Figure </w:t>
      </w:r>
      <w:r w:rsidR="00E86EE1">
        <w:rPr>
          <w:noProof/>
        </w:rPr>
        <w:t>4</w:t>
      </w:r>
      <w:r w:rsidR="00E86EE1">
        <w:noBreakHyphen/>
      </w:r>
      <w:r w:rsidR="00E86EE1">
        <w:rPr>
          <w:noProof/>
        </w:rPr>
        <w:t>12</w:t>
      </w:r>
      <w:r>
        <w:fldChar w:fldCharType="end"/>
      </w:r>
      <w:r>
        <w:t xml:space="preserve">, and </w:t>
      </w:r>
      <w:r>
        <w:fldChar w:fldCharType="begin"/>
      </w:r>
      <w:r>
        <w:instrText xml:space="preserve"> REF _Ref212041860 \h </w:instrText>
      </w:r>
      <w:r>
        <w:fldChar w:fldCharType="separate"/>
      </w:r>
      <w:r w:rsidR="00E86EE1">
        <w:t xml:space="preserve">Figure </w:t>
      </w:r>
      <w:r w:rsidR="00E86EE1">
        <w:rPr>
          <w:noProof/>
        </w:rPr>
        <w:t>4</w:t>
      </w:r>
      <w:r w:rsidR="00E86EE1">
        <w:noBreakHyphen/>
      </w:r>
      <w:r w:rsidR="00E86EE1">
        <w:rPr>
          <w:noProof/>
        </w:rPr>
        <w:t>13</w:t>
      </w:r>
      <w:r>
        <w:fldChar w:fldCharType="end"/>
      </w:r>
      <w:r>
        <w:t xml:space="preserve"> </w:t>
      </w:r>
      <w:r w:rsidRPr="002B3E1D">
        <w:t>show the percentage of sites belonging to each grade, by land cover category and variable.</w:t>
      </w:r>
    </w:p>
    <w:p w14:paraId="2BCE8B92" w14:textId="050B6D25" w:rsidR="00412CF2" w:rsidRDefault="00412CF2" w:rsidP="00412CF2">
      <w:pPr>
        <w:pStyle w:val="BodyText"/>
      </w:pPr>
      <w:proofErr w:type="gramStart"/>
      <w:r>
        <w:t>The majority of</w:t>
      </w:r>
      <w:proofErr w:type="gramEnd"/>
      <w:r>
        <w:t xml:space="preserve"> sites (</w:t>
      </w:r>
      <w:r w:rsidR="00A14F46">
        <w:t>64</w:t>
      </w:r>
      <w:r>
        <w:t xml:space="preserve">%) were graded below the national bottom line for the NPS-FM </w:t>
      </w:r>
      <w:proofErr w:type="gramStart"/>
      <w:r w:rsidRPr="0051566B">
        <w:rPr>
          <w:i/>
          <w:iCs/>
        </w:rPr>
        <w:t>E.coli</w:t>
      </w:r>
      <w:proofErr w:type="gramEnd"/>
      <w:r>
        <w:t xml:space="preserve"> combined numeric attribute state (i.e., most were graded D or E). </w:t>
      </w:r>
      <w:r w:rsidR="00CE679A">
        <w:t xml:space="preserve">More than </w:t>
      </w:r>
      <w:r w:rsidR="00F154C7">
        <w:t>88</w:t>
      </w:r>
      <w:r>
        <w:t xml:space="preserve">% of sites </w:t>
      </w:r>
      <w:r w:rsidR="002531D0">
        <w:t>with 75</w:t>
      </w:r>
      <w:r w:rsidR="00CE679A">
        <w:t>–</w:t>
      </w:r>
      <w:r w:rsidR="002531D0">
        <w:t xml:space="preserve">100% </w:t>
      </w:r>
      <w:r w:rsidR="002605C0">
        <w:t>upstream</w:t>
      </w:r>
      <w:r w:rsidR="002531D0">
        <w:t xml:space="preserve"> </w:t>
      </w:r>
      <w:r w:rsidR="002605C0">
        <w:t xml:space="preserve">human </w:t>
      </w:r>
      <w:r w:rsidR="00A028F2">
        <w:t>modified land cover</w:t>
      </w:r>
      <w:r w:rsidR="00A028F2" w:rsidDel="00A028F2">
        <w:t xml:space="preserve"> </w:t>
      </w:r>
      <w:proofErr w:type="gramStart"/>
      <w:r>
        <w:t>were</w:t>
      </w:r>
      <w:proofErr w:type="gramEnd"/>
      <w:r>
        <w:t xml:space="preserve"> below the bottom line. Very few sites (</w:t>
      </w:r>
      <w:r w:rsidR="00B96CC3">
        <w:t>&lt;</w:t>
      </w:r>
      <w:r>
        <w:t>1</w:t>
      </w:r>
      <w:r w:rsidR="00CE679A">
        <w:t>–</w:t>
      </w:r>
      <w:r w:rsidR="00B96CC3">
        <w:t>5</w:t>
      </w:r>
      <w:r>
        <w:t>%) were below the bottom line for the ammonia (toxicity) and nitrate (toxicity) attributes. For the suspended fine sediment attribute (</w:t>
      </w:r>
      <w:r w:rsidR="005C0D07">
        <w:t>Clarity</w:t>
      </w:r>
      <w:r>
        <w:t xml:space="preserve">), </w:t>
      </w:r>
      <w:r w:rsidR="005C0D07">
        <w:t>39</w:t>
      </w:r>
      <w:r>
        <w:t xml:space="preserve">% of sites were below the bottom line, including </w:t>
      </w:r>
      <w:r w:rsidR="00B96CC3">
        <w:t>30</w:t>
      </w:r>
      <w:r>
        <w:t xml:space="preserve">% of sites </w:t>
      </w:r>
      <w:r w:rsidR="00B96CC3">
        <w:t>with 0</w:t>
      </w:r>
      <w:r w:rsidR="00CE679A">
        <w:t>–</w:t>
      </w:r>
      <w:r w:rsidR="00B96CC3">
        <w:t xml:space="preserve">25% upstream human </w:t>
      </w:r>
      <w:r w:rsidR="00A028F2">
        <w:t>modified land cover</w:t>
      </w:r>
      <w:r>
        <w:t xml:space="preserve">. For the macroinvertebrate attribute (numeric attribute state of median MCI), </w:t>
      </w:r>
      <w:r w:rsidR="007B2B93">
        <w:t>23</w:t>
      </w:r>
      <w:r>
        <w:t xml:space="preserve">% of sites were below the bottom line, including over </w:t>
      </w:r>
      <w:r w:rsidR="007866CA">
        <w:t>47</w:t>
      </w:r>
      <w:r>
        <w:t xml:space="preserve">% of sites </w:t>
      </w:r>
      <w:r w:rsidR="007866CA">
        <w:t>75</w:t>
      </w:r>
      <w:r w:rsidR="00CE679A">
        <w:t>–</w:t>
      </w:r>
      <w:r w:rsidR="007866CA">
        <w:t xml:space="preserve">100% upstream human </w:t>
      </w:r>
      <w:r w:rsidR="00A028F2">
        <w:t>modified land cover</w:t>
      </w:r>
      <w:r>
        <w:t xml:space="preserve">. There is no national bottom line for the DRP attribute, but </w:t>
      </w:r>
      <w:r w:rsidR="001E2144">
        <w:t>27%</w:t>
      </w:r>
      <w:r>
        <w:t xml:space="preserve"> of sites received D grades for </w:t>
      </w:r>
      <w:r w:rsidR="008F7E3A">
        <w:t>overall</w:t>
      </w:r>
      <w:r w:rsidR="006838DD">
        <w:t xml:space="preserve"> </w:t>
      </w:r>
      <w:r w:rsidR="001E2144">
        <w:t>attribute</w:t>
      </w:r>
      <w:r w:rsidR="006838DD">
        <w:t xml:space="preserve"> grade</w:t>
      </w:r>
      <w:r>
        <w:t xml:space="preserve">. Many of the lowest DRP grades </w:t>
      </w:r>
      <w:proofErr w:type="gramStart"/>
      <w:r>
        <w:t>were located in</w:t>
      </w:r>
      <w:proofErr w:type="gramEnd"/>
      <w:r>
        <w:t xml:space="preserve"> Taranaki and Bay of Plenty, which may in part reflect local geological conditions.</w:t>
      </w:r>
    </w:p>
    <w:p w14:paraId="6B37BB2A" w14:textId="3FF91651" w:rsidR="00793479" w:rsidRDefault="00FB6156" w:rsidP="00412CF2">
      <w:pPr>
        <w:pStyle w:val="BodyText"/>
      </w:pPr>
      <w:r>
        <w:rPr>
          <w:noProof/>
        </w:rPr>
        <w:drawing>
          <wp:inline distT="0" distB="0" distL="0" distR="0" wp14:anchorId="26E1E418" wp14:editId="02FC1B45">
            <wp:extent cx="5756275" cy="2367915"/>
            <wp:effectExtent l="0" t="0" r="0" b="0"/>
            <wp:docPr id="1267520039" name="Picture 2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6"/>
                    <pic:cNvPicPr>
                      <a:picLocks noChangeAspect="1" noChangeArrowheads="1"/>
                    </pic:cNvPicPr>
                  </pic:nvPicPr>
                  <pic:blipFill>
                    <a:blip r:embed="rId39" cstate="print">
                      <a:extLst>
                        <a:ext uri="{28A0092B-C50C-407E-A947-70E740481C1C}">
                          <a14:useLocalDpi xmlns:a14="http://schemas.microsoft.com/office/drawing/2010/main" val="0"/>
                        </a:ext>
                      </a:extLst>
                    </a:blip>
                    <a:srcRect/>
                    <a:stretch>
                      <a:fillRect/>
                    </a:stretch>
                  </pic:blipFill>
                  <pic:spPr bwMode="auto">
                    <a:xfrm>
                      <a:off x="0" y="0"/>
                      <a:ext cx="5756275" cy="2367915"/>
                    </a:xfrm>
                    <a:prstGeom prst="rect">
                      <a:avLst/>
                    </a:prstGeom>
                    <a:noFill/>
                    <a:ln>
                      <a:noFill/>
                    </a:ln>
                  </pic:spPr>
                </pic:pic>
              </a:graphicData>
            </a:graphic>
          </wp:inline>
        </w:drawing>
      </w:r>
    </w:p>
    <w:p w14:paraId="6959FFED" w14:textId="21B449F6" w:rsidR="008351EE" w:rsidRDefault="008351EE" w:rsidP="008351EE">
      <w:pPr>
        <w:pStyle w:val="Caption"/>
        <w:keepNext w:val="0"/>
      </w:pPr>
      <w:bookmarkStart w:id="239" w:name="_Ref209533621"/>
      <w:bookmarkStart w:id="240" w:name="_Toc212213478"/>
      <w:r>
        <w:t xml:space="preserve">Figure </w:t>
      </w:r>
      <w:r w:rsidR="00F80E77">
        <w:fldChar w:fldCharType="begin"/>
      </w:r>
      <w:r w:rsidR="00F80E77">
        <w:instrText xml:space="preserve"> STYLEREF 1 \s </w:instrText>
      </w:r>
      <w:r w:rsidR="00F80E77">
        <w:fldChar w:fldCharType="separate"/>
      </w:r>
      <w:r w:rsidR="00E86EE1">
        <w:rPr>
          <w:noProof/>
        </w:rPr>
        <w:t>4</w:t>
      </w:r>
      <w:r w:rsidR="00F80E77">
        <w:rPr>
          <w:noProof/>
        </w:rPr>
        <w:fldChar w:fldCharType="end"/>
      </w:r>
      <w:r w:rsidR="00F852A1">
        <w:t>-</w:t>
      </w:r>
      <w:r w:rsidR="00F80E77">
        <w:fldChar w:fldCharType="begin"/>
      </w:r>
      <w:r w:rsidR="00F80E77">
        <w:instrText xml:space="preserve"> SEQ Figure \* ARABIC \s 1 </w:instrText>
      </w:r>
      <w:r w:rsidR="00F80E77">
        <w:fldChar w:fldCharType="separate"/>
      </w:r>
      <w:r w:rsidR="00E86EE1">
        <w:rPr>
          <w:noProof/>
        </w:rPr>
        <w:t>7</w:t>
      </w:r>
      <w:r w:rsidR="00F80E77">
        <w:rPr>
          <w:noProof/>
        </w:rPr>
        <w:fldChar w:fldCharType="end"/>
      </w:r>
      <w:bookmarkEnd w:id="239"/>
      <w:r>
        <w:t>:</w:t>
      </w:r>
      <w:r>
        <w:tab/>
        <w:t>Stacked bar chart showing the percentage of sites assigned each NOF grade overall NOF attribute.</w:t>
      </w:r>
      <w:bookmarkEnd w:id="240"/>
      <w:r w:rsidR="0052063A">
        <w:t xml:space="preserve"> </w:t>
      </w:r>
    </w:p>
    <w:p w14:paraId="57DE724A" w14:textId="77777777" w:rsidR="008351EE" w:rsidRDefault="008351EE" w:rsidP="00FA015A">
      <w:pPr>
        <w:pStyle w:val="BodyText"/>
        <w:pageBreakBefore/>
      </w:pPr>
    </w:p>
    <w:p w14:paraId="2DCD342F" w14:textId="6A9A32DE" w:rsidR="00412CF2" w:rsidRPr="00DD2F81" w:rsidRDefault="00412CF2" w:rsidP="00412CF2">
      <w:pPr>
        <w:pStyle w:val="Caption"/>
        <w:spacing w:after="120"/>
        <w:rPr>
          <w:vanish/>
          <w:specVanish/>
        </w:rPr>
      </w:pPr>
      <w:bookmarkStart w:id="241" w:name="_Ref82769147"/>
      <w:bookmarkStart w:id="242" w:name="_Toc96690343"/>
      <w:bookmarkStart w:id="243" w:name="_Toc212213462"/>
      <w:r>
        <w:t xml:space="preserve">Table </w:t>
      </w:r>
      <w:r w:rsidR="00F80E77">
        <w:fldChar w:fldCharType="begin"/>
      </w:r>
      <w:r w:rsidR="00F80E77">
        <w:instrText xml:space="preserve"> STYLEREF 1 \s </w:instrText>
      </w:r>
      <w:r w:rsidR="00F80E77">
        <w:fldChar w:fldCharType="separate"/>
      </w:r>
      <w:r w:rsidR="00E86EE1">
        <w:rPr>
          <w:noProof/>
        </w:rPr>
        <w:t>4</w:t>
      </w:r>
      <w:r w:rsidR="00F80E77">
        <w:rPr>
          <w:noProof/>
        </w:rPr>
        <w:fldChar w:fldCharType="end"/>
      </w:r>
      <w:r w:rsidR="00FF37D8">
        <w:t>-</w:t>
      </w:r>
      <w:r w:rsidR="00F80E77">
        <w:fldChar w:fldCharType="begin"/>
      </w:r>
      <w:r w:rsidR="00F80E77">
        <w:instrText xml:space="preserve"> SEQ Table \* ARABIC \s 1 </w:instrText>
      </w:r>
      <w:r w:rsidR="00F80E77">
        <w:fldChar w:fldCharType="separate"/>
      </w:r>
      <w:r w:rsidR="00E86EE1">
        <w:rPr>
          <w:noProof/>
        </w:rPr>
        <w:t>2</w:t>
      </w:r>
      <w:r w:rsidR="00F80E77">
        <w:rPr>
          <w:noProof/>
        </w:rPr>
        <w:fldChar w:fldCharType="end"/>
      </w:r>
      <w:bookmarkEnd w:id="241"/>
      <w:r>
        <w:t>:</w:t>
      </w:r>
      <w:r>
        <w:tab/>
        <w:t>Summary of the number and percentage (in brackets) of sites assigned to NOF grades.</w:t>
      </w:r>
      <w:bookmarkEnd w:id="242"/>
      <w:bookmarkEnd w:id="243"/>
    </w:p>
    <w:p w14:paraId="3457C83D" w14:textId="7CFF2008" w:rsidR="00412CF2" w:rsidRDefault="00412CF2" w:rsidP="00412CF2">
      <w:pPr>
        <w:pStyle w:val="CaptionText"/>
        <w:keepNext/>
        <w:spacing w:after="120"/>
      </w:pPr>
      <w:r>
        <w:t xml:space="preserve"> </w:t>
      </w:r>
      <w:r w:rsidRPr="00DD2F81">
        <w:t xml:space="preserve">Cells shown in grey are for grades that are below the </w:t>
      </w:r>
      <w:r>
        <w:t>NOF</w:t>
      </w:r>
      <w:r w:rsidRPr="00DD2F81">
        <w:t xml:space="preserve"> national bottom line</w:t>
      </w:r>
      <w:r>
        <w:t>.</w:t>
      </w:r>
    </w:p>
    <w:tbl>
      <w:tblPr>
        <w:tblStyle w:val="TableGrid"/>
        <w:tblW w:w="5000" w:type="pct"/>
        <w:jc w:val="center"/>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2520"/>
        <w:gridCol w:w="1310"/>
        <w:gridCol w:w="1310"/>
        <w:gridCol w:w="1310"/>
        <w:gridCol w:w="1310"/>
        <w:gridCol w:w="1310"/>
      </w:tblGrid>
      <w:tr w:rsidR="00412CF2" w:rsidRPr="00FA015A" w14:paraId="640A2658" w14:textId="77777777" w:rsidTr="00FA015A">
        <w:trPr>
          <w:trHeight w:val="300"/>
          <w:tblHeader/>
          <w:jc w:val="center"/>
        </w:trPr>
        <w:tc>
          <w:tcPr>
            <w:tcW w:w="1390" w:type="pct"/>
            <w:vMerge w:val="restart"/>
            <w:tcBorders>
              <w:top w:val="single" w:sz="4" w:space="0" w:color="auto"/>
              <w:bottom w:val="single" w:sz="4" w:space="0" w:color="auto"/>
            </w:tcBorders>
            <w:noWrap/>
            <w:vAlign w:val="center"/>
          </w:tcPr>
          <w:p w14:paraId="26A9ABD8" w14:textId="77777777" w:rsidR="00412CF2" w:rsidRPr="00FA015A" w:rsidRDefault="00412CF2">
            <w:pPr>
              <w:pStyle w:val="TableHeading"/>
              <w:jc w:val="left"/>
            </w:pPr>
            <w:r w:rsidRPr="00FA015A">
              <w:t>Numeric attribute state</w:t>
            </w:r>
          </w:p>
        </w:tc>
        <w:tc>
          <w:tcPr>
            <w:tcW w:w="3610" w:type="pct"/>
            <w:gridSpan w:val="5"/>
            <w:tcBorders>
              <w:top w:val="single" w:sz="4" w:space="0" w:color="auto"/>
              <w:bottom w:val="single" w:sz="4" w:space="0" w:color="auto"/>
            </w:tcBorders>
            <w:noWrap/>
          </w:tcPr>
          <w:p w14:paraId="56325595" w14:textId="77777777" w:rsidR="00412CF2" w:rsidRPr="00FA015A" w:rsidRDefault="00412CF2">
            <w:pPr>
              <w:pStyle w:val="TableHeading"/>
            </w:pPr>
            <w:r w:rsidRPr="00FA015A">
              <w:t>NOF Grade</w:t>
            </w:r>
          </w:p>
        </w:tc>
      </w:tr>
      <w:tr w:rsidR="00F3657E" w:rsidRPr="00FA015A" w14:paraId="5F1D8720" w14:textId="77777777" w:rsidTr="00431755">
        <w:trPr>
          <w:trHeight w:val="300"/>
          <w:tblHeader/>
          <w:jc w:val="center"/>
        </w:trPr>
        <w:tc>
          <w:tcPr>
            <w:tcW w:w="1390" w:type="pct"/>
            <w:vMerge/>
            <w:tcBorders>
              <w:bottom w:val="single" w:sz="4" w:space="0" w:color="auto"/>
            </w:tcBorders>
            <w:noWrap/>
            <w:hideMark/>
          </w:tcPr>
          <w:p w14:paraId="746DE96A" w14:textId="77777777" w:rsidR="00412CF2" w:rsidRPr="00FA015A" w:rsidRDefault="00412CF2">
            <w:pPr>
              <w:pStyle w:val="TableHeading"/>
            </w:pPr>
          </w:p>
        </w:tc>
        <w:tc>
          <w:tcPr>
            <w:tcW w:w="722" w:type="pct"/>
            <w:tcBorders>
              <w:top w:val="single" w:sz="4" w:space="0" w:color="auto"/>
              <w:bottom w:val="single" w:sz="4" w:space="0" w:color="auto"/>
            </w:tcBorders>
            <w:noWrap/>
            <w:hideMark/>
          </w:tcPr>
          <w:p w14:paraId="37A0737B" w14:textId="77777777" w:rsidR="00412CF2" w:rsidRPr="00FA015A" w:rsidRDefault="00412CF2">
            <w:pPr>
              <w:pStyle w:val="TableHeading"/>
            </w:pPr>
            <w:r w:rsidRPr="00FA015A">
              <w:t>A</w:t>
            </w:r>
          </w:p>
        </w:tc>
        <w:tc>
          <w:tcPr>
            <w:tcW w:w="722" w:type="pct"/>
            <w:tcBorders>
              <w:top w:val="single" w:sz="4" w:space="0" w:color="auto"/>
              <w:bottom w:val="single" w:sz="4" w:space="0" w:color="auto"/>
            </w:tcBorders>
            <w:noWrap/>
            <w:hideMark/>
          </w:tcPr>
          <w:p w14:paraId="217B05C9" w14:textId="77777777" w:rsidR="00412CF2" w:rsidRPr="00FA015A" w:rsidRDefault="00412CF2">
            <w:pPr>
              <w:pStyle w:val="TableHeading"/>
            </w:pPr>
            <w:r w:rsidRPr="00FA015A">
              <w:t>B</w:t>
            </w:r>
          </w:p>
        </w:tc>
        <w:tc>
          <w:tcPr>
            <w:tcW w:w="722" w:type="pct"/>
            <w:tcBorders>
              <w:top w:val="single" w:sz="4" w:space="0" w:color="auto"/>
              <w:bottom w:val="single" w:sz="4" w:space="0" w:color="auto"/>
            </w:tcBorders>
            <w:noWrap/>
            <w:hideMark/>
          </w:tcPr>
          <w:p w14:paraId="0799AA2B" w14:textId="77777777" w:rsidR="00412CF2" w:rsidRPr="00FA015A" w:rsidRDefault="00412CF2">
            <w:pPr>
              <w:pStyle w:val="TableHeading"/>
            </w:pPr>
            <w:r w:rsidRPr="00FA015A">
              <w:t>C</w:t>
            </w:r>
          </w:p>
        </w:tc>
        <w:tc>
          <w:tcPr>
            <w:tcW w:w="722" w:type="pct"/>
            <w:tcBorders>
              <w:top w:val="single" w:sz="4" w:space="0" w:color="auto"/>
              <w:bottom w:val="single" w:sz="4" w:space="0" w:color="auto"/>
            </w:tcBorders>
            <w:noWrap/>
            <w:hideMark/>
          </w:tcPr>
          <w:p w14:paraId="2D21E54D" w14:textId="77777777" w:rsidR="00412CF2" w:rsidRPr="00FA015A" w:rsidRDefault="00412CF2">
            <w:pPr>
              <w:pStyle w:val="TableHeading"/>
            </w:pPr>
            <w:r w:rsidRPr="00FA015A">
              <w:t>D</w:t>
            </w:r>
          </w:p>
        </w:tc>
        <w:tc>
          <w:tcPr>
            <w:tcW w:w="722" w:type="pct"/>
            <w:tcBorders>
              <w:top w:val="single" w:sz="4" w:space="0" w:color="auto"/>
              <w:bottom w:val="single" w:sz="4" w:space="0" w:color="auto"/>
            </w:tcBorders>
            <w:noWrap/>
            <w:hideMark/>
          </w:tcPr>
          <w:p w14:paraId="08667EDD" w14:textId="77777777" w:rsidR="00412CF2" w:rsidRPr="00FA015A" w:rsidRDefault="00412CF2">
            <w:pPr>
              <w:pStyle w:val="TableHeading"/>
            </w:pPr>
            <w:r w:rsidRPr="00FA015A">
              <w:t>E</w:t>
            </w:r>
          </w:p>
        </w:tc>
      </w:tr>
      <w:tr w:rsidR="00CD744D" w:rsidRPr="00FA015A" w14:paraId="4E1AD879" w14:textId="77777777" w:rsidTr="00431755">
        <w:trPr>
          <w:trHeight w:val="300"/>
          <w:jc w:val="center"/>
        </w:trPr>
        <w:tc>
          <w:tcPr>
            <w:tcW w:w="1390" w:type="pct"/>
            <w:tcBorders>
              <w:top w:val="single" w:sz="4" w:space="0" w:color="auto"/>
            </w:tcBorders>
            <w:noWrap/>
            <w:hideMark/>
          </w:tcPr>
          <w:p w14:paraId="0AD5C23A" w14:textId="78BE46CA" w:rsidR="00CD744D" w:rsidRPr="00FA015A" w:rsidRDefault="00CD744D" w:rsidP="00CD744D">
            <w:pPr>
              <w:pStyle w:val="NumericTableBodyText"/>
              <w:rPr>
                <w:sz w:val="20"/>
              </w:rPr>
            </w:pPr>
            <w:r w:rsidRPr="00FA015A">
              <w:rPr>
                <w:sz w:val="20"/>
              </w:rPr>
              <w:t>Clarity</w:t>
            </w:r>
          </w:p>
        </w:tc>
        <w:tc>
          <w:tcPr>
            <w:tcW w:w="722" w:type="pct"/>
            <w:tcBorders>
              <w:top w:val="single" w:sz="4" w:space="0" w:color="auto"/>
            </w:tcBorders>
            <w:noWrap/>
            <w:hideMark/>
          </w:tcPr>
          <w:p w14:paraId="4588D841" w14:textId="36AE9F35" w:rsidR="00CD744D" w:rsidRPr="00FA015A" w:rsidRDefault="00CD744D" w:rsidP="00CD744D">
            <w:pPr>
              <w:pStyle w:val="NumericTableBodyText"/>
              <w:rPr>
                <w:sz w:val="20"/>
              </w:rPr>
            </w:pPr>
            <w:r w:rsidRPr="00FA015A">
              <w:rPr>
                <w:sz w:val="20"/>
              </w:rPr>
              <w:t>305 (44%)</w:t>
            </w:r>
          </w:p>
        </w:tc>
        <w:tc>
          <w:tcPr>
            <w:tcW w:w="722" w:type="pct"/>
            <w:tcBorders>
              <w:top w:val="single" w:sz="4" w:space="0" w:color="auto"/>
            </w:tcBorders>
            <w:noWrap/>
            <w:hideMark/>
          </w:tcPr>
          <w:p w14:paraId="2DDCFD65" w14:textId="641E766A" w:rsidR="00CD744D" w:rsidRPr="00FA015A" w:rsidRDefault="00CD744D" w:rsidP="00CD744D">
            <w:pPr>
              <w:pStyle w:val="NumericTableBodyText"/>
              <w:rPr>
                <w:sz w:val="20"/>
              </w:rPr>
            </w:pPr>
            <w:r w:rsidRPr="00FA015A">
              <w:rPr>
                <w:sz w:val="20"/>
              </w:rPr>
              <w:t xml:space="preserve"> 58 (8%)</w:t>
            </w:r>
          </w:p>
        </w:tc>
        <w:tc>
          <w:tcPr>
            <w:tcW w:w="722" w:type="pct"/>
            <w:tcBorders>
              <w:top w:val="single" w:sz="4" w:space="0" w:color="auto"/>
            </w:tcBorders>
            <w:noWrap/>
            <w:hideMark/>
          </w:tcPr>
          <w:p w14:paraId="11F1E5FC" w14:textId="7FB1A941" w:rsidR="00CD744D" w:rsidRPr="00FA015A" w:rsidRDefault="00CD744D" w:rsidP="00CD744D">
            <w:pPr>
              <w:pStyle w:val="NumericTableBodyText"/>
              <w:rPr>
                <w:sz w:val="20"/>
              </w:rPr>
            </w:pPr>
            <w:r w:rsidRPr="00FA015A">
              <w:rPr>
                <w:sz w:val="20"/>
              </w:rPr>
              <w:t xml:space="preserve"> 61 (9%)</w:t>
            </w:r>
          </w:p>
        </w:tc>
        <w:tc>
          <w:tcPr>
            <w:tcW w:w="722" w:type="pct"/>
            <w:tcBorders>
              <w:top w:val="single" w:sz="4" w:space="0" w:color="auto"/>
            </w:tcBorders>
            <w:shd w:val="clear" w:color="auto" w:fill="D9D9D9" w:themeFill="background1" w:themeFillShade="D9"/>
            <w:noWrap/>
            <w:hideMark/>
          </w:tcPr>
          <w:p w14:paraId="0810A34E" w14:textId="5DB72044" w:rsidR="00CD744D" w:rsidRPr="00FA015A" w:rsidRDefault="00CD744D" w:rsidP="00CD744D">
            <w:pPr>
              <w:pStyle w:val="NumericTableBodyText"/>
              <w:rPr>
                <w:sz w:val="20"/>
              </w:rPr>
            </w:pPr>
            <w:r w:rsidRPr="00FA015A">
              <w:rPr>
                <w:sz w:val="20"/>
              </w:rPr>
              <w:t>271 (39%)</w:t>
            </w:r>
          </w:p>
        </w:tc>
        <w:tc>
          <w:tcPr>
            <w:tcW w:w="722" w:type="pct"/>
            <w:tcBorders>
              <w:top w:val="single" w:sz="4" w:space="0" w:color="auto"/>
            </w:tcBorders>
            <w:noWrap/>
          </w:tcPr>
          <w:p w14:paraId="0155A801" w14:textId="555DC212" w:rsidR="00CD744D" w:rsidRPr="00FA015A" w:rsidRDefault="00CD744D" w:rsidP="00CD744D">
            <w:pPr>
              <w:pStyle w:val="NumericTableBodyText"/>
              <w:rPr>
                <w:sz w:val="20"/>
              </w:rPr>
            </w:pPr>
          </w:p>
        </w:tc>
      </w:tr>
      <w:tr w:rsidR="00CD744D" w:rsidRPr="00FA015A" w14:paraId="0D6D71B6" w14:textId="77777777" w:rsidTr="00431755">
        <w:trPr>
          <w:trHeight w:val="300"/>
          <w:jc w:val="center"/>
        </w:trPr>
        <w:tc>
          <w:tcPr>
            <w:tcW w:w="1390" w:type="pct"/>
            <w:noWrap/>
            <w:hideMark/>
          </w:tcPr>
          <w:p w14:paraId="76EF76F1" w14:textId="08EAFF90" w:rsidR="00CD744D" w:rsidRPr="00FA015A" w:rsidRDefault="00CD744D" w:rsidP="00CD744D">
            <w:pPr>
              <w:pStyle w:val="NumericTableBodyText"/>
              <w:rPr>
                <w:sz w:val="20"/>
              </w:rPr>
            </w:pPr>
            <w:r w:rsidRPr="00FA015A">
              <w:rPr>
                <w:sz w:val="20"/>
              </w:rPr>
              <w:t>MCI</w:t>
            </w:r>
          </w:p>
        </w:tc>
        <w:tc>
          <w:tcPr>
            <w:tcW w:w="722" w:type="pct"/>
            <w:noWrap/>
            <w:hideMark/>
          </w:tcPr>
          <w:p w14:paraId="5BB2F0D0" w14:textId="3A5AF4AE" w:rsidR="00CD744D" w:rsidRPr="00FA015A" w:rsidRDefault="00CD744D" w:rsidP="00CD744D">
            <w:pPr>
              <w:pStyle w:val="NumericTableBodyText"/>
              <w:rPr>
                <w:sz w:val="20"/>
              </w:rPr>
            </w:pPr>
            <w:r w:rsidRPr="00FA015A">
              <w:rPr>
                <w:sz w:val="20"/>
              </w:rPr>
              <w:t xml:space="preserve"> 49 (6%)</w:t>
            </w:r>
          </w:p>
        </w:tc>
        <w:tc>
          <w:tcPr>
            <w:tcW w:w="722" w:type="pct"/>
            <w:noWrap/>
            <w:hideMark/>
          </w:tcPr>
          <w:p w14:paraId="7ACD3FBD" w14:textId="4E6987FC" w:rsidR="00CD744D" w:rsidRPr="00FA015A" w:rsidRDefault="00CD744D" w:rsidP="00CD744D">
            <w:pPr>
              <w:pStyle w:val="NumericTableBodyText"/>
              <w:rPr>
                <w:sz w:val="20"/>
              </w:rPr>
            </w:pPr>
            <w:r w:rsidRPr="00FA015A">
              <w:rPr>
                <w:sz w:val="20"/>
              </w:rPr>
              <w:t>218 (25%)</w:t>
            </w:r>
          </w:p>
        </w:tc>
        <w:tc>
          <w:tcPr>
            <w:tcW w:w="722" w:type="pct"/>
            <w:noWrap/>
            <w:hideMark/>
          </w:tcPr>
          <w:p w14:paraId="2F13303F" w14:textId="4192A10B" w:rsidR="00CD744D" w:rsidRPr="00FA015A" w:rsidRDefault="00CD744D" w:rsidP="00CD744D">
            <w:pPr>
              <w:pStyle w:val="NumericTableBodyText"/>
              <w:rPr>
                <w:sz w:val="20"/>
              </w:rPr>
            </w:pPr>
            <w:r w:rsidRPr="00FA015A">
              <w:rPr>
                <w:sz w:val="20"/>
              </w:rPr>
              <w:t>407 (47%)</w:t>
            </w:r>
          </w:p>
        </w:tc>
        <w:tc>
          <w:tcPr>
            <w:tcW w:w="722" w:type="pct"/>
            <w:shd w:val="clear" w:color="auto" w:fill="D9D9D9" w:themeFill="background1" w:themeFillShade="D9"/>
            <w:noWrap/>
            <w:hideMark/>
          </w:tcPr>
          <w:p w14:paraId="0E2E9AA9" w14:textId="3138FC50" w:rsidR="00CD744D" w:rsidRPr="00FA015A" w:rsidRDefault="00CD744D" w:rsidP="00CD744D">
            <w:pPr>
              <w:pStyle w:val="NumericTableBodyText"/>
              <w:rPr>
                <w:sz w:val="20"/>
              </w:rPr>
            </w:pPr>
            <w:r w:rsidRPr="00FA015A">
              <w:rPr>
                <w:sz w:val="20"/>
              </w:rPr>
              <w:t>200 (23%)</w:t>
            </w:r>
          </w:p>
        </w:tc>
        <w:tc>
          <w:tcPr>
            <w:tcW w:w="722" w:type="pct"/>
            <w:noWrap/>
          </w:tcPr>
          <w:p w14:paraId="2CEFFA98" w14:textId="5BFA29A9" w:rsidR="00CD744D" w:rsidRPr="00FA015A" w:rsidRDefault="00CD744D" w:rsidP="00CD744D">
            <w:pPr>
              <w:pStyle w:val="NumericTableBodyText"/>
              <w:rPr>
                <w:sz w:val="20"/>
              </w:rPr>
            </w:pPr>
          </w:p>
        </w:tc>
      </w:tr>
      <w:tr w:rsidR="00CD744D" w:rsidRPr="00FA015A" w14:paraId="61D21605" w14:textId="77777777" w:rsidTr="00431755">
        <w:trPr>
          <w:trHeight w:val="300"/>
          <w:jc w:val="center"/>
        </w:trPr>
        <w:tc>
          <w:tcPr>
            <w:tcW w:w="1390" w:type="pct"/>
            <w:noWrap/>
            <w:hideMark/>
          </w:tcPr>
          <w:p w14:paraId="3AB01A73" w14:textId="271D2A83" w:rsidR="00CD744D" w:rsidRPr="00FA015A" w:rsidRDefault="00CD744D" w:rsidP="00CD744D">
            <w:pPr>
              <w:pStyle w:val="NumericTableBodyText"/>
              <w:rPr>
                <w:sz w:val="20"/>
              </w:rPr>
            </w:pPr>
            <w:r w:rsidRPr="00FA015A">
              <w:rPr>
                <w:i/>
                <w:iCs/>
                <w:sz w:val="20"/>
              </w:rPr>
              <w:t>E. coli</w:t>
            </w:r>
            <w:r w:rsidRPr="00FA015A">
              <w:rPr>
                <w:sz w:val="20"/>
              </w:rPr>
              <w:t xml:space="preserve"> Overall</w:t>
            </w:r>
          </w:p>
        </w:tc>
        <w:tc>
          <w:tcPr>
            <w:tcW w:w="722" w:type="pct"/>
            <w:noWrap/>
            <w:hideMark/>
          </w:tcPr>
          <w:p w14:paraId="10F3849F" w14:textId="24F4AF92" w:rsidR="00CD744D" w:rsidRPr="00FA015A" w:rsidRDefault="00CD744D" w:rsidP="00CD744D">
            <w:pPr>
              <w:pStyle w:val="NumericTableBodyText"/>
              <w:rPr>
                <w:sz w:val="20"/>
              </w:rPr>
            </w:pPr>
            <w:r w:rsidRPr="00FA015A">
              <w:rPr>
                <w:sz w:val="20"/>
              </w:rPr>
              <w:t>223 (23%)</w:t>
            </w:r>
          </w:p>
        </w:tc>
        <w:tc>
          <w:tcPr>
            <w:tcW w:w="722" w:type="pct"/>
            <w:noWrap/>
            <w:hideMark/>
          </w:tcPr>
          <w:p w14:paraId="69338F3E" w14:textId="5A002E8F" w:rsidR="00CD744D" w:rsidRPr="00FA015A" w:rsidRDefault="00CD744D" w:rsidP="00CD744D">
            <w:pPr>
              <w:pStyle w:val="NumericTableBodyText"/>
              <w:rPr>
                <w:sz w:val="20"/>
              </w:rPr>
            </w:pPr>
            <w:r w:rsidRPr="00FA015A">
              <w:rPr>
                <w:sz w:val="20"/>
              </w:rPr>
              <w:t xml:space="preserve"> 90 (9%)</w:t>
            </w:r>
          </w:p>
        </w:tc>
        <w:tc>
          <w:tcPr>
            <w:tcW w:w="722" w:type="pct"/>
            <w:noWrap/>
            <w:hideMark/>
          </w:tcPr>
          <w:p w14:paraId="7A0B224C" w14:textId="5406F878" w:rsidR="00CD744D" w:rsidRPr="00FA015A" w:rsidRDefault="00CD744D" w:rsidP="00CD744D">
            <w:pPr>
              <w:pStyle w:val="NumericTableBodyText"/>
              <w:rPr>
                <w:sz w:val="20"/>
              </w:rPr>
            </w:pPr>
            <w:r w:rsidRPr="00FA015A">
              <w:rPr>
                <w:sz w:val="20"/>
              </w:rPr>
              <w:t xml:space="preserve"> 40 (4%)</w:t>
            </w:r>
          </w:p>
        </w:tc>
        <w:tc>
          <w:tcPr>
            <w:tcW w:w="722" w:type="pct"/>
            <w:shd w:val="clear" w:color="auto" w:fill="D9D9D9" w:themeFill="background1" w:themeFillShade="D9"/>
            <w:noWrap/>
            <w:hideMark/>
          </w:tcPr>
          <w:p w14:paraId="182FC994" w14:textId="2A76E93D" w:rsidR="00CD744D" w:rsidRPr="00FA015A" w:rsidRDefault="00CD744D" w:rsidP="00CD744D">
            <w:pPr>
              <w:pStyle w:val="NumericTableBodyText"/>
              <w:rPr>
                <w:sz w:val="20"/>
              </w:rPr>
            </w:pPr>
            <w:r w:rsidRPr="00FA015A">
              <w:rPr>
                <w:sz w:val="20"/>
              </w:rPr>
              <w:t>336 (35%)</w:t>
            </w:r>
          </w:p>
        </w:tc>
        <w:tc>
          <w:tcPr>
            <w:tcW w:w="722" w:type="pct"/>
            <w:shd w:val="clear" w:color="auto" w:fill="D9D9D9" w:themeFill="background1" w:themeFillShade="D9"/>
            <w:noWrap/>
            <w:hideMark/>
          </w:tcPr>
          <w:p w14:paraId="7C54F1ED" w14:textId="2BE9C227" w:rsidR="00CD744D" w:rsidRPr="00FA015A" w:rsidRDefault="00CD744D" w:rsidP="00CD744D">
            <w:pPr>
              <w:pStyle w:val="NumericTableBodyText"/>
              <w:rPr>
                <w:sz w:val="20"/>
              </w:rPr>
            </w:pPr>
            <w:r w:rsidRPr="00FA015A">
              <w:rPr>
                <w:sz w:val="20"/>
              </w:rPr>
              <w:t>276 (29%)</w:t>
            </w:r>
          </w:p>
        </w:tc>
      </w:tr>
      <w:tr w:rsidR="00CD744D" w:rsidRPr="00FA015A" w14:paraId="1E076A30" w14:textId="77777777" w:rsidTr="00FA015A">
        <w:trPr>
          <w:trHeight w:val="300"/>
          <w:jc w:val="center"/>
        </w:trPr>
        <w:tc>
          <w:tcPr>
            <w:tcW w:w="1390" w:type="pct"/>
            <w:noWrap/>
            <w:hideMark/>
          </w:tcPr>
          <w:p w14:paraId="53A3A0A5" w14:textId="41CA0B6A" w:rsidR="00CD744D" w:rsidRPr="00FA015A" w:rsidRDefault="00CD744D" w:rsidP="00CD744D">
            <w:pPr>
              <w:pStyle w:val="NumericTableBodyText"/>
              <w:rPr>
                <w:sz w:val="20"/>
              </w:rPr>
            </w:pPr>
            <w:r w:rsidRPr="00FA015A">
              <w:rPr>
                <w:i/>
                <w:iCs/>
                <w:sz w:val="20"/>
              </w:rPr>
              <w:t>E. coli</w:t>
            </w:r>
            <w:r w:rsidRPr="00FA015A">
              <w:rPr>
                <w:sz w:val="20"/>
              </w:rPr>
              <w:t xml:space="preserve"> Median</w:t>
            </w:r>
          </w:p>
        </w:tc>
        <w:tc>
          <w:tcPr>
            <w:tcW w:w="722" w:type="pct"/>
            <w:noWrap/>
            <w:hideMark/>
          </w:tcPr>
          <w:p w14:paraId="4756CA2F" w14:textId="7F24B2A7" w:rsidR="00CD744D" w:rsidRPr="00FA015A" w:rsidRDefault="00CD744D" w:rsidP="00CD744D">
            <w:pPr>
              <w:pStyle w:val="NumericTableBodyText"/>
              <w:rPr>
                <w:sz w:val="20"/>
              </w:rPr>
            </w:pPr>
            <w:r w:rsidRPr="00FA015A">
              <w:rPr>
                <w:sz w:val="20"/>
              </w:rPr>
              <w:t>488 (51%)</w:t>
            </w:r>
          </w:p>
        </w:tc>
        <w:tc>
          <w:tcPr>
            <w:tcW w:w="722" w:type="pct"/>
            <w:noWrap/>
            <w:hideMark/>
          </w:tcPr>
          <w:p w14:paraId="67974AA8" w14:textId="3DE6A602" w:rsidR="00CD744D" w:rsidRPr="00FA015A" w:rsidRDefault="00CD744D" w:rsidP="00CD744D">
            <w:pPr>
              <w:pStyle w:val="NumericTableBodyText"/>
              <w:rPr>
                <w:sz w:val="20"/>
              </w:rPr>
            </w:pPr>
            <w:r w:rsidRPr="00FA015A">
              <w:rPr>
                <w:sz w:val="20"/>
              </w:rPr>
              <w:t xml:space="preserve">  0 (0%)</w:t>
            </w:r>
          </w:p>
        </w:tc>
        <w:tc>
          <w:tcPr>
            <w:tcW w:w="722" w:type="pct"/>
            <w:noWrap/>
            <w:hideMark/>
          </w:tcPr>
          <w:p w14:paraId="32180A37" w14:textId="547B5F96" w:rsidR="00CD744D" w:rsidRPr="00FA015A" w:rsidRDefault="00CD744D" w:rsidP="00CD744D">
            <w:pPr>
              <w:pStyle w:val="NumericTableBodyText"/>
              <w:rPr>
                <w:sz w:val="20"/>
              </w:rPr>
            </w:pPr>
            <w:r w:rsidRPr="00FA015A">
              <w:rPr>
                <w:sz w:val="20"/>
              </w:rPr>
              <w:t xml:space="preserve">  0 (0%)</w:t>
            </w:r>
          </w:p>
        </w:tc>
        <w:tc>
          <w:tcPr>
            <w:tcW w:w="722" w:type="pct"/>
            <w:shd w:val="clear" w:color="auto" w:fill="D9D9D9" w:themeFill="background1" w:themeFillShade="D9"/>
            <w:noWrap/>
            <w:hideMark/>
          </w:tcPr>
          <w:p w14:paraId="5F4CAB22" w14:textId="1C0ED490" w:rsidR="00CD744D" w:rsidRPr="00FA015A" w:rsidRDefault="00CD744D" w:rsidP="00CD744D">
            <w:pPr>
              <w:pStyle w:val="NumericTableBodyText"/>
              <w:rPr>
                <w:sz w:val="20"/>
              </w:rPr>
            </w:pPr>
            <w:r w:rsidRPr="00FA015A">
              <w:rPr>
                <w:sz w:val="20"/>
              </w:rPr>
              <w:t>224 (23%)</w:t>
            </w:r>
          </w:p>
        </w:tc>
        <w:tc>
          <w:tcPr>
            <w:tcW w:w="722" w:type="pct"/>
            <w:shd w:val="clear" w:color="auto" w:fill="D9D9D9" w:themeFill="background1" w:themeFillShade="D9"/>
            <w:noWrap/>
            <w:hideMark/>
          </w:tcPr>
          <w:p w14:paraId="1B4E1850" w14:textId="7FFD4E55" w:rsidR="00CD744D" w:rsidRPr="00FA015A" w:rsidRDefault="00CD744D" w:rsidP="00CD744D">
            <w:pPr>
              <w:pStyle w:val="NumericTableBodyText"/>
              <w:rPr>
                <w:sz w:val="20"/>
              </w:rPr>
            </w:pPr>
            <w:r w:rsidRPr="00FA015A">
              <w:rPr>
                <w:sz w:val="20"/>
              </w:rPr>
              <w:t>253 (26%)</w:t>
            </w:r>
          </w:p>
        </w:tc>
      </w:tr>
      <w:tr w:rsidR="00CD744D" w:rsidRPr="00FA015A" w14:paraId="6C27331B" w14:textId="77777777" w:rsidTr="00FA015A">
        <w:trPr>
          <w:trHeight w:val="300"/>
          <w:jc w:val="center"/>
        </w:trPr>
        <w:tc>
          <w:tcPr>
            <w:tcW w:w="1390" w:type="pct"/>
            <w:noWrap/>
            <w:hideMark/>
          </w:tcPr>
          <w:p w14:paraId="1D8184F6" w14:textId="33B311A9" w:rsidR="00CD744D" w:rsidRPr="00FA015A" w:rsidRDefault="00CD744D" w:rsidP="00CD744D">
            <w:pPr>
              <w:pStyle w:val="NumericTableBodyText"/>
              <w:rPr>
                <w:sz w:val="20"/>
              </w:rPr>
            </w:pPr>
            <w:r w:rsidRPr="00FA015A">
              <w:rPr>
                <w:i/>
                <w:iCs/>
                <w:sz w:val="20"/>
              </w:rPr>
              <w:t>E. coli</w:t>
            </w:r>
            <w:r w:rsidRPr="00FA015A">
              <w:rPr>
                <w:sz w:val="20"/>
              </w:rPr>
              <w:t xml:space="preserve"> 95</w:t>
            </w:r>
            <w:r w:rsidRPr="00FA015A">
              <w:rPr>
                <w:sz w:val="20"/>
                <w:vertAlign w:val="superscript"/>
              </w:rPr>
              <w:t>th</w:t>
            </w:r>
            <w:r w:rsidRPr="00FA015A">
              <w:rPr>
                <w:sz w:val="20"/>
              </w:rPr>
              <w:t xml:space="preserve"> percentile</w:t>
            </w:r>
          </w:p>
        </w:tc>
        <w:tc>
          <w:tcPr>
            <w:tcW w:w="722" w:type="pct"/>
            <w:noWrap/>
            <w:hideMark/>
          </w:tcPr>
          <w:p w14:paraId="0CD69CD3" w14:textId="77B940C1" w:rsidR="00CD744D" w:rsidRPr="00FA015A" w:rsidRDefault="00CD744D" w:rsidP="00CD744D">
            <w:pPr>
              <w:pStyle w:val="NumericTableBodyText"/>
              <w:rPr>
                <w:sz w:val="20"/>
              </w:rPr>
            </w:pPr>
            <w:r w:rsidRPr="00FA015A">
              <w:rPr>
                <w:sz w:val="20"/>
              </w:rPr>
              <w:t>239 (25%)</w:t>
            </w:r>
          </w:p>
        </w:tc>
        <w:tc>
          <w:tcPr>
            <w:tcW w:w="722" w:type="pct"/>
            <w:noWrap/>
            <w:hideMark/>
          </w:tcPr>
          <w:p w14:paraId="204AFAC2" w14:textId="18F62D71" w:rsidR="00CD744D" w:rsidRPr="00FA015A" w:rsidRDefault="00CD744D" w:rsidP="00CD744D">
            <w:pPr>
              <w:pStyle w:val="NumericTableBodyText"/>
              <w:rPr>
                <w:sz w:val="20"/>
              </w:rPr>
            </w:pPr>
            <w:r w:rsidRPr="00FA015A">
              <w:rPr>
                <w:sz w:val="20"/>
              </w:rPr>
              <w:t>122 (13%)</w:t>
            </w:r>
          </w:p>
        </w:tc>
        <w:tc>
          <w:tcPr>
            <w:tcW w:w="722" w:type="pct"/>
            <w:noWrap/>
            <w:hideMark/>
          </w:tcPr>
          <w:p w14:paraId="7782AF7A" w14:textId="373A0F4F" w:rsidR="00CD744D" w:rsidRPr="00FA015A" w:rsidRDefault="00CD744D" w:rsidP="00CD744D">
            <w:pPr>
              <w:pStyle w:val="NumericTableBodyText"/>
              <w:rPr>
                <w:sz w:val="20"/>
              </w:rPr>
            </w:pPr>
            <w:r w:rsidRPr="00FA015A">
              <w:rPr>
                <w:sz w:val="20"/>
              </w:rPr>
              <w:t xml:space="preserve"> 40 (4%)</w:t>
            </w:r>
          </w:p>
        </w:tc>
        <w:tc>
          <w:tcPr>
            <w:tcW w:w="722" w:type="pct"/>
            <w:shd w:val="clear" w:color="auto" w:fill="D9D9D9" w:themeFill="background1" w:themeFillShade="D9"/>
            <w:noWrap/>
            <w:hideMark/>
          </w:tcPr>
          <w:p w14:paraId="6B92D4B4" w14:textId="496A1993" w:rsidR="00CD744D" w:rsidRPr="00FA015A" w:rsidRDefault="00CD744D" w:rsidP="00CD744D">
            <w:pPr>
              <w:pStyle w:val="NumericTableBodyText"/>
              <w:rPr>
                <w:sz w:val="20"/>
              </w:rPr>
            </w:pPr>
            <w:r w:rsidRPr="00FA015A">
              <w:rPr>
                <w:sz w:val="20"/>
              </w:rPr>
              <w:t>564 (58%)</w:t>
            </w:r>
          </w:p>
        </w:tc>
        <w:tc>
          <w:tcPr>
            <w:tcW w:w="722" w:type="pct"/>
            <w:shd w:val="clear" w:color="auto" w:fill="D9D9D9" w:themeFill="background1" w:themeFillShade="D9"/>
            <w:noWrap/>
            <w:hideMark/>
          </w:tcPr>
          <w:p w14:paraId="7AF6E11E" w14:textId="0663E802" w:rsidR="00CD744D" w:rsidRPr="00FA015A" w:rsidRDefault="00CD744D" w:rsidP="00CD744D">
            <w:pPr>
              <w:pStyle w:val="NumericTableBodyText"/>
              <w:rPr>
                <w:sz w:val="20"/>
              </w:rPr>
            </w:pPr>
            <w:r w:rsidRPr="00FA015A">
              <w:rPr>
                <w:sz w:val="20"/>
              </w:rPr>
              <w:t xml:space="preserve">  0 (0%)</w:t>
            </w:r>
          </w:p>
        </w:tc>
      </w:tr>
      <w:tr w:rsidR="00CD744D" w:rsidRPr="00FA015A" w14:paraId="1FD615D4" w14:textId="77777777" w:rsidTr="00FA015A">
        <w:trPr>
          <w:trHeight w:val="300"/>
          <w:jc w:val="center"/>
        </w:trPr>
        <w:tc>
          <w:tcPr>
            <w:tcW w:w="1390" w:type="pct"/>
            <w:noWrap/>
            <w:hideMark/>
          </w:tcPr>
          <w:p w14:paraId="36E092B6" w14:textId="41C852C4" w:rsidR="00CD744D" w:rsidRPr="00FA015A" w:rsidRDefault="00CD744D" w:rsidP="00CD744D">
            <w:pPr>
              <w:pStyle w:val="NumericTableBodyText"/>
              <w:rPr>
                <w:sz w:val="20"/>
              </w:rPr>
            </w:pPr>
            <w:r w:rsidRPr="00FA015A">
              <w:rPr>
                <w:i/>
                <w:iCs/>
                <w:sz w:val="20"/>
              </w:rPr>
              <w:t>E. coli</w:t>
            </w:r>
            <w:r w:rsidRPr="00FA015A">
              <w:rPr>
                <w:sz w:val="20"/>
              </w:rPr>
              <w:t xml:space="preserve"> % &gt;260</w:t>
            </w:r>
          </w:p>
        </w:tc>
        <w:tc>
          <w:tcPr>
            <w:tcW w:w="722" w:type="pct"/>
            <w:noWrap/>
            <w:hideMark/>
          </w:tcPr>
          <w:p w14:paraId="60692C5A" w14:textId="3D1C1254" w:rsidR="00CD744D" w:rsidRPr="00FA015A" w:rsidRDefault="00CD744D" w:rsidP="00CD744D">
            <w:pPr>
              <w:pStyle w:val="NumericTableBodyText"/>
              <w:rPr>
                <w:sz w:val="20"/>
              </w:rPr>
            </w:pPr>
            <w:r w:rsidRPr="00FA015A">
              <w:rPr>
                <w:sz w:val="20"/>
              </w:rPr>
              <w:t>382 (40%)</w:t>
            </w:r>
          </w:p>
        </w:tc>
        <w:tc>
          <w:tcPr>
            <w:tcW w:w="722" w:type="pct"/>
            <w:noWrap/>
            <w:hideMark/>
          </w:tcPr>
          <w:p w14:paraId="3DD7698A" w14:textId="78F7F448" w:rsidR="00CD744D" w:rsidRPr="00FA015A" w:rsidRDefault="00CD744D" w:rsidP="00CD744D">
            <w:pPr>
              <w:pStyle w:val="NumericTableBodyText"/>
              <w:rPr>
                <w:sz w:val="20"/>
              </w:rPr>
            </w:pPr>
            <w:r w:rsidRPr="00FA015A">
              <w:rPr>
                <w:sz w:val="20"/>
              </w:rPr>
              <w:t>128 (13%)</w:t>
            </w:r>
          </w:p>
        </w:tc>
        <w:tc>
          <w:tcPr>
            <w:tcW w:w="722" w:type="pct"/>
            <w:noWrap/>
            <w:hideMark/>
          </w:tcPr>
          <w:p w14:paraId="0BF89BBE" w14:textId="5B637134" w:rsidR="00CD744D" w:rsidRPr="00FA015A" w:rsidRDefault="00CD744D" w:rsidP="00CD744D">
            <w:pPr>
              <w:pStyle w:val="NumericTableBodyText"/>
              <w:rPr>
                <w:sz w:val="20"/>
              </w:rPr>
            </w:pPr>
            <w:r w:rsidRPr="00FA015A">
              <w:rPr>
                <w:sz w:val="20"/>
              </w:rPr>
              <w:t xml:space="preserve"> 36 (4%)</w:t>
            </w:r>
          </w:p>
        </w:tc>
        <w:tc>
          <w:tcPr>
            <w:tcW w:w="722" w:type="pct"/>
            <w:shd w:val="clear" w:color="auto" w:fill="D9D9D9" w:themeFill="background1" w:themeFillShade="D9"/>
            <w:noWrap/>
            <w:hideMark/>
          </w:tcPr>
          <w:p w14:paraId="5B7B7BDF" w14:textId="10FACC42" w:rsidR="00CD744D" w:rsidRPr="00FA015A" w:rsidRDefault="00CD744D" w:rsidP="00CD744D">
            <w:pPr>
              <w:pStyle w:val="NumericTableBodyText"/>
              <w:rPr>
                <w:sz w:val="20"/>
              </w:rPr>
            </w:pPr>
            <w:r w:rsidRPr="00FA015A">
              <w:rPr>
                <w:sz w:val="20"/>
              </w:rPr>
              <w:t>174 (18%)</w:t>
            </w:r>
          </w:p>
        </w:tc>
        <w:tc>
          <w:tcPr>
            <w:tcW w:w="722" w:type="pct"/>
            <w:shd w:val="clear" w:color="auto" w:fill="D9D9D9" w:themeFill="background1" w:themeFillShade="D9"/>
            <w:noWrap/>
            <w:hideMark/>
          </w:tcPr>
          <w:p w14:paraId="2B4C0E87" w14:textId="007AB6D4" w:rsidR="00CD744D" w:rsidRPr="00FA015A" w:rsidRDefault="00CD744D" w:rsidP="00CD744D">
            <w:pPr>
              <w:pStyle w:val="NumericTableBodyText"/>
              <w:rPr>
                <w:sz w:val="20"/>
              </w:rPr>
            </w:pPr>
            <w:r w:rsidRPr="00FA015A">
              <w:rPr>
                <w:sz w:val="20"/>
              </w:rPr>
              <w:t>245 (25%)</w:t>
            </w:r>
          </w:p>
        </w:tc>
      </w:tr>
      <w:tr w:rsidR="00CD744D" w:rsidRPr="00FA015A" w14:paraId="4C88AEF0" w14:textId="77777777" w:rsidTr="00431755">
        <w:trPr>
          <w:trHeight w:val="300"/>
          <w:jc w:val="center"/>
        </w:trPr>
        <w:tc>
          <w:tcPr>
            <w:tcW w:w="1390" w:type="pct"/>
            <w:noWrap/>
            <w:hideMark/>
          </w:tcPr>
          <w:p w14:paraId="7310361C" w14:textId="7EC494FD" w:rsidR="00CD744D" w:rsidRPr="00FA015A" w:rsidRDefault="00CD744D" w:rsidP="00CD744D">
            <w:pPr>
              <w:pStyle w:val="NumericTableBodyText"/>
              <w:rPr>
                <w:sz w:val="20"/>
              </w:rPr>
            </w:pPr>
            <w:r w:rsidRPr="00FA015A">
              <w:rPr>
                <w:i/>
                <w:iCs/>
                <w:sz w:val="20"/>
              </w:rPr>
              <w:t>E. coli</w:t>
            </w:r>
            <w:r w:rsidRPr="00FA015A">
              <w:rPr>
                <w:sz w:val="20"/>
              </w:rPr>
              <w:t xml:space="preserve"> % &gt;540</w:t>
            </w:r>
          </w:p>
        </w:tc>
        <w:tc>
          <w:tcPr>
            <w:tcW w:w="722" w:type="pct"/>
            <w:noWrap/>
            <w:hideMark/>
          </w:tcPr>
          <w:p w14:paraId="4FF8D70B" w14:textId="5694B408" w:rsidR="00CD744D" w:rsidRPr="00FA015A" w:rsidRDefault="00CD744D" w:rsidP="00CD744D">
            <w:pPr>
              <w:pStyle w:val="NumericTableBodyText"/>
              <w:rPr>
                <w:sz w:val="20"/>
              </w:rPr>
            </w:pPr>
            <w:r w:rsidRPr="00FA015A">
              <w:rPr>
                <w:sz w:val="20"/>
              </w:rPr>
              <w:t>231 (24%)</w:t>
            </w:r>
          </w:p>
        </w:tc>
        <w:tc>
          <w:tcPr>
            <w:tcW w:w="722" w:type="pct"/>
            <w:noWrap/>
            <w:hideMark/>
          </w:tcPr>
          <w:p w14:paraId="185E990A" w14:textId="17350418" w:rsidR="00CD744D" w:rsidRPr="00FA015A" w:rsidRDefault="00CD744D" w:rsidP="00CD744D">
            <w:pPr>
              <w:pStyle w:val="NumericTableBodyText"/>
              <w:rPr>
                <w:sz w:val="20"/>
              </w:rPr>
            </w:pPr>
            <w:r w:rsidRPr="00FA015A">
              <w:rPr>
                <w:sz w:val="20"/>
              </w:rPr>
              <w:t>157 (16%)</w:t>
            </w:r>
          </w:p>
        </w:tc>
        <w:tc>
          <w:tcPr>
            <w:tcW w:w="722" w:type="pct"/>
            <w:noWrap/>
            <w:hideMark/>
          </w:tcPr>
          <w:p w14:paraId="0021D886" w14:textId="336ED4C0" w:rsidR="00CD744D" w:rsidRPr="00FA015A" w:rsidRDefault="00CD744D" w:rsidP="00CD744D">
            <w:pPr>
              <w:pStyle w:val="NumericTableBodyText"/>
              <w:rPr>
                <w:sz w:val="20"/>
              </w:rPr>
            </w:pPr>
            <w:r w:rsidRPr="00FA015A">
              <w:rPr>
                <w:sz w:val="20"/>
              </w:rPr>
              <w:t>212 (22%)</w:t>
            </w:r>
          </w:p>
        </w:tc>
        <w:tc>
          <w:tcPr>
            <w:tcW w:w="722" w:type="pct"/>
            <w:shd w:val="clear" w:color="auto" w:fill="D9D9D9" w:themeFill="background1" w:themeFillShade="D9"/>
            <w:noWrap/>
            <w:hideMark/>
          </w:tcPr>
          <w:p w14:paraId="2D7C2F86" w14:textId="3DE4A649" w:rsidR="00CD744D" w:rsidRPr="00FA015A" w:rsidRDefault="00CD744D" w:rsidP="00CD744D">
            <w:pPr>
              <w:pStyle w:val="NumericTableBodyText"/>
              <w:rPr>
                <w:sz w:val="20"/>
              </w:rPr>
            </w:pPr>
            <w:r w:rsidRPr="00FA015A">
              <w:rPr>
                <w:sz w:val="20"/>
              </w:rPr>
              <w:t>145 (15%)</w:t>
            </w:r>
          </w:p>
        </w:tc>
        <w:tc>
          <w:tcPr>
            <w:tcW w:w="722" w:type="pct"/>
            <w:shd w:val="clear" w:color="auto" w:fill="D9D9D9" w:themeFill="background1" w:themeFillShade="D9"/>
            <w:noWrap/>
            <w:hideMark/>
          </w:tcPr>
          <w:p w14:paraId="1037ECEB" w14:textId="07CC24E0" w:rsidR="00CD744D" w:rsidRPr="00FA015A" w:rsidRDefault="00CD744D" w:rsidP="00CD744D">
            <w:pPr>
              <w:pStyle w:val="NumericTableBodyText"/>
              <w:rPr>
                <w:sz w:val="20"/>
              </w:rPr>
            </w:pPr>
            <w:r w:rsidRPr="00FA015A">
              <w:rPr>
                <w:sz w:val="20"/>
              </w:rPr>
              <w:t>220 (23%)</w:t>
            </w:r>
          </w:p>
        </w:tc>
      </w:tr>
      <w:tr w:rsidR="00CD744D" w:rsidRPr="00FA015A" w14:paraId="24BFDEE8" w14:textId="77777777" w:rsidTr="00431755">
        <w:trPr>
          <w:trHeight w:val="300"/>
          <w:jc w:val="center"/>
        </w:trPr>
        <w:tc>
          <w:tcPr>
            <w:tcW w:w="1390" w:type="pct"/>
            <w:noWrap/>
            <w:hideMark/>
          </w:tcPr>
          <w:p w14:paraId="32AC168A" w14:textId="3DAF5D7F" w:rsidR="00CD744D" w:rsidRPr="00FA015A" w:rsidRDefault="00CD744D" w:rsidP="00CD744D">
            <w:pPr>
              <w:pStyle w:val="NumericTableBodyText"/>
              <w:rPr>
                <w:sz w:val="20"/>
              </w:rPr>
            </w:pPr>
            <w:r w:rsidRPr="00FA015A">
              <w:rPr>
                <w:sz w:val="20"/>
              </w:rPr>
              <w:t>DRP Overall</w:t>
            </w:r>
          </w:p>
        </w:tc>
        <w:tc>
          <w:tcPr>
            <w:tcW w:w="722" w:type="pct"/>
            <w:noWrap/>
            <w:hideMark/>
          </w:tcPr>
          <w:p w14:paraId="0EE96E73" w14:textId="0BA2ACDA" w:rsidR="00CD744D" w:rsidRPr="00FA015A" w:rsidRDefault="00CD744D" w:rsidP="00CD744D">
            <w:pPr>
              <w:pStyle w:val="NumericTableBodyText"/>
              <w:rPr>
                <w:sz w:val="20"/>
              </w:rPr>
            </w:pPr>
            <w:r w:rsidRPr="00FA015A">
              <w:rPr>
                <w:sz w:val="20"/>
              </w:rPr>
              <w:t>337 (34%)</w:t>
            </w:r>
          </w:p>
        </w:tc>
        <w:tc>
          <w:tcPr>
            <w:tcW w:w="722" w:type="pct"/>
            <w:noWrap/>
            <w:hideMark/>
          </w:tcPr>
          <w:p w14:paraId="2C3EDBBD" w14:textId="7ACDE741" w:rsidR="00CD744D" w:rsidRPr="00FA015A" w:rsidRDefault="00CD744D" w:rsidP="00CD744D">
            <w:pPr>
              <w:pStyle w:val="NumericTableBodyText"/>
              <w:rPr>
                <w:sz w:val="20"/>
              </w:rPr>
            </w:pPr>
            <w:r w:rsidRPr="00FA015A">
              <w:rPr>
                <w:sz w:val="20"/>
              </w:rPr>
              <w:t>175 (18%)</w:t>
            </w:r>
          </w:p>
        </w:tc>
        <w:tc>
          <w:tcPr>
            <w:tcW w:w="722" w:type="pct"/>
            <w:noWrap/>
            <w:hideMark/>
          </w:tcPr>
          <w:p w14:paraId="0280B0B7" w14:textId="482DB46E" w:rsidR="00CD744D" w:rsidRPr="00FA015A" w:rsidRDefault="00CD744D" w:rsidP="00CD744D">
            <w:pPr>
              <w:pStyle w:val="NumericTableBodyText"/>
              <w:rPr>
                <w:sz w:val="20"/>
              </w:rPr>
            </w:pPr>
            <w:r w:rsidRPr="00FA015A">
              <w:rPr>
                <w:sz w:val="20"/>
              </w:rPr>
              <w:t>211 (21%)</w:t>
            </w:r>
          </w:p>
        </w:tc>
        <w:tc>
          <w:tcPr>
            <w:tcW w:w="722" w:type="pct"/>
            <w:noWrap/>
            <w:hideMark/>
          </w:tcPr>
          <w:p w14:paraId="1E0801CC" w14:textId="1C6FB7B4" w:rsidR="00CD744D" w:rsidRPr="00FA015A" w:rsidRDefault="00CD744D" w:rsidP="00CD744D">
            <w:pPr>
              <w:pStyle w:val="NumericTableBodyText"/>
              <w:rPr>
                <w:sz w:val="20"/>
              </w:rPr>
            </w:pPr>
            <w:r w:rsidRPr="00FA015A">
              <w:rPr>
                <w:sz w:val="20"/>
              </w:rPr>
              <w:t>269 (27%)</w:t>
            </w:r>
          </w:p>
        </w:tc>
        <w:tc>
          <w:tcPr>
            <w:tcW w:w="722" w:type="pct"/>
            <w:noWrap/>
          </w:tcPr>
          <w:p w14:paraId="3439B41F" w14:textId="36F932E5" w:rsidR="00CD744D" w:rsidRPr="00FA015A" w:rsidRDefault="00CD744D" w:rsidP="00CD744D">
            <w:pPr>
              <w:pStyle w:val="NumericTableBodyText"/>
              <w:rPr>
                <w:sz w:val="20"/>
              </w:rPr>
            </w:pPr>
          </w:p>
        </w:tc>
      </w:tr>
      <w:tr w:rsidR="00CD744D" w:rsidRPr="00FA015A" w14:paraId="66F5D836" w14:textId="77777777" w:rsidTr="00A90BD4">
        <w:trPr>
          <w:trHeight w:val="300"/>
          <w:jc w:val="center"/>
        </w:trPr>
        <w:tc>
          <w:tcPr>
            <w:tcW w:w="1390" w:type="pct"/>
            <w:noWrap/>
            <w:hideMark/>
          </w:tcPr>
          <w:p w14:paraId="6FD7355B" w14:textId="11223EEE" w:rsidR="00CD744D" w:rsidRPr="00FA015A" w:rsidRDefault="00CD744D" w:rsidP="00CD744D">
            <w:pPr>
              <w:pStyle w:val="NumericTableBodyText"/>
              <w:rPr>
                <w:sz w:val="20"/>
              </w:rPr>
            </w:pPr>
            <w:r w:rsidRPr="00FA015A">
              <w:rPr>
                <w:sz w:val="20"/>
              </w:rPr>
              <w:t>DRP Median</w:t>
            </w:r>
          </w:p>
        </w:tc>
        <w:tc>
          <w:tcPr>
            <w:tcW w:w="722" w:type="pct"/>
            <w:noWrap/>
            <w:hideMark/>
          </w:tcPr>
          <w:p w14:paraId="2E26E46A" w14:textId="69D4EBBA" w:rsidR="00CD744D" w:rsidRPr="00FA015A" w:rsidRDefault="00CD744D" w:rsidP="00CD744D">
            <w:pPr>
              <w:pStyle w:val="NumericTableBodyText"/>
              <w:rPr>
                <w:sz w:val="20"/>
              </w:rPr>
            </w:pPr>
            <w:r w:rsidRPr="00FA015A">
              <w:rPr>
                <w:sz w:val="20"/>
              </w:rPr>
              <w:t>353 (36%)</w:t>
            </w:r>
          </w:p>
        </w:tc>
        <w:tc>
          <w:tcPr>
            <w:tcW w:w="722" w:type="pct"/>
            <w:noWrap/>
            <w:hideMark/>
          </w:tcPr>
          <w:p w14:paraId="25156FD4" w14:textId="28643269" w:rsidR="00CD744D" w:rsidRPr="00FA015A" w:rsidRDefault="00CD744D" w:rsidP="00CD744D">
            <w:pPr>
              <w:pStyle w:val="NumericTableBodyText"/>
              <w:rPr>
                <w:sz w:val="20"/>
              </w:rPr>
            </w:pPr>
            <w:r w:rsidRPr="00FA015A">
              <w:rPr>
                <w:sz w:val="20"/>
              </w:rPr>
              <w:t>190 (19%)</w:t>
            </w:r>
          </w:p>
        </w:tc>
        <w:tc>
          <w:tcPr>
            <w:tcW w:w="722" w:type="pct"/>
            <w:noWrap/>
            <w:hideMark/>
          </w:tcPr>
          <w:p w14:paraId="426FF022" w14:textId="26EEB8F1" w:rsidR="00CD744D" w:rsidRPr="00FA015A" w:rsidRDefault="00CD744D" w:rsidP="00CD744D">
            <w:pPr>
              <w:pStyle w:val="NumericTableBodyText"/>
              <w:rPr>
                <w:sz w:val="20"/>
              </w:rPr>
            </w:pPr>
            <w:r w:rsidRPr="00FA015A">
              <w:rPr>
                <w:sz w:val="20"/>
              </w:rPr>
              <w:t>210 (21%)</w:t>
            </w:r>
          </w:p>
        </w:tc>
        <w:tc>
          <w:tcPr>
            <w:tcW w:w="722" w:type="pct"/>
            <w:noWrap/>
            <w:hideMark/>
          </w:tcPr>
          <w:p w14:paraId="5B5C1334" w14:textId="2F39C460" w:rsidR="00CD744D" w:rsidRPr="00FA015A" w:rsidRDefault="00CD744D" w:rsidP="00CD744D">
            <w:pPr>
              <w:pStyle w:val="NumericTableBodyText"/>
              <w:rPr>
                <w:sz w:val="20"/>
              </w:rPr>
            </w:pPr>
            <w:r w:rsidRPr="00FA015A">
              <w:rPr>
                <w:sz w:val="20"/>
              </w:rPr>
              <w:t>239 (24%)</w:t>
            </w:r>
          </w:p>
        </w:tc>
        <w:tc>
          <w:tcPr>
            <w:tcW w:w="722" w:type="pct"/>
            <w:noWrap/>
          </w:tcPr>
          <w:p w14:paraId="76599D56" w14:textId="562F7403" w:rsidR="00CD744D" w:rsidRPr="00FA015A" w:rsidRDefault="00CD744D" w:rsidP="00CD744D">
            <w:pPr>
              <w:pStyle w:val="NumericTableBodyText"/>
              <w:rPr>
                <w:sz w:val="20"/>
              </w:rPr>
            </w:pPr>
          </w:p>
        </w:tc>
      </w:tr>
      <w:tr w:rsidR="00CD744D" w:rsidRPr="00FA015A" w14:paraId="35E236CD" w14:textId="77777777" w:rsidTr="00431755">
        <w:trPr>
          <w:trHeight w:val="300"/>
          <w:jc w:val="center"/>
        </w:trPr>
        <w:tc>
          <w:tcPr>
            <w:tcW w:w="1390" w:type="pct"/>
            <w:noWrap/>
            <w:hideMark/>
          </w:tcPr>
          <w:p w14:paraId="00748615" w14:textId="75826876" w:rsidR="00CD744D" w:rsidRPr="00FA015A" w:rsidRDefault="00CD744D" w:rsidP="00CD744D">
            <w:pPr>
              <w:pStyle w:val="NumericTableBodyText"/>
              <w:rPr>
                <w:sz w:val="20"/>
              </w:rPr>
            </w:pPr>
            <w:r w:rsidRPr="00FA015A">
              <w:rPr>
                <w:sz w:val="20"/>
              </w:rPr>
              <w:t>DRP 95</w:t>
            </w:r>
            <w:r w:rsidRPr="00FA015A">
              <w:rPr>
                <w:sz w:val="20"/>
                <w:vertAlign w:val="superscript"/>
              </w:rPr>
              <w:t>th</w:t>
            </w:r>
            <w:r w:rsidRPr="00FA015A">
              <w:rPr>
                <w:sz w:val="20"/>
              </w:rPr>
              <w:t xml:space="preserve"> percentile</w:t>
            </w:r>
          </w:p>
        </w:tc>
        <w:tc>
          <w:tcPr>
            <w:tcW w:w="722" w:type="pct"/>
            <w:noWrap/>
            <w:hideMark/>
          </w:tcPr>
          <w:p w14:paraId="11488DC7" w14:textId="26EE5AC0" w:rsidR="00CD744D" w:rsidRPr="00FA015A" w:rsidRDefault="00CD744D" w:rsidP="00CD744D">
            <w:pPr>
              <w:pStyle w:val="NumericTableBodyText"/>
              <w:rPr>
                <w:sz w:val="20"/>
              </w:rPr>
            </w:pPr>
            <w:r w:rsidRPr="00FA015A">
              <w:rPr>
                <w:sz w:val="20"/>
              </w:rPr>
              <w:t>517 (52%)</w:t>
            </w:r>
          </w:p>
        </w:tc>
        <w:tc>
          <w:tcPr>
            <w:tcW w:w="722" w:type="pct"/>
            <w:noWrap/>
            <w:hideMark/>
          </w:tcPr>
          <w:p w14:paraId="2773BCF9" w14:textId="211C302C" w:rsidR="00CD744D" w:rsidRPr="00FA015A" w:rsidRDefault="00CD744D" w:rsidP="00CD744D">
            <w:pPr>
              <w:pStyle w:val="NumericTableBodyText"/>
              <w:rPr>
                <w:sz w:val="20"/>
              </w:rPr>
            </w:pPr>
            <w:r w:rsidRPr="00FA015A">
              <w:rPr>
                <w:sz w:val="20"/>
              </w:rPr>
              <w:t>138 (14%)</w:t>
            </w:r>
          </w:p>
        </w:tc>
        <w:tc>
          <w:tcPr>
            <w:tcW w:w="722" w:type="pct"/>
            <w:noWrap/>
            <w:hideMark/>
          </w:tcPr>
          <w:p w14:paraId="1E256BD9" w14:textId="5170D935" w:rsidR="00CD744D" w:rsidRPr="00FA015A" w:rsidRDefault="00CD744D" w:rsidP="00CD744D">
            <w:pPr>
              <w:pStyle w:val="NumericTableBodyText"/>
              <w:rPr>
                <w:sz w:val="20"/>
              </w:rPr>
            </w:pPr>
            <w:r w:rsidRPr="00FA015A">
              <w:rPr>
                <w:sz w:val="20"/>
              </w:rPr>
              <w:t>157 (16%)</w:t>
            </w:r>
          </w:p>
        </w:tc>
        <w:tc>
          <w:tcPr>
            <w:tcW w:w="722" w:type="pct"/>
            <w:noWrap/>
            <w:hideMark/>
          </w:tcPr>
          <w:p w14:paraId="1CA71553" w14:textId="71499C32" w:rsidR="00CD744D" w:rsidRPr="00FA015A" w:rsidRDefault="00CD744D" w:rsidP="00CD744D">
            <w:pPr>
              <w:pStyle w:val="NumericTableBodyText"/>
              <w:rPr>
                <w:sz w:val="20"/>
              </w:rPr>
            </w:pPr>
            <w:r w:rsidRPr="00FA015A">
              <w:rPr>
                <w:sz w:val="20"/>
              </w:rPr>
              <w:t>180 (18%)</w:t>
            </w:r>
          </w:p>
        </w:tc>
        <w:tc>
          <w:tcPr>
            <w:tcW w:w="722" w:type="pct"/>
            <w:noWrap/>
          </w:tcPr>
          <w:p w14:paraId="50E9D6CC" w14:textId="276F758E" w:rsidR="00CD744D" w:rsidRPr="00FA015A" w:rsidRDefault="00CD744D" w:rsidP="00CD744D">
            <w:pPr>
              <w:pStyle w:val="NumericTableBodyText"/>
              <w:rPr>
                <w:sz w:val="20"/>
              </w:rPr>
            </w:pPr>
          </w:p>
        </w:tc>
      </w:tr>
      <w:tr w:rsidR="00CD744D" w:rsidRPr="00FA015A" w14:paraId="3B7A53BB" w14:textId="77777777" w:rsidTr="00431755">
        <w:trPr>
          <w:trHeight w:val="300"/>
          <w:jc w:val="center"/>
        </w:trPr>
        <w:tc>
          <w:tcPr>
            <w:tcW w:w="1390" w:type="pct"/>
            <w:noWrap/>
            <w:hideMark/>
          </w:tcPr>
          <w:p w14:paraId="425D1ACF" w14:textId="26B644C3" w:rsidR="00CD744D" w:rsidRPr="00FA015A" w:rsidRDefault="00CD744D" w:rsidP="00CD744D">
            <w:pPr>
              <w:pStyle w:val="NumericTableBodyText"/>
              <w:rPr>
                <w:sz w:val="20"/>
              </w:rPr>
            </w:pPr>
            <w:r w:rsidRPr="00FA015A">
              <w:rPr>
                <w:sz w:val="20"/>
              </w:rPr>
              <w:t>NH</w:t>
            </w:r>
            <w:r w:rsidRPr="00FA015A">
              <w:rPr>
                <w:sz w:val="20"/>
                <w:vertAlign w:val="subscript"/>
              </w:rPr>
              <w:t>4</w:t>
            </w:r>
            <w:r w:rsidR="00E67322" w:rsidRPr="00FA015A">
              <w:rPr>
                <w:sz w:val="20"/>
              </w:rPr>
              <w:t>-</w:t>
            </w:r>
            <w:r w:rsidRPr="00FA015A">
              <w:rPr>
                <w:sz w:val="20"/>
              </w:rPr>
              <w:t>N Overall</w:t>
            </w:r>
          </w:p>
        </w:tc>
        <w:tc>
          <w:tcPr>
            <w:tcW w:w="722" w:type="pct"/>
            <w:noWrap/>
            <w:hideMark/>
          </w:tcPr>
          <w:p w14:paraId="08DA43DB" w14:textId="0FBABEE3" w:rsidR="00CD744D" w:rsidRPr="00FA015A" w:rsidRDefault="00CD744D" w:rsidP="00CD744D">
            <w:pPr>
              <w:pStyle w:val="NumericTableBodyText"/>
              <w:rPr>
                <w:sz w:val="20"/>
              </w:rPr>
            </w:pPr>
            <w:r w:rsidRPr="00FA015A">
              <w:rPr>
                <w:sz w:val="20"/>
              </w:rPr>
              <w:t>801 (82%)</w:t>
            </w:r>
          </w:p>
        </w:tc>
        <w:tc>
          <w:tcPr>
            <w:tcW w:w="722" w:type="pct"/>
            <w:noWrap/>
            <w:hideMark/>
          </w:tcPr>
          <w:p w14:paraId="3869D511" w14:textId="0A39D493" w:rsidR="00CD744D" w:rsidRPr="00FA015A" w:rsidRDefault="00CD744D" w:rsidP="00CD744D">
            <w:pPr>
              <w:pStyle w:val="NumericTableBodyText"/>
              <w:rPr>
                <w:sz w:val="20"/>
              </w:rPr>
            </w:pPr>
            <w:r w:rsidRPr="00FA015A">
              <w:rPr>
                <w:sz w:val="20"/>
              </w:rPr>
              <w:t>155 (16%)</w:t>
            </w:r>
          </w:p>
        </w:tc>
        <w:tc>
          <w:tcPr>
            <w:tcW w:w="722" w:type="pct"/>
            <w:noWrap/>
            <w:hideMark/>
          </w:tcPr>
          <w:p w14:paraId="4F1FC2F8" w14:textId="679CB12A" w:rsidR="00CD744D" w:rsidRPr="00FA015A" w:rsidRDefault="00CD744D" w:rsidP="00CD744D">
            <w:pPr>
              <w:pStyle w:val="NumericTableBodyText"/>
              <w:rPr>
                <w:sz w:val="20"/>
              </w:rPr>
            </w:pPr>
            <w:r w:rsidRPr="00FA015A">
              <w:rPr>
                <w:sz w:val="20"/>
              </w:rPr>
              <w:t xml:space="preserve"> 17 (2%)</w:t>
            </w:r>
          </w:p>
        </w:tc>
        <w:tc>
          <w:tcPr>
            <w:tcW w:w="722" w:type="pct"/>
            <w:shd w:val="clear" w:color="auto" w:fill="D9D9D9" w:themeFill="background1" w:themeFillShade="D9"/>
            <w:noWrap/>
            <w:hideMark/>
          </w:tcPr>
          <w:p w14:paraId="10877D1D" w14:textId="635BD68A" w:rsidR="00CD744D" w:rsidRPr="00FA015A" w:rsidRDefault="00CD744D" w:rsidP="00CD744D">
            <w:pPr>
              <w:pStyle w:val="NumericTableBodyText"/>
              <w:rPr>
                <w:sz w:val="20"/>
              </w:rPr>
            </w:pPr>
            <w:r w:rsidRPr="00FA015A">
              <w:rPr>
                <w:sz w:val="20"/>
              </w:rPr>
              <w:t xml:space="preserve">  1 (0%)</w:t>
            </w:r>
          </w:p>
        </w:tc>
        <w:tc>
          <w:tcPr>
            <w:tcW w:w="722" w:type="pct"/>
            <w:noWrap/>
          </w:tcPr>
          <w:p w14:paraId="38D76CEB" w14:textId="6FBEC253" w:rsidR="00CD744D" w:rsidRPr="00FA015A" w:rsidRDefault="00CD744D" w:rsidP="00CD744D">
            <w:pPr>
              <w:pStyle w:val="NumericTableBodyText"/>
              <w:rPr>
                <w:sz w:val="20"/>
              </w:rPr>
            </w:pPr>
          </w:p>
        </w:tc>
      </w:tr>
      <w:tr w:rsidR="00CD744D" w:rsidRPr="00FA015A" w14:paraId="3F720117" w14:textId="77777777" w:rsidTr="00A90BD4">
        <w:trPr>
          <w:trHeight w:val="300"/>
          <w:jc w:val="center"/>
        </w:trPr>
        <w:tc>
          <w:tcPr>
            <w:tcW w:w="1390" w:type="pct"/>
            <w:noWrap/>
            <w:hideMark/>
          </w:tcPr>
          <w:p w14:paraId="5EEAF709" w14:textId="3978BA8B" w:rsidR="00CD744D" w:rsidRPr="00FA015A" w:rsidRDefault="00CD744D" w:rsidP="00CD744D">
            <w:pPr>
              <w:pStyle w:val="NumericTableBodyText"/>
              <w:rPr>
                <w:sz w:val="20"/>
              </w:rPr>
            </w:pPr>
            <w:r w:rsidRPr="00FA015A">
              <w:rPr>
                <w:sz w:val="20"/>
              </w:rPr>
              <w:t>NH</w:t>
            </w:r>
            <w:r w:rsidRPr="00FA015A">
              <w:rPr>
                <w:sz w:val="20"/>
                <w:vertAlign w:val="subscript"/>
              </w:rPr>
              <w:t>4</w:t>
            </w:r>
            <w:r w:rsidR="00E67322" w:rsidRPr="00FA015A">
              <w:rPr>
                <w:sz w:val="20"/>
              </w:rPr>
              <w:t>-</w:t>
            </w:r>
            <w:r w:rsidRPr="00FA015A">
              <w:rPr>
                <w:sz w:val="20"/>
              </w:rPr>
              <w:t>N Median</w:t>
            </w:r>
          </w:p>
        </w:tc>
        <w:tc>
          <w:tcPr>
            <w:tcW w:w="722" w:type="pct"/>
            <w:noWrap/>
            <w:hideMark/>
          </w:tcPr>
          <w:p w14:paraId="771406C2" w14:textId="085D693A" w:rsidR="00CD744D" w:rsidRPr="00FA015A" w:rsidRDefault="00CD744D" w:rsidP="00CD744D">
            <w:pPr>
              <w:pStyle w:val="NumericTableBodyText"/>
              <w:rPr>
                <w:sz w:val="20"/>
              </w:rPr>
            </w:pPr>
            <w:r w:rsidRPr="00FA015A">
              <w:rPr>
                <w:sz w:val="20"/>
              </w:rPr>
              <w:t>914 (94%)</w:t>
            </w:r>
          </w:p>
        </w:tc>
        <w:tc>
          <w:tcPr>
            <w:tcW w:w="722" w:type="pct"/>
            <w:noWrap/>
            <w:hideMark/>
          </w:tcPr>
          <w:p w14:paraId="56542F4B" w14:textId="029A96F6" w:rsidR="00CD744D" w:rsidRPr="00FA015A" w:rsidRDefault="00CD744D" w:rsidP="00CD744D">
            <w:pPr>
              <w:pStyle w:val="NumericTableBodyText"/>
              <w:rPr>
                <w:sz w:val="20"/>
              </w:rPr>
            </w:pPr>
            <w:r w:rsidRPr="00FA015A">
              <w:rPr>
                <w:sz w:val="20"/>
              </w:rPr>
              <w:t xml:space="preserve"> 55 (6%)</w:t>
            </w:r>
          </w:p>
        </w:tc>
        <w:tc>
          <w:tcPr>
            <w:tcW w:w="722" w:type="pct"/>
            <w:noWrap/>
            <w:hideMark/>
          </w:tcPr>
          <w:p w14:paraId="76A742F5" w14:textId="7F9E1A61" w:rsidR="00CD744D" w:rsidRPr="00FA015A" w:rsidRDefault="00CD744D" w:rsidP="00CD744D">
            <w:pPr>
              <w:pStyle w:val="NumericTableBodyText"/>
              <w:rPr>
                <w:sz w:val="20"/>
              </w:rPr>
            </w:pPr>
            <w:r w:rsidRPr="00FA015A">
              <w:rPr>
                <w:sz w:val="20"/>
              </w:rPr>
              <w:t xml:space="preserve">  5 (1%)</w:t>
            </w:r>
          </w:p>
        </w:tc>
        <w:tc>
          <w:tcPr>
            <w:tcW w:w="722" w:type="pct"/>
            <w:shd w:val="clear" w:color="auto" w:fill="D9D9D9" w:themeFill="background1" w:themeFillShade="D9"/>
            <w:noWrap/>
            <w:hideMark/>
          </w:tcPr>
          <w:p w14:paraId="09C0B4BB" w14:textId="5B6776B5" w:rsidR="00CD744D" w:rsidRPr="00FA015A" w:rsidRDefault="00CD744D" w:rsidP="00CD744D">
            <w:pPr>
              <w:pStyle w:val="NumericTableBodyText"/>
              <w:rPr>
                <w:sz w:val="20"/>
              </w:rPr>
            </w:pPr>
            <w:r w:rsidRPr="00FA015A">
              <w:rPr>
                <w:sz w:val="20"/>
              </w:rPr>
              <w:t xml:space="preserve">  0 (0%)</w:t>
            </w:r>
          </w:p>
        </w:tc>
        <w:tc>
          <w:tcPr>
            <w:tcW w:w="722" w:type="pct"/>
            <w:noWrap/>
          </w:tcPr>
          <w:p w14:paraId="40E229FF" w14:textId="18D32A11" w:rsidR="00CD744D" w:rsidRPr="00FA015A" w:rsidRDefault="00CD744D" w:rsidP="00CD744D">
            <w:pPr>
              <w:pStyle w:val="NumericTableBodyText"/>
              <w:rPr>
                <w:sz w:val="20"/>
              </w:rPr>
            </w:pPr>
          </w:p>
        </w:tc>
      </w:tr>
      <w:tr w:rsidR="00CD744D" w:rsidRPr="00FA015A" w14:paraId="7287A97E" w14:textId="77777777" w:rsidTr="00431755">
        <w:trPr>
          <w:trHeight w:val="300"/>
          <w:jc w:val="center"/>
        </w:trPr>
        <w:tc>
          <w:tcPr>
            <w:tcW w:w="1390" w:type="pct"/>
            <w:noWrap/>
            <w:hideMark/>
          </w:tcPr>
          <w:p w14:paraId="13A0A6F3" w14:textId="679927D5" w:rsidR="00CD744D" w:rsidRPr="00FA015A" w:rsidRDefault="00CD744D" w:rsidP="00CD744D">
            <w:pPr>
              <w:pStyle w:val="NumericTableBodyText"/>
              <w:rPr>
                <w:sz w:val="20"/>
              </w:rPr>
            </w:pPr>
            <w:r w:rsidRPr="00FA015A">
              <w:rPr>
                <w:sz w:val="20"/>
              </w:rPr>
              <w:t>NH</w:t>
            </w:r>
            <w:r w:rsidRPr="00FA015A">
              <w:rPr>
                <w:sz w:val="20"/>
                <w:vertAlign w:val="subscript"/>
              </w:rPr>
              <w:t>4</w:t>
            </w:r>
            <w:r w:rsidR="00E67322" w:rsidRPr="00FA015A">
              <w:rPr>
                <w:sz w:val="20"/>
              </w:rPr>
              <w:t>-</w:t>
            </w:r>
            <w:r w:rsidRPr="00FA015A">
              <w:rPr>
                <w:sz w:val="20"/>
              </w:rPr>
              <w:t>N 95</w:t>
            </w:r>
            <w:r w:rsidRPr="00FA015A">
              <w:rPr>
                <w:sz w:val="20"/>
                <w:vertAlign w:val="superscript"/>
              </w:rPr>
              <w:t>th</w:t>
            </w:r>
            <w:r w:rsidRPr="00FA015A">
              <w:rPr>
                <w:sz w:val="20"/>
              </w:rPr>
              <w:t xml:space="preserve"> percentile</w:t>
            </w:r>
          </w:p>
        </w:tc>
        <w:tc>
          <w:tcPr>
            <w:tcW w:w="722" w:type="pct"/>
            <w:noWrap/>
            <w:hideMark/>
          </w:tcPr>
          <w:p w14:paraId="153178B8" w14:textId="6BD500FA" w:rsidR="00CD744D" w:rsidRPr="00FA015A" w:rsidRDefault="00CD744D" w:rsidP="00CD744D">
            <w:pPr>
              <w:pStyle w:val="NumericTableBodyText"/>
              <w:rPr>
                <w:sz w:val="20"/>
              </w:rPr>
            </w:pPr>
            <w:r w:rsidRPr="00FA015A">
              <w:rPr>
                <w:sz w:val="20"/>
              </w:rPr>
              <w:t>802 (82%)</w:t>
            </w:r>
          </w:p>
        </w:tc>
        <w:tc>
          <w:tcPr>
            <w:tcW w:w="722" w:type="pct"/>
            <w:noWrap/>
            <w:hideMark/>
          </w:tcPr>
          <w:p w14:paraId="25F0E66A" w14:textId="659369D5" w:rsidR="00CD744D" w:rsidRPr="00FA015A" w:rsidRDefault="00CD744D" w:rsidP="00CD744D">
            <w:pPr>
              <w:pStyle w:val="NumericTableBodyText"/>
              <w:rPr>
                <w:sz w:val="20"/>
              </w:rPr>
            </w:pPr>
            <w:r w:rsidRPr="00FA015A">
              <w:rPr>
                <w:sz w:val="20"/>
              </w:rPr>
              <w:t>155 (16%)</w:t>
            </w:r>
          </w:p>
        </w:tc>
        <w:tc>
          <w:tcPr>
            <w:tcW w:w="722" w:type="pct"/>
            <w:noWrap/>
            <w:hideMark/>
          </w:tcPr>
          <w:p w14:paraId="25C4337F" w14:textId="635009B0" w:rsidR="00CD744D" w:rsidRPr="00FA015A" w:rsidRDefault="00CD744D" w:rsidP="00CD744D">
            <w:pPr>
              <w:pStyle w:val="NumericTableBodyText"/>
              <w:rPr>
                <w:sz w:val="20"/>
              </w:rPr>
            </w:pPr>
            <w:r w:rsidRPr="00FA015A">
              <w:rPr>
                <w:sz w:val="20"/>
              </w:rPr>
              <w:t xml:space="preserve"> 16 (2%)</w:t>
            </w:r>
          </w:p>
        </w:tc>
        <w:tc>
          <w:tcPr>
            <w:tcW w:w="722" w:type="pct"/>
            <w:shd w:val="clear" w:color="auto" w:fill="D9D9D9" w:themeFill="background1" w:themeFillShade="D9"/>
            <w:noWrap/>
            <w:hideMark/>
          </w:tcPr>
          <w:p w14:paraId="72F85172" w14:textId="12CC84ED" w:rsidR="00CD744D" w:rsidRPr="00FA015A" w:rsidRDefault="00CD744D" w:rsidP="00CD744D">
            <w:pPr>
              <w:pStyle w:val="NumericTableBodyText"/>
              <w:rPr>
                <w:sz w:val="20"/>
              </w:rPr>
            </w:pPr>
            <w:r w:rsidRPr="00FA015A">
              <w:rPr>
                <w:sz w:val="20"/>
              </w:rPr>
              <w:t xml:space="preserve">  1 (0%)</w:t>
            </w:r>
          </w:p>
        </w:tc>
        <w:tc>
          <w:tcPr>
            <w:tcW w:w="722" w:type="pct"/>
            <w:noWrap/>
          </w:tcPr>
          <w:p w14:paraId="3B59791A" w14:textId="5EB06565" w:rsidR="00CD744D" w:rsidRPr="00FA015A" w:rsidRDefault="00CD744D" w:rsidP="00CD744D">
            <w:pPr>
              <w:pStyle w:val="NumericTableBodyText"/>
              <w:rPr>
                <w:sz w:val="20"/>
              </w:rPr>
            </w:pPr>
          </w:p>
        </w:tc>
      </w:tr>
      <w:tr w:rsidR="00CD744D" w:rsidRPr="00FA015A" w14:paraId="2548F10C" w14:textId="77777777" w:rsidTr="00431755">
        <w:trPr>
          <w:trHeight w:val="300"/>
          <w:jc w:val="center"/>
        </w:trPr>
        <w:tc>
          <w:tcPr>
            <w:tcW w:w="1390" w:type="pct"/>
            <w:noWrap/>
          </w:tcPr>
          <w:p w14:paraId="65AAD97C" w14:textId="672563BC" w:rsidR="00CD744D" w:rsidRPr="00FA015A" w:rsidRDefault="00CD744D" w:rsidP="00CD744D">
            <w:pPr>
              <w:pStyle w:val="NumericTableBodyText"/>
              <w:rPr>
                <w:sz w:val="20"/>
              </w:rPr>
            </w:pPr>
            <w:r w:rsidRPr="00FA015A">
              <w:rPr>
                <w:sz w:val="20"/>
              </w:rPr>
              <w:t>NNN Overall</w:t>
            </w:r>
          </w:p>
        </w:tc>
        <w:tc>
          <w:tcPr>
            <w:tcW w:w="722" w:type="pct"/>
            <w:noWrap/>
          </w:tcPr>
          <w:p w14:paraId="66665B1D" w14:textId="2E0C006D" w:rsidR="00CD744D" w:rsidRPr="00FA015A" w:rsidRDefault="00CD744D" w:rsidP="00CD744D">
            <w:pPr>
              <w:pStyle w:val="NumericTableBodyText"/>
              <w:rPr>
                <w:sz w:val="20"/>
              </w:rPr>
            </w:pPr>
            <w:r w:rsidRPr="00FA015A">
              <w:rPr>
                <w:sz w:val="20"/>
              </w:rPr>
              <w:t>782 (79%)</w:t>
            </w:r>
          </w:p>
        </w:tc>
        <w:tc>
          <w:tcPr>
            <w:tcW w:w="722" w:type="pct"/>
            <w:noWrap/>
          </w:tcPr>
          <w:p w14:paraId="7FC2450B" w14:textId="4A4F0DB1" w:rsidR="00CD744D" w:rsidRPr="00FA015A" w:rsidRDefault="00CD744D" w:rsidP="00CD744D">
            <w:pPr>
              <w:pStyle w:val="NumericTableBodyText"/>
              <w:rPr>
                <w:sz w:val="20"/>
              </w:rPr>
            </w:pPr>
            <w:r w:rsidRPr="00FA015A">
              <w:rPr>
                <w:sz w:val="20"/>
              </w:rPr>
              <w:t>145 (15%)</w:t>
            </w:r>
          </w:p>
        </w:tc>
        <w:tc>
          <w:tcPr>
            <w:tcW w:w="722" w:type="pct"/>
            <w:shd w:val="clear" w:color="auto" w:fill="D9D9D9" w:themeFill="background1" w:themeFillShade="D9"/>
            <w:noWrap/>
          </w:tcPr>
          <w:p w14:paraId="5ADFAB35" w14:textId="37645619" w:rsidR="00CD744D" w:rsidRPr="00FA015A" w:rsidRDefault="00CD744D" w:rsidP="00CD744D">
            <w:pPr>
              <w:pStyle w:val="NumericTableBodyText"/>
              <w:rPr>
                <w:sz w:val="20"/>
              </w:rPr>
            </w:pPr>
            <w:r w:rsidRPr="00FA015A">
              <w:rPr>
                <w:sz w:val="20"/>
              </w:rPr>
              <w:t xml:space="preserve"> 52 (5%)</w:t>
            </w:r>
          </w:p>
        </w:tc>
        <w:tc>
          <w:tcPr>
            <w:tcW w:w="722" w:type="pct"/>
            <w:shd w:val="clear" w:color="auto" w:fill="D9D9D9" w:themeFill="background1" w:themeFillShade="D9"/>
            <w:noWrap/>
          </w:tcPr>
          <w:p w14:paraId="51B805F7" w14:textId="1FA5C916" w:rsidR="00CD744D" w:rsidRPr="00FA015A" w:rsidRDefault="00CD744D" w:rsidP="00CD744D">
            <w:pPr>
              <w:pStyle w:val="NumericTableBodyText"/>
              <w:rPr>
                <w:sz w:val="20"/>
              </w:rPr>
            </w:pPr>
            <w:r w:rsidRPr="00FA015A">
              <w:rPr>
                <w:sz w:val="20"/>
              </w:rPr>
              <w:t xml:space="preserve"> 12 (1%)</w:t>
            </w:r>
          </w:p>
        </w:tc>
        <w:tc>
          <w:tcPr>
            <w:tcW w:w="722" w:type="pct"/>
            <w:noWrap/>
          </w:tcPr>
          <w:p w14:paraId="1BC9BC49" w14:textId="77777777" w:rsidR="00CD744D" w:rsidRPr="00FA015A" w:rsidRDefault="00CD744D" w:rsidP="00CD744D">
            <w:pPr>
              <w:pStyle w:val="NumericTableBodyText"/>
              <w:rPr>
                <w:sz w:val="20"/>
              </w:rPr>
            </w:pPr>
          </w:p>
        </w:tc>
      </w:tr>
      <w:tr w:rsidR="00CD744D" w:rsidRPr="00FA015A" w14:paraId="3F84AE66" w14:textId="77777777" w:rsidTr="00A90BD4">
        <w:trPr>
          <w:trHeight w:val="300"/>
          <w:jc w:val="center"/>
        </w:trPr>
        <w:tc>
          <w:tcPr>
            <w:tcW w:w="1390" w:type="pct"/>
            <w:noWrap/>
          </w:tcPr>
          <w:p w14:paraId="7A54197F" w14:textId="5CCB3719" w:rsidR="00CD744D" w:rsidRPr="00FA015A" w:rsidRDefault="00CD744D" w:rsidP="00CD744D">
            <w:pPr>
              <w:pStyle w:val="NumericTableBodyText"/>
              <w:rPr>
                <w:sz w:val="20"/>
              </w:rPr>
            </w:pPr>
            <w:r w:rsidRPr="00FA015A">
              <w:rPr>
                <w:sz w:val="20"/>
              </w:rPr>
              <w:t>NNN Median</w:t>
            </w:r>
          </w:p>
        </w:tc>
        <w:tc>
          <w:tcPr>
            <w:tcW w:w="722" w:type="pct"/>
            <w:noWrap/>
          </w:tcPr>
          <w:p w14:paraId="07630990" w14:textId="0535C2D2" w:rsidR="00CD744D" w:rsidRPr="00FA015A" w:rsidRDefault="00CD744D" w:rsidP="00CD744D">
            <w:pPr>
              <w:pStyle w:val="NumericTableBodyText"/>
              <w:rPr>
                <w:sz w:val="20"/>
              </w:rPr>
            </w:pPr>
            <w:r w:rsidRPr="00FA015A">
              <w:rPr>
                <w:sz w:val="20"/>
              </w:rPr>
              <w:t>856 (86%)</w:t>
            </w:r>
          </w:p>
        </w:tc>
        <w:tc>
          <w:tcPr>
            <w:tcW w:w="722" w:type="pct"/>
            <w:noWrap/>
          </w:tcPr>
          <w:p w14:paraId="7D72867E" w14:textId="0F9F4F84" w:rsidR="00CD744D" w:rsidRPr="00FA015A" w:rsidRDefault="00CD744D" w:rsidP="00CD744D">
            <w:pPr>
              <w:pStyle w:val="NumericTableBodyText"/>
              <w:rPr>
                <w:sz w:val="20"/>
              </w:rPr>
            </w:pPr>
            <w:r w:rsidRPr="00FA015A">
              <w:rPr>
                <w:sz w:val="20"/>
              </w:rPr>
              <w:t xml:space="preserve"> 91 (9%)</w:t>
            </w:r>
          </w:p>
        </w:tc>
        <w:tc>
          <w:tcPr>
            <w:tcW w:w="722" w:type="pct"/>
            <w:shd w:val="clear" w:color="auto" w:fill="D9D9D9" w:themeFill="background1" w:themeFillShade="D9"/>
            <w:noWrap/>
          </w:tcPr>
          <w:p w14:paraId="2D9E7DEB" w14:textId="190D1539" w:rsidR="00CD744D" w:rsidRPr="00FA015A" w:rsidRDefault="00CD744D" w:rsidP="00CD744D">
            <w:pPr>
              <w:pStyle w:val="NumericTableBodyText"/>
              <w:rPr>
                <w:sz w:val="20"/>
              </w:rPr>
            </w:pPr>
            <w:r w:rsidRPr="00FA015A">
              <w:rPr>
                <w:sz w:val="20"/>
              </w:rPr>
              <w:t xml:space="preserve"> 32 (3%)</w:t>
            </w:r>
          </w:p>
        </w:tc>
        <w:tc>
          <w:tcPr>
            <w:tcW w:w="722" w:type="pct"/>
            <w:shd w:val="clear" w:color="auto" w:fill="D9D9D9" w:themeFill="background1" w:themeFillShade="D9"/>
            <w:noWrap/>
          </w:tcPr>
          <w:p w14:paraId="34517AD0" w14:textId="1B3B37EB" w:rsidR="00CD744D" w:rsidRPr="00FA015A" w:rsidRDefault="00CD744D" w:rsidP="00CD744D">
            <w:pPr>
              <w:pStyle w:val="NumericTableBodyText"/>
              <w:rPr>
                <w:sz w:val="20"/>
              </w:rPr>
            </w:pPr>
            <w:r w:rsidRPr="00FA015A">
              <w:rPr>
                <w:sz w:val="20"/>
              </w:rPr>
              <w:t xml:space="preserve"> 12 (1%)</w:t>
            </w:r>
          </w:p>
        </w:tc>
        <w:tc>
          <w:tcPr>
            <w:tcW w:w="722" w:type="pct"/>
            <w:noWrap/>
          </w:tcPr>
          <w:p w14:paraId="34E13A41" w14:textId="77777777" w:rsidR="00CD744D" w:rsidRPr="00FA015A" w:rsidRDefault="00CD744D" w:rsidP="00CD744D">
            <w:pPr>
              <w:pStyle w:val="NumericTableBodyText"/>
              <w:rPr>
                <w:sz w:val="20"/>
              </w:rPr>
            </w:pPr>
          </w:p>
        </w:tc>
      </w:tr>
      <w:tr w:rsidR="00CD744D" w:rsidRPr="00FA015A" w14:paraId="0B91710E" w14:textId="77777777" w:rsidTr="00431755">
        <w:trPr>
          <w:trHeight w:val="300"/>
          <w:jc w:val="center"/>
        </w:trPr>
        <w:tc>
          <w:tcPr>
            <w:tcW w:w="1390" w:type="pct"/>
            <w:tcBorders>
              <w:bottom w:val="single" w:sz="4" w:space="0" w:color="auto"/>
            </w:tcBorders>
            <w:noWrap/>
          </w:tcPr>
          <w:p w14:paraId="40D23027" w14:textId="491BAE2B" w:rsidR="00CD744D" w:rsidRPr="00FA015A" w:rsidRDefault="00CD744D" w:rsidP="00CD744D">
            <w:pPr>
              <w:pStyle w:val="NumericTableBodyText"/>
              <w:rPr>
                <w:sz w:val="20"/>
              </w:rPr>
            </w:pPr>
            <w:r w:rsidRPr="00FA015A">
              <w:rPr>
                <w:sz w:val="20"/>
              </w:rPr>
              <w:t>NNN 95</w:t>
            </w:r>
            <w:r w:rsidRPr="00FA015A">
              <w:rPr>
                <w:sz w:val="20"/>
                <w:vertAlign w:val="superscript"/>
              </w:rPr>
              <w:t>th</w:t>
            </w:r>
            <w:r w:rsidRPr="00FA015A">
              <w:rPr>
                <w:sz w:val="20"/>
              </w:rPr>
              <w:t xml:space="preserve"> percentile</w:t>
            </w:r>
          </w:p>
        </w:tc>
        <w:tc>
          <w:tcPr>
            <w:tcW w:w="722" w:type="pct"/>
            <w:tcBorders>
              <w:bottom w:val="single" w:sz="4" w:space="0" w:color="auto"/>
            </w:tcBorders>
            <w:noWrap/>
          </w:tcPr>
          <w:p w14:paraId="5A8E3111" w14:textId="39DACDF9" w:rsidR="00CD744D" w:rsidRPr="00FA015A" w:rsidRDefault="00CD744D" w:rsidP="00CD744D">
            <w:pPr>
              <w:pStyle w:val="NumericTableBodyText"/>
              <w:rPr>
                <w:sz w:val="20"/>
              </w:rPr>
            </w:pPr>
            <w:r w:rsidRPr="00FA015A">
              <w:rPr>
                <w:sz w:val="20"/>
              </w:rPr>
              <w:t>786 (79%)</w:t>
            </w:r>
          </w:p>
        </w:tc>
        <w:tc>
          <w:tcPr>
            <w:tcW w:w="722" w:type="pct"/>
            <w:tcBorders>
              <w:bottom w:val="single" w:sz="4" w:space="0" w:color="auto"/>
            </w:tcBorders>
            <w:noWrap/>
          </w:tcPr>
          <w:p w14:paraId="1BFD3E68" w14:textId="540296B3" w:rsidR="00CD744D" w:rsidRPr="00FA015A" w:rsidRDefault="00CD744D" w:rsidP="00CD744D">
            <w:pPr>
              <w:pStyle w:val="NumericTableBodyText"/>
              <w:rPr>
                <w:sz w:val="20"/>
              </w:rPr>
            </w:pPr>
            <w:r w:rsidRPr="00FA015A">
              <w:rPr>
                <w:sz w:val="20"/>
              </w:rPr>
              <w:t>143 (14%)</w:t>
            </w:r>
          </w:p>
        </w:tc>
        <w:tc>
          <w:tcPr>
            <w:tcW w:w="722" w:type="pct"/>
            <w:tcBorders>
              <w:bottom w:val="single" w:sz="4" w:space="0" w:color="auto"/>
            </w:tcBorders>
            <w:shd w:val="clear" w:color="auto" w:fill="D9D9D9" w:themeFill="background1" w:themeFillShade="D9"/>
            <w:noWrap/>
          </w:tcPr>
          <w:p w14:paraId="5D4FDE77" w14:textId="262D0994" w:rsidR="00CD744D" w:rsidRPr="00FA015A" w:rsidRDefault="00CD744D" w:rsidP="00CD744D">
            <w:pPr>
              <w:pStyle w:val="NumericTableBodyText"/>
              <w:rPr>
                <w:sz w:val="20"/>
              </w:rPr>
            </w:pPr>
            <w:r w:rsidRPr="00FA015A">
              <w:rPr>
                <w:sz w:val="20"/>
              </w:rPr>
              <w:t xml:space="preserve"> 54 (5%)</w:t>
            </w:r>
          </w:p>
        </w:tc>
        <w:tc>
          <w:tcPr>
            <w:tcW w:w="722" w:type="pct"/>
            <w:tcBorders>
              <w:bottom w:val="single" w:sz="4" w:space="0" w:color="auto"/>
            </w:tcBorders>
            <w:shd w:val="clear" w:color="auto" w:fill="D9D9D9" w:themeFill="background1" w:themeFillShade="D9"/>
            <w:noWrap/>
          </w:tcPr>
          <w:p w14:paraId="5C166E65" w14:textId="186D500F" w:rsidR="00CD744D" w:rsidRPr="00FA015A" w:rsidRDefault="00CD744D" w:rsidP="00CD744D">
            <w:pPr>
              <w:pStyle w:val="NumericTableBodyText"/>
              <w:rPr>
                <w:sz w:val="20"/>
              </w:rPr>
            </w:pPr>
            <w:r w:rsidRPr="00FA015A">
              <w:rPr>
                <w:sz w:val="20"/>
              </w:rPr>
              <w:t xml:space="preserve">  8 (1%)</w:t>
            </w:r>
          </w:p>
        </w:tc>
        <w:tc>
          <w:tcPr>
            <w:tcW w:w="722" w:type="pct"/>
            <w:tcBorders>
              <w:bottom w:val="single" w:sz="4" w:space="0" w:color="auto"/>
            </w:tcBorders>
            <w:noWrap/>
          </w:tcPr>
          <w:p w14:paraId="6395F97F" w14:textId="77777777" w:rsidR="00CD744D" w:rsidRPr="00FA015A" w:rsidRDefault="00CD744D" w:rsidP="00CD744D">
            <w:pPr>
              <w:pStyle w:val="NumericTableBodyText"/>
              <w:rPr>
                <w:sz w:val="20"/>
              </w:rPr>
            </w:pPr>
          </w:p>
        </w:tc>
      </w:tr>
    </w:tbl>
    <w:p w14:paraId="597E38D0" w14:textId="77777777" w:rsidR="00412CF2" w:rsidRDefault="00412CF2" w:rsidP="00412CF2">
      <w:pPr>
        <w:pStyle w:val="BodyText"/>
      </w:pPr>
    </w:p>
    <w:p w14:paraId="5A566F15" w14:textId="503E7E70" w:rsidR="00412CF2" w:rsidRDefault="00DD7123" w:rsidP="00412CF2">
      <w:pPr>
        <w:pStyle w:val="BodyText"/>
        <w:keepNext/>
        <w:jc w:val="center"/>
      </w:pPr>
      <w:r>
        <w:rPr>
          <w:noProof/>
        </w:rPr>
        <w:lastRenderedPageBreak/>
        <w:drawing>
          <wp:inline distT="0" distB="0" distL="0" distR="0" wp14:anchorId="17F9FDC8" wp14:editId="179DFC65">
            <wp:extent cx="5750560" cy="6448425"/>
            <wp:effectExtent l="0" t="0" r="2540" b="9525"/>
            <wp:docPr id="2030557967" name="Picture 2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7"/>
                    <pic:cNvPicPr>
                      <a:picLocks noChangeAspect="1" noChangeArrowheads="1"/>
                    </pic:cNvPicPr>
                  </pic:nvPicPr>
                  <pic:blipFill>
                    <a:blip r:embed="rId40" cstate="print">
                      <a:extLst>
                        <a:ext uri="{28A0092B-C50C-407E-A947-70E740481C1C}">
                          <a14:useLocalDpi xmlns:a14="http://schemas.microsoft.com/office/drawing/2010/main" val="0"/>
                        </a:ext>
                      </a:extLst>
                    </a:blip>
                    <a:srcRect/>
                    <a:stretch>
                      <a:fillRect/>
                    </a:stretch>
                  </pic:blipFill>
                  <pic:spPr bwMode="auto">
                    <a:xfrm>
                      <a:off x="0" y="0"/>
                      <a:ext cx="5750560" cy="6448425"/>
                    </a:xfrm>
                    <a:prstGeom prst="rect">
                      <a:avLst/>
                    </a:prstGeom>
                    <a:noFill/>
                    <a:ln>
                      <a:noFill/>
                    </a:ln>
                  </pic:spPr>
                </pic:pic>
              </a:graphicData>
            </a:graphic>
          </wp:inline>
        </w:drawing>
      </w:r>
    </w:p>
    <w:p w14:paraId="40F06B92" w14:textId="3BEC620F" w:rsidR="00412CF2" w:rsidRPr="001336CE" w:rsidRDefault="00412CF2" w:rsidP="00412CF2">
      <w:pPr>
        <w:pStyle w:val="Caption"/>
        <w:keepNext w:val="0"/>
        <w:rPr>
          <w:vanish/>
          <w:specVanish/>
        </w:rPr>
      </w:pPr>
      <w:bookmarkStart w:id="244" w:name="_Ref82769235"/>
      <w:bookmarkStart w:id="245" w:name="_Ref82769234"/>
      <w:bookmarkStart w:id="246" w:name="_Toc96690357"/>
      <w:bookmarkStart w:id="247" w:name="_Toc212213479"/>
      <w:r>
        <w:t xml:space="preserve">Figure </w:t>
      </w:r>
      <w:r w:rsidR="00F80E77">
        <w:fldChar w:fldCharType="begin"/>
      </w:r>
      <w:r w:rsidR="00F80E77">
        <w:instrText xml:space="preserve"> STYLEREF 1 \s </w:instrText>
      </w:r>
      <w:r w:rsidR="00F80E77">
        <w:fldChar w:fldCharType="separate"/>
      </w:r>
      <w:r w:rsidR="00E86EE1">
        <w:rPr>
          <w:noProof/>
        </w:rPr>
        <w:t>4</w:t>
      </w:r>
      <w:r w:rsidR="00F80E77">
        <w:rPr>
          <w:noProof/>
        </w:rPr>
        <w:fldChar w:fldCharType="end"/>
      </w:r>
      <w:r w:rsidR="00F852A1">
        <w:t>-</w:t>
      </w:r>
      <w:r w:rsidR="00F80E77">
        <w:fldChar w:fldCharType="begin"/>
      </w:r>
      <w:r w:rsidR="00F80E77">
        <w:instrText xml:space="preserve"> SEQ Figure \* ARABIC \s 1 </w:instrText>
      </w:r>
      <w:r w:rsidR="00F80E77">
        <w:fldChar w:fldCharType="separate"/>
      </w:r>
      <w:r w:rsidR="00E86EE1">
        <w:rPr>
          <w:noProof/>
        </w:rPr>
        <w:t>8</w:t>
      </w:r>
      <w:r w:rsidR="00F80E77">
        <w:rPr>
          <w:noProof/>
        </w:rPr>
        <w:fldChar w:fldCharType="end"/>
      </w:r>
      <w:bookmarkEnd w:id="244"/>
      <w:r>
        <w:t>:</w:t>
      </w:r>
      <w:r>
        <w:tab/>
        <w:t xml:space="preserve">Maps showing NOF </w:t>
      </w:r>
      <w:r w:rsidR="008E0B5E">
        <w:t xml:space="preserve">overall attribute </w:t>
      </w:r>
      <w:r>
        <w:t>grades.</w:t>
      </w:r>
      <w:bookmarkEnd w:id="245"/>
      <w:bookmarkEnd w:id="246"/>
      <w:bookmarkEnd w:id="247"/>
    </w:p>
    <w:p w14:paraId="625B8BF1" w14:textId="77777777" w:rsidR="00412CF2" w:rsidRDefault="00412CF2" w:rsidP="00412CF2">
      <w:pPr>
        <w:pStyle w:val="CaptionText"/>
      </w:pPr>
      <w:r>
        <w:t xml:space="preserve"> </w:t>
      </w:r>
    </w:p>
    <w:p w14:paraId="4013F612" w14:textId="324FC546" w:rsidR="008E0B5E" w:rsidRDefault="00587340" w:rsidP="008E0B5E">
      <w:pPr>
        <w:pStyle w:val="BodyText"/>
      </w:pPr>
      <w:r>
        <w:rPr>
          <w:noProof/>
        </w:rPr>
        <w:lastRenderedPageBreak/>
        <w:drawing>
          <wp:inline distT="0" distB="0" distL="0" distR="0" wp14:anchorId="730422C7" wp14:editId="3493E25A">
            <wp:extent cx="5750560" cy="6448425"/>
            <wp:effectExtent l="0" t="0" r="2540" b="9525"/>
            <wp:docPr id="1471420437" name="Picture 2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pic:cNvPicPr>
                      <a:picLocks noChangeAspect="1" noChangeArrowheads="1"/>
                    </pic:cNvPicPr>
                  </pic:nvPicPr>
                  <pic:blipFill>
                    <a:blip r:embed="rId41" cstate="print">
                      <a:extLst>
                        <a:ext uri="{28A0092B-C50C-407E-A947-70E740481C1C}">
                          <a14:useLocalDpi xmlns:a14="http://schemas.microsoft.com/office/drawing/2010/main" val="0"/>
                        </a:ext>
                      </a:extLst>
                    </a:blip>
                    <a:srcRect/>
                    <a:stretch>
                      <a:fillRect/>
                    </a:stretch>
                  </pic:blipFill>
                  <pic:spPr bwMode="auto">
                    <a:xfrm>
                      <a:off x="0" y="0"/>
                      <a:ext cx="5750560" cy="6448425"/>
                    </a:xfrm>
                    <a:prstGeom prst="rect">
                      <a:avLst/>
                    </a:prstGeom>
                    <a:noFill/>
                    <a:ln>
                      <a:noFill/>
                    </a:ln>
                  </pic:spPr>
                </pic:pic>
              </a:graphicData>
            </a:graphic>
          </wp:inline>
        </w:drawing>
      </w:r>
    </w:p>
    <w:p w14:paraId="3076B874" w14:textId="445EF555" w:rsidR="008E0B5E" w:rsidRPr="001336CE" w:rsidRDefault="008E0B5E" w:rsidP="008E0B5E">
      <w:pPr>
        <w:pStyle w:val="Caption"/>
        <w:keepNext w:val="0"/>
        <w:rPr>
          <w:vanish/>
          <w:specVanish/>
        </w:rPr>
      </w:pPr>
      <w:bookmarkStart w:id="248" w:name="_Ref209533774"/>
      <w:bookmarkStart w:id="249" w:name="_Toc212213480"/>
      <w:r>
        <w:t xml:space="preserve">Figure </w:t>
      </w:r>
      <w:r w:rsidR="00F80E77">
        <w:fldChar w:fldCharType="begin"/>
      </w:r>
      <w:r w:rsidR="00F80E77">
        <w:instrText xml:space="preserve"> STYLEREF 1 \s </w:instrText>
      </w:r>
      <w:r w:rsidR="00F80E77">
        <w:fldChar w:fldCharType="separate"/>
      </w:r>
      <w:r w:rsidR="00E86EE1">
        <w:rPr>
          <w:noProof/>
        </w:rPr>
        <w:t>4</w:t>
      </w:r>
      <w:r w:rsidR="00F80E77">
        <w:rPr>
          <w:noProof/>
        </w:rPr>
        <w:fldChar w:fldCharType="end"/>
      </w:r>
      <w:r w:rsidR="00F852A1">
        <w:t>-</w:t>
      </w:r>
      <w:r w:rsidR="00F80E77">
        <w:fldChar w:fldCharType="begin"/>
      </w:r>
      <w:r w:rsidR="00F80E77">
        <w:instrText xml:space="preserve"> SEQ Figure \* ARABIC \s 1 </w:instrText>
      </w:r>
      <w:r w:rsidR="00F80E77">
        <w:fldChar w:fldCharType="separate"/>
      </w:r>
      <w:r w:rsidR="00E86EE1">
        <w:rPr>
          <w:noProof/>
        </w:rPr>
        <w:t>9</w:t>
      </w:r>
      <w:r w:rsidR="00F80E77">
        <w:rPr>
          <w:noProof/>
        </w:rPr>
        <w:fldChar w:fldCharType="end"/>
      </w:r>
      <w:bookmarkEnd w:id="248"/>
      <w:r>
        <w:t>:</w:t>
      </w:r>
      <w:r>
        <w:tab/>
        <w:t xml:space="preserve">Maps showing NOF grades for </w:t>
      </w:r>
      <w:r w:rsidR="001F083E">
        <w:t xml:space="preserve">chemical </w:t>
      </w:r>
      <w:r>
        <w:t>attribute components.</w:t>
      </w:r>
      <w:bookmarkEnd w:id="249"/>
    </w:p>
    <w:p w14:paraId="558F0212" w14:textId="77777777" w:rsidR="008E0B5E" w:rsidRDefault="008E0B5E" w:rsidP="008E0B5E">
      <w:pPr>
        <w:pStyle w:val="CaptionText"/>
      </w:pPr>
      <w:r>
        <w:t xml:space="preserve"> </w:t>
      </w:r>
    </w:p>
    <w:p w14:paraId="6D147676" w14:textId="2A31730D" w:rsidR="00412CF2" w:rsidRDefault="00587340" w:rsidP="00412CF2">
      <w:pPr>
        <w:pStyle w:val="BodyText"/>
        <w:keepNext/>
        <w:jc w:val="center"/>
      </w:pPr>
      <w:r>
        <w:rPr>
          <w:noProof/>
        </w:rPr>
        <w:lastRenderedPageBreak/>
        <w:drawing>
          <wp:inline distT="0" distB="0" distL="0" distR="0" wp14:anchorId="0B645EC9" wp14:editId="6DC18839">
            <wp:extent cx="5750560" cy="6448425"/>
            <wp:effectExtent l="0" t="0" r="2540" b="9525"/>
            <wp:docPr id="791784392" name="Picture 2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9"/>
                    <pic:cNvPicPr>
                      <a:picLocks noChangeAspect="1" noChangeArrowheads="1"/>
                    </pic:cNvPicPr>
                  </pic:nvPicPr>
                  <pic:blipFill>
                    <a:blip r:embed="rId42" cstate="print">
                      <a:extLst>
                        <a:ext uri="{28A0092B-C50C-407E-A947-70E740481C1C}">
                          <a14:useLocalDpi xmlns:a14="http://schemas.microsoft.com/office/drawing/2010/main" val="0"/>
                        </a:ext>
                      </a:extLst>
                    </a:blip>
                    <a:srcRect/>
                    <a:stretch>
                      <a:fillRect/>
                    </a:stretch>
                  </pic:blipFill>
                  <pic:spPr bwMode="auto">
                    <a:xfrm>
                      <a:off x="0" y="0"/>
                      <a:ext cx="5750560" cy="6448425"/>
                    </a:xfrm>
                    <a:prstGeom prst="rect">
                      <a:avLst/>
                    </a:prstGeom>
                    <a:noFill/>
                    <a:ln>
                      <a:noFill/>
                    </a:ln>
                  </pic:spPr>
                </pic:pic>
              </a:graphicData>
            </a:graphic>
          </wp:inline>
        </w:drawing>
      </w:r>
    </w:p>
    <w:p w14:paraId="45118BDF" w14:textId="74D54183" w:rsidR="00412CF2" w:rsidRPr="001336CE" w:rsidRDefault="00412CF2" w:rsidP="00412CF2">
      <w:pPr>
        <w:pStyle w:val="Caption"/>
        <w:keepNext w:val="0"/>
        <w:rPr>
          <w:vanish/>
          <w:specVanish/>
        </w:rPr>
      </w:pPr>
      <w:bookmarkStart w:id="250" w:name="_Ref82769254"/>
      <w:bookmarkStart w:id="251" w:name="_Toc96690358"/>
      <w:bookmarkStart w:id="252" w:name="_Toc212213481"/>
      <w:r>
        <w:t xml:space="preserve">Figure </w:t>
      </w:r>
      <w:r w:rsidR="00F80E77">
        <w:fldChar w:fldCharType="begin"/>
      </w:r>
      <w:r w:rsidR="00F80E77">
        <w:instrText xml:space="preserve"> STYLEREF 1 \s </w:instrText>
      </w:r>
      <w:r w:rsidR="00F80E77">
        <w:fldChar w:fldCharType="separate"/>
      </w:r>
      <w:r w:rsidR="00E86EE1">
        <w:rPr>
          <w:noProof/>
        </w:rPr>
        <w:t>4</w:t>
      </w:r>
      <w:r w:rsidR="00F80E77">
        <w:rPr>
          <w:noProof/>
        </w:rPr>
        <w:fldChar w:fldCharType="end"/>
      </w:r>
      <w:r w:rsidR="00F852A1">
        <w:t>-</w:t>
      </w:r>
      <w:r w:rsidR="00F80E77">
        <w:fldChar w:fldCharType="begin"/>
      </w:r>
      <w:r w:rsidR="00F80E77">
        <w:instrText xml:space="preserve"> SEQ Figure \* ARABIC \s 1 </w:instrText>
      </w:r>
      <w:r w:rsidR="00F80E77">
        <w:fldChar w:fldCharType="separate"/>
      </w:r>
      <w:r w:rsidR="00E86EE1">
        <w:rPr>
          <w:noProof/>
        </w:rPr>
        <w:t>10</w:t>
      </w:r>
      <w:r w:rsidR="00F80E77">
        <w:rPr>
          <w:noProof/>
        </w:rPr>
        <w:fldChar w:fldCharType="end"/>
      </w:r>
      <w:bookmarkEnd w:id="250"/>
      <w:r>
        <w:t>:</w:t>
      </w:r>
      <w:r>
        <w:tab/>
        <w:t xml:space="preserve">Maps showing NOF grades for the </w:t>
      </w:r>
      <w:r w:rsidRPr="00A90BD4">
        <w:rPr>
          <w:i/>
          <w:iCs/>
        </w:rPr>
        <w:t xml:space="preserve">E. coli </w:t>
      </w:r>
      <w:r>
        <w:t>attribute</w:t>
      </w:r>
      <w:r w:rsidR="00391DF5">
        <w:t xml:space="preserve"> components</w:t>
      </w:r>
      <w:r>
        <w:t>.</w:t>
      </w:r>
      <w:bookmarkEnd w:id="251"/>
      <w:bookmarkEnd w:id="252"/>
    </w:p>
    <w:p w14:paraId="4D2FBF5B" w14:textId="77777777" w:rsidR="00412CF2" w:rsidRDefault="00412CF2" w:rsidP="00412CF2">
      <w:pPr>
        <w:pStyle w:val="CaptionText"/>
      </w:pPr>
      <w:r>
        <w:t xml:space="preserve"> </w:t>
      </w:r>
    </w:p>
    <w:p w14:paraId="519DC691" w14:textId="3E5946D1" w:rsidR="00931DCB" w:rsidRDefault="0000374B" w:rsidP="00931DCB">
      <w:pPr>
        <w:pStyle w:val="BodyText"/>
        <w:keepNext/>
        <w:jc w:val="center"/>
      </w:pPr>
      <w:r>
        <w:rPr>
          <w:noProof/>
        </w:rPr>
        <w:lastRenderedPageBreak/>
        <w:drawing>
          <wp:inline distT="0" distB="0" distL="0" distR="0" wp14:anchorId="205D77F3" wp14:editId="521CD700">
            <wp:extent cx="5761355" cy="3636645"/>
            <wp:effectExtent l="0" t="0" r="0" b="1905"/>
            <wp:docPr id="1448161513" name="Picture 2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0"/>
                    <pic:cNvPicPr>
                      <a:picLocks noChangeAspect="1" noChangeArrowheads="1"/>
                    </pic:cNvPicPr>
                  </pic:nvPicPr>
                  <pic:blipFill>
                    <a:blip r:embed="rId43" cstate="print">
                      <a:extLst>
                        <a:ext uri="{28A0092B-C50C-407E-A947-70E740481C1C}">
                          <a14:useLocalDpi xmlns:a14="http://schemas.microsoft.com/office/drawing/2010/main" val="0"/>
                        </a:ext>
                      </a:extLst>
                    </a:blip>
                    <a:srcRect/>
                    <a:stretch>
                      <a:fillRect/>
                    </a:stretch>
                  </pic:blipFill>
                  <pic:spPr bwMode="auto">
                    <a:xfrm>
                      <a:off x="0" y="0"/>
                      <a:ext cx="5761355" cy="3636645"/>
                    </a:xfrm>
                    <a:prstGeom prst="rect">
                      <a:avLst/>
                    </a:prstGeom>
                    <a:noFill/>
                    <a:ln>
                      <a:noFill/>
                    </a:ln>
                  </pic:spPr>
                </pic:pic>
              </a:graphicData>
            </a:graphic>
          </wp:inline>
        </w:drawing>
      </w:r>
    </w:p>
    <w:p w14:paraId="274E03C8" w14:textId="66F96749" w:rsidR="00931DCB" w:rsidRPr="00931DCB" w:rsidRDefault="00931DCB" w:rsidP="00931DCB">
      <w:pPr>
        <w:pStyle w:val="Caption"/>
        <w:keepNext w:val="0"/>
        <w:rPr>
          <w:vanish/>
          <w:specVanish/>
        </w:rPr>
      </w:pPr>
      <w:bookmarkStart w:id="253" w:name="_Ref212041852"/>
      <w:bookmarkStart w:id="254" w:name="_Toc212213482"/>
      <w:bookmarkStart w:id="255" w:name="_Ref82770285"/>
      <w:bookmarkStart w:id="256" w:name="_Toc96690359"/>
      <w:r>
        <w:t xml:space="preserve">Figure </w:t>
      </w:r>
      <w:r w:rsidR="00F80E77">
        <w:fldChar w:fldCharType="begin"/>
      </w:r>
      <w:r w:rsidR="00F80E77">
        <w:instrText xml:space="preserve"> STYLEREF "Heading 1" \s </w:instrText>
      </w:r>
      <w:r w:rsidR="00F80E77">
        <w:fldChar w:fldCharType="separate"/>
      </w:r>
      <w:r w:rsidR="00E86EE1">
        <w:rPr>
          <w:noProof/>
        </w:rPr>
        <w:t>4</w:t>
      </w:r>
      <w:r w:rsidR="00F80E77">
        <w:rPr>
          <w:noProof/>
        </w:rPr>
        <w:fldChar w:fldCharType="end"/>
      </w:r>
      <w:r>
        <w:noBreakHyphen/>
      </w:r>
      <w:r w:rsidR="00F80E77">
        <w:fldChar w:fldCharType="begin"/>
      </w:r>
      <w:r w:rsidR="00F80E77">
        <w:instrText xml:space="preserve"> SEQ Figure \s 1 </w:instrText>
      </w:r>
      <w:r w:rsidR="00F80E77">
        <w:fldChar w:fldCharType="separate"/>
      </w:r>
      <w:r w:rsidR="00E86EE1">
        <w:rPr>
          <w:noProof/>
        </w:rPr>
        <w:t>11</w:t>
      </w:r>
      <w:r w:rsidR="00F80E77">
        <w:rPr>
          <w:noProof/>
        </w:rPr>
        <w:fldChar w:fldCharType="end"/>
      </w:r>
      <w:bookmarkEnd w:id="253"/>
      <w:r>
        <w:t>:</w:t>
      </w:r>
      <w:r>
        <w:tab/>
        <w:t>Stacked bar charts showing the percentage of sites assigned each NOF grade, by human modified land cover class and overall NOF attribute.</w:t>
      </w:r>
      <w:bookmarkEnd w:id="254"/>
    </w:p>
    <w:p w14:paraId="07E992B2" w14:textId="06DBEE80" w:rsidR="00412CF2" w:rsidRDefault="00931DCB" w:rsidP="00412CF2">
      <w:pPr>
        <w:pStyle w:val="CaptionText"/>
      </w:pPr>
      <w:r>
        <w:t xml:space="preserve">   n indicates</w:t>
      </w:r>
      <w:r w:rsidRPr="00931DCB">
        <w:t xml:space="preserve"> the number sites in each group</w:t>
      </w:r>
      <w:r>
        <w:t>.</w:t>
      </w:r>
      <w:bookmarkEnd w:id="255"/>
      <w:bookmarkEnd w:id="256"/>
      <w:r w:rsidR="00412CF2">
        <w:t xml:space="preserve"> </w:t>
      </w:r>
    </w:p>
    <w:p w14:paraId="26AD6F89" w14:textId="4938D679" w:rsidR="00412CF2" w:rsidRDefault="00324816" w:rsidP="00412CF2">
      <w:pPr>
        <w:pStyle w:val="BodyText"/>
        <w:keepNext/>
        <w:jc w:val="center"/>
      </w:pPr>
      <w:r>
        <w:rPr>
          <w:noProof/>
        </w:rPr>
        <w:drawing>
          <wp:inline distT="0" distB="0" distL="0" distR="0" wp14:anchorId="44FF2959" wp14:editId="58A32D6F">
            <wp:extent cx="5761355" cy="3636645"/>
            <wp:effectExtent l="0" t="0" r="0" b="1905"/>
            <wp:docPr id="1835864283" name="Picture 2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1"/>
                    <pic:cNvPicPr>
                      <a:picLocks noChangeAspect="1" noChangeArrowheads="1"/>
                    </pic:cNvPicPr>
                  </pic:nvPicPr>
                  <pic:blipFill>
                    <a:blip r:embed="rId44" cstate="print">
                      <a:extLst>
                        <a:ext uri="{28A0092B-C50C-407E-A947-70E740481C1C}">
                          <a14:useLocalDpi xmlns:a14="http://schemas.microsoft.com/office/drawing/2010/main" val="0"/>
                        </a:ext>
                      </a:extLst>
                    </a:blip>
                    <a:srcRect/>
                    <a:stretch>
                      <a:fillRect/>
                    </a:stretch>
                  </pic:blipFill>
                  <pic:spPr bwMode="auto">
                    <a:xfrm>
                      <a:off x="0" y="0"/>
                      <a:ext cx="5761355" cy="3636645"/>
                    </a:xfrm>
                    <a:prstGeom prst="rect">
                      <a:avLst/>
                    </a:prstGeom>
                    <a:noFill/>
                    <a:ln>
                      <a:noFill/>
                    </a:ln>
                  </pic:spPr>
                </pic:pic>
              </a:graphicData>
            </a:graphic>
          </wp:inline>
        </w:drawing>
      </w:r>
    </w:p>
    <w:p w14:paraId="3BD9B6D9" w14:textId="3AD3720B" w:rsidR="002B3E1D" w:rsidRPr="002B3E1D" w:rsidRDefault="002B3E1D" w:rsidP="002B3E1D">
      <w:pPr>
        <w:pStyle w:val="Caption"/>
        <w:keepNext w:val="0"/>
        <w:rPr>
          <w:vanish/>
          <w:specVanish/>
        </w:rPr>
      </w:pPr>
      <w:bookmarkStart w:id="257" w:name="_Ref212041857"/>
      <w:bookmarkStart w:id="258" w:name="_Toc212213483"/>
      <w:bookmarkStart w:id="259" w:name="_Ref209533953"/>
      <w:r>
        <w:t xml:space="preserve">Figure </w:t>
      </w:r>
      <w:r w:rsidR="00F80E77">
        <w:fldChar w:fldCharType="begin"/>
      </w:r>
      <w:r w:rsidR="00F80E77">
        <w:instrText xml:space="preserve"> STYLEREF "Heading 1" \s </w:instrText>
      </w:r>
      <w:r w:rsidR="00F80E77">
        <w:fldChar w:fldCharType="separate"/>
      </w:r>
      <w:r w:rsidR="00E86EE1">
        <w:rPr>
          <w:noProof/>
        </w:rPr>
        <w:t>4</w:t>
      </w:r>
      <w:r w:rsidR="00F80E77">
        <w:rPr>
          <w:noProof/>
        </w:rPr>
        <w:fldChar w:fldCharType="end"/>
      </w:r>
      <w:r>
        <w:noBreakHyphen/>
      </w:r>
      <w:r w:rsidR="00F80E77">
        <w:fldChar w:fldCharType="begin"/>
      </w:r>
      <w:r w:rsidR="00F80E77">
        <w:instrText xml:space="preserve"> SEQ Figure \s 1 </w:instrText>
      </w:r>
      <w:r w:rsidR="00F80E77">
        <w:fldChar w:fldCharType="separate"/>
      </w:r>
      <w:r w:rsidR="00E86EE1">
        <w:rPr>
          <w:noProof/>
        </w:rPr>
        <w:t>12</w:t>
      </w:r>
      <w:r w:rsidR="00F80E77">
        <w:rPr>
          <w:noProof/>
        </w:rPr>
        <w:fldChar w:fldCharType="end"/>
      </w:r>
      <w:bookmarkEnd w:id="257"/>
      <w:r>
        <w:t>:</w:t>
      </w:r>
      <w:r>
        <w:tab/>
      </w:r>
      <w:r w:rsidRPr="002B3E1D">
        <w:t>Stacked bar charts showing the percentage of sites assigned each NOF grade, by human modified land cover class and NOF chemical attribute component</w:t>
      </w:r>
      <w:r>
        <w:t>.</w:t>
      </w:r>
      <w:bookmarkEnd w:id="258"/>
    </w:p>
    <w:p w14:paraId="02055B1A" w14:textId="7AF547F4" w:rsidR="002B3E1D" w:rsidRPr="002B3E1D" w:rsidRDefault="002B3E1D" w:rsidP="002B3E1D">
      <w:pPr>
        <w:pStyle w:val="CaptionText"/>
      </w:pPr>
      <w:r>
        <w:t xml:space="preserve">   </w:t>
      </w:r>
      <w:r w:rsidRPr="002B3E1D">
        <w:t>n indicates the number sites in each group</w:t>
      </w:r>
      <w:r>
        <w:t>.</w:t>
      </w:r>
    </w:p>
    <w:bookmarkEnd w:id="259"/>
    <w:p w14:paraId="6B6BA0C3" w14:textId="77777777" w:rsidR="00927C44" w:rsidRDefault="00927C44" w:rsidP="00927C44">
      <w:pPr>
        <w:pStyle w:val="CaptionText"/>
      </w:pPr>
      <w:r>
        <w:lastRenderedPageBreak/>
        <w:t xml:space="preserve"> </w:t>
      </w:r>
    </w:p>
    <w:p w14:paraId="6F326EF0" w14:textId="2F9F913B" w:rsidR="002B3E1D" w:rsidRDefault="00D52744" w:rsidP="002B3E1D">
      <w:pPr>
        <w:pStyle w:val="BodyText"/>
        <w:keepNext/>
        <w:jc w:val="center"/>
      </w:pPr>
      <w:r>
        <w:rPr>
          <w:noProof/>
        </w:rPr>
        <w:drawing>
          <wp:inline distT="0" distB="0" distL="0" distR="0" wp14:anchorId="303AFD05" wp14:editId="00AB6E2D">
            <wp:extent cx="5761355" cy="2574290"/>
            <wp:effectExtent l="0" t="0" r="0" b="0"/>
            <wp:docPr id="1830774683" name="Picture 3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4"/>
                    <pic:cNvPicPr>
                      <a:picLocks noChangeAspect="1" noChangeArrowheads="1"/>
                    </pic:cNvPicPr>
                  </pic:nvPicPr>
                  <pic:blipFill>
                    <a:blip r:embed="rId45" cstate="print">
                      <a:extLst>
                        <a:ext uri="{28A0092B-C50C-407E-A947-70E740481C1C}">
                          <a14:useLocalDpi xmlns:a14="http://schemas.microsoft.com/office/drawing/2010/main" val="0"/>
                        </a:ext>
                      </a:extLst>
                    </a:blip>
                    <a:srcRect/>
                    <a:stretch>
                      <a:fillRect/>
                    </a:stretch>
                  </pic:blipFill>
                  <pic:spPr bwMode="auto">
                    <a:xfrm>
                      <a:off x="0" y="0"/>
                      <a:ext cx="5761355" cy="2574290"/>
                    </a:xfrm>
                    <a:prstGeom prst="rect">
                      <a:avLst/>
                    </a:prstGeom>
                    <a:noFill/>
                    <a:ln>
                      <a:noFill/>
                    </a:ln>
                  </pic:spPr>
                </pic:pic>
              </a:graphicData>
            </a:graphic>
          </wp:inline>
        </w:drawing>
      </w:r>
    </w:p>
    <w:p w14:paraId="5F5EC5E1" w14:textId="4DBCE009" w:rsidR="002B3E1D" w:rsidRPr="002B3E1D" w:rsidRDefault="002B3E1D" w:rsidP="002B3E1D">
      <w:pPr>
        <w:pStyle w:val="Caption"/>
        <w:keepNext w:val="0"/>
        <w:rPr>
          <w:vanish/>
          <w:specVanish/>
        </w:rPr>
      </w:pPr>
      <w:bookmarkStart w:id="260" w:name="_Ref212041860"/>
      <w:bookmarkStart w:id="261" w:name="_Toc212213484"/>
      <w:bookmarkStart w:id="262" w:name="_Ref82770286"/>
      <w:bookmarkStart w:id="263" w:name="_Toc96690360"/>
      <w:r>
        <w:t xml:space="preserve">Figure </w:t>
      </w:r>
      <w:r w:rsidR="00F80E77">
        <w:fldChar w:fldCharType="begin"/>
      </w:r>
      <w:r w:rsidR="00F80E77">
        <w:instrText xml:space="preserve"> STYLEREF "Heading 1" \s </w:instrText>
      </w:r>
      <w:r w:rsidR="00F80E77">
        <w:fldChar w:fldCharType="separate"/>
      </w:r>
      <w:r w:rsidR="00E86EE1">
        <w:rPr>
          <w:noProof/>
        </w:rPr>
        <w:t>4</w:t>
      </w:r>
      <w:r w:rsidR="00F80E77">
        <w:rPr>
          <w:noProof/>
        </w:rPr>
        <w:fldChar w:fldCharType="end"/>
      </w:r>
      <w:r>
        <w:noBreakHyphen/>
      </w:r>
      <w:r w:rsidR="00F80E77">
        <w:fldChar w:fldCharType="begin"/>
      </w:r>
      <w:r w:rsidR="00F80E77">
        <w:instrText xml:space="preserve"> SEQ Figure \s 1 </w:instrText>
      </w:r>
      <w:r w:rsidR="00F80E77">
        <w:fldChar w:fldCharType="separate"/>
      </w:r>
      <w:r w:rsidR="00E86EE1">
        <w:rPr>
          <w:noProof/>
        </w:rPr>
        <w:t>13</w:t>
      </w:r>
      <w:r w:rsidR="00F80E77">
        <w:rPr>
          <w:noProof/>
        </w:rPr>
        <w:fldChar w:fldCharType="end"/>
      </w:r>
      <w:bookmarkEnd w:id="260"/>
      <w:r>
        <w:t>:</w:t>
      </w:r>
      <w:r>
        <w:tab/>
        <w:t>Stacked bar charts showing the percentage of sites assigned each NOF grade, by human modified land cover</w:t>
      </w:r>
      <w:r w:rsidDel="00723138">
        <w:t xml:space="preserve"> </w:t>
      </w:r>
      <w:r>
        <w:t xml:space="preserve">class and NOF </w:t>
      </w:r>
      <w:r w:rsidRPr="00A90BD4">
        <w:rPr>
          <w:i/>
          <w:iCs/>
        </w:rPr>
        <w:t>E. coli</w:t>
      </w:r>
      <w:r>
        <w:t xml:space="preserve"> attribute component.</w:t>
      </w:r>
      <w:bookmarkEnd w:id="261"/>
    </w:p>
    <w:p w14:paraId="0DECE282" w14:textId="0D2495FA" w:rsidR="002B3E1D" w:rsidRPr="002B3E1D" w:rsidRDefault="002B3E1D" w:rsidP="002B3E1D">
      <w:pPr>
        <w:pStyle w:val="CaptionText"/>
      </w:pPr>
      <w:r>
        <w:t xml:space="preserve">   </w:t>
      </w:r>
      <w:r w:rsidRPr="002B3E1D">
        <w:t>n indicates the number sites in each group</w:t>
      </w:r>
      <w:r>
        <w:t>.</w:t>
      </w:r>
    </w:p>
    <w:p w14:paraId="2B9EFCE7" w14:textId="70303CAD" w:rsidR="00412CF2" w:rsidRDefault="00412CF2" w:rsidP="00EE376C">
      <w:pPr>
        <w:pStyle w:val="Heading2"/>
        <w:numPr>
          <w:ilvl w:val="1"/>
          <w:numId w:val="7"/>
        </w:numPr>
      </w:pPr>
      <w:bookmarkStart w:id="264" w:name="_Toc82600414"/>
      <w:bookmarkStart w:id="265" w:name="_Toc96690326"/>
      <w:bookmarkStart w:id="266" w:name="_Toc212213442"/>
      <w:bookmarkEnd w:id="262"/>
      <w:bookmarkEnd w:id="263"/>
      <w:r>
        <w:t>Relationships between water quality state and catchment land</w:t>
      </w:r>
      <w:r w:rsidR="00D10FD0">
        <w:t xml:space="preserve"> </w:t>
      </w:r>
      <w:r>
        <w:t>cover</w:t>
      </w:r>
      <w:bookmarkEnd w:id="264"/>
      <w:bookmarkEnd w:id="265"/>
      <w:bookmarkEnd w:id="266"/>
    </w:p>
    <w:p w14:paraId="2B147999" w14:textId="76B3BC3B" w:rsidR="00412CF2" w:rsidRDefault="00412CF2" w:rsidP="0094717B">
      <w:pPr>
        <w:pStyle w:val="BodyText"/>
      </w:pPr>
      <w:r w:rsidRPr="00BC7682">
        <w:t xml:space="preserve">The regression results indicated that the concentrations of each nutrient and </w:t>
      </w:r>
      <w:r w:rsidR="00236DE4" w:rsidRPr="004E4812">
        <w:rPr>
          <w:i/>
          <w:iCs/>
        </w:rPr>
        <w:t xml:space="preserve">E. </w:t>
      </w:r>
      <w:r w:rsidR="00236DE4">
        <w:rPr>
          <w:i/>
          <w:iCs/>
        </w:rPr>
        <w:t>coli</w:t>
      </w:r>
      <w:r w:rsidRPr="00BC7682">
        <w:t xml:space="preserve"> increased, and MCI scores and visual clarity decreased, with increasing proportions of upstream </w:t>
      </w:r>
      <w:r w:rsidR="0078638D">
        <w:t>human modified land cover</w:t>
      </w:r>
      <w:r w:rsidR="0078638D" w:rsidRPr="00BC7682">
        <w:t xml:space="preserve"> </w:t>
      </w:r>
      <w:r w:rsidRPr="00BC7682">
        <w:t>(</w:t>
      </w:r>
      <w:r w:rsidR="008E602D">
        <w:fldChar w:fldCharType="begin"/>
      </w:r>
      <w:r w:rsidR="008E602D">
        <w:instrText xml:space="preserve"> REF _Ref211525798 \h </w:instrText>
      </w:r>
      <w:r w:rsidR="008E602D">
        <w:fldChar w:fldCharType="separate"/>
      </w:r>
      <w:r w:rsidR="00E86EE1">
        <w:t xml:space="preserve">Figure </w:t>
      </w:r>
      <w:r w:rsidR="00E86EE1">
        <w:rPr>
          <w:noProof/>
        </w:rPr>
        <w:t>4</w:t>
      </w:r>
      <w:r w:rsidR="00E86EE1">
        <w:t>-</w:t>
      </w:r>
      <w:r w:rsidR="00E86EE1">
        <w:rPr>
          <w:noProof/>
        </w:rPr>
        <w:t>14</w:t>
      </w:r>
      <w:r w:rsidR="008E602D">
        <w:fldChar w:fldCharType="end"/>
      </w:r>
      <w:r w:rsidRPr="00BC7682">
        <w:t>).</w:t>
      </w:r>
      <w:r>
        <w:t xml:space="preserve"> </w:t>
      </w:r>
      <w:r w:rsidR="00DF6A82">
        <w:t xml:space="preserve">Human </w:t>
      </w:r>
      <w:r w:rsidR="0078638D">
        <w:t>modified land cover</w:t>
      </w:r>
      <w:r w:rsidR="0078638D" w:rsidDel="0078638D">
        <w:t xml:space="preserve"> </w:t>
      </w:r>
      <w:r w:rsidRPr="00BC7682">
        <w:t xml:space="preserve">explained </w:t>
      </w:r>
      <w:r w:rsidR="002A2113">
        <w:t>9</w:t>
      </w:r>
      <w:r w:rsidRPr="00BC7682">
        <w:t>%–</w:t>
      </w:r>
      <w:r w:rsidR="006F6CA5">
        <w:t>5</w:t>
      </w:r>
      <w:r w:rsidR="002A2113">
        <w:t>6</w:t>
      </w:r>
      <w:r w:rsidRPr="00BC7682">
        <w:t xml:space="preserve">% of the variation in log-transformed </w:t>
      </w:r>
      <w:r w:rsidR="00FE325A">
        <w:t>water quality</w:t>
      </w:r>
      <w:r w:rsidRPr="00BC7682">
        <w:t xml:space="preserve"> variables; these relationships were strongest for median TN, N</w:t>
      </w:r>
      <w:r>
        <w:t>NN</w:t>
      </w:r>
      <w:r w:rsidRPr="00BC7682">
        <w:t xml:space="preserve">, TP and </w:t>
      </w:r>
      <w:r w:rsidR="006031B2" w:rsidRPr="004E4812">
        <w:rPr>
          <w:i/>
          <w:iCs/>
        </w:rPr>
        <w:t xml:space="preserve">E. </w:t>
      </w:r>
      <w:r w:rsidR="006031B2">
        <w:rPr>
          <w:i/>
          <w:iCs/>
        </w:rPr>
        <w:t>coli</w:t>
      </w:r>
      <w:r w:rsidRPr="00BC7682">
        <w:t xml:space="preserve"> concentrations and MCI scores.</w:t>
      </w:r>
      <w:r w:rsidR="00D54946">
        <w:t xml:space="preserve"> </w:t>
      </w:r>
      <w:r w:rsidR="002537CE">
        <w:t>Co</w:t>
      </w:r>
      <w:r w:rsidR="005568BD">
        <w:t xml:space="preserve">louring of the points in </w:t>
      </w:r>
      <w:r w:rsidR="008E602D">
        <w:fldChar w:fldCharType="begin"/>
      </w:r>
      <w:r w:rsidR="008E602D">
        <w:instrText xml:space="preserve"> REF _Ref211525798 \h </w:instrText>
      </w:r>
      <w:r w:rsidR="008E602D">
        <w:fldChar w:fldCharType="separate"/>
      </w:r>
      <w:r w:rsidR="00E86EE1">
        <w:t xml:space="preserve">Figure </w:t>
      </w:r>
      <w:r w:rsidR="00E86EE1">
        <w:rPr>
          <w:noProof/>
        </w:rPr>
        <w:t>4</w:t>
      </w:r>
      <w:r w:rsidR="00E86EE1">
        <w:t>-</w:t>
      </w:r>
      <w:r w:rsidR="00E86EE1">
        <w:rPr>
          <w:noProof/>
        </w:rPr>
        <w:t>14</w:t>
      </w:r>
      <w:r w:rsidR="008E602D">
        <w:fldChar w:fldCharType="end"/>
      </w:r>
      <w:r w:rsidR="008E602D">
        <w:t xml:space="preserve"> </w:t>
      </w:r>
      <w:r w:rsidR="005F579A">
        <w:t>indicate</w:t>
      </w:r>
      <w:r w:rsidR="007A7868">
        <w:t>d</w:t>
      </w:r>
      <w:r w:rsidR="0083504A">
        <w:t xml:space="preserve"> </w:t>
      </w:r>
      <w:r w:rsidR="008C345E">
        <w:t xml:space="preserve">a tendency </w:t>
      </w:r>
      <w:r w:rsidR="00AC3491">
        <w:t xml:space="preserve">for </w:t>
      </w:r>
      <w:r w:rsidR="00A50D9B">
        <w:t xml:space="preserve">sites with dominant </w:t>
      </w:r>
      <w:r w:rsidR="00D50CBD">
        <w:t>urban land cover to be associated with low MCI</w:t>
      </w:r>
      <w:r w:rsidR="00FA3971">
        <w:t xml:space="preserve"> and </w:t>
      </w:r>
      <w:r w:rsidR="00A6187E">
        <w:t xml:space="preserve">sites with dominant </w:t>
      </w:r>
      <w:r w:rsidR="00861528">
        <w:t>exotic forest</w:t>
      </w:r>
      <w:r w:rsidR="00D049CC">
        <w:t xml:space="preserve"> land cover to be associated with hi</w:t>
      </w:r>
      <w:r w:rsidR="00EF1E78">
        <w:t xml:space="preserve">gh MCI. </w:t>
      </w:r>
      <w:r w:rsidR="00D845D2">
        <w:t xml:space="preserve">There was also </w:t>
      </w:r>
      <w:r w:rsidR="00693A3F">
        <w:t xml:space="preserve">a tendency for sites with dominant urban land cover to be associated with </w:t>
      </w:r>
      <w:r w:rsidR="00703AEA">
        <w:t xml:space="preserve">high </w:t>
      </w:r>
      <w:r w:rsidR="00703AEA" w:rsidRPr="004E4812">
        <w:rPr>
          <w:i/>
          <w:iCs/>
        </w:rPr>
        <w:t xml:space="preserve">E. </w:t>
      </w:r>
      <w:r w:rsidR="00703AEA">
        <w:rPr>
          <w:i/>
          <w:iCs/>
        </w:rPr>
        <w:t>coli</w:t>
      </w:r>
      <w:r w:rsidR="00703AEA" w:rsidRPr="00BC7682">
        <w:t xml:space="preserve"> </w:t>
      </w:r>
      <w:r w:rsidR="00D170CA" w:rsidRPr="00BC7682">
        <w:t xml:space="preserve">concentrations </w:t>
      </w:r>
      <w:r w:rsidR="00693A3F">
        <w:t xml:space="preserve">and sites with dominant exotic forest land cover to be associated with </w:t>
      </w:r>
      <w:r w:rsidR="00703AEA">
        <w:t xml:space="preserve">low </w:t>
      </w:r>
      <w:r w:rsidR="00703AEA" w:rsidRPr="004E4812">
        <w:rPr>
          <w:i/>
          <w:iCs/>
        </w:rPr>
        <w:t xml:space="preserve">E. </w:t>
      </w:r>
      <w:r w:rsidR="00703AEA">
        <w:rPr>
          <w:i/>
          <w:iCs/>
        </w:rPr>
        <w:t>coli</w:t>
      </w:r>
      <w:r w:rsidR="00D170CA">
        <w:t xml:space="preserve"> c</w:t>
      </w:r>
      <w:r w:rsidR="00D170CA" w:rsidRPr="00BC7682">
        <w:t>oncentrations</w:t>
      </w:r>
      <w:r w:rsidR="00D170CA">
        <w:t>.</w:t>
      </w:r>
    </w:p>
    <w:p w14:paraId="11711285" w14:textId="1D95C289" w:rsidR="009705C5" w:rsidRDefault="00392C3A" w:rsidP="0094717B">
      <w:pPr>
        <w:pStyle w:val="BodyText"/>
      </w:pPr>
      <w:bookmarkStart w:id="267" w:name="_Ref82770412"/>
      <w:bookmarkStart w:id="268" w:name="_Toc96690361"/>
      <w:r>
        <w:rPr>
          <w:noProof/>
        </w:rPr>
        <w:lastRenderedPageBreak/>
        <w:drawing>
          <wp:inline distT="0" distB="0" distL="0" distR="0" wp14:anchorId="58CA3450" wp14:editId="3C04E097">
            <wp:extent cx="5753735" cy="6097270"/>
            <wp:effectExtent l="0" t="0" r="0" b="0"/>
            <wp:docPr id="211438330"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46" cstate="print">
                      <a:extLst>
                        <a:ext uri="{28A0092B-C50C-407E-A947-70E740481C1C}">
                          <a14:useLocalDpi xmlns:a14="http://schemas.microsoft.com/office/drawing/2010/main" val="0"/>
                        </a:ext>
                      </a:extLst>
                    </a:blip>
                    <a:srcRect/>
                    <a:stretch>
                      <a:fillRect/>
                    </a:stretch>
                  </pic:blipFill>
                  <pic:spPr bwMode="auto">
                    <a:xfrm>
                      <a:off x="0" y="0"/>
                      <a:ext cx="5753735" cy="6097270"/>
                    </a:xfrm>
                    <a:prstGeom prst="rect">
                      <a:avLst/>
                    </a:prstGeom>
                    <a:noFill/>
                    <a:ln>
                      <a:noFill/>
                    </a:ln>
                  </pic:spPr>
                </pic:pic>
              </a:graphicData>
            </a:graphic>
          </wp:inline>
        </w:drawing>
      </w:r>
    </w:p>
    <w:p w14:paraId="4B89B0E2" w14:textId="775DC854" w:rsidR="00412CF2" w:rsidRPr="009E2507" w:rsidRDefault="00412CF2" w:rsidP="00412CF2">
      <w:pPr>
        <w:pStyle w:val="Caption"/>
        <w:keepNext w:val="0"/>
        <w:rPr>
          <w:vanish/>
          <w:specVanish/>
        </w:rPr>
      </w:pPr>
      <w:bookmarkStart w:id="269" w:name="_Ref211525798"/>
      <w:bookmarkStart w:id="270" w:name="_Toc212213485"/>
      <w:r>
        <w:t xml:space="preserve">Figure </w:t>
      </w:r>
      <w:r w:rsidR="00F80E77">
        <w:fldChar w:fldCharType="begin"/>
      </w:r>
      <w:r w:rsidR="00F80E77">
        <w:instrText xml:space="preserve"> STYLEREF 1 \s </w:instrText>
      </w:r>
      <w:r w:rsidR="00F80E77">
        <w:fldChar w:fldCharType="separate"/>
      </w:r>
      <w:r w:rsidR="00E86EE1">
        <w:rPr>
          <w:noProof/>
        </w:rPr>
        <w:t>4</w:t>
      </w:r>
      <w:r w:rsidR="00F80E77">
        <w:rPr>
          <w:noProof/>
        </w:rPr>
        <w:fldChar w:fldCharType="end"/>
      </w:r>
      <w:r w:rsidR="00F852A1">
        <w:t>-</w:t>
      </w:r>
      <w:r w:rsidR="00F80E77">
        <w:fldChar w:fldCharType="begin"/>
      </w:r>
      <w:r w:rsidR="00F80E77">
        <w:instrText xml:space="preserve"> SEQ Figure \* ARABIC \s 1 </w:instrText>
      </w:r>
      <w:r w:rsidR="00F80E77">
        <w:fldChar w:fldCharType="separate"/>
      </w:r>
      <w:r w:rsidR="00E86EE1">
        <w:rPr>
          <w:noProof/>
        </w:rPr>
        <w:t>14</w:t>
      </w:r>
      <w:r w:rsidR="00F80E77">
        <w:rPr>
          <w:noProof/>
        </w:rPr>
        <w:fldChar w:fldCharType="end"/>
      </w:r>
      <w:bookmarkEnd w:id="267"/>
      <w:bookmarkEnd w:id="269"/>
      <w:r>
        <w:t>:</w:t>
      </w:r>
      <w:r>
        <w:tab/>
        <w:t xml:space="preserve">Relationships between median </w:t>
      </w:r>
      <w:r w:rsidR="00FE325A">
        <w:t>water quality</w:t>
      </w:r>
      <w:r>
        <w:t xml:space="preserve"> state and proportion of </w:t>
      </w:r>
      <w:r w:rsidR="00A259AA">
        <w:t xml:space="preserve">upstream </w:t>
      </w:r>
      <w:r>
        <w:t xml:space="preserve">catchment </w:t>
      </w:r>
      <w:r w:rsidR="00B342D9">
        <w:t>with human modified</w:t>
      </w:r>
      <w:r>
        <w:t xml:space="preserve"> land cover.</w:t>
      </w:r>
      <w:bookmarkEnd w:id="268"/>
      <w:bookmarkEnd w:id="270"/>
    </w:p>
    <w:p w14:paraId="7C53A0D2" w14:textId="1DB29AA8" w:rsidR="00412CF2" w:rsidRDefault="00412CF2" w:rsidP="00412CF2">
      <w:pPr>
        <w:pStyle w:val="CaptionText"/>
      </w:pPr>
      <w:r>
        <w:t xml:space="preserve"> </w:t>
      </w:r>
      <w:r w:rsidR="00AB29F1">
        <w:t>Sites are coloured based on their simplified REC dominant land cover class.</w:t>
      </w:r>
      <w:r>
        <w:t xml:space="preserve"> </w:t>
      </w:r>
      <w:r w:rsidRPr="009E2507">
        <w:t>Solid lines indicate least squares linear regression models</w:t>
      </w:r>
      <w:r>
        <w:t>.</w:t>
      </w:r>
    </w:p>
    <w:p w14:paraId="2F4D8683" w14:textId="77777777" w:rsidR="00412CF2" w:rsidRDefault="00412CF2" w:rsidP="00EE376C">
      <w:pPr>
        <w:pStyle w:val="Heading1"/>
        <w:pageBreakBefore/>
        <w:numPr>
          <w:ilvl w:val="0"/>
          <w:numId w:val="7"/>
        </w:numPr>
      </w:pPr>
      <w:bookmarkStart w:id="271" w:name="_Toc82600415"/>
      <w:bookmarkStart w:id="272" w:name="_Toc96690327"/>
      <w:bookmarkStart w:id="273" w:name="_Toc212213443"/>
      <w:r>
        <w:lastRenderedPageBreak/>
        <w:t>Results – river trends</w:t>
      </w:r>
      <w:bookmarkEnd w:id="271"/>
      <w:bookmarkEnd w:id="272"/>
      <w:bookmarkEnd w:id="273"/>
    </w:p>
    <w:p w14:paraId="1D57E7EB" w14:textId="7B73CA88" w:rsidR="00412CF2" w:rsidRDefault="00412CF2" w:rsidP="00EE376C">
      <w:pPr>
        <w:pStyle w:val="Heading2"/>
        <w:numPr>
          <w:ilvl w:val="1"/>
          <w:numId w:val="7"/>
        </w:numPr>
      </w:pPr>
      <w:bookmarkStart w:id="274" w:name="_Toc82600416"/>
      <w:bookmarkStart w:id="275" w:name="_Toc96690328"/>
      <w:bookmarkStart w:id="276" w:name="_Toc212213444"/>
      <w:r>
        <w:t>Ten-year trends (2011</w:t>
      </w:r>
      <w:bookmarkStart w:id="277" w:name="_Hlk212037775"/>
      <w:r w:rsidR="006E5871">
        <w:t>–</w:t>
      </w:r>
      <w:bookmarkEnd w:id="277"/>
      <w:r>
        <w:t>2020)</w:t>
      </w:r>
      <w:bookmarkEnd w:id="274"/>
      <w:bookmarkEnd w:id="275"/>
      <w:bookmarkEnd w:id="276"/>
    </w:p>
    <w:p w14:paraId="5068DF4A" w14:textId="184673DA" w:rsidR="00412CF2" w:rsidRDefault="00412CF2" w:rsidP="00412CF2">
      <w:pPr>
        <w:pStyle w:val="BodyText"/>
      </w:pPr>
      <w:r w:rsidRPr="00DB62D9">
        <w:t xml:space="preserve">Between </w:t>
      </w:r>
      <w:r w:rsidR="006925C5">
        <w:t>6</w:t>
      </w:r>
      <w:r w:rsidR="000906AE">
        <w:t>24</w:t>
      </w:r>
      <w:r>
        <w:t xml:space="preserve"> </w:t>
      </w:r>
      <w:r w:rsidRPr="00DB62D9">
        <w:t xml:space="preserve">and </w:t>
      </w:r>
      <w:r w:rsidR="00BB2097">
        <w:t>8</w:t>
      </w:r>
      <w:r w:rsidR="000906AE">
        <w:t>65</w:t>
      </w:r>
      <w:r w:rsidRPr="00DB62D9">
        <w:t xml:space="preserve"> river monitoring sites met the filtering rules for the 10-year trend analysis of nutrients, </w:t>
      </w:r>
      <w:r w:rsidR="006031B2" w:rsidRPr="004E4812">
        <w:rPr>
          <w:i/>
          <w:iCs/>
        </w:rPr>
        <w:t xml:space="preserve">E. </w:t>
      </w:r>
      <w:r w:rsidR="006031B2">
        <w:rPr>
          <w:i/>
          <w:iCs/>
        </w:rPr>
        <w:t>coli</w:t>
      </w:r>
      <w:r>
        <w:t xml:space="preserve">, </w:t>
      </w:r>
      <w:r w:rsidR="0029646D">
        <w:t>Turbidi</w:t>
      </w:r>
      <w:r w:rsidR="00CB3815">
        <w:t>ty</w:t>
      </w:r>
      <w:r>
        <w:t>, MCI</w:t>
      </w:r>
      <w:r w:rsidRPr="00DB62D9">
        <w:t xml:space="preserve"> and </w:t>
      </w:r>
      <w:r w:rsidR="00CB3815">
        <w:t>clarity</w:t>
      </w:r>
      <w:r w:rsidRPr="00DB62D9">
        <w:t xml:space="preserve"> (</w:t>
      </w:r>
      <w:r>
        <w:fldChar w:fldCharType="begin"/>
      </w:r>
      <w:r>
        <w:instrText xml:space="preserve"> REF _Ref82770507 \h </w:instrText>
      </w:r>
      <w:r>
        <w:fldChar w:fldCharType="separate"/>
      </w:r>
      <w:r w:rsidR="00E86EE1">
        <w:t xml:space="preserve">Table </w:t>
      </w:r>
      <w:r w:rsidR="00E86EE1">
        <w:rPr>
          <w:noProof/>
        </w:rPr>
        <w:t>5</w:t>
      </w:r>
      <w:r w:rsidR="00E86EE1">
        <w:t>-</w:t>
      </w:r>
      <w:r w:rsidR="00E86EE1">
        <w:rPr>
          <w:noProof/>
        </w:rPr>
        <w:t>1</w:t>
      </w:r>
      <w:r>
        <w:fldChar w:fldCharType="end"/>
      </w:r>
      <w:r w:rsidRPr="00DB62D9">
        <w:t xml:space="preserve">). </w:t>
      </w:r>
      <w:r w:rsidRPr="00F6371B">
        <w:t>The qualifying sites were reasonably well-distributed geographically</w:t>
      </w:r>
      <w:r>
        <w:t xml:space="preserve"> (</w:t>
      </w:r>
      <w:r>
        <w:fldChar w:fldCharType="begin"/>
      </w:r>
      <w:r>
        <w:instrText xml:space="preserve"> REF _Ref82770554 \h </w:instrText>
      </w:r>
      <w:r>
        <w:fldChar w:fldCharType="separate"/>
      </w:r>
      <w:r w:rsidR="00E86EE1">
        <w:t xml:space="preserve">Figure </w:t>
      </w:r>
      <w:r w:rsidR="00E86EE1">
        <w:rPr>
          <w:noProof/>
        </w:rPr>
        <w:t>5</w:t>
      </w:r>
      <w:r w:rsidR="00E86EE1">
        <w:t>-</w:t>
      </w:r>
      <w:r w:rsidR="00E86EE1">
        <w:rPr>
          <w:noProof/>
        </w:rPr>
        <w:t>1</w:t>
      </w:r>
      <w:r>
        <w:fldChar w:fldCharType="end"/>
      </w:r>
      <w:r>
        <w:t>)</w:t>
      </w:r>
      <w:r w:rsidRPr="00F6371B">
        <w:t>, with gaps in the central North and South islands and the West Coast</w:t>
      </w:r>
      <w:r>
        <w:t xml:space="preserve">. </w:t>
      </w:r>
      <w:r w:rsidR="009B00F9">
        <w:t>No</w:t>
      </w:r>
      <w:r>
        <w:t xml:space="preserve"> </w:t>
      </w:r>
      <w:r w:rsidR="00CB3815">
        <w:t>clarity</w:t>
      </w:r>
      <w:r w:rsidR="009B00F9">
        <w:t xml:space="preserve"> data was available from Auckland Council or Otago Regional Council, as such the only sites in these regions </w:t>
      </w:r>
      <w:r w:rsidR="0095746E">
        <w:t xml:space="preserve">for which trends </w:t>
      </w:r>
      <w:r w:rsidR="003B72F9">
        <w:t xml:space="preserve">in clarity </w:t>
      </w:r>
      <w:r w:rsidR="007B651F">
        <w:t xml:space="preserve">could be calculated </w:t>
      </w:r>
      <w:r w:rsidR="009B00F9">
        <w:t>are those from the NRWQN network</w:t>
      </w:r>
      <w:r w:rsidRPr="00F6371B">
        <w:t>.</w:t>
      </w:r>
      <w:r w:rsidRPr="00DB62D9">
        <w:t xml:space="preserve"> </w:t>
      </w:r>
      <w:r w:rsidR="0005799D">
        <w:t>For the 10-year trend period, a</w:t>
      </w:r>
      <w:r w:rsidR="00C8604F">
        <w:t xml:space="preserve"> large proportion of observations were censored at a small number of sites for some variables, except for </w:t>
      </w:r>
      <w:r w:rsidR="00E67322" w:rsidRPr="007D5F4A">
        <w:rPr>
          <w:rStyle w:val="BodyTextChar"/>
        </w:rPr>
        <w:t>NH</w:t>
      </w:r>
      <w:r w:rsidR="00E67322" w:rsidRPr="00E67322">
        <w:rPr>
          <w:rStyle w:val="BodyTextChar"/>
          <w:vertAlign w:val="subscript"/>
        </w:rPr>
        <w:t>4</w:t>
      </w:r>
      <w:r w:rsidR="00E67322">
        <w:rPr>
          <w:rStyle w:val="BodyTextChar"/>
        </w:rPr>
        <w:t>-</w:t>
      </w:r>
      <w:r w:rsidR="00E67322" w:rsidRPr="007D5F4A">
        <w:rPr>
          <w:rStyle w:val="BodyTextChar"/>
        </w:rPr>
        <w:t>N</w:t>
      </w:r>
      <w:r w:rsidR="00E67322">
        <w:t xml:space="preserve"> </w:t>
      </w:r>
      <w:r w:rsidR="00C8604F">
        <w:t xml:space="preserve">which exhibited a larger proportion of censored observations at more sites compared to the other variables </w:t>
      </w:r>
      <w:r w:rsidR="00642282">
        <w:t>(</w:t>
      </w:r>
      <w:r w:rsidR="00642282">
        <w:fldChar w:fldCharType="begin"/>
      </w:r>
      <w:r w:rsidR="00642282">
        <w:instrText xml:space="preserve"> REF _Ref210144546 \h </w:instrText>
      </w:r>
      <w:r w:rsidR="00642282">
        <w:fldChar w:fldCharType="separate"/>
      </w:r>
      <w:r w:rsidR="00E86EE1">
        <w:t xml:space="preserve">Figure </w:t>
      </w:r>
      <w:r w:rsidR="00E86EE1">
        <w:rPr>
          <w:noProof/>
        </w:rPr>
        <w:t>5</w:t>
      </w:r>
      <w:r w:rsidR="00E86EE1">
        <w:noBreakHyphen/>
      </w:r>
      <w:r w:rsidR="00E86EE1">
        <w:rPr>
          <w:noProof/>
        </w:rPr>
        <w:t>2</w:t>
      </w:r>
      <w:r w:rsidR="00642282">
        <w:fldChar w:fldCharType="end"/>
      </w:r>
      <w:r w:rsidR="00642282">
        <w:t>)</w:t>
      </w:r>
      <w:r w:rsidR="00B41683">
        <w:t xml:space="preserve">. </w:t>
      </w:r>
    </w:p>
    <w:p w14:paraId="624AE735" w14:textId="3FE21C2F" w:rsidR="00412CF2" w:rsidRPr="009E2507" w:rsidRDefault="00412CF2" w:rsidP="00412CF2">
      <w:pPr>
        <w:pStyle w:val="Caption"/>
        <w:spacing w:after="120"/>
        <w:rPr>
          <w:vanish/>
          <w:specVanish/>
        </w:rPr>
      </w:pPr>
      <w:bookmarkStart w:id="278" w:name="_Ref82770507"/>
      <w:bookmarkStart w:id="279" w:name="_Ref82770502"/>
      <w:bookmarkStart w:id="280" w:name="_Toc96690344"/>
      <w:bookmarkStart w:id="281" w:name="_Toc212213463"/>
      <w:r>
        <w:t xml:space="preserve">Table </w:t>
      </w:r>
      <w:r w:rsidR="00F80E77">
        <w:fldChar w:fldCharType="begin"/>
      </w:r>
      <w:r w:rsidR="00F80E77">
        <w:instrText xml:space="preserve"> STYLEREF 1 \s </w:instrText>
      </w:r>
      <w:r w:rsidR="00F80E77">
        <w:fldChar w:fldCharType="separate"/>
      </w:r>
      <w:r w:rsidR="00E86EE1">
        <w:rPr>
          <w:noProof/>
        </w:rPr>
        <w:t>5</w:t>
      </w:r>
      <w:r w:rsidR="00F80E77">
        <w:rPr>
          <w:noProof/>
        </w:rPr>
        <w:fldChar w:fldCharType="end"/>
      </w:r>
      <w:r w:rsidR="00FF37D8">
        <w:t>-</w:t>
      </w:r>
      <w:r w:rsidR="00F80E77">
        <w:fldChar w:fldCharType="begin"/>
      </w:r>
      <w:r w:rsidR="00F80E77">
        <w:instrText xml:space="preserve"> SEQ Table \* ARABIC \s 1 </w:instrText>
      </w:r>
      <w:r w:rsidR="00F80E77">
        <w:fldChar w:fldCharType="separate"/>
      </w:r>
      <w:r w:rsidR="00E86EE1">
        <w:rPr>
          <w:noProof/>
        </w:rPr>
        <w:t>1</w:t>
      </w:r>
      <w:r w:rsidR="00F80E77">
        <w:rPr>
          <w:noProof/>
        </w:rPr>
        <w:fldChar w:fldCharType="end"/>
      </w:r>
      <w:bookmarkEnd w:id="278"/>
      <w:r>
        <w:t>:</w:t>
      </w:r>
      <w:r>
        <w:tab/>
        <w:t xml:space="preserve">Number of river monitoring sites by </w:t>
      </w:r>
      <w:r w:rsidR="00790D3E">
        <w:t xml:space="preserve">human </w:t>
      </w:r>
      <w:r w:rsidR="008D2DBB">
        <w:t>modified land cover</w:t>
      </w:r>
      <w:r w:rsidR="008D2DBB" w:rsidDel="008D2DBB">
        <w:t xml:space="preserve"> </w:t>
      </w:r>
      <w:r>
        <w:t xml:space="preserve">class and water quality variable included in the 10-year trend analyses of nutrients, </w:t>
      </w:r>
      <w:r w:rsidR="006031B2" w:rsidRPr="004E4812">
        <w:rPr>
          <w:i/>
          <w:iCs/>
        </w:rPr>
        <w:t xml:space="preserve">E. </w:t>
      </w:r>
      <w:r w:rsidR="006031B2">
        <w:rPr>
          <w:i/>
          <w:iCs/>
        </w:rPr>
        <w:t>coli</w:t>
      </w:r>
      <w:r>
        <w:t xml:space="preserve">, </w:t>
      </w:r>
      <w:r w:rsidR="00CB3815">
        <w:t>clarity</w:t>
      </w:r>
      <w:r>
        <w:t xml:space="preserve">, </w:t>
      </w:r>
      <w:r w:rsidR="000C4D83">
        <w:t>t</w:t>
      </w:r>
      <w:r w:rsidR="0029646D">
        <w:t>urbidity</w:t>
      </w:r>
      <w:r>
        <w:t xml:space="preserve"> and MCI.</w:t>
      </w:r>
      <w:bookmarkEnd w:id="279"/>
      <w:bookmarkEnd w:id="280"/>
      <w:bookmarkEnd w:id="281"/>
    </w:p>
    <w:p w14:paraId="6E94C779" w14:textId="54BFCEAC" w:rsidR="00412CF2" w:rsidRDefault="00412CF2" w:rsidP="00412CF2">
      <w:pPr>
        <w:pStyle w:val="CaptionText"/>
        <w:keepNext/>
        <w:spacing w:after="120"/>
      </w:pPr>
      <w:r>
        <w:t xml:space="preserve"> </w:t>
      </w:r>
      <w:r w:rsidRPr="009E2507">
        <w:t>The site numbers shown refer to sites that met the site inclusion requirements in Section 3.2.1 (measurements were available for at least 90% of the years and at least 90% of seasons).</w:t>
      </w:r>
    </w:p>
    <w:tbl>
      <w:tblPr>
        <w:tblStyle w:val="TableGrid"/>
        <w:tblW w:w="7885" w:type="dxa"/>
        <w:jc w:val="center"/>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Look w:val="04A0" w:firstRow="1" w:lastRow="0" w:firstColumn="1" w:lastColumn="0" w:noHBand="0" w:noVBand="1"/>
      </w:tblPr>
      <w:tblGrid>
        <w:gridCol w:w="1239"/>
        <w:gridCol w:w="1329"/>
        <w:gridCol w:w="1329"/>
        <w:gridCol w:w="1330"/>
        <w:gridCol w:w="1329"/>
        <w:gridCol w:w="1329"/>
      </w:tblGrid>
      <w:tr w:rsidR="00412CF2" w:rsidRPr="00DB62D9" w14:paraId="604DF8DA" w14:textId="77777777" w:rsidTr="00FE5F6C">
        <w:trPr>
          <w:jc w:val="center"/>
        </w:trPr>
        <w:tc>
          <w:tcPr>
            <w:tcW w:w="1239" w:type="dxa"/>
            <w:vMerge w:val="restart"/>
            <w:tcBorders>
              <w:top w:val="single" w:sz="4" w:space="0" w:color="auto"/>
              <w:bottom w:val="single" w:sz="4" w:space="0" w:color="auto"/>
            </w:tcBorders>
            <w:noWrap/>
            <w:vAlign w:val="center"/>
          </w:tcPr>
          <w:p w14:paraId="5CB56A63" w14:textId="77777777" w:rsidR="00412CF2" w:rsidRPr="0008582D" w:rsidRDefault="00412CF2">
            <w:pPr>
              <w:pStyle w:val="NumericTableHeading"/>
              <w:rPr>
                <w:sz w:val="20"/>
                <w:szCs w:val="28"/>
              </w:rPr>
            </w:pPr>
            <w:bookmarkStart w:id="282" w:name="_Hlk212047712"/>
            <w:r w:rsidRPr="0008582D">
              <w:rPr>
                <w:sz w:val="20"/>
                <w:szCs w:val="28"/>
              </w:rPr>
              <w:t>Variable</w:t>
            </w:r>
          </w:p>
        </w:tc>
        <w:tc>
          <w:tcPr>
            <w:tcW w:w="6646" w:type="dxa"/>
            <w:gridSpan w:val="5"/>
            <w:tcBorders>
              <w:top w:val="single" w:sz="4" w:space="0" w:color="auto"/>
              <w:bottom w:val="single" w:sz="4" w:space="0" w:color="auto"/>
            </w:tcBorders>
            <w:noWrap/>
            <w:vAlign w:val="center"/>
          </w:tcPr>
          <w:p w14:paraId="36BF3481" w14:textId="77777777" w:rsidR="00412CF2" w:rsidRPr="0008582D" w:rsidRDefault="00412CF2">
            <w:pPr>
              <w:pStyle w:val="NumericTableHeading"/>
              <w:rPr>
                <w:sz w:val="20"/>
                <w:szCs w:val="28"/>
              </w:rPr>
            </w:pPr>
            <w:r w:rsidRPr="0008582D">
              <w:rPr>
                <w:sz w:val="20"/>
                <w:szCs w:val="28"/>
              </w:rPr>
              <w:t>Number of sites</w:t>
            </w:r>
          </w:p>
        </w:tc>
      </w:tr>
      <w:tr w:rsidR="00357C50" w:rsidRPr="00DB62D9" w14:paraId="614987E7" w14:textId="77777777" w:rsidTr="00FE5F6C">
        <w:trPr>
          <w:jc w:val="center"/>
        </w:trPr>
        <w:tc>
          <w:tcPr>
            <w:tcW w:w="1239" w:type="dxa"/>
            <w:vMerge/>
            <w:tcBorders>
              <w:bottom w:val="single" w:sz="4" w:space="0" w:color="auto"/>
            </w:tcBorders>
            <w:noWrap/>
            <w:vAlign w:val="center"/>
            <w:hideMark/>
          </w:tcPr>
          <w:p w14:paraId="2A50A1AE" w14:textId="77777777" w:rsidR="00B342D9" w:rsidRPr="0008582D" w:rsidRDefault="00B342D9" w:rsidP="00B342D9">
            <w:pPr>
              <w:pStyle w:val="NumericTableHeading"/>
              <w:rPr>
                <w:sz w:val="20"/>
                <w:szCs w:val="28"/>
              </w:rPr>
            </w:pPr>
          </w:p>
        </w:tc>
        <w:tc>
          <w:tcPr>
            <w:tcW w:w="1329" w:type="dxa"/>
            <w:tcBorders>
              <w:top w:val="single" w:sz="4" w:space="0" w:color="auto"/>
              <w:bottom w:val="single" w:sz="4" w:space="0" w:color="auto"/>
            </w:tcBorders>
            <w:noWrap/>
            <w:vAlign w:val="center"/>
          </w:tcPr>
          <w:p w14:paraId="72576BEC" w14:textId="77777777" w:rsidR="00B342D9" w:rsidRPr="0008582D" w:rsidRDefault="00B342D9" w:rsidP="00B342D9">
            <w:pPr>
              <w:pStyle w:val="NumericTableHeading"/>
              <w:rPr>
                <w:sz w:val="20"/>
                <w:szCs w:val="28"/>
              </w:rPr>
            </w:pPr>
            <w:r w:rsidRPr="0008582D">
              <w:rPr>
                <w:sz w:val="20"/>
                <w:szCs w:val="28"/>
              </w:rPr>
              <w:t>Total</w:t>
            </w:r>
          </w:p>
        </w:tc>
        <w:tc>
          <w:tcPr>
            <w:tcW w:w="1329" w:type="dxa"/>
            <w:tcBorders>
              <w:top w:val="single" w:sz="4" w:space="0" w:color="auto"/>
              <w:bottom w:val="single" w:sz="4" w:space="0" w:color="auto"/>
            </w:tcBorders>
            <w:noWrap/>
          </w:tcPr>
          <w:p w14:paraId="1ED4232A" w14:textId="65515D5C" w:rsidR="00B342D9" w:rsidRPr="0008582D" w:rsidRDefault="00B342D9" w:rsidP="00B342D9">
            <w:pPr>
              <w:pStyle w:val="NumericTableHeading"/>
              <w:rPr>
                <w:sz w:val="20"/>
                <w:szCs w:val="28"/>
              </w:rPr>
            </w:pPr>
            <w:r w:rsidRPr="0008582D">
              <w:rPr>
                <w:sz w:val="20"/>
                <w:szCs w:val="28"/>
              </w:rPr>
              <w:t>0</w:t>
            </w:r>
            <w:r w:rsidR="00BA1D50" w:rsidRPr="0008582D">
              <w:rPr>
                <w:sz w:val="20"/>
                <w:szCs w:val="28"/>
              </w:rPr>
              <w:t>–</w:t>
            </w:r>
            <w:r w:rsidRPr="0008582D">
              <w:rPr>
                <w:sz w:val="20"/>
                <w:szCs w:val="28"/>
              </w:rPr>
              <w:t>25%</w:t>
            </w:r>
          </w:p>
        </w:tc>
        <w:tc>
          <w:tcPr>
            <w:tcW w:w="1330" w:type="dxa"/>
            <w:tcBorders>
              <w:top w:val="single" w:sz="4" w:space="0" w:color="auto"/>
              <w:bottom w:val="single" w:sz="4" w:space="0" w:color="auto"/>
            </w:tcBorders>
            <w:noWrap/>
          </w:tcPr>
          <w:p w14:paraId="4B55C16C" w14:textId="7B394C4E" w:rsidR="00B342D9" w:rsidRPr="0008582D" w:rsidRDefault="00B342D9" w:rsidP="00B342D9">
            <w:pPr>
              <w:pStyle w:val="NumericTableHeading"/>
              <w:rPr>
                <w:sz w:val="20"/>
                <w:szCs w:val="28"/>
              </w:rPr>
            </w:pPr>
            <w:r w:rsidRPr="0008582D">
              <w:rPr>
                <w:sz w:val="20"/>
                <w:szCs w:val="28"/>
              </w:rPr>
              <w:t>25</w:t>
            </w:r>
            <w:r w:rsidR="000C4D83" w:rsidRPr="0008582D">
              <w:rPr>
                <w:sz w:val="20"/>
                <w:szCs w:val="28"/>
              </w:rPr>
              <w:t>–</w:t>
            </w:r>
            <w:r w:rsidRPr="0008582D">
              <w:rPr>
                <w:sz w:val="20"/>
                <w:szCs w:val="28"/>
              </w:rPr>
              <w:t>50%</w:t>
            </w:r>
          </w:p>
        </w:tc>
        <w:tc>
          <w:tcPr>
            <w:tcW w:w="1329" w:type="dxa"/>
            <w:tcBorders>
              <w:top w:val="single" w:sz="4" w:space="0" w:color="auto"/>
              <w:bottom w:val="single" w:sz="4" w:space="0" w:color="auto"/>
            </w:tcBorders>
            <w:noWrap/>
          </w:tcPr>
          <w:p w14:paraId="33EA2ACC" w14:textId="6F5D2975" w:rsidR="00B342D9" w:rsidRPr="0008582D" w:rsidRDefault="00B342D9" w:rsidP="00B342D9">
            <w:pPr>
              <w:pStyle w:val="NumericTableHeading"/>
              <w:rPr>
                <w:sz w:val="20"/>
                <w:szCs w:val="28"/>
              </w:rPr>
            </w:pPr>
            <w:r w:rsidRPr="0008582D">
              <w:rPr>
                <w:sz w:val="20"/>
                <w:szCs w:val="28"/>
              </w:rPr>
              <w:t>50</w:t>
            </w:r>
            <w:r w:rsidR="000C4D83" w:rsidRPr="0008582D">
              <w:rPr>
                <w:sz w:val="20"/>
                <w:szCs w:val="28"/>
              </w:rPr>
              <w:t>–</w:t>
            </w:r>
            <w:r w:rsidRPr="0008582D">
              <w:rPr>
                <w:sz w:val="20"/>
                <w:szCs w:val="28"/>
              </w:rPr>
              <w:t>75%</w:t>
            </w:r>
          </w:p>
        </w:tc>
        <w:tc>
          <w:tcPr>
            <w:tcW w:w="1329" w:type="dxa"/>
            <w:tcBorders>
              <w:top w:val="single" w:sz="4" w:space="0" w:color="auto"/>
              <w:bottom w:val="single" w:sz="4" w:space="0" w:color="auto"/>
            </w:tcBorders>
            <w:noWrap/>
          </w:tcPr>
          <w:p w14:paraId="3978906D" w14:textId="123F62F0" w:rsidR="00B342D9" w:rsidRPr="0008582D" w:rsidRDefault="00B342D9" w:rsidP="00B342D9">
            <w:pPr>
              <w:pStyle w:val="NumericTableHeading"/>
              <w:rPr>
                <w:sz w:val="20"/>
                <w:szCs w:val="28"/>
              </w:rPr>
            </w:pPr>
            <w:r w:rsidRPr="0008582D">
              <w:rPr>
                <w:sz w:val="20"/>
                <w:szCs w:val="28"/>
              </w:rPr>
              <w:t>75</w:t>
            </w:r>
            <w:r w:rsidR="000C4D83" w:rsidRPr="0008582D">
              <w:rPr>
                <w:sz w:val="20"/>
                <w:szCs w:val="28"/>
              </w:rPr>
              <w:t>–</w:t>
            </w:r>
            <w:r w:rsidRPr="0008582D">
              <w:rPr>
                <w:sz w:val="20"/>
                <w:szCs w:val="28"/>
              </w:rPr>
              <w:t>100%</w:t>
            </w:r>
          </w:p>
        </w:tc>
      </w:tr>
      <w:tr w:rsidR="000906AE" w:rsidRPr="00DB62D9" w14:paraId="5082D62E" w14:textId="77777777" w:rsidTr="00FE5F6C">
        <w:trPr>
          <w:jc w:val="center"/>
        </w:trPr>
        <w:tc>
          <w:tcPr>
            <w:tcW w:w="1239" w:type="dxa"/>
            <w:tcBorders>
              <w:top w:val="single" w:sz="4" w:space="0" w:color="auto"/>
            </w:tcBorders>
            <w:noWrap/>
            <w:hideMark/>
          </w:tcPr>
          <w:p w14:paraId="5CEF8EBE" w14:textId="69ED6B58" w:rsidR="000906AE" w:rsidRPr="0008582D" w:rsidRDefault="000906AE" w:rsidP="00F102F1">
            <w:pPr>
              <w:pStyle w:val="NumericTableBodyText"/>
              <w:rPr>
                <w:sz w:val="20"/>
                <w:szCs w:val="28"/>
              </w:rPr>
            </w:pPr>
            <w:r w:rsidRPr="0008582D">
              <w:rPr>
                <w:sz w:val="20"/>
                <w:szCs w:val="28"/>
              </w:rPr>
              <w:t>Clarity</w:t>
            </w:r>
          </w:p>
        </w:tc>
        <w:tc>
          <w:tcPr>
            <w:tcW w:w="1329" w:type="dxa"/>
            <w:tcBorders>
              <w:top w:val="single" w:sz="4" w:space="0" w:color="auto"/>
            </w:tcBorders>
            <w:noWrap/>
          </w:tcPr>
          <w:p w14:paraId="6D440974" w14:textId="543C0488" w:rsidR="000906AE" w:rsidRPr="0008582D" w:rsidRDefault="000906AE" w:rsidP="000906AE">
            <w:pPr>
              <w:pStyle w:val="NumericTableBodyText"/>
              <w:jc w:val="center"/>
              <w:rPr>
                <w:sz w:val="20"/>
                <w:szCs w:val="28"/>
              </w:rPr>
            </w:pPr>
            <w:r w:rsidRPr="0008582D">
              <w:rPr>
                <w:sz w:val="20"/>
                <w:szCs w:val="28"/>
              </w:rPr>
              <w:t>624</w:t>
            </w:r>
          </w:p>
        </w:tc>
        <w:tc>
          <w:tcPr>
            <w:tcW w:w="1329" w:type="dxa"/>
            <w:tcBorders>
              <w:top w:val="single" w:sz="4" w:space="0" w:color="auto"/>
            </w:tcBorders>
            <w:noWrap/>
          </w:tcPr>
          <w:p w14:paraId="662B9FB3" w14:textId="1D86AF06" w:rsidR="000906AE" w:rsidRPr="0008582D" w:rsidRDefault="000906AE" w:rsidP="000906AE">
            <w:pPr>
              <w:pStyle w:val="NumericTableBodyText"/>
              <w:jc w:val="center"/>
              <w:rPr>
                <w:sz w:val="20"/>
                <w:szCs w:val="28"/>
              </w:rPr>
            </w:pPr>
            <w:r w:rsidRPr="0008582D">
              <w:rPr>
                <w:sz w:val="20"/>
                <w:szCs w:val="28"/>
              </w:rPr>
              <w:t>133</w:t>
            </w:r>
          </w:p>
        </w:tc>
        <w:tc>
          <w:tcPr>
            <w:tcW w:w="1330" w:type="dxa"/>
            <w:tcBorders>
              <w:top w:val="single" w:sz="4" w:space="0" w:color="auto"/>
            </w:tcBorders>
            <w:noWrap/>
          </w:tcPr>
          <w:p w14:paraId="329A79E8" w14:textId="52F535F2" w:rsidR="000906AE" w:rsidRPr="0008582D" w:rsidRDefault="000906AE" w:rsidP="000906AE">
            <w:pPr>
              <w:pStyle w:val="NumericTableBodyText"/>
              <w:jc w:val="center"/>
              <w:rPr>
                <w:sz w:val="20"/>
                <w:szCs w:val="28"/>
              </w:rPr>
            </w:pPr>
            <w:r w:rsidRPr="0008582D">
              <w:rPr>
                <w:sz w:val="20"/>
                <w:szCs w:val="28"/>
              </w:rPr>
              <w:t>122</w:t>
            </w:r>
          </w:p>
        </w:tc>
        <w:tc>
          <w:tcPr>
            <w:tcW w:w="1329" w:type="dxa"/>
            <w:tcBorders>
              <w:top w:val="single" w:sz="4" w:space="0" w:color="auto"/>
            </w:tcBorders>
            <w:noWrap/>
          </w:tcPr>
          <w:p w14:paraId="6B4397FD" w14:textId="24236AAB" w:rsidR="000906AE" w:rsidRPr="0008582D" w:rsidRDefault="000906AE" w:rsidP="000906AE">
            <w:pPr>
              <w:pStyle w:val="NumericTableBodyText"/>
              <w:jc w:val="center"/>
              <w:rPr>
                <w:sz w:val="20"/>
                <w:szCs w:val="28"/>
              </w:rPr>
            </w:pPr>
            <w:r w:rsidRPr="0008582D">
              <w:rPr>
                <w:sz w:val="20"/>
                <w:szCs w:val="28"/>
              </w:rPr>
              <w:t>128</w:t>
            </w:r>
          </w:p>
        </w:tc>
        <w:tc>
          <w:tcPr>
            <w:tcW w:w="1329" w:type="dxa"/>
            <w:tcBorders>
              <w:top w:val="single" w:sz="4" w:space="0" w:color="auto"/>
            </w:tcBorders>
            <w:noWrap/>
          </w:tcPr>
          <w:p w14:paraId="1B2AB588" w14:textId="7DBFEF38" w:rsidR="000906AE" w:rsidRPr="0008582D" w:rsidRDefault="000906AE" w:rsidP="000906AE">
            <w:pPr>
              <w:pStyle w:val="NumericTableBodyText"/>
              <w:jc w:val="center"/>
              <w:rPr>
                <w:sz w:val="20"/>
                <w:szCs w:val="28"/>
              </w:rPr>
            </w:pPr>
            <w:r w:rsidRPr="0008582D">
              <w:rPr>
                <w:sz w:val="20"/>
                <w:szCs w:val="28"/>
              </w:rPr>
              <w:t>241</w:t>
            </w:r>
          </w:p>
        </w:tc>
      </w:tr>
      <w:tr w:rsidR="000906AE" w:rsidRPr="00DB62D9" w14:paraId="23F0EA61" w14:textId="77777777" w:rsidTr="00FE5F6C">
        <w:trPr>
          <w:jc w:val="center"/>
        </w:trPr>
        <w:tc>
          <w:tcPr>
            <w:tcW w:w="1239" w:type="dxa"/>
            <w:noWrap/>
            <w:hideMark/>
          </w:tcPr>
          <w:p w14:paraId="465F9042" w14:textId="47493406" w:rsidR="000906AE" w:rsidRPr="0008582D" w:rsidRDefault="000906AE" w:rsidP="00F102F1">
            <w:pPr>
              <w:pStyle w:val="NumericTableBodyText"/>
              <w:rPr>
                <w:sz w:val="20"/>
                <w:szCs w:val="28"/>
              </w:rPr>
            </w:pPr>
            <w:r w:rsidRPr="0008582D">
              <w:rPr>
                <w:sz w:val="20"/>
                <w:szCs w:val="28"/>
              </w:rPr>
              <w:t>Turbidity</w:t>
            </w:r>
          </w:p>
        </w:tc>
        <w:tc>
          <w:tcPr>
            <w:tcW w:w="1329" w:type="dxa"/>
            <w:noWrap/>
          </w:tcPr>
          <w:p w14:paraId="5B2DFCE1" w14:textId="5E5DAD9C" w:rsidR="000906AE" w:rsidRPr="0008582D" w:rsidRDefault="000906AE" w:rsidP="000906AE">
            <w:pPr>
              <w:pStyle w:val="NumericTableBodyText"/>
              <w:jc w:val="center"/>
              <w:rPr>
                <w:sz w:val="20"/>
                <w:szCs w:val="28"/>
              </w:rPr>
            </w:pPr>
            <w:r w:rsidRPr="0008582D">
              <w:rPr>
                <w:sz w:val="20"/>
                <w:szCs w:val="28"/>
              </w:rPr>
              <w:t>814</w:t>
            </w:r>
          </w:p>
        </w:tc>
        <w:tc>
          <w:tcPr>
            <w:tcW w:w="1329" w:type="dxa"/>
            <w:noWrap/>
          </w:tcPr>
          <w:p w14:paraId="0E4B39D4" w14:textId="4ADA14EF" w:rsidR="000906AE" w:rsidRPr="0008582D" w:rsidRDefault="000906AE" w:rsidP="000906AE">
            <w:pPr>
              <w:pStyle w:val="NumericTableBodyText"/>
              <w:jc w:val="center"/>
              <w:rPr>
                <w:sz w:val="20"/>
                <w:szCs w:val="28"/>
              </w:rPr>
            </w:pPr>
            <w:r w:rsidRPr="0008582D">
              <w:rPr>
                <w:sz w:val="20"/>
                <w:szCs w:val="28"/>
              </w:rPr>
              <w:t>162</w:t>
            </w:r>
          </w:p>
        </w:tc>
        <w:tc>
          <w:tcPr>
            <w:tcW w:w="1330" w:type="dxa"/>
            <w:noWrap/>
          </w:tcPr>
          <w:p w14:paraId="76F637AE" w14:textId="2B61F7CE" w:rsidR="000906AE" w:rsidRPr="0008582D" w:rsidRDefault="000906AE" w:rsidP="000906AE">
            <w:pPr>
              <w:pStyle w:val="NumericTableBodyText"/>
              <w:jc w:val="center"/>
              <w:rPr>
                <w:sz w:val="20"/>
                <w:szCs w:val="28"/>
              </w:rPr>
            </w:pPr>
            <w:r w:rsidRPr="0008582D">
              <w:rPr>
                <w:sz w:val="20"/>
                <w:szCs w:val="28"/>
              </w:rPr>
              <w:t>157</w:t>
            </w:r>
          </w:p>
        </w:tc>
        <w:tc>
          <w:tcPr>
            <w:tcW w:w="1329" w:type="dxa"/>
            <w:noWrap/>
          </w:tcPr>
          <w:p w14:paraId="5EC2FADB" w14:textId="686C71A6" w:rsidR="000906AE" w:rsidRPr="0008582D" w:rsidRDefault="000906AE" w:rsidP="000906AE">
            <w:pPr>
              <w:pStyle w:val="NumericTableBodyText"/>
              <w:jc w:val="center"/>
              <w:rPr>
                <w:sz w:val="20"/>
                <w:szCs w:val="28"/>
              </w:rPr>
            </w:pPr>
            <w:r w:rsidRPr="0008582D">
              <w:rPr>
                <w:sz w:val="20"/>
                <w:szCs w:val="28"/>
              </w:rPr>
              <w:t>158</w:t>
            </w:r>
          </w:p>
        </w:tc>
        <w:tc>
          <w:tcPr>
            <w:tcW w:w="1329" w:type="dxa"/>
            <w:noWrap/>
          </w:tcPr>
          <w:p w14:paraId="791E8C15" w14:textId="2350E903" w:rsidR="000906AE" w:rsidRPr="0008582D" w:rsidRDefault="000906AE" w:rsidP="000906AE">
            <w:pPr>
              <w:pStyle w:val="NumericTableBodyText"/>
              <w:jc w:val="center"/>
              <w:rPr>
                <w:sz w:val="20"/>
                <w:szCs w:val="28"/>
              </w:rPr>
            </w:pPr>
            <w:r w:rsidRPr="0008582D">
              <w:rPr>
                <w:sz w:val="20"/>
                <w:szCs w:val="28"/>
              </w:rPr>
              <w:t>337</w:t>
            </w:r>
          </w:p>
        </w:tc>
      </w:tr>
      <w:tr w:rsidR="0030643A" w:rsidRPr="00900595" w14:paraId="7109B0DD" w14:textId="77777777" w:rsidTr="00FE5F6C">
        <w:trPr>
          <w:jc w:val="center"/>
        </w:trPr>
        <w:tc>
          <w:tcPr>
            <w:tcW w:w="1239" w:type="dxa"/>
            <w:noWrap/>
            <w:hideMark/>
          </w:tcPr>
          <w:p w14:paraId="6C5C62AD" w14:textId="7207EDA8" w:rsidR="0030643A" w:rsidRPr="0008582D" w:rsidRDefault="0030643A" w:rsidP="0030643A">
            <w:pPr>
              <w:pStyle w:val="NumericTableBodyText"/>
              <w:rPr>
                <w:sz w:val="20"/>
                <w:szCs w:val="28"/>
              </w:rPr>
            </w:pPr>
            <w:r w:rsidRPr="0008582D">
              <w:rPr>
                <w:sz w:val="20"/>
                <w:szCs w:val="28"/>
              </w:rPr>
              <w:t>MCI</w:t>
            </w:r>
          </w:p>
        </w:tc>
        <w:tc>
          <w:tcPr>
            <w:tcW w:w="1329" w:type="dxa"/>
            <w:noWrap/>
          </w:tcPr>
          <w:p w14:paraId="2F428614" w14:textId="4F8EA60D" w:rsidR="0030643A" w:rsidRPr="0008582D" w:rsidRDefault="0030643A" w:rsidP="0030643A">
            <w:pPr>
              <w:pStyle w:val="NumericTableBodyText"/>
              <w:jc w:val="center"/>
              <w:rPr>
                <w:sz w:val="20"/>
                <w:szCs w:val="28"/>
              </w:rPr>
            </w:pPr>
            <w:r>
              <w:rPr>
                <w:sz w:val="20"/>
                <w:szCs w:val="28"/>
              </w:rPr>
              <w:t>834</w:t>
            </w:r>
          </w:p>
        </w:tc>
        <w:tc>
          <w:tcPr>
            <w:tcW w:w="1329" w:type="dxa"/>
            <w:noWrap/>
          </w:tcPr>
          <w:p w14:paraId="261E713A" w14:textId="770F0E9C" w:rsidR="0030643A" w:rsidRPr="0008582D" w:rsidRDefault="0030643A" w:rsidP="0030643A">
            <w:pPr>
              <w:pStyle w:val="NumericTableBodyText"/>
              <w:jc w:val="center"/>
              <w:rPr>
                <w:sz w:val="20"/>
                <w:szCs w:val="28"/>
              </w:rPr>
            </w:pPr>
            <w:r w:rsidRPr="00900595">
              <w:rPr>
                <w:sz w:val="20"/>
                <w:szCs w:val="28"/>
              </w:rPr>
              <w:t>229</w:t>
            </w:r>
          </w:p>
        </w:tc>
        <w:tc>
          <w:tcPr>
            <w:tcW w:w="1330" w:type="dxa"/>
            <w:noWrap/>
          </w:tcPr>
          <w:p w14:paraId="78EA8E3E" w14:textId="18BCD62F" w:rsidR="0030643A" w:rsidRPr="0008582D" w:rsidRDefault="0030643A" w:rsidP="0030643A">
            <w:pPr>
              <w:pStyle w:val="NumericTableBodyText"/>
              <w:jc w:val="center"/>
              <w:rPr>
                <w:sz w:val="20"/>
                <w:szCs w:val="28"/>
              </w:rPr>
            </w:pPr>
            <w:r w:rsidRPr="00900595">
              <w:rPr>
                <w:sz w:val="20"/>
                <w:szCs w:val="28"/>
              </w:rPr>
              <w:t>137</w:t>
            </w:r>
          </w:p>
        </w:tc>
        <w:tc>
          <w:tcPr>
            <w:tcW w:w="1329" w:type="dxa"/>
            <w:noWrap/>
          </w:tcPr>
          <w:p w14:paraId="595FC800" w14:textId="1F1822F9" w:rsidR="0030643A" w:rsidRPr="0008582D" w:rsidRDefault="0030643A" w:rsidP="0030643A">
            <w:pPr>
              <w:pStyle w:val="NumericTableBodyText"/>
              <w:jc w:val="center"/>
              <w:rPr>
                <w:sz w:val="20"/>
                <w:szCs w:val="28"/>
              </w:rPr>
            </w:pPr>
            <w:r w:rsidRPr="00900595">
              <w:rPr>
                <w:sz w:val="20"/>
                <w:szCs w:val="28"/>
              </w:rPr>
              <w:t>159</w:t>
            </w:r>
          </w:p>
        </w:tc>
        <w:tc>
          <w:tcPr>
            <w:tcW w:w="1329" w:type="dxa"/>
            <w:noWrap/>
          </w:tcPr>
          <w:p w14:paraId="4A887BFF" w14:textId="21197C25" w:rsidR="0030643A" w:rsidRPr="0008582D" w:rsidRDefault="0030643A" w:rsidP="0030643A">
            <w:pPr>
              <w:pStyle w:val="NumericTableBodyText"/>
              <w:jc w:val="center"/>
              <w:rPr>
                <w:sz w:val="20"/>
                <w:szCs w:val="28"/>
              </w:rPr>
            </w:pPr>
            <w:r w:rsidRPr="00900595">
              <w:rPr>
                <w:sz w:val="20"/>
                <w:szCs w:val="28"/>
              </w:rPr>
              <w:t>309</w:t>
            </w:r>
          </w:p>
        </w:tc>
      </w:tr>
      <w:tr w:rsidR="000906AE" w:rsidRPr="00DB62D9" w14:paraId="04491352" w14:textId="77777777" w:rsidTr="00FE5F6C">
        <w:trPr>
          <w:jc w:val="center"/>
        </w:trPr>
        <w:tc>
          <w:tcPr>
            <w:tcW w:w="1239" w:type="dxa"/>
            <w:noWrap/>
            <w:hideMark/>
          </w:tcPr>
          <w:p w14:paraId="1BD2F637" w14:textId="3AD3170E" w:rsidR="000906AE" w:rsidRPr="0008582D" w:rsidRDefault="000906AE" w:rsidP="00F102F1">
            <w:pPr>
              <w:pStyle w:val="NumericTableBodyText"/>
              <w:rPr>
                <w:i/>
                <w:sz w:val="20"/>
                <w:szCs w:val="28"/>
              </w:rPr>
            </w:pPr>
            <w:r w:rsidRPr="0008582D">
              <w:rPr>
                <w:i/>
                <w:iCs/>
                <w:sz w:val="20"/>
                <w:szCs w:val="28"/>
              </w:rPr>
              <w:t>E. coli</w:t>
            </w:r>
          </w:p>
        </w:tc>
        <w:tc>
          <w:tcPr>
            <w:tcW w:w="1329" w:type="dxa"/>
            <w:noWrap/>
          </w:tcPr>
          <w:p w14:paraId="073C4D10" w14:textId="4F283A38" w:rsidR="000906AE" w:rsidRPr="0008582D" w:rsidRDefault="000906AE" w:rsidP="000906AE">
            <w:pPr>
              <w:pStyle w:val="NumericTableBodyText"/>
              <w:jc w:val="center"/>
              <w:rPr>
                <w:sz w:val="20"/>
                <w:szCs w:val="28"/>
              </w:rPr>
            </w:pPr>
            <w:r w:rsidRPr="0008582D">
              <w:rPr>
                <w:sz w:val="20"/>
                <w:szCs w:val="28"/>
              </w:rPr>
              <w:t>864</w:t>
            </w:r>
          </w:p>
        </w:tc>
        <w:tc>
          <w:tcPr>
            <w:tcW w:w="1329" w:type="dxa"/>
            <w:noWrap/>
          </w:tcPr>
          <w:p w14:paraId="2F651151" w14:textId="554E50C8" w:rsidR="000906AE" w:rsidRPr="0008582D" w:rsidRDefault="000906AE" w:rsidP="000906AE">
            <w:pPr>
              <w:pStyle w:val="NumericTableBodyText"/>
              <w:jc w:val="center"/>
              <w:rPr>
                <w:sz w:val="20"/>
                <w:szCs w:val="28"/>
              </w:rPr>
            </w:pPr>
            <w:r w:rsidRPr="0008582D">
              <w:rPr>
                <w:sz w:val="20"/>
                <w:szCs w:val="28"/>
              </w:rPr>
              <w:t>181</w:t>
            </w:r>
          </w:p>
        </w:tc>
        <w:tc>
          <w:tcPr>
            <w:tcW w:w="1330" w:type="dxa"/>
            <w:noWrap/>
          </w:tcPr>
          <w:p w14:paraId="5356143C" w14:textId="387DEBB6" w:rsidR="000906AE" w:rsidRPr="0008582D" w:rsidRDefault="000906AE" w:rsidP="000906AE">
            <w:pPr>
              <w:pStyle w:val="NumericTableBodyText"/>
              <w:jc w:val="center"/>
              <w:rPr>
                <w:sz w:val="20"/>
                <w:szCs w:val="28"/>
              </w:rPr>
            </w:pPr>
            <w:r w:rsidRPr="0008582D">
              <w:rPr>
                <w:sz w:val="20"/>
                <w:szCs w:val="28"/>
              </w:rPr>
              <w:t>168</w:t>
            </w:r>
          </w:p>
        </w:tc>
        <w:tc>
          <w:tcPr>
            <w:tcW w:w="1329" w:type="dxa"/>
            <w:noWrap/>
          </w:tcPr>
          <w:p w14:paraId="28532A66" w14:textId="51C883E7" w:rsidR="000906AE" w:rsidRPr="0008582D" w:rsidRDefault="000906AE" w:rsidP="000906AE">
            <w:pPr>
              <w:pStyle w:val="NumericTableBodyText"/>
              <w:jc w:val="center"/>
              <w:rPr>
                <w:sz w:val="20"/>
                <w:szCs w:val="28"/>
              </w:rPr>
            </w:pPr>
            <w:r w:rsidRPr="0008582D">
              <w:rPr>
                <w:sz w:val="20"/>
                <w:szCs w:val="28"/>
              </w:rPr>
              <w:t>166</w:t>
            </w:r>
          </w:p>
        </w:tc>
        <w:tc>
          <w:tcPr>
            <w:tcW w:w="1329" w:type="dxa"/>
            <w:noWrap/>
          </w:tcPr>
          <w:p w14:paraId="198E546A" w14:textId="14790625" w:rsidR="000906AE" w:rsidRPr="0008582D" w:rsidRDefault="000906AE" w:rsidP="000906AE">
            <w:pPr>
              <w:pStyle w:val="NumericTableBodyText"/>
              <w:jc w:val="center"/>
              <w:rPr>
                <w:sz w:val="20"/>
                <w:szCs w:val="28"/>
              </w:rPr>
            </w:pPr>
            <w:r w:rsidRPr="0008582D">
              <w:rPr>
                <w:sz w:val="20"/>
                <w:szCs w:val="28"/>
              </w:rPr>
              <w:t>349</w:t>
            </w:r>
          </w:p>
        </w:tc>
      </w:tr>
      <w:tr w:rsidR="000906AE" w:rsidRPr="00DB62D9" w14:paraId="7905232B" w14:textId="77777777" w:rsidTr="00FE5F6C">
        <w:trPr>
          <w:jc w:val="center"/>
        </w:trPr>
        <w:tc>
          <w:tcPr>
            <w:tcW w:w="1239" w:type="dxa"/>
            <w:noWrap/>
            <w:hideMark/>
          </w:tcPr>
          <w:p w14:paraId="0276D5BC" w14:textId="01ED6906" w:rsidR="000906AE" w:rsidRPr="0008582D" w:rsidRDefault="000906AE" w:rsidP="00F102F1">
            <w:pPr>
              <w:pStyle w:val="NumericTableBodyText"/>
              <w:rPr>
                <w:sz w:val="20"/>
                <w:szCs w:val="28"/>
              </w:rPr>
            </w:pPr>
            <w:r w:rsidRPr="0008582D">
              <w:rPr>
                <w:sz w:val="20"/>
                <w:szCs w:val="28"/>
              </w:rPr>
              <w:t>DRP</w:t>
            </w:r>
          </w:p>
        </w:tc>
        <w:tc>
          <w:tcPr>
            <w:tcW w:w="1329" w:type="dxa"/>
            <w:noWrap/>
          </w:tcPr>
          <w:p w14:paraId="23F22F77" w14:textId="0BE2CBC5" w:rsidR="000906AE" w:rsidRPr="0008582D" w:rsidRDefault="000906AE" w:rsidP="000906AE">
            <w:pPr>
              <w:pStyle w:val="NumericTableBodyText"/>
              <w:jc w:val="center"/>
              <w:rPr>
                <w:sz w:val="20"/>
                <w:szCs w:val="28"/>
              </w:rPr>
            </w:pPr>
            <w:r w:rsidRPr="0008582D">
              <w:rPr>
                <w:sz w:val="20"/>
                <w:szCs w:val="28"/>
              </w:rPr>
              <w:t>860</w:t>
            </w:r>
          </w:p>
        </w:tc>
        <w:tc>
          <w:tcPr>
            <w:tcW w:w="1329" w:type="dxa"/>
            <w:noWrap/>
          </w:tcPr>
          <w:p w14:paraId="1D13BB7B" w14:textId="16B00E14" w:rsidR="000906AE" w:rsidRPr="0008582D" w:rsidRDefault="000906AE" w:rsidP="000906AE">
            <w:pPr>
              <w:pStyle w:val="NumericTableBodyText"/>
              <w:jc w:val="center"/>
              <w:rPr>
                <w:sz w:val="20"/>
                <w:szCs w:val="28"/>
              </w:rPr>
            </w:pPr>
            <w:r w:rsidRPr="0008582D">
              <w:rPr>
                <w:sz w:val="20"/>
                <w:szCs w:val="28"/>
              </w:rPr>
              <w:t>178</w:t>
            </w:r>
          </w:p>
        </w:tc>
        <w:tc>
          <w:tcPr>
            <w:tcW w:w="1330" w:type="dxa"/>
            <w:noWrap/>
          </w:tcPr>
          <w:p w14:paraId="190C2099" w14:textId="7B18C0A3" w:rsidR="000906AE" w:rsidRPr="0008582D" w:rsidRDefault="000906AE" w:rsidP="000906AE">
            <w:pPr>
              <w:pStyle w:val="NumericTableBodyText"/>
              <w:jc w:val="center"/>
              <w:rPr>
                <w:sz w:val="20"/>
                <w:szCs w:val="28"/>
              </w:rPr>
            </w:pPr>
            <w:r w:rsidRPr="0008582D">
              <w:rPr>
                <w:sz w:val="20"/>
                <w:szCs w:val="28"/>
              </w:rPr>
              <w:t>166</w:t>
            </w:r>
          </w:p>
        </w:tc>
        <w:tc>
          <w:tcPr>
            <w:tcW w:w="1329" w:type="dxa"/>
            <w:noWrap/>
          </w:tcPr>
          <w:p w14:paraId="014B48EE" w14:textId="7FA324AF" w:rsidR="000906AE" w:rsidRPr="0008582D" w:rsidRDefault="000906AE" w:rsidP="000906AE">
            <w:pPr>
              <w:pStyle w:val="NumericTableBodyText"/>
              <w:jc w:val="center"/>
              <w:rPr>
                <w:sz w:val="20"/>
                <w:szCs w:val="28"/>
              </w:rPr>
            </w:pPr>
            <w:r w:rsidRPr="0008582D">
              <w:rPr>
                <w:sz w:val="20"/>
                <w:szCs w:val="28"/>
              </w:rPr>
              <w:t>166</w:t>
            </w:r>
          </w:p>
        </w:tc>
        <w:tc>
          <w:tcPr>
            <w:tcW w:w="1329" w:type="dxa"/>
            <w:noWrap/>
          </w:tcPr>
          <w:p w14:paraId="4039808B" w14:textId="30C352B9" w:rsidR="000906AE" w:rsidRPr="0008582D" w:rsidRDefault="000906AE" w:rsidP="000906AE">
            <w:pPr>
              <w:pStyle w:val="NumericTableBodyText"/>
              <w:jc w:val="center"/>
              <w:rPr>
                <w:sz w:val="20"/>
                <w:szCs w:val="28"/>
              </w:rPr>
            </w:pPr>
            <w:r w:rsidRPr="0008582D">
              <w:rPr>
                <w:sz w:val="20"/>
                <w:szCs w:val="28"/>
              </w:rPr>
              <w:t>350</w:t>
            </w:r>
          </w:p>
        </w:tc>
      </w:tr>
      <w:tr w:rsidR="000906AE" w:rsidRPr="00DB62D9" w14:paraId="3003BD42" w14:textId="77777777" w:rsidTr="00FE5F6C">
        <w:trPr>
          <w:jc w:val="center"/>
        </w:trPr>
        <w:tc>
          <w:tcPr>
            <w:tcW w:w="1239" w:type="dxa"/>
            <w:noWrap/>
            <w:hideMark/>
          </w:tcPr>
          <w:p w14:paraId="552329A6" w14:textId="50495481" w:rsidR="000906AE" w:rsidRPr="0008582D" w:rsidRDefault="000906AE" w:rsidP="00F102F1">
            <w:pPr>
              <w:pStyle w:val="NumericTableBodyText"/>
              <w:rPr>
                <w:sz w:val="20"/>
                <w:szCs w:val="28"/>
              </w:rPr>
            </w:pPr>
            <w:r w:rsidRPr="0008582D">
              <w:rPr>
                <w:sz w:val="20"/>
                <w:szCs w:val="28"/>
              </w:rPr>
              <w:t>TP</w:t>
            </w:r>
          </w:p>
        </w:tc>
        <w:tc>
          <w:tcPr>
            <w:tcW w:w="1329" w:type="dxa"/>
            <w:noWrap/>
          </w:tcPr>
          <w:p w14:paraId="4101970D" w14:textId="283BB5C7" w:rsidR="000906AE" w:rsidRPr="0008582D" w:rsidRDefault="000906AE" w:rsidP="000906AE">
            <w:pPr>
              <w:pStyle w:val="NumericTableBodyText"/>
              <w:jc w:val="center"/>
              <w:rPr>
                <w:sz w:val="20"/>
                <w:szCs w:val="28"/>
              </w:rPr>
            </w:pPr>
            <w:r w:rsidRPr="0008582D">
              <w:rPr>
                <w:sz w:val="20"/>
                <w:szCs w:val="28"/>
              </w:rPr>
              <w:t>826</w:t>
            </w:r>
          </w:p>
        </w:tc>
        <w:tc>
          <w:tcPr>
            <w:tcW w:w="1329" w:type="dxa"/>
            <w:noWrap/>
          </w:tcPr>
          <w:p w14:paraId="750CAE14" w14:textId="15B94FC3" w:rsidR="000906AE" w:rsidRPr="0008582D" w:rsidRDefault="000906AE" w:rsidP="000906AE">
            <w:pPr>
              <w:pStyle w:val="NumericTableBodyText"/>
              <w:jc w:val="center"/>
              <w:rPr>
                <w:sz w:val="20"/>
                <w:szCs w:val="28"/>
              </w:rPr>
            </w:pPr>
            <w:r w:rsidRPr="0008582D">
              <w:rPr>
                <w:sz w:val="20"/>
                <w:szCs w:val="28"/>
              </w:rPr>
              <w:t>166</w:t>
            </w:r>
          </w:p>
        </w:tc>
        <w:tc>
          <w:tcPr>
            <w:tcW w:w="1330" w:type="dxa"/>
            <w:noWrap/>
          </w:tcPr>
          <w:p w14:paraId="027F25BD" w14:textId="0135B5B9" w:rsidR="000906AE" w:rsidRPr="0008582D" w:rsidRDefault="000906AE" w:rsidP="000906AE">
            <w:pPr>
              <w:pStyle w:val="NumericTableBodyText"/>
              <w:jc w:val="center"/>
              <w:rPr>
                <w:sz w:val="20"/>
                <w:szCs w:val="28"/>
              </w:rPr>
            </w:pPr>
            <w:r w:rsidRPr="0008582D">
              <w:rPr>
                <w:sz w:val="20"/>
                <w:szCs w:val="28"/>
              </w:rPr>
              <w:t>156</w:t>
            </w:r>
          </w:p>
        </w:tc>
        <w:tc>
          <w:tcPr>
            <w:tcW w:w="1329" w:type="dxa"/>
            <w:noWrap/>
          </w:tcPr>
          <w:p w14:paraId="62D7697F" w14:textId="0489316F" w:rsidR="000906AE" w:rsidRPr="0008582D" w:rsidRDefault="000906AE" w:rsidP="000906AE">
            <w:pPr>
              <w:pStyle w:val="NumericTableBodyText"/>
              <w:jc w:val="center"/>
              <w:rPr>
                <w:sz w:val="20"/>
                <w:szCs w:val="28"/>
              </w:rPr>
            </w:pPr>
            <w:r w:rsidRPr="0008582D">
              <w:rPr>
                <w:sz w:val="20"/>
                <w:szCs w:val="28"/>
              </w:rPr>
              <w:t>158</w:t>
            </w:r>
          </w:p>
        </w:tc>
        <w:tc>
          <w:tcPr>
            <w:tcW w:w="1329" w:type="dxa"/>
            <w:noWrap/>
          </w:tcPr>
          <w:p w14:paraId="7CF722EC" w14:textId="1E3A1DC9" w:rsidR="000906AE" w:rsidRPr="0008582D" w:rsidRDefault="000906AE" w:rsidP="000906AE">
            <w:pPr>
              <w:pStyle w:val="NumericTableBodyText"/>
              <w:jc w:val="center"/>
              <w:rPr>
                <w:sz w:val="20"/>
                <w:szCs w:val="28"/>
              </w:rPr>
            </w:pPr>
            <w:r w:rsidRPr="0008582D">
              <w:rPr>
                <w:sz w:val="20"/>
                <w:szCs w:val="28"/>
              </w:rPr>
              <w:t>346</w:t>
            </w:r>
          </w:p>
        </w:tc>
      </w:tr>
      <w:tr w:rsidR="000906AE" w:rsidRPr="00DB62D9" w14:paraId="1F83C9F2" w14:textId="77777777" w:rsidTr="00FE5F6C">
        <w:trPr>
          <w:jc w:val="center"/>
        </w:trPr>
        <w:tc>
          <w:tcPr>
            <w:tcW w:w="1239" w:type="dxa"/>
            <w:noWrap/>
            <w:hideMark/>
          </w:tcPr>
          <w:p w14:paraId="1A805AD4" w14:textId="2BA714FD" w:rsidR="000906AE" w:rsidRPr="0008582D" w:rsidRDefault="000906AE" w:rsidP="00F102F1">
            <w:pPr>
              <w:pStyle w:val="NumericTableBodyText"/>
              <w:rPr>
                <w:sz w:val="20"/>
                <w:szCs w:val="28"/>
              </w:rPr>
            </w:pPr>
            <w:r w:rsidRPr="0008582D">
              <w:rPr>
                <w:sz w:val="20"/>
                <w:szCs w:val="28"/>
              </w:rPr>
              <w:t>NH</w:t>
            </w:r>
            <w:r w:rsidRPr="0008582D">
              <w:rPr>
                <w:sz w:val="20"/>
                <w:szCs w:val="28"/>
                <w:vertAlign w:val="subscript"/>
              </w:rPr>
              <w:t>4</w:t>
            </w:r>
            <w:r w:rsidR="00E67322" w:rsidRPr="0008582D">
              <w:rPr>
                <w:sz w:val="20"/>
                <w:szCs w:val="28"/>
              </w:rPr>
              <w:t>-</w:t>
            </w:r>
            <w:r w:rsidRPr="0008582D">
              <w:rPr>
                <w:sz w:val="20"/>
                <w:szCs w:val="28"/>
              </w:rPr>
              <w:t>N</w:t>
            </w:r>
          </w:p>
        </w:tc>
        <w:tc>
          <w:tcPr>
            <w:tcW w:w="1329" w:type="dxa"/>
            <w:noWrap/>
          </w:tcPr>
          <w:p w14:paraId="4929464A" w14:textId="1A69904D" w:rsidR="000906AE" w:rsidRPr="0008582D" w:rsidRDefault="000906AE" w:rsidP="000906AE">
            <w:pPr>
              <w:pStyle w:val="NumericTableBodyText"/>
              <w:jc w:val="center"/>
              <w:rPr>
                <w:sz w:val="20"/>
                <w:szCs w:val="28"/>
              </w:rPr>
            </w:pPr>
            <w:r w:rsidRPr="0008582D">
              <w:rPr>
                <w:sz w:val="20"/>
                <w:szCs w:val="28"/>
              </w:rPr>
              <w:t>865</w:t>
            </w:r>
          </w:p>
        </w:tc>
        <w:tc>
          <w:tcPr>
            <w:tcW w:w="1329" w:type="dxa"/>
            <w:noWrap/>
          </w:tcPr>
          <w:p w14:paraId="4F7A6577" w14:textId="5ED1A19A" w:rsidR="000906AE" w:rsidRPr="0008582D" w:rsidRDefault="000906AE" w:rsidP="000906AE">
            <w:pPr>
              <w:pStyle w:val="NumericTableBodyText"/>
              <w:jc w:val="center"/>
              <w:rPr>
                <w:sz w:val="20"/>
                <w:szCs w:val="28"/>
              </w:rPr>
            </w:pPr>
            <w:r w:rsidRPr="0008582D">
              <w:rPr>
                <w:sz w:val="20"/>
                <w:szCs w:val="28"/>
              </w:rPr>
              <w:t>180</w:t>
            </w:r>
          </w:p>
        </w:tc>
        <w:tc>
          <w:tcPr>
            <w:tcW w:w="1330" w:type="dxa"/>
            <w:noWrap/>
          </w:tcPr>
          <w:p w14:paraId="2593653E" w14:textId="2B3183AA" w:rsidR="000906AE" w:rsidRPr="0008582D" w:rsidRDefault="000906AE" w:rsidP="000906AE">
            <w:pPr>
              <w:pStyle w:val="NumericTableBodyText"/>
              <w:jc w:val="center"/>
              <w:rPr>
                <w:sz w:val="20"/>
                <w:szCs w:val="28"/>
              </w:rPr>
            </w:pPr>
            <w:r w:rsidRPr="0008582D">
              <w:rPr>
                <w:sz w:val="20"/>
                <w:szCs w:val="28"/>
              </w:rPr>
              <w:t>167</w:t>
            </w:r>
          </w:p>
        </w:tc>
        <w:tc>
          <w:tcPr>
            <w:tcW w:w="1329" w:type="dxa"/>
            <w:noWrap/>
          </w:tcPr>
          <w:p w14:paraId="229FBB4A" w14:textId="2594C7C2" w:rsidR="000906AE" w:rsidRPr="0008582D" w:rsidRDefault="000906AE" w:rsidP="000906AE">
            <w:pPr>
              <w:pStyle w:val="NumericTableBodyText"/>
              <w:jc w:val="center"/>
              <w:rPr>
                <w:sz w:val="20"/>
                <w:szCs w:val="28"/>
              </w:rPr>
            </w:pPr>
            <w:r w:rsidRPr="0008582D">
              <w:rPr>
                <w:sz w:val="20"/>
                <w:szCs w:val="28"/>
              </w:rPr>
              <w:t>167</w:t>
            </w:r>
          </w:p>
        </w:tc>
        <w:tc>
          <w:tcPr>
            <w:tcW w:w="1329" w:type="dxa"/>
            <w:noWrap/>
          </w:tcPr>
          <w:p w14:paraId="64E0CF76" w14:textId="57C01D64" w:rsidR="000906AE" w:rsidRPr="0008582D" w:rsidRDefault="000906AE" w:rsidP="000906AE">
            <w:pPr>
              <w:pStyle w:val="NumericTableBodyText"/>
              <w:jc w:val="center"/>
              <w:rPr>
                <w:sz w:val="20"/>
                <w:szCs w:val="28"/>
              </w:rPr>
            </w:pPr>
            <w:r w:rsidRPr="0008582D">
              <w:rPr>
                <w:sz w:val="20"/>
                <w:szCs w:val="28"/>
              </w:rPr>
              <w:t>351</w:t>
            </w:r>
          </w:p>
        </w:tc>
      </w:tr>
      <w:tr w:rsidR="000906AE" w:rsidRPr="00DB62D9" w14:paraId="27403DF1" w14:textId="77777777" w:rsidTr="00FE5F6C">
        <w:trPr>
          <w:jc w:val="center"/>
        </w:trPr>
        <w:tc>
          <w:tcPr>
            <w:tcW w:w="1239" w:type="dxa"/>
            <w:noWrap/>
          </w:tcPr>
          <w:p w14:paraId="1DE707DB" w14:textId="00345CD9" w:rsidR="000906AE" w:rsidRPr="0008582D" w:rsidRDefault="000906AE" w:rsidP="00F102F1">
            <w:pPr>
              <w:pStyle w:val="NumericTableBodyText"/>
              <w:rPr>
                <w:sz w:val="20"/>
                <w:szCs w:val="28"/>
              </w:rPr>
            </w:pPr>
            <w:r w:rsidRPr="0008582D">
              <w:rPr>
                <w:sz w:val="20"/>
                <w:szCs w:val="28"/>
              </w:rPr>
              <w:t>NNN</w:t>
            </w:r>
          </w:p>
        </w:tc>
        <w:tc>
          <w:tcPr>
            <w:tcW w:w="1329" w:type="dxa"/>
            <w:noWrap/>
          </w:tcPr>
          <w:p w14:paraId="43252637" w14:textId="73DAAA4D" w:rsidR="000906AE" w:rsidRPr="0008582D" w:rsidRDefault="000906AE" w:rsidP="000906AE">
            <w:pPr>
              <w:pStyle w:val="NumericTableBodyText"/>
              <w:jc w:val="center"/>
              <w:rPr>
                <w:sz w:val="20"/>
                <w:szCs w:val="28"/>
              </w:rPr>
            </w:pPr>
            <w:r w:rsidRPr="0008582D">
              <w:rPr>
                <w:sz w:val="20"/>
                <w:szCs w:val="28"/>
              </w:rPr>
              <w:t>861</w:t>
            </w:r>
          </w:p>
        </w:tc>
        <w:tc>
          <w:tcPr>
            <w:tcW w:w="1329" w:type="dxa"/>
            <w:noWrap/>
          </w:tcPr>
          <w:p w14:paraId="0337D4AA" w14:textId="26C43207" w:rsidR="000906AE" w:rsidRPr="0008582D" w:rsidRDefault="000906AE" w:rsidP="000906AE">
            <w:pPr>
              <w:pStyle w:val="NumericTableBodyText"/>
              <w:jc w:val="center"/>
              <w:rPr>
                <w:sz w:val="20"/>
                <w:szCs w:val="28"/>
              </w:rPr>
            </w:pPr>
            <w:r w:rsidRPr="0008582D">
              <w:rPr>
                <w:sz w:val="20"/>
                <w:szCs w:val="28"/>
              </w:rPr>
              <w:t>179</w:t>
            </w:r>
          </w:p>
        </w:tc>
        <w:tc>
          <w:tcPr>
            <w:tcW w:w="1330" w:type="dxa"/>
            <w:noWrap/>
          </w:tcPr>
          <w:p w14:paraId="0FE63894" w14:textId="4FC0078A" w:rsidR="000906AE" w:rsidRPr="0008582D" w:rsidRDefault="000906AE" w:rsidP="000906AE">
            <w:pPr>
              <w:pStyle w:val="NumericTableBodyText"/>
              <w:jc w:val="center"/>
              <w:rPr>
                <w:sz w:val="20"/>
                <w:szCs w:val="28"/>
              </w:rPr>
            </w:pPr>
            <w:r w:rsidRPr="0008582D">
              <w:rPr>
                <w:sz w:val="20"/>
                <w:szCs w:val="28"/>
              </w:rPr>
              <w:t>166</w:t>
            </w:r>
          </w:p>
        </w:tc>
        <w:tc>
          <w:tcPr>
            <w:tcW w:w="1329" w:type="dxa"/>
            <w:noWrap/>
          </w:tcPr>
          <w:p w14:paraId="0E154FCD" w14:textId="14EE2089" w:rsidR="000906AE" w:rsidRPr="0008582D" w:rsidRDefault="000906AE" w:rsidP="000906AE">
            <w:pPr>
              <w:pStyle w:val="NumericTableBodyText"/>
              <w:jc w:val="center"/>
              <w:rPr>
                <w:sz w:val="20"/>
                <w:szCs w:val="28"/>
              </w:rPr>
            </w:pPr>
            <w:r w:rsidRPr="0008582D">
              <w:rPr>
                <w:sz w:val="20"/>
                <w:szCs w:val="28"/>
              </w:rPr>
              <w:t>166</w:t>
            </w:r>
          </w:p>
        </w:tc>
        <w:tc>
          <w:tcPr>
            <w:tcW w:w="1329" w:type="dxa"/>
            <w:noWrap/>
          </w:tcPr>
          <w:p w14:paraId="62A32145" w14:textId="0E62F4B9" w:rsidR="000906AE" w:rsidRPr="0008582D" w:rsidRDefault="000906AE" w:rsidP="000906AE">
            <w:pPr>
              <w:pStyle w:val="NumericTableBodyText"/>
              <w:jc w:val="center"/>
              <w:rPr>
                <w:sz w:val="20"/>
                <w:szCs w:val="28"/>
              </w:rPr>
            </w:pPr>
            <w:r w:rsidRPr="0008582D">
              <w:rPr>
                <w:sz w:val="20"/>
                <w:szCs w:val="28"/>
              </w:rPr>
              <w:t>350</w:t>
            </w:r>
          </w:p>
        </w:tc>
      </w:tr>
      <w:tr w:rsidR="000906AE" w:rsidRPr="00DB62D9" w14:paraId="218E1EE6" w14:textId="77777777" w:rsidTr="00FE5F6C">
        <w:trPr>
          <w:jc w:val="center"/>
        </w:trPr>
        <w:tc>
          <w:tcPr>
            <w:tcW w:w="1239" w:type="dxa"/>
            <w:tcBorders>
              <w:bottom w:val="single" w:sz="4" w:space="0" w:color="auto"/>
            </w:tcBorders>
            <w:noWrap/>
          </w:tcPr>
          <w:p w14:paraId="66951346" w14:textId="05532597" w:rsidR="000906AE" w:rsidRPr="0008582D" w:rsidRDefault="000906AE" w:rsidP="00F102F1">
            <w:pPr>
              <w:pStyle w:val="NumericTableBodyText"/>
              <w:rPr>
                <w:sz w:val="20"/>
                <w:szCs w:val="28"/>
              </w:rPr>
            </w:pPr>
            <w:r w:rsidRPr="0008582D">
              <w:rPr>
                <w:sz w:val="20"/>
                <w:szCs w:val="28"/>
              </w:rPr>
              <w:t>TN</w:t>
            </w:r>
          </w:p>
        </w:tc>
        <w:tc>
          <w:tcPr>
            <w:tcW w:w="1329" w:type="dxa"/>
            <w:tcBorders>
              <w:bottom w:val="single" w:sz="4" w:space="0" w:color="auto"/>
            </w:tcBorders>
            <w:noWrap/>
          </w:tcPr>
          <w:p w14:paraId="001164A3" w14:textId="61D5D72A" w:rsidR="000906AE" w:rsidRPr="0008582D" w:rsidRDefault="000906AE" w:rsidP="000906AE">
            <w:pPr>
              <w:pStyle w:val="NumericTableBodyText"/>
              <w:jc w:val="center"/>
              <w:rPr>
                <w:sz w:val="20"/>
                <w:szCs w:val="28"/>
              </w:rPr>
            </w:pPr>
            <w:r w:rsidRPr="0008582D">
              <w:rPr>
                <w:sz w:val="20"/>
                <w:szCs w:val="28"/>
              </w:rPr>
              <w:t>826</w:t>
            </w:r>
          </w:p>
        </w:tc>
        <w:tc>
          <w:tcPr>
            <w:tcW w:w="1329" w:type="dxa"/>
            <w:tcBorders>
              <w:bottom w:val="single" w:sz="4" w:space="0" w:color="auto"/>
            </w:tcBorders>
            <w:noWrap/>
          </w:tcPr>
          <w:p w14:paraId="364E6C86" w14:textId="63AC40C5" w:rsidR="000906AE" w:rsidRPr="0008582D" w:rsidRDefault="000906AE" w:rsidP="000906AE">
            <w:pPr>
              <w:pStyle w:val="NumericTableBodyText"/>
              <w:jc w:val="center"/>
              <w:rPr>
                <w:sz w:val="20"/>
                <w:szCs w:val="28"/>
              </w:rPr>
            </w:pPr>
            <w:r w:rsidRPr="0008582D">
              <w:rPr>
                <w:sz w:val="20"/>
                <w:szCs w:val="28"/>
              </w:rPr>
              <w:t>166</w:t>
            </w:r>
          </w:p>
        </w:tc>
        <w:tc>
          <w:tcPr>
            <w:tcW w:w="1330" w:type="dxa"/>
            <w:tcBorders>
              <w:bottom w:val="single" w:sz="4" w:space="0" w:color="auto"/>
            </w:tcBorders>
            <w:noWrap/>
          </w:tcPr>
          <w:p w14:paraId="79A62A11" w14:textId="623DAF97" w:rsidR="000906AE" w:rsidRPr="0008582D" w:rsidRDefault="000906AE" w:rsidP="000906AE">
            <w:pPr>
              <w:pStyle w:val="NumericTableBodyText"/>
              <w:jc w:val="center"/>
              <w:rPr>
                <w:sz w:val="20"/>
                <w:szCs w:val="28"/>
              </w:rPr>
            </w:pPr>
            <w:r w:rsidRPr="0008582D">
              <w:rPr>
                <w:sz w:val="20"/>
                <w:szCs w:val="28"/>
              </w:rPr>
              <w:t>156</w:t>
            </w:r>
          </w:p>
        </w:tc>
        <w:tc>
          <w:tcPr>
            <w:tcW w:w="1329" w:type="dxa"/>
            <w:tcBorders>
              <w:bottom w:val="single" w:sz="4" w:space="0" w:color="auto"/>
            </w:tcBorders>
            <w:noWrap/>
          </w:tcPr>
          <w:p w14:paraId="76A8D066" w14:textId="73860E84" w:rsidR="000906AE" w:rsidRPr="0008582D" w:rsidRDefault="000906AE" w:rsidP="000906AE">
            <w:pPr>
              <w:pStyle w:val="NumericTableBodyText"/>
              <w:jc w:val="center"/>
              <w:rPr>
                <w:sz w:val="20"/>
                <w:szCs w:val="28"/>
              </w:rPr>
            </w:pPr>
            <w:r w:rsidRPr="0008582D">
              <w:rPr>
                <w:sz w:val="20"/>
                <w:szCs w:val="28"/>
              </w:rPr>
              <w:t>158</w:t>
            </w:r>
          </w:p>
        </w:tc>
        <w:tc>
          <w:tcPr>
            <w:tcW w:w="1329" w:type="dxa"/>
            <w:tcBorders>
              <w:bottom w:val="single" w:sz="4" w:space="0" w:color="auto"/>
            </w:tcBorders>
            <w:noWrap/>
          </w:tcPr>
          <w:p w14:paraId="454FCD91" w14:textId="78E7D5E9" w:rsidR="000906AE" w:rsidRPr="0008582D" w:rsidRDefault="000906AE" w:rsidP="000906AE">
            <w:pPr>
              <w:pStyle w:val="NumericTableBodyText"/>
              <w:jc w:val="center"/>
              <w:rPr>
                <w:sz w:val="20"/>
                <w:szCs w:val="28"/>
              </w:rPr>
            </w:pPr>
            <w:r w:rsidRPr="0008582D">
              <w:rPr>
                <w:sz w:val="20"/>
                <w:szCs w:val="28"/>
              </w:rPr>
              <w:t>346</w:t>
            </w:r>
          </w:p>
        </w:tc>
      </w:tr>
      <w:bookmarkEnd w:id="282"/>
    </w:tbl>
    <w:p w14:paraId="6444349F" w14:textId="77777777" w:rsidR="00412CF2" w:rsidRDefault="00412CF2" w:rsidP="00412CF2">
      <w:pPr>
        <w:pStyle w:val="BodyText"/>
      </w:pPr>
    </w:p>
    <w:p w14:paraId="27A39426" w14:textId="22CC3D46" w:rsidR="00412CF2" w:rsidRDefault="0030643A" w:rsidP="00412CF2">
      <w:pPr>
        <w:pStyle w:val="BodyText"/>
        <w:keepNext/>
        <w:jc w:val="center"/>
      </w:pPr>
      <w:r>
        <w:rPr>
          <w:noProof/>
        </w:rPr>
        <w:lastRenderedPageBreak/>
        <w:drawing>
          <wp:inline distT="0" distB="0" distL="0" distR="0" wp14:anchorId="7977450E" wp14:editId="3AC03277">
            <wp:extent cx="5035550" cy="7194550"/>
            <wp:effectExtent l="0" t="0" r="0" b="6350"/>
            <wp:docPr id="1910716337"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47">
                      <a:extLst>
                        <a:ext uri="{28A0092B-C50C-407E-A947-70E740481C1C}">
                          <a14:useLocalDpi xmlns:a14="http://schemas.microsoft.com/office/drawing/2010/main" val="0"/>
                        </a:ext>
                      </a:extLst>
                    </a:blip>
                    <a:srcRect/>
                    <a:stretch>
                      <a:fillRect/>
                    </a:stretch>
                  </pic:blipFill>
                  <pic:spPr bwMode="auto">
                    <a:xfrm>
                      <a:off x="0" y="0"/>
                      <a:ext cx="5035550" cy="7194550"/>
                    </a:xfrm>
                    <a:prstGeom prst="rect">
                      <a:avLst/>
                    </a:prstGeom>
                    <a:noFill/>
                    <a:ln>
                      <a:noFill/>
                    </a:ln>
                  </pic:spPr>
                </pic:pic>
              </a:graphicData>
            </a:graphic>
          </wp:inline>
        </w:drawing>
      </w:r>
    </w:p>
    <w:p w14:paraId="49774E38" w14:textId="276447EF" w:rsidR="00412CF2" w:rsidRPr="004E6F33" w:rsidRDefault="00412CF2" w:rsidP="00412CF2">
      <w:pPr>
        <w:pStyle w:val="Caption"/>
        <w:keepNext w:val="0"/>
        <w:rPr>
          <w:vanish/>
          <w:specVanish/>
        </w:rPr>
      </w:pPr>
      <w:bookmarkStart w:id="283" w:name="_Ref82770554"/>
      <w:bookmarkStart w:id="284" w:name="_Toc96690362"/>
      <w:bookmarkStart w:id="285" w:name="_Toc212213486"/>
      <w:r>
        <w:t xml:space="preserve">Figure </w:t>
      </w:r>
      <w:r w:rsidR="00F80E77">
        <w:fldChar w:fldCharType="begin"/>
      </w:r>
      <w:r w:rsidR="00F80E77">
        <w:instrText xml:space="preserve"> STYLEREF 1 \s </w:instrText>
      </w:r>
      <w:r w:rsidR="00F80E77">
        <w:fldChar w:fldCharType="separate"/>
      </w:r>
      <w:r w:rsidR="00E86EE1">
        <w:rPr>
          <w:noProof/>
        </w:rPr>
        <w:t>5</w:t>
      </w:r>
      <w:r w:rsidR="00F80E77">
        <w:rPr>
          <w:noProof/>
        </w:rPr>
        <w:fldChar w:fldCharType="end"/>
      </w:r>
      <w:r w:rsidR="00F852A1">
        <w:t>-</w:t>
      </w:r>
      <w:r w:rsidR="00F80E77">
        <w:fldChar w:fldCharType="begin"/>
      </w:r>
      <w:r w:rsidR="00F80E77">
        <w:instrText xml:space="preserve"> SEQ Figure \* ARABIC \s 1 </w:instrText>
      </w:r>
      <w:r w:rsidR="00F80E77">
        <w:fldChar w:fldCharType="separate"/>
      </w:r>
      <w:r w:rsidR="00E86EE1">
        <w:rPr>
          <w:noProof/>
        </w:rPr>
        <w:t>1</w:t>
      </w:r>
      <w:r w:rsidR="00F80E77">
        <w:rPr>
          <w:noProof/>
        </w:rPr>
        <w:fldChar w:fldCharType="end"/>
      </w:r>
      <w:bookmarkEnd w:id="283"/>
      <w:r>
        <w:t>:</w:t>
      </w:r>
      <w:r>
        <w:tab/>
        <w:t xml:space="preserve">River water quality monitoring sites used for 10-year trend analyses of nutrients, </w:t>
      </w:r>
      <w:r w:rsidR="006031B2" w:rsidRPr="004E4812">
        <w:rPr>
          <w:i/>
          <w:iCs/>
        </w:rPr>
        <w:t xml:space="preserve">E. </w:t>
      </w:r>
      <w:r w:rsidR="006031B2">
        <w:rPr>
          <w:i/>
          <w:iCs/>
        </w:rPr>
        <w:t>coli</w:t>
      </w:r>
      <w:r>
        <w:t xml:space="preserve">, </w:t>
      </w:r>
      <w:r w:rsidR="00CB3815">
        <w:t>clarity</w:t>
      </w:r>
      <w:r>
        <w:t xml:space="preserve">, </w:t>
      </w:r>
      <w:r w:rsidR="00CB3815">
        <w:t>turbidity</w:t>
      </w:r>
      <w:r>
        <w:t xml:space="preserve"> and MCI.</w:t>
      </w:r>
      <w:bookmarkEnd w:id="284"/>
      <w:bookmarkEnd w:id="285"/>
    </w:p>
    <w:p w14:paraId="0100A113" w14:textId="0EC91AB6" w:rsidR="00412CF2" w:rsidRDefault="00412CF2" w:rsidP="00412CF2">
      <w:pPr>
        <w:pStyle w:val="Caption"/>
        <w:keepNext w:val="0"/>
      </w:pPr>
      <w:r>
        <w:t xml:space="preserve"> </w:t>
      </w:r>
    </w:p>
    <w:p w14:paraId="65E9899F" w14:textId="77777777" w:rsidR="00612EAE" w:rsidRDefault="00612EAE" w:rsidP="00A90BD4">
      <w:pPr>
        <w:pStyle w:val="BodyText"/>
        <w:keepNext/>
      </w:pPr>
      <w:bookmarkStart w:id="286" w:name="_Toc82600417"/>
    </w:p>
    <w:p w14:paraId="15B570CC" w14:textId="43812CFD" w:rsidR="00612EAE" w:rsidRDefault="001732B7" w:rsidP="00A90BD4">
      <w:pPr>
        <w:pStyle w:val="BodyText"/>
        <w:keepNext/>
      </w:pPr>
      <w:r>
        <w:rPr>
          <w:noProof/>
        </w:rPr>
        <w:drawing>
          <wp:inline distT="0" distB="0" distL="0" distR="0" wp14:anchorId="2E674249" wp14:editId="7863851F">
            <wp:extent cx="5753100" cy="3359150"/>
            <wp:effectExtent l="0" t="0" r="0" b="0"/>
            <wp:docPr id="249574318" name="Picture 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0"/>
                    <pic:cNvPicPr>
                      <a:picLocks noChangeAspect="1" noChangeArrowheads="1"/>
                    </pic:cNvPicPr>
                  </pic:nvPicPr>
                  <pic:blipFill>
                    <a:blip r:embed="rId48" cstate="print">
                      <a:extLst>
                        <a:ext uri="{28A0092B-C50C-407E-A947-70E740481C1C}">
                          <a14:useLocalDpi xmlns:a14="http://schemas.microsoft.com/office/drawing/2010/main" val="0"/>
                        </a:ext>
                      </a:extLst>
                    </a:blip>
                    <a:srcRect/>
                    <a:stretch>
                      <a:fillRect/>
                    </a:stretch>
                  </pic:blipFill>
                  <pic:spPr bwMode="auto">
                    <a:xfrm>
                      <a:off x="0" y="0"/>
                      <a:ext cx="5753100" cy="3359150"/>
                    </a:xfrm>
                    <a:prstGeom prst="rect">
                      <a:avLst/>
                    </a:prstGeom>
                    <a:noFill/>
                    <a:ln>
                      <a:noFill/>
                    </a:ln>
                  </pic:spPr>
                </pic:pic>
              </a:graphicData>
            </a:graphic>
          </wp:inline>
        </w:drawing>
      </w:r>
    </w:p>
    <w:p w14:paraId="620B0571" w14:textId="29BD6043" w:rsidR="00442560" w:rsidRPr="00A90BD4" w:rsidRDefault="00442560" w:rsidP="00A90BD4">
      <w:pPr>
        <w:pStyle w:val="Caption"/>
        <w:keepNext w:val="0"/>
        <w:rPr>
          <w:vanish/>
          <w:specVanish/>
        </w:rPr>
      </w:pPr>
      <w:bookmarkStart w:id="287" w:name="_Ref210144546"/>
      <w:bookmarkStart w:id="288" w:name="_Toc212213487"/>
      <w:r>
        <w:t xml:space="preserve">Figure </w:t>
      </w:r>
      <w:r w:rsidR="00F80E77">
        <w:fldChar w:fldCharType="begin"/>
      </w:r>
      <w:r w:rsidR="00F80E77">
        <w:instrText xml:space="preserve"> STYLEREF "Heading 1" \s </w:instrText>
      </w:r>
      <w:r w:rsidR="00F80E77">
        <w:fldChar w:fldCharType="separate"/>
      </w:r>
      <w:r w:rsidR="00E86EE1">
        <w:rPr>
          <w:noProof/>
        </w:rPr>
        <w:t>5</w:t>
      </w:r>
      <w:r w:rsidR="00F80E77">
        <w:rPr>
          <w:noProof/>
        </w:rPr>
        <w:fldChar w:fldCharType="end"/>
      </w:r>
      <w:r>
        <w:noBreakHyphen/>
      </w:r>
      <w:r w:rsidR="00F80E77">
        <w:fldChar w:fldCharType="begin"/>
      </w:r>
      <w:r w:rsidR="00F80E77">
        <w:instrText xml:space="preserve"> SEQ Figure \s 1 </w:instrText>
      </w:r>
      <w:r w:rsidR="00F80E77">
        <w:fldChar w:fldCharType="separate"/>
      </w:r>
      <w:r w:rsidR="00E86EE1">
        <w:rPr>
          <w:noProof/>
        </w:rPr>
        <w:t>2</w:t>
      </w:r>
      <w:r w:rsidR="00F80E77">
        <w:rPr>
          <w:noProof/>
        </w:rPr>
        <w:fldChar w:fldCharType="end"/>
      </w:r>
      <w:bookmarkEnd w:id="287"/>
      <w:r>
        <w:t>:</w:t>
      </w:r>
      <w:r>
        <w:tab/>
        <w:t xml:space="preserve">Proportion of censored data for each site × variable combination for which </w:t>
      </w:r>
      <w:r w:rsidR="00DE4E97">
        <w:t xml:space="preserve">trend </w:t>
      </w:r>
      <w:r>
        <w:t>was assessed.</w:t>
      </w:r>
      <w:bookmarkEnd w:id="288"/>
    </w:p>
    <w:p w14:paraId="239F183E" w14:textId="629F4D6A" w:rsidR="00442560" w:rsidRPr="00A90BD4" w:rsidRDefault="00442560" w:rsidP="00A90BD4">
      <w:pPr>
        <w:pStyle w:val="CaptionText"/>
      </w:pPr>
      <w:r>
        <w:t xml:space="preserve"> </w:t>
      </w:r>
      <w:r w:rsidR="00DE4E97">
        <w:t>Note no MCI observations were censored</w:t>
      </w:r>
      <w:r>
        <w:t>.</w:t>
      </w:r>
    </w:p>
    <w:p w14:paraId="1E0FBDF9" w14:textId="77777777" w:rsidR="00412CF2" w:rsidRDefault="00412CF2" w:rsidP="00EE376C">
      <w:pPr>
        <w:pStyle w:val="Heading3"/>
        <w:numPr>
          <w:ilvl w:val="2"/>
          <w:numId w:val="7"/>
        </w:numPr>
      </w:pPr>
      <w:r>
        <w:t xml:space="preserve">Trend </w:t>
      </w:r>
      <w:bookmarkEnd w:id="286"/>
      <w:r>
        <w:t>rate</w:t>
      </w:r>
    </w:p>
    <w:p w14:paraId="5CF7C6E5" w14:textId="688E987F" w:rsidR="00412CF2" w:rsidRDefault="00412CF2" w:rsidP="00412CF2">
      <w:pPr>
        <w:pStyle w:val="BodyText"/>
      </w:pPr>
      <w:r w:rsidRPr="008912B0">
        <w:t>Box and whisker plots were used to summarise the estimated trend</w:t>
      </w:r>
      <w:r>
        <w:t xml:space="preserve"> rates</w:t>
      </w:r>
      <w:r w:rsidRPr="008912B0">
        <w:t xml:space="preserve"> for each water quality variable for the 10-year period from </w:t>
      </w:r>
      <w:r w:rsidR="00C51292" w:rsidRPr="008912B0">
        <w:t>20</w:t>
      </w:r>
      <w:r w:rsidR="00C51292">
        <w:t>15</w:t>
      </w:r>
      <w:r w:rsidR="00C51292" w:rsidRPr="008912B0">
        <w:t xml:space="preserve"> </w:t>
      </w:r>
      <w:r w:rsidRPr="008912B0">
        <w:t xml:space="preserve">– </w:t>
      </w:r>
      <w:r w:rsidR="00C51292" w:rsidRPr="008912B0">
        <w:t>20</w:t>
      </w:r>
      <w:r w:rsidR="00C51292">
        <w:t>24</w:t>
      </w:r>
      <w:r w:rsidRPr="008912B0">
        <w:t xml:space="preserve"> across the four </w:t>
      </w:r>
      <w:r w:rsidR="00830B07">
        <w:t xml:space="preserve">human </w:t>
      </w:r>
      <w:r w:rsidR="008D2DBB">
        <w:t>modified land cover</w:t>
      </w:r>
      <w:r w:rsidR="008D2DBB" w:rsidDel="008D2DBB">
        <w:t xml:space="preserve"> </w:t>
      </w:r>
      <w:r w:rsidRPr="008912B0">
        <w:t>classes (</w:t>
      </w:r>
      <w:r>
        <w:fldChar w:fldCharType="begin"/>
      </w:r>
      <w:r>
        <w:instrText xml:space="preserve"> REF _Ref82770623 \h </w:instrText>
      </w:r>
      <w:r>
        <w:fldChar w:fldCharType="separate"/>
      </w:r>
      <w:r w:rsidR="00E86EE1">
        <w:t xml:space="preserve">Figure </w:t>
      </w:r>
      <w:r w:rsidR="00E86EE1">
        <w:rPr>
          <w:noProof/>
        </w:rPr>
        <w:t>5</w:t>
      </w:r>
      <w:r w:rsidR="00E86EE1">
        <w:t>-</w:t>
      </w:r>
      <w:r w:rsidR="00E86EE1">
        <w:rPr>
          <w:noProof/>
        </w:rPr>
        <w:t>3</w:t>
      </w:r>
      <w:r>
        <w:fldChar w:fldCharType="end"/>
      </w:r>
      <w:r w:rsidRPr="008912B0">
        <w:t>). All estimated trend</w:t>
      </w:r>
      <w:r>
        <w:t xml:space="preserve"> rate</w:t>
      </w:r>
      <w:r w:rsidRPr="008912B0">
        <w:t>s are included in these plots, irrespective of the</w:t>
      </w:r>
      <w:r>
        <w:t xml:space="preserve"> level of</w:t>
      </w:r>
      <w:r w:rsidRPr="008912B0">
        <w:t xml:space="preserve"> confidence in </w:t>
      </w:r>
      <w:r>
        <w:t>the assessment</w:t>
      </w:r>
      <w:r w:rsidRPr="008912B0">
        <w:t xml:space="preserve"> </w:t>
      </w:r>
      <w:bookmarkStart w:id="289" w:name="_Hlk211947689"/>
      <w:r w:rsidRPr="008912B0">
        <w:t>(as defined in Section</w:t>
      </w:r>
      <w:r>
        <w:t xml:space="preserve"> </w:t>
      </w:r>
      <w:r>
        <w:fldChar w:fldCharType="begin"/>
      </w:r>
      <w:r>
        <w:instrText xml:space="preserve"> REF _Ref57642455 \r \h </w:instrText>
      </w:r>
      <w:r>
        <w:fldChar w:fldCharType="separate"/>
      </w:r>
      <w:r w:rsidR="00E86EE1">
        <w:t>3.2.3</w:t>
      </w:r>
      <w:r>
        <w:fldChar w:fldCharType="end"/>
      </w:r>
      <w:r w:rsidRPr="008912B0">
        <w:t>)</w:t>
      </w:r>
      <w:bookmarkEnd w:id="289"/>
      <w:r w:rsidRPr="008912B0">
        <w:t xml:space="preserve">. These plots indicate that </w:t>
      </w:r>
      <w:r w:rsidR="00A73904">
        <w:t xml:space="preserve">differences in the proportional area of upstream human </w:t>
      </w:r>
      <w:r w:rsidR="00240FD0">
        <w:t>modified land cover</w:t>
      </w:r>
      <w:r w:rsidR="00240FD0" w:rsidDel="00240FD0">
        <w:t xml:space="preserve"> </w:t>
      </w:r>
      <w:r w:rsidRPr="008912B0">
        <w:t>did not account for a substantial amount of the variation in trend</w:t>
      </w:r>
      <w:r>
        <w:t xml:space="preserve"> rate</w:t>
      </w:r>
      <w:r w:rsidRPr="008912B0">
        <w:t>s for any variable.</w:t>
      </w:r>
      <w:r>
        <w:t xml:space="preserve"> </w:t>
      </w:r>
      <w:r w:rsidRPr="008912B0">
        <w:t xml:space="preserve">This contrasts with the state analyses of river variables, where </w:t>
      </w:r>
      <w:r w:rsidR="00FE325A">
        <w:t>water quality</w:t>
      </w:r>
      <w:r w:rsidRPr="008912B0">
        <w:t xml:space="preserve"> state clearly varied between </w:t>
      </w:r>
      <w:r w:rsidR="00C41D46">
        <w:t xml:space="preserve">human </w:t>
      </w:r>
      <w:r w:rsidR="00240FD0">
        <w:t>modified land cover</w:t>
      </w:r>
      <w:r w:rsidR="00240FD0" w:rsidDel="00240FD0">
        <w:t xml:space="preserve"> </w:t>
      </w:r>
      <w:r w:rsidRPr="008912B0">
        <w:t>classes (</w:t>
      </w:r>
      <w:r>
        <w:fldChar w:fldCharType="begin"/>
      </w:r>
      <w:r>
        <w:instrText xml:space="preserve"> REF _Ref82768870 \h </w:instrText>
      </w:r>
      <w:r>
        <w:fldChar w:fldCharType="separate"/>
      </w:r>
      <w:r w:rsidR="00E86EE1">
        <w:t xml:space="preserve">Figure </w:t>
      </w:r>
      <w:r w:rsidR="00E86EE1">
        <w:rPr>
          <w:noProof/>
        </w:rPr>
        <w:t>4</w:t>
      </w:r>
      <w:r w:rsidR="00E86EE1">
        <w:t>-</w:t>
      </w:r>
      <w:r w:rsidR="00E86EE1">
        <w:rPr>
          <w:noProof/>
        </w:rPr>
        <w:t>4</w:t>
      </w:r>
      <w:r>
        <w:fldChar w:fldCharType="end"/>
      </w:r>
      <w:r>
        <w:t xml:space="preserve">, </w:t>
      </w:r>
      <w:r>
        <w:fldChar w:fldCharType="begin"/>
      </w:r>
      <w:r>
        <w:instrText xml:space="preserve"> REF _Ref83290556 \h </w:instrText>
      </w:r>
      <w:r>
        <w:fldChar w:fldCharType="separate"/>
      </w:r>
      <w:r w:rsidR="00E86EE1">
        <w:t xml:space="preserve">Figure </w:t>
      </w:r>
      <w:r w:rsidR="00E86EE1">
        <w:rPr>
          <w:noProof/>
        </w:rPr>
        <w:t>4</w:t>
      </w:r>
      <w:r w:rsidR="00E86EE1">
        <w:t>-</w:t>
      </w:r>
      <w:r w:rsidR="00E86EE1">
        <w:rPr>
          <w:noProof/>
        </w:rPr>
        <w:t>5</w:t>
      </w:r>
      <w:r>
        <w:fldChar w:fldCharType="end"/>
      </w:r>
      <w:r>
        <w:t xml:space="preserve">, </w:t>
      </w:r>
      <w:r>
        <w:fldChar w:fldCharType="begin"/>
      </w:r>
      <w:r>
        <w:instrText xml:space="preserve"> REF _Ref83290558 \h </w:instrText>
      </w:r>
      <w:r>
        <w:fldChar w:fldCharType="separate"/>
      </w:r>
      <w:r w:rsidR="00E86EE1">
        <w:t xml:space="preserve">Figure </w:t>
      </w:r>
      <w:r w:rsidR="00E86EE1">
        <w:rPr>
          <w:noProof/>
        </w:rPr>
        <w:t>4</w:t>
      </w:r>
      <w:r w:rsidR="00E86EE1">
        <w:t>-</w:t>
      </w:r>
      <w:r w:rsidR="00E86EE1">
        <w:rPr>
          <w:noProof/>
        </w:rPr>
        <w:t>6</w:t>
      </w:r>
      <w:r>
        <w:fldChar w:fldCharType="end"/>
      </w:r>
      <w:r>
        <w:t>).</w:t>
      </w:r>
    </w:p>
    <w:p w14:paraId="22971AAE" w14:textId="65364FE3" w:rsidR="00412CF2" w:rsidRDefault="003A1747" w:rsidP="00412CF2">
      <w:pPr>
        <w:pStyle w:val="BodyText"/>
      </w:pPr>
      <w:r>
        <w:rPr>
          <w:noProof/>
        </w:rPr>
        <w:lastRenderedPageBreak/>
        <w:drawing>
          <wp:inline distT="0" distB="0" distL="0" distR="0" wp14:anchorId="16C9CBB9" wp14:editId="4B8DBE99">
            <wp:extent cx="5753100" cy="5753100"/>
            <wp:effectExtent l="0" t="0" r="0" b="0"/>
            <wp:docPr id="626754322"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49" cstate="print">
                      <a:extLst>
                        <a:ext uri="{28A0092B-C50C-407E-A947-70E740481C1C}">
                          <a14:useLocalDpi xmlns:a14="http://schemas.microsoft.com/office/drawing/2010/main" val="0"/>
                        </a:ext>
                      </a:extLst>
                    </a:blip>
                    <a:srcRect/>
                    <a:stretch>
                      <a:fillRect/>
                    </a:stretch>
                  </pic:blipFill>
                  <pic:spPr bwMode="auto">
                    <a:xfrm>
                      <a:off x="0" y="0"/>
                      <a:ext cx="5753100" cy="5753100"/>
                    </a:xfrm>
                    <a:prstGeom prst="rect">
                      <a:avLst/>
                    </a:prstGeom>
                    <a:noFill/>
                    <a:ln>
                      <a:noFill/>
                    </a:ln>
                  </pic:spPr>
                </pic:pic>
              </a:graphicData>
            </a:graphic>
          </wp:inline>
        </w:drawing>
      </w:r>
    </w:p>
    <w:p w14:paraId="19E75277" w14:textId="102439F0" w:rsidR="00412CF2" w:rsidRPr="009E2507" w:rsidRDefault="00412CF2" w:rsidP="00412CF2">
      <w:pPr>
        <w:pStyle w:val="Caption"/>
        <w:keepNext w:val="0"/>
        <w:rPr>
          <w:vanish/>
          <w:specVanish/>
        </w:rPr>
      </w:pPr>
      <w:bookmarkStart w:id="290" w:name="_Ref82770623"/>
      <w:bookmarkStart w:id="291" w:name="_Toc96690363"/>
      <w:bookmarkStart w:id="292" w:name="_Toc212213488"/>
      <w:r>
        <w:t xml:space="preserve">Figure </w:t>
      </w:r>
      <w:r w:rsidR="00F80E77">
        <w:fldChar w:fldCharType="begin"/>
      </w:r>
      <w:r w:rsidR="00F80E77">
        <w:instrText xml:space="preserve"> STYLEREF 1 \s </w:instrText>
      </w:r>
      <w:r w:rsidR="00F80E77">
        <w:fldChar w:fldCharType="separate"/>
      </w:r>
      <w:r w:rsidR="00E86EE1">
        <w:rPr>
          <w:noProof/>
        </w:rPr>
        <w:t>5</w:t>
      </w:r>
      <w:r w:rsidR="00F80E77">
        <w:rPr>
          <w:noProof/>
        </w:rPr>
        <w:fldChar w:fldCharType="end"/>
      </w:r>
      <w:r w:rsidR="00F852A1">
        <w:t>-</w:t>
      </w:r>
      <w:r w:rsidR="00F80E77">
        <w:fldChar w:fldCharType="begin"/>
      </w:r>
      <w:r w:rsidR="00F80E77">
        <w:instrText xml:space="preserve"> SEQ Figure \* ARABIC \s 1 </w:instrText>
      </w:r>
      <w:r w:rsidR="00F80E77">
        <w:fldChar w:fldCharType="separate"/>
      </w:r>
      <w:r w:rsidR="00E86EE1">
        <w:rPr>
          <w:noProof/>
        </w:rPr>
        <w:t>3</w:t>
      </w:r>
      <w:r w:rsidR="00F80E77">
        <w:rPr>
          <w:noProof/>
        </w:rPr>
        <w:fldChar w:fldCharType="end"/>
      </w:r>
      <w:bookmarkEnd w:id="290"/>
      <w:r>
        <w:t>:</w:t>
      </w:r>
      <w:r>
        <w:tab/>
        <w:t xml:space="preserve">Summary of 10-year raw trend rates. Box-and-whisker plots show the distributions of site trend rates within </w:t>
      </w:r>
      <w:r w:rsidR="00830B07">
        <w:t xml:space="preserve">human </w:t>
      </w:r>
      <w:r w:rsidR="00240FD0">
        <w:t>modified land cover</w:t>
      </w:r>
      <w:r w:rsidR="00240FD0" w:rsidDel="00240FD0">
        <w:t xml:space="preserve"> </w:t>
      </w:r>
      <w:r>
        <w:t>classes.</w:t>
      </w:r>
      <w:bookmarkEnd w:id="291"/>
      <w:bookmarkEnd w:id="292"/>
    </w:p>
    <w:p w14:paraId="1F322305" w14:textId="6CA17FC2" w:rsidR="00A42D12" w:rsidRDefault="00412CF2" w:rsidP="00A90BD4">
      <w:pPr>
        <w:pStyle w:val="CaptionText"/>
      </w:pPr>
      <w:r>
        <w:t xml:space="preserve"> </w:t>
      </w:r>
      <w:r w:rsidRPr="009E2507">
        <w:t>Black horizontal line in each box indicates the median of site trend</w:t>
      </w:r>
      <w:r>
        <w:t xml:space="preserve"> rate</w:t>
      </w:r>
      <w:r w:rsidRPr="009E2507">
        <w:t xml:space="preserve">s and the box indicates the inter-quartile range (IQR). Whiskers extend from the box to the largest (or smallest) values no more than </w:t>
      </w:r>
      <w:r w:rsidR="004B280D" w:rsidRPr="00BA0199">
        <w:t>1.5</w:t>
      </w:r>
      <w:r w:rsidR="004B280D">
        <w:t>×</w:t>
      </w:r>
      <w:r w:rsidR="004B280D" w:rsidRPr="00BA0199">
        <w:t>IQR</w:t>
      </w:r>
      <w:r w:rsidR="004B280D" w:rsidRPr="009E2507">
        <w:t xml:space="preserve"> </w:t>
      </w:r>
      <w:r w:rsidRPr="009E2507">
        <w:t>from the box. Data beyond the whiskers are shown as black circles.</w:t>
      </w:r>
      <w:bookmarkStart w:id="293" w:name="_Toc82600418"/>
      <w:bookmarkStart w:id="294" w:name="_Toc82600419"/>
    </w:p>
    <w:p w14:paraId="63969CCA" w14:textId="77777777" w:rsidR="00412CF2" w:rsidRDefault="00412CF2" w:rsidP="001068A2">
      <w:pPr>
        <w:pStyle w:val="Heading3"/>
        <w:numPr>
          <w:ilvl w:val="2"/>
          <w:numId w:val="7"/>
        </w:numPr>
      </w:pPr>
      <w:r>
        <w:t>Trend direction</w:t>
      </w:r>
      <w:bookmarkEnd w:id="293"/>
    </w:p>
    <w:p w14:paraId="2409CD52" w14:textId="1446DA10" w:rsidR="00412CF2" w:rsidRDefault="00412CF2" w:rsidP="00412CF2">
      <w:pPr>
        <w:pStyle w:val="BodyText"/>
      </w:pPr>
      <w:r w:rsidRPr="00E4222B">
        <w:t xml:space="preserve">The levels of confidence listed in </w:t>
      </w:r>
      <w:r>
        <w:fldChar w:fldCharType="begin"/>
      </w:r>
      <w:r>
        <w:instrText xml:space="preserve"> REF _Ref83289928 \h </w:instrText>
      </w:r>
      <w:r>
        <w:fldChar w:fldCharType="separate"/>
      </w:r>
      <w:r w:rsidR="00E86EE1">
        <w:t xml:space="preserve">Table </w:t>
      </w:r>
      <w:r w:rsidR="00E86EE1">
        <w:rPr>
          <w:noProof/>
        </w:rPr>
        <w:t>3</w:t>
      </w:r>
      <w:r w:rsidR="00E86EE1">
        <w:t>-</w:t>
      </w:r>
      <w:r w:rsidR="00E86EE1">
        <w:rPr>
          <w:noProof/>
        </w:rPr>
        <w:t>2</w:t>
      </w:r>
      <w:r>
        <w:fldChar w:fldCharType="end"/>
      </w:r>
      <w:r>
        <w:t xml:space="preserve"> </w:t>
      </w:r>
      <w:r w:rsidRPr="00E4222B">
        <w:t xml:space="preserve">were used to categorise the </w:t>
      </w:r>
      <w:r>
        <w:t>confidence</w:t>
      </w:r>
      <w:r w:rsidRPr="00E4222B">
        <w:t xml:space="preserve"> of </w:t>
      </w:r>
      <w:r w:rsidR="004E4700" w:rsidRPr="00E4222B">
        <w:t>an</w:t>
      </w:r>
      <w:r w:rsidRPr="00E4222B">
        <w:t xml:space="preserve"> </w:t>
      </w:r>
      <w:r w:rsidR="00FD6679">
        <w:t>improving</w:t>
      </w:r>
      <w:r w:rsidRPr="00E4222B">
        <w:t xml:space="preserve"> 10-year, </w:t>
      </w:r>
      <w:r>
        <w:t>raw</w:t>
      </w:r>
      <w:r w:rsidRPr="00E4222B">
        <w:t xml:space="preserve"> </w:t>
      </w:r>
      <w:r>
        <w:t xml:space="preserve">(i.e., not flow adjusted) </w:t>
      </w:r>
      <w:r w:rsidRPr="00E4222B">
        <w:t xml:space="preserve">trend </w:t>
      </w:r>
      <w:r>
        <w:t>for</w:t>
      </w:r>
      <w:r w:rsidRPr="00E4222B">
        <w:t xml:space="preserve"> each </w:t>
      </w:r>
      <w:r>
        <w:t xml:space="preserve">site × variable </w:t>
      </w:r>
      <w:r w:rsidRPr="00E4222B">
        <w:t>combination. The spatial distributions of categorised individual sites are shown in</w:t>
      </w:r>
      <w:r>
        <w:t xml:space="preserve"> </w:t>
      </w:r>
      <w:r>
        <w:fldChar w:fldCharType="begin"/>
      </w:r>
      <w:r>
        <w:instrText xml:space="preserve"> REF _Ref82770826 \h </w:instrText>
      </w:r>
      <w:r>
        <w:fldChar w:fldCharType="separate"/>
      </w:r>
      <w:r w:rsidR="00E86EE1">
        <w:t xml:space="preserve">Figure </w:t>
      </w:r>
      <w:r w:rsidR="00E86EE1">
        <w:rPr>
          <w:noProof/>
        </w:rPr>
        <w:t>5</w:t>
      </w:r>
      <w:r w:rsidR="00E86EE1">
        <w:t>-</w:t>
      </w:r>
      <w:r w:rsidR="00E86EE1">
        <w:rPr>
          <w:noProof/>
        </w:rPr>
        <w:t>4</w:t>
      </w:r>
      <w:r>
        <w:fldChar w:fldCharType="end"/>
      </w:r>
      <w:r w:rsidRPr="00E4222B">
        <w:t xml:space="preserve">. </w:t>
      </w:r>
    </w:p>
    <w:p w14:paraId="271697C2" w14:textId="0F0A1B58" w:rsidR="00412CF2" w:rsidRDefault="001A1CD4" w:rsidP="00412CF2">
      <w:pPr>
        <w:pStyle w:val="BodyText"/>
        <w:keepNext/>
        <w:jc w:val="center"/>
      </w:pPr>
      <w:r>
        <w:rPr>
          <w:noProof/>
        </w:rPr>
        <w:lastRenderedPageBreak/>
        <w:drawing>
          <wp:inline distT="0" distB="0" distL="0" distR="0" wp14:anchorId="36E92291" wp14:editId="0BB22378">
            <wp:extent cx="5753100" cy="7829550"/>
            <wp:effectExtent l="0" t="0" r="0" b="0"/>
            <wp:docPr id="596876398"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pic:cNvPicPr>
                      <a:picLocks noChangeAspect="1" noChangeArrowheads="1"/>
                    </pic:cNvPicPr>
                  </pic:nvPicPr>
                  <pic:blipFill>
                    <a:blip r:embed="rId50" cstate="print">
                      <a:extLst>
                        <a:ext uri="{28A0092B-C50C-407E-A947-70E740481C1C}">
                          <a14:useLocalDpi xmlns:a14="http://schemas.microsoft.com/office/drawing/2010/main" val="0"/>
                        </a:ext>
                      </a:extLst>
                    </a:blip>
                    <a:srcRect/>
                    <a:stretch>
                      <a:fillRect/>
                    </a:stretch>
                  </pic:blipFill>
                  <pic:spPr bwMode="auto">
                    <a:xfrm>
                      <a:off x="0" y="0"/>
                      <a:ext cx="5753100" cy="7829550"/>
                    </a:xfrm>
                    <a:prstGeom prst="rect">
                      <a:avLst/>
                    </a:prstGeom>
                    <a:noFill/>
                    <a:ln>
                      <a:noFill/>
                    </a:ln>
                  </pic:spPr>
                </pic:pic>
              </a:graphicData>
            </a:graphic>
          </wp:inline>
        </w:drawing>
      </w:r>
    </w:p>
    <w:p w14:paraId="28C8C691" w14:textId="49823E9C" w:rsidR="00412CF2" w:rsidRPr="009E2507" w:rsidRDefault="00412CF2" w:rsidP="00412CF2">
      <w:pPr>
        <w:pStyle w:val="Caption"/>
        <w:keepNext w:val="0"/>
        <w:rPr>
          <w:vanish/>
          <w:specVanish/>
        </w:rPr>
      </w:pPr>
      <w:bookmarkStart w:id="295" w:name="_Ref82770826"/>
      <w:bookmarkStart w:id="296" w:name="_Toc96690364"/>
      <w:bookmarkStart w:id="297" w:name="_Toc212213489"/>
      <w:r>
        <w:t xml:space="preserve">Figure </w:t>
      </w:r>
      <w:r w:rsidR="00F80E77">
        <w:fldChar w:fldCharType="begin"/>
      </w:r>
      <w:r w:rsidR="00F80E77">
        <w:instrText xml:space="preserve"> STYLEREF 1 \s </w:instrText>
      </w:r>
      <w:r w:rsidR="00F80E77">
        <w:fldChar w:fldCharType="separate"/>
      </w:r>
      <w:r w:rsidR="00E86EE1">
        <w:rPr>
          <w:noProof/>
        </w:rPr>
        <w:t>5</w:t>
      </w:r>
      <w:r w:rsidR="00F80E77">
        <w:rPr>
          <w:noProof/>
        </w:rPr>
        <w:fldChar w:fldCharType="end"/>
      </w:r>
      <w:r w:rsidR="00F852A1">
        <w:t>-</w:t>
      </w:r>
      <w:r w:rsidR="00F80E77">
        <w:fldChar w:fldCharType="begin"/>
      </w:r>
      <w:r w:rsidR="00F80E77">
        <w:instrText xml:space="preserve"> SEQ Figure \* ARABIC \s 1 </w:instrText>
      </w:r>
      <w:r w:rsidR="00F80E77">
        <w:fldChar w:fldCharType="separate"/>
      </w:r>
      <w:r w:rsidR="00E86EE1">
        <w:rPr>
          <w:noProof/>
        </w:rPr>
        <w:t>4</w:t>
      </w:r>
      <w:r w:rsidR="00F80E77">
        <w:rPr>
          <w:noProof/>
        </w:rPr>
        <w:fldChar w:fldCharType="end"/>
      </w:r>
      <w:bookmarkEnd w:id="295"/>
      <w:r>
        <w:t>:</w:t>
      </w:r>
      <w:r>
        <w:tab/>
        <w:t xml:space="preserve">Water quality monitoring sites categorised by the confidence that the 10-year trend is </w:t>
      </w:r>
      <w:r w:rsidR="00B56E2D">
        <w:t>improving</w:t>
      </w:r>
      <w:r>
        <w:t xml:space="preserve"> (</w:t>
      </w:r>
      <w:r w:rsidRPr="00D229FB">
        <w:t>C</w:t>
      </w:r>
      <w:r w:rsidR="00B56E2D">
        <w:rPr>
          <w:vertAlign w:val="subscript"/>
        </w:rPr>
        <w:t>i</w:t>
      </w:r>
      <w:r>
        <w:t>) for each variable.</w:t>
      </w:r>
      <w:bookmarkEnd w:id="296"/>
      <w:bookmarkEnd w:id="297"/>
    </w:p>
    <w:p w14:paraId="39768164" w14:textId="48EB5401" w:rsidR="00412CF2" w:rsidRDefault="00412CF2" w:rsidP="00412CF2">
      <w:pPr>
        <w:pStyle w:val="CaptionText"/>
      </w:pPr>
      <w:r>
        <w:t xml:space="preserve"> </w:t>
      </w:r>
      <w:r w:rsidRPr="00D229FB">
        <w:t>C</w:t>
      </w:r>
      <w:r w:rsidR="00B56E2D">
        <w:rPr>
          <w:vertAlign w:val="subscript"/>
        </w:rPr>
        <w:t>i</w:t>
      </w:r>
      <w:r w:rsidRPr="009E2507">
        <w:t xml:space="preserve"> is expressed using the confidence categories in</w:t>
      </w:r>
      <w:r>
        <w:t xml:space="preserve"> </w:t>
      </w:r>
      <w:r>
        <w:fldChar w:fldCharType="begin"/>
      </w:r>
      <w:r>
        <w:instrText xml:space="preserve"> REF _Ref83289928 \h </w:instrText>
      </w:r>
      <w:r>
        <w:fldChar w:fldCharType="separate"/>
      </w:r>
      <w:r w:rsidR="00E86EE1">
        <w:t xml:space="preserve">Table </w:t>
      </w:r>
      <w:r w:rsidR="00E86EE1">
        <w:rPr>
          <w:noProof/>
        </w:rPr>
        <w:t>3</w:t>
      </w:r>
      <w:r w:rsidR="00E86EE1">
        <w:t>-</w:t>
      </w:r>
      <w:r w:rsidR="00E86EE1">
        <w:rPr>
          <w:noProof/>
        </w:rPr>
        <w:t>2</w:t>
      </w:r>
      <w:r>
        <w:fldChar w:fldCharType="end"/>
      </w:r>
      <w:r>
        <w:t>.</w:t>
      </w:r>
      <w:r w:rsidRPr="009E2507">
        <w:t xml:space="preserve"> Only sites that met the sampling requirements outlined in Section 3.2.1 are shown</w:t>
      </w:r>
      <w:r>
        <w:t>.</w:t>
      </w:r>
    </w:p>
    <w:p w14:paraId="124EB591" w14:textId="77777777" w:rsidR="00412CF2" w:rsidRDefault="00412CF2" w:rsidP="00EE376C">
      <w:pPr>
        <w:pStyle w:val="Heading3"/>
        <w:numPr>
          <w:ilvl w:val="2"/>
          <w:numId w:val="7"/>
        </w:numPr>
      </w:pPr>
      <w:r>
        <w:lastRenderedPageBreak/>
        <w:t>Aggregate trends</w:t>
      </w:r>
      <w:bookmarkEnd w:id="294"/>
    </w:p>
    <w:p w14:paraId="70984627" w14:textId="528AB866" w:rsidR="00412CF2" w:rsidRDefault="00412CF2" w:rsidP="00412CF2">
      <w:pPr>
        <w:pStyle w:val="BodyText"/>
      </w:pPr>
      <w:r>
        <w:fldChar w:fldCharType="begin"/>
      </w:r>
      <w:r>
        <w:instrText xml:space="preserve"> REF _Ref82770919 \h </w:instrText>
      </w:r>
      <w:r>
        <w:fldChar w:fldCharType="separate"/>
      </w:r>
      <w:r w:rsidR="00E86EE1">
        <w:t xml:space="preserve">Figure </w:t>
      </w:r>
      <w:r w:rsidR="00E86EE1">
        <w:rPr>
          <w:noProof/>
        </w:rPr>
        <w:t>5</w:t>
      </w:r>
      <w:r w:rsidR="00E86EE1">
        <w:t>-</w:t>
      </w:r>
      <w:r w:rsidR="00E86EE1">
        <w:rPr>
          <w:noProof/>
        </w:rPr>
        <w:t>5</w:t>
      </w:r>
      <w:r>
        <w:fldChar w:fldCharType="end"/>
      </w:r>
      <w:r>
        <w:t xml:space="preserve"> shows the proportions of sites </w:t>
      </w:r>
      <w:r w:rsidRPr="00D229FB">
        <w:t>belong</w:t>
      </w:r>
      <w:r>
        <w:t xml:space="preserve">ing to each of the </w:t>
      </w:r>
      <w:r w:rsidR="00D93769">
        <w:t xml:space="preserve">five </w:t>
      </w:r>
      <w:r>
        <w:t xml:space="preserve">categorical levels of confidence for </w:t>
      </w:r>
      <w:r w:rsidRPr="00D229FB">
        <w:t>C</w:t>
      </w:r>
      <w:r w:rsidR="0039230A">
        <w:rPr>
          <w:vertAlign w:val="subscript"/>
        </w:rPr>
        <w:t>i</w:t>
      </w:r>
      <w:r>
        <w:t xml:space="preserve"> defined in </w:t>
      </w:r>
      <w:r>
        <w:fldChar w:fldCharType="begin"/>
      </w:r>
      <w:r>
        <w:instrText xml:space="preserve"> REF _Ref83289928 \h </w:instrText>
      </w:r>
      <w:r>
        <w:fldChar w:fldCharType="separate"/>
      </w:r>
      <w:r w:rsidR="00E86EE1">
        <w:t xml:space="preserve">Table </w:t>
      </w:r>
      <w:r w:rsidR="00E86EE1">
        <w:rPr>
          <w:noProof/>
        </w:rPr>
        <w:t>3</w:t>
      </w:r>
      <w:r w:rsidR="00E86EE1">
        <w:t>-</w:t>
      </w:r>
      <w:r w:rsidR="00E86EE1">
        <w:rPr>
          <w:noProof/>
        </w:rPr>
        <w:t>2</w:t>
      </w:r>
      <w:r>
        <w:fldChar w:fldCharType="end"/>
      </w:r>
      <w:r>
        <w:t xml:space="preserve"> for the 10-year, raw trends. These plots provide a national scale summary of the assessed confidence in trend direction across sites. </w:t>
      </w:r>
    </w:p>
    <w:p w14:paraId="1CC83524" w14:textId="493F0978" w:rsidR="00412CF2" w:rsidRPr="007667B8" w:rsidRDefault="00412CF2" w:rsidP="00412CF2">
      <w:pPr>
        <w:pStyle w:val="BodyText"/>
      </w:pPr>
      <w:r>
        <w:t xml:space="preserve">The national-scale proportions of </w:t>
      </w:r>
      <w:r w:rsidR="00D93769">
        <w:t>improving</w:t>
      </w:r>
      <w:r w:rsidR="00D35F3C">
        <w:t xml:space="preserve"> </w:t>
      </w:r>
      <w:r>
        <w:t>trends (</w:t>
      </w:r>
      <w:r w:rsidRPr="0092265B">
        <w:t>P</w:t>
      </w:r>
      <w:r w:rsidR="00D35F3C">
        <w:rPr>
          <w:vertAlign w:val="subscript"/>
        </w:rPr>
        <w:t>i</w:t>
      </w:r>
      <w:r>
        <w:t xml:space="preserve">) and their confidence intervals are summarised in </w:t>
      </w:r>
      <w:r>
        <w:fldChar w:fldCharType="begin"/>
      </w:r>
      <w:r>
        <w:instrText xml:space="preserve"> REF _Ref82771014 \h </w:instrText>
      </w:r>
      <w:r>
        <w:fldChar w:fldCharType="separate"/>
      </w:r>
      <w:r w:rsidR="00E86EE1">
        <w:t xml:space="preserve">Table </w:t>
      </w:r>
      <w:r w:rsidR="00E86EE1">
        <w:rPr>
          <w:noProof/>
        </w:rPr>
        <w:t>5</w:t>
      </w:r>
      <w:r w:rsidR="00E86EE1">
        <w:t>-</w:t>
      </w:r>
      <w:r w:rsidR="00E86EE1">
        <w:rPr>
          <w:noProof/>
        </w:rPr>
        <w:t>2</w:t>
      </w:r>
      <w:r>
        <w:fldChar w:fldCharType="end"/>
      </w:r>
      <w:r>
        <w:t xml:space="preserve">. The 10-year </w:t>
      </w:r>
      <w:r w:rsidRPr="007667B8">
        <w:t>P</w:t>
      </w:r>
      <w:r w:rsidR="00D9599E">
        <w:rPr>
          <w:vertAlign w:val="subscript"/>
        </w:rPr>
        <w:t>i</w:t>
      </w:r>
      <w:r>
        <w:t xml:space="preserve"> statistics ranged from 40</w:t>
      </w:r>
      <w:r w:rsidR="000C4D83">
        <w:t>–</w:t>
      </w:r>
      <w:r>
        <w:t>6</w:t>
      </w:r>
      <w:r w:rsidR="00DA4365">
        <w:t>3</w:t>
      </w:r>
      <w:r>
        <w:t xml:space="preserve">%. </w:t>
      </w:r>
      <w:r w:rsidR="006031B2" w:rsidRPr="004E4812">
        <w:rPr>
          <w:i/>
          <w:iCs/>
        </w:rPr>
        <w:t xml:space="preserve">E. </w:t>
      </w:r>
      <w:r w:rsidR="006031B2">
        <w:rPr>
          <w:i/>
          <w:iCs/>
        </w:rPr>
        <w:t>coli</w:t>
      </w:r>
      <w:r w:rsidR="00DD6BD9">
        <w:rPr>
          <w:i/>
          <w:iCs/>
        </w:rPr>
        <w:t xml:space="preserve"> </w:t>
      </w:r>
      <w:r>
        <w:t xml:space="preserve">had a majority (i.e., </w:t>
      </w:r>
      <w:r w:rsidRPr="007667B8">
        <w:t>P</w:t>
      </w:r>
      <w:r w:rsidR="00D9599E">
        <w:rPr>
          <w:vertAlign w:val="subscript"/>
        </w:rPr>
        <w:t>i</w:t>
      </w:r>
      <w:r>
        <w:t xml:space="preserve"> &lt;50%) of </w:t>
      </w:r>
      <w:r w:rsidR="00591273">
        <w:t>worsening</w:t>
      </w:r>
      <w:r w:rsidR="004A6D55">
        <w:t xml:space="preserve"> </w:t>
      </w:r>
      <w:r>
        <w:t xml:space="preserve">trends at the 95% confidence level. </w:t>
      </w:r>
      <w:r w:rsidR="000C5407">
        <w:t>T</w:t>
      </w:r>
      <w:r w:rsidR="00775AED">
        <w:t>wo</w:t>
      </w:r>
      <w:r>
        <w:t xml:space="preserve"> of the variables had a majority of </w:t>
      </w:r>
      <w:r w:rsidR="00EF4676">
        <w:t xml:space="preserve">improving </w:t>
      </w:r>
      <w:r>
        <w:t>(i.e.,</w:t>
      </w:r>
      <w:r w:rsidRPr="00D8474D">
        <w:t xml:space="preserve"> </w:t>
      </w:r>
      <w:r w:rsidRPr="007667B8">
        <w:t>P</w:t>
      </w:r>
      <w:r w:rsidR="00BF77AD">
        <w:rPr>
          <w:vertAlign w:val="subscript"/>
        </w:rPr>
        <w:t>i</w:t>
      </w:r>
      <w:r>
        <w:t>&gt;50%) trends at the 95% confidence level (DRP</w:t>
      </w:r>
      <w:r w:rsidR="007A42D0">
        <w:t xml:space="preserve"> and</w:t>
      </w:r>
      <w:r>
        <w:t xml:space="preserve"> </w:t>
      </w:r>
      <w:r w:rsidR="000C5407">
        <w:t>TP</w:t>
      </w:r>
      <w:r>
        <w:t xml:space="preserve">). The remaining variables had 95% confidence intervals for the </w:t>
      </w:r>
      <w:r w:rsidRPr="007667B8">
        <w:t>P</w:t>
      </w:r>
      <w:r w:rsidR="000C5407">
        <w:rPr>
          <w:vertAlign w:val="subscript"/>
        </w:rPr>
        <w:t>i</w:t>
      </w:r>
      <w:r>
        <w:t xml:space="preserve"> that included 50% (</w:t>
      </w:r>
      <w:r w:rsidR="007A42D0">
        <w:t>turbidity, c</w:t>
      </w:r>
      <w:r w:rsidR="00BA14BB">
        <w:t xml:space="preserve">larity, </w:t>
      </w:r>
      <w:r w:rsidR="00507D90">
        <w:t xml:space="preserve">MCI, </w:t>
      </w:r>
      <w:r w:rsidR="00E67322" w:rsidRPr="007D5F4A">
        <w:rPr>
          <w:rStyle w:val="BodyTextChar"/>
        </w:rPr>
        <w:t>NH</w:t>
      </w:r>
      <w:r w:rsidR="00E67322" w:rsidRPr="00E67322">
        <w:rPr>
          <w:rStyle w:val="BodyTextChar"/>
          <w:vertAlign w:val="subscript"/>
        </w:rPr>
        <w:t>4</w:t>
      </w:r>
      <w:r w:rsidR="00E67322">
        <w:rPr>
          <w:rStyle w:val="BodyTextChar"/>
        </w:rPr>
        <w:t>-</w:t>
      </w:r>
      <w:r w:rsidR="00E67322" w:rsidRPr="007D5F4A">
        <w:rPr>
          <w:rStyle w:val="BodyTextChar"/>
        </w:rPr>
        <w:t>N</w:t>
      </w:r>
      <w:r>
        <w:t xml:space="preserve">, NNN and TN) and we cannot infer widespread </w:t>
      </w:r>
      <w:r w:rsidR="007C65F6">
        <w:t>improvement or worsening</w:t>
      </w:r>
      <w:r w:rsidR="007C65F6" w:rsidRPr="00572320">
        <w:t xml:space="preserve"> </w:t>
      </w:r>
      <w:r>
        <w:t xml:space="preserve">for these variables. </w:t>
      </w:r>
    </w:p>
    <w:p w14:paraId="47AB5A01" w14:textId="124C49B9" w:rsidR="00412CF2" w:rsidRDefault="00412CF2" w:rsidP="00412CF2">
      <w:pPr>
        <w:pStyle w:val="BodyText"/>
      </w:pPr>
      <w:r>
        <w:t>The 10-year P</w:t>
      </w:r>
      <w:r w:rsidR="00C86109">
        <w:rPr>
          <w:vertAlign w:val="subscript"/>
        </w:rPr>
        <w:t>i</w:t>
      </w:r>
      <w:r>
        <w:t xml:space="preserve"> statistics and 95% confidence intervals for each </w:t>
      </w:r>
      <w:r w:rsidR="00FE325A">
        <w:t>water quality</w:t>
      </w:r>
      <w:r>
        <w:t xml:space="preserve"> variable and land-cover class are shown in </w:t>
      </w:r>
      <w:r>
        <w:fldChar w:fldCharType="begin"/>
      </w:r>
      <w:r>
        <w:instrText xml:space="preserve"> REF _Ref82771092 \h </w:instrText>
      </w:r>
      <w:r>
        <w:fldChar w:fldCharType="separate"/>
      </w:r>
      <w:r w:rsidR="00E86EE1">
        <w:t xml:space="preserve">Figure </w:t>
      </w:r>
      <w:r w:rsidR="00E86EE1">
        <w:rPr>
          <w:noProof/>
        </w:rPr>
        <w:t>5</w:t>
      </w:r>
      <w:r w:rsidR="00E86EE1">
        <w:t>-</w:t>
      </w:r>
      <w:r w:rsidR="00E86EE1">
        <w:rPr>
          <w:noProof/>
        </w:rPr>
        <w:t>6</w:t>
      </w:r>
      <w:r>
        <w:fldChar w:fldCharType="end"/>
      </w:r>
      <w:r>
        <w:t xml:space="preserve">. </w:t>
      </w:r>
      <w:proofErr w:type="gramStart"/>
      <w:r w:rsidR="00937FB1">
        <w:t>The majority of</w:t>
      </w:r>
      <w:proofErr w:type="gramEnd"/>
      <w:r w:rsidR="00937FB1">
        <w:t xml:space="preserve"> </w:t>
      </w:r>
      <w:r w:rsidR="00FA51FF">
        <w:t>P</w:t>
      </w:r>
      <w:r w:rsidR="00FA51FF">
        <w:rPr>
          <w:vertAlign w:val="subscript"/>
        </w:rPr>
        <w:t>i</w:t>
      </w:r>
      <w:r w:rsidR="00FA51FF">
        <w:t xml:space="preserve"> statistics </w:t>
      </w:r>
      <w:r w:rsidR="004C010F">
        <w:t xml:space="preserve">were below the 95% confidence level (confidence intervals spanning 50%). Exceptions </w:t>
      </w:r>
      <w:proofErr w:type="gramStart"/>
      <w:r w:rsidR="00DC71EA">
        <w:t>were</w:t>
      </w:r>
      <w:r w:rsidR="001E4E60">
        <w:t>:</w:t>
      </w:r>
      <w:proofErr w:type="gramEnd"/>
      <w:r w:rsidR="00DC71EA">
        <w:t xml:space="preserve"> </w:t>
      </w:r>
      <w:r w:rsidR="00591273">
        <w:t xml:space="preserve">worsening </w:t>
      </w:r>
      <w:r w:rsidR="006031B2" w:rsidRPr="004E4812">
        <w:rPr>
          <w:i/>
          <w:iCs/>
        </w:rPr>
        <w:t xml:space="preserve">E. </w:t>
      </w:r>
      <w:r w:rsidR="006031B2">
        <w:rPr>
          <w:i/>
          <w:iCs/>
        </w:rPr>
        <w:t>coli</w:t>
      </w:r>
      <w:r w:rsidR="00510989">
        <w:t xml:space="preserve"> and</w:t>
      </w:r>
      <w:r>
        <w:t xml:space="preserve"> MCI</w:t>
      </w:r>
      <w:r w:rsidR="001E4E60">
        <w:t xml:space="preserve"> and improving </w:t>
      </w:r>
      <w:r w:rsidR="00847B8B">
        <w:t>turbidity</w:t>
      </w:r>
      <w:r>
        <w:t xml:space="preserve"> </w:t>
      </w:r>
      <w:r w:rsidR="0028618D">
        <w:t xml:space="preserve">and TP </w:t>
      </w:r>
      <w:r>
        <w:t xml:space="preserve">at sites in </w:t>
      </w:r>
      <w:r w:rsidR="00847B8B">
        <w:t>0</w:t>
      </w:r>
      <w:r w:rsidR="004052DD">
        <w:t>–</w:t>
      </w:r>
      <w:r w:rsidR="00847B8B">
        <w:t xml:space="preserve">25% human </w:t>
      </w:r>
      <w:r w:rsidR="00240FD0">
        <w:t>modified land cover</w:t>
      </w:r>
      <w:r w:rsidR="00240FD0" w:rsidDel="00240FD0">
        <w:t xml:space="preserve"> </w:t>
      </w:r>
      <w:r>
        <w:t>class</w:t>
      </w:r>
      <w:r w:rsidR="001E4E60">
        <w:t xml:space="preserve">; </w:t>
      </w:r>
      <w:r w:rsidR="00591273">
        <w:t>worsening</w:t>
      </w:r>
      <w:r w:rsidR="001E4E60">
        <w:t xml:space="preserve"> </w:t>
      </w:r>
      <w:r w:rsidR="00E67322" w:rsidRPr="007D5F4A">
        <w:rPr>
          <w:rStyle w:val="BodyTextChar"/>
        </w:rPr>
        <w:t>NH</w:t>
      </w:r>
      <w:r w:rsidR="00E67322" w:rsidRPr="00E67322">
        <w:rPr>
          <w:rStyle w:val="BodyTextChar"/>
          <w:vertAlign w:val="subscript"/>
        </w:rPr>
        <w:t>4</w:t>
      </w:r>
      <w:r w:rsidR="00E67322">
        <w:rPr>
          <w:rStyle w:val="BodyTextChar"/>
        </w:rPr>
        <w:t>-</w:t>
      </w:r>
      <w:r w:rsidR="00E67322" w:rsidRPr="007D5F4A">
        <w:rPr>
          <w:rStyle w:val="BodyTextChar"/>
        </w:rPr>
        <w:t>N</w:t>
      </w:r>
      <w:r w:rsidR="00E67322">
        <w:t xml:space="preserve"> </w:t>
      </w:r>
      <w:r w:rsidR="00865DDB">
        <w:t xml:space="preserve">in the </w:t>
      </w:r>
      <w:r w:rsidR="00541631">
        <w:t>25</w:t>
      </w:r>
      <w:r w:rsidR="004052DD">
        <w:t>–</w:t>
      </w:r>
      <w:r w:rsidR="00541631">
        <w:t xml:space="preserve">50% human </w:t>
      </w:r>
      <w:r w:rsidR="00240FD0">
        <w:t>modified land cover</w:t>
      </w:r>
      <w:r w:rsidR="00240FD0" w:rsidDel="00240FD0">
        <w:t xml:space="preserve"> </w:t>
      </w:r>
      <w:r w:rsidR="00541631">
        <w:t>class</w:t>
      </w:r>
      <w:r w:rsidR="0096415B">
        <w:t>;</w:t>
      </w:r>
      <w:r w:rsidR="00865DDB" w:rsidRPr="00865DDB">
        <w:t xml:space="preserve"> </w:t>
      </w:r>
      <w:r w:rsidR="00865DDB">
        <w:t xml:space="preserve">worsening </w:t>
      </w:r>
      <w:r w:rsidR="00E67322" w:rsidRPr="007D5F4A">
        <w:rPr>
          <w:rStyle w:val="BodyTextChar"/>
        </w:rPr>
        <w:t>NH</w:t>
      </w:r>
      <w:r w:rsidR="00E67322" w:rsidRPr="00E67322">
        <w:rPr>
          <w:rStyle w:val="BodyTextChar"/>
          <w:vertAlign w:val="subscript"/>
        </w:rPr>
        <w:t>4</w:t>
      </w:r>
      <w:r w:rsidR="00E67322">
        <w:rPr>
          <w:rStyle w:val="BodyTextChar"/>
        </w:rPr>
        <w:t>-</w:t>
      </w:r>
      <w:r w:rsidR="00E67322" w:rsidRPr="007D5F4A">
        <w:rPr>
          <w:rStyle w:val="BodyTextChar"/>
        </w:rPr>
        <w:t>N</w:t>
      </w:r>
      <w:r w:rsidR="00E67322">
        <w:t xml:space="preserve"> </w:t>
      </w:r>
      <w:r w:rsidR="007A2E32">
        <w:t xml:space="preserve">and improving DRP and TP in the </w:t>
      </w:r>
      <w:r w:rsidR="00865DDB">
        <w:t>50</w:t>
      </w:r>
      <w:r w:rsidR="004052DD">
        <w:t>–</w:t>
      </w:r>
      <w:r w:rsidR="007A2E32">
        <w:t>75</w:t>
      </w:r>
      <w:r w:rsidR="00865DDB">
        <w:t>% human</w:t>
      </w:r>
      <w:r w:rsidR="00A4654F">
        <w:t xml:space="preserve"> </w:t>
      </w:r>
      <w:r w:rsidR="00240FD0">
        <w:t>modified land cover</w:t>
      </w:r>
      <w:r w:rsidR="00240FD0" w:rsidDel="00240FD0">
        <w:t xml:space="preserve"> </w:t>
      </w:r>
      <w:r w:rsidR="00865DDB">
        <w:t>class</w:t>
      </w:r>
      <w:r w:rsidR="0015455D">
        <w:t>.</w:t>
      </w:r>
    </w:p>
    <w:p w14:paraId="13A8AD7C" w14:textId="14B776F6" w:rsidR="00412CF2" w:rsidRDefault="001A1CD4" w:rsidP="00412CF2">
      <w:pPr>
        <w:pStyle w:val="BodyText"/>
        <w:keepNext/>
      </w:pPr>
      <w:r>
        <w:rPr>
          <w:noProof/>
        </w:rPr>
        <w:drawing>
          <wp:inline distT="0" distB="0" distL="0" distR="0" wp14:anchorId="7A909B92" wp14:editId="60197441">
            <wp:extent cx="5753100" cy="3467100"/>
            <wp:effectExtent l="0" t="0" r="0" b="0"/>
            <wp:docPr id="13904228" name="Picture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
                    <pic:cNvPicPr>
                      <a:picLocks noChangeAspect="1" noChangeArrowheads="1"/>
                    </pic:cNvPicPr>
                  </pic:nvPicPr>
                  <pic:blipFill>
                    <a:blip r:embed="rId51" cstate="print">
                      <a:extLst>
                        <a:ext uri="{28A0092B-C50C-407E-A947-70E740481C1C}">
                          <a14:useLocalDpi xmlns:a14="http://schemas.microsoft.com/office/drawing/2010/main" val="0"/>
                        </a:ext>
                      </a:extLst>
                    </a:blip>
                    <a:srcRect/>
                    <a:stretch>
                      <a:fillRect/>
                    </a:stretch>
                  </pic:blipFill>
                  <pic:spPr bwMode="auto">
                    <a:xfrm>
                      <a:off x="0" y="0"/>
                      <a:ext cx="5753100" cy="3467100"/>
                    </a:xfrm>
                    <a:prstGeom prst="rect">
                      <a:avLst/>
                    </a:prstGeom>
                    <a:noFill/>
                    <a:ln>
                      <a:noFill/>
                    </a:ln>
                  </pic:spPr>
                </pic:pic>
              </a:graphicData>
            </a:graphic>
          </wp:inline>
        </w:drawing>
      </w:r>
    </w:p>
    <w:p w14:paraId="49142EB6" w14:textId="1F3C5098" w:rsidR="00412CF2" w:rsidRPr="004E6F33" w:rsidRDefault="00412CF2" w:rsidP="00412CF2">
      <w:pPr>
        <w:pStyle w:val="Caption"/>
        <w:keepNext w:val="0"/>
        <w:rPr>
          <w:vanish/>
          <w:specVanish/>
        </w:rPr>
      </w:pPr>
      <w:bookmarkStart w:id="298" w:name="_Ref82770919"/>
      <w:bookmarkStart w:id="299" w:name="_Toc96690365"/>
      <w:bookmarkStart w:id="300" w:name="_Toc212213490"/>
      <w:r>
        <w:t xml:space="preserve">Figure </w:t>
      </w:r>
      <w:r w:rsidR="00F80E77">
        <w:fldChar w:fldCharType="begin"/>
      </w:r>
      <w:r w:rsidR="00F80E77">
        <w:instrText xml:space="preserve"> STYLEREF 1 \s </w:instrText>
      </w:r>
      <w:r w:rsidR="00F80E77">
        <w:fldChar w:fldCharType="separate"/>
      </w:r>
      <w:r w:rsidR="00E86EE1">
        <w:rPr>
          <w:noProof/>
        </w:rPr>
        <w:t>5</w:t>
      </w:r>
      <w:r w:rsidR="00F80E77">
        <w:rPr>
          <w:noProof/>
        </w:rPr>
        <w:fldChar w:fldCharType="end"/>
      </w:r>
      <w:r w:rsidR="00F852A1">
        <w:t>-</w:t>
      </w:r>
      <w:r w:rsidR="00F80E77">
        <w:fldChar w:fldCharType="begin"/>
      </w:r>
      <w:r w:rsidR="00F80E77">
        <w:instrText xml:space="preserve"> SEQ Figure \* ARABIC \s 1 </w:instrText>
      </w:r>
      <w:r w:rsidR="00F80E77">
        <w:fldChar w:fldCharType="separate"/>
      </w:r>
      <w:r w:rsidR="00E86EE1">
        <w:rPr>
          <w:noProof/>
        </w:rPr>
        <w:t>5</w:t>
      </w:r>
      <w:r w:rsidR="00F80E77">
        <w:rPr>
          <w:noProof/>
        </w:rPr>
        <w:fldChar w:fldCharType="end"/>
      </w:r>
      <w:bookmarkEnd w:id="298"/>
      <w:r>
        <w:t>:</w:t>
      </w:r>
      <w:r>
        <w:tab/>
        <w:t xml:space="preserve">Summary plot representing the proportion of sites with </w:t>
      </w:r>
      <w:r w:rsidR="001609A8">
        <w:t xml:space="preserve">improving </w:t>
      </w:r>
      <w:r>
        <w:t>10-year time-period trends at each categorical level of confidence.</w:t>
      </w:r>
      <w:bookmarkEnd w:id="299"/>
      <w:bookmarkEnd w:id="300"/>
    </w:p>
    <w:p w14:paraId="2650CC98" w14:textId="2820E6B0" w:rsidR="00412CF2" w:rsidRDefault="00412CF2" w:rsidP="00412CF2">
      <w:pPr>
        <w:pStyle w:val="CaptionText"/>
      </w:pPr>
      <w:r>
        <w:t xml:space="preserve"> </w:t>
      </w:r>
      <w:r w:rsidRPr="004E6F33">
        <w:t xml:space="preserve">The plot shows the proportion of sites with </w:t>
      </w:r>
      <w:r w:rsidR="00FD6679">
        <w:t>improving</w:t>
      </w:r>
      <w:r w:rsidRPr="004E6F33">
        <w:t xml:space="preserve"> trends at levels of confidence defined in</w:t>
      </w:r>
      <w:r>
        <w:t xml:space="preserve"> </w:t>
      </w:r>
      <w:r>
        <w:fldChar w:fldCharType="begin"/>
      </w:r>
      <w:r>
        <w:instrText xml:space="preserve"> REF _Ref83289928 \h </w:instrText>
      </w:r>
      <w:r>
        <w:fldChar w:fldCharType="separate"/>
      </w:r>
      <w:r w:rsidR="00E86EE1">
        <w:t xml:space="preserve">Table </w:t>
      </w:r>
      <w:r w:rsidR="00E86EE1">
        <w:rPr>
          <w:noProof/>
        </w:rPr>
        <w:t>3</w:t>
      </w:r>
      <w:r w:rsidR="00E86EE1">
        <w:t>-</w:t>
      </w:r>
      <w:r w:rsidR="00E86EE1">
        <w:rPr>
          <w:noProof/>
        </w:rPr>
        <w:t>2</w:t>
      </w:r>
      <w:r>
        <w:fldChar w:fldCharType="end"/>
      </w:r>
      <w:r w:rsidRPr="004E6F33">
        <w:t>.</w:t>
      </w:r>
    </w:p>
    <w:p w14:paraId="04C599D8" w14:textId="423E8FD5" w:rsidR="00412CF2" w:rsidRPr="004E6F33" w:rsidRDefault="00412CF2" w:rsidP="00412CF2">
      <w:pPr>
        <w:pStyle w:val="Caption"/>
        <w:pageBreakBefore/>
        <w:spacing w:after="120"/>
        <w:rPr>
          <w:vanish/>
          <w:specVanish/>
        </w:rPr>
      </w:pPr>
      <w:bookmarkStart w:id="301" w:name="_Ref82771014"/>
      <w:bookmarkStart w:id="302" w:name="_Toc96690345"/>
      <w:bookmarkStart w:id="303" w:name="_Toc212213464"/>
      <w:r>
        <w:lastRenderedPageBreak/>
        <w:t xml:space="preserve">Table </w:t>
      </w:r>
      <w:r w:rsidR="00F80E77">
        <w:fldChar w:fldCharType="begin"/>
      </w:r>
      <w:r w:rsidR="00F80E77">
        <w:instrText xml:space="preserve"> STYLEREF 1 \s </w:instrText>
      </w:r>
      <w:r w:rsidR="00F80E77">
        <w:fldChar w:fldCharType="separate"/>
      </w:r>
      <w:r w:rsidR="00E86EE1">
        <w:rPr>
          <w:noProof/>
        </w:rPr>
        <w:t>5</w:t>
      </w:r>
      <w:r w:rsidR="00F80E77">
        <w:rPr>
          <w:noProof/>
        </w:rPr>
        <w:fldChar w:fldCharType="end"/>
      </w:r>
      <w:r w:rsidR="00FF37D8">
        <w:t>-</w:t>
      </w:r>
      <w:r w:rsidR="00F80E77">
        <w:fldChar w:fldCharType="begin"/>
      </w:r>
      <w:r w:rsidR="00F80E77">
        <w:instrText xml:space="preserve"> SEQ Table \* ARABIC \s 1 </w:instrText>
      </w:r>
      <w:r w:rsidR="00F80E77">
        <w:fldChar w:fldCharType="separate"/>
      </w:r>
      <w:r w:rsidR="00E86EE1">
        <w:rPr>
          <w:noProof/>
        </w:rPr>
        <w:t>2</w:t>
      </w:r>
      <w:r w:rsidR="00F80E77">
        <w:rPr>
          <w:noProof/>
        </w:rPr>
        <w:fldChar w:fldCharType="end"/>
      </w:r>
      <w:bookmarkEnd w:id="301"/>
      <w:r>
        <w:t>:</w:t>
      </w:r>
      <w:r>
        <w:tab/>
        <w:t xml:space="preserve">Proportions of </w:t>
      </w:r>
      <w:r w:rsidR="00C30A4D">
        <w:t>improving</w:t>
      </w:r>
      <w:r>
        <w:t xml:space="preserve"> trends (P</w:t>
      </w:r>
      <w:r w:rsidR="00735E22" w:rsidRPr="00735E22">
        <w:rPr>
          <w:vertAlign w:val="subscript"/>
        </w:rPr>
        <w:t>i</w:t>
      </w:r>
      <w:r>
        <w:t xml:space="preserve">) for 10-year </w:t>
      </w:r>
      <w:proofErr w:type="gramStart"/>
      <w:r>
        <w:t>time period</w:t>
      </w:r>
      <w:proofErr w:type="gramEnd"/>
      <w:r>
        <w:t>.</w:t>
      </w:r>
      <w:bookmarkEnd w:id="302"/>
      <w:bookmarkEnd w:id="303"/>
    </w:p>
    <w:p w14:paraId="2BABB6E8" w14:textId="77777777" w:rsidR="00412CF2" w:rsidRDefault="00412CF2" w:rsidP="00412CF2">
      <w:pPr>
        <w:pStyle w:val="CaptionText"/>
        <w:keepNext/>
        <w:spacing w:after="120"/>
      </w:pPr>
      <w:r>
        <w:t xml:space="preserve"> </w:t>
      </w:r>
    </w:p>
    <w:tbl>
      <w:tblPr>
        <w:tblStyle w:val="TableGrid"/>
        <w:tblW w:w="0" w:type="auto"/>
        <w:jc w:val="center"/>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1477"/>
        <w:gridCol w:w="1663"/>
        <w:gridCol w:w="696"/>
        <w:gridCol w:w="3216"/>
      </w:tblGrid>
      <w:tr w:rsidR="00412CF2" w14:paraId="5DFDBA0C" w14:textId="77777777">
        <w:trPr>
          <w:jc w:val="center"/>
        </w:trPr>
        <w:tc>
          <w:tcPr>
            <w:tcW w:w="1477" w:type="dxa"/>
            <w:tcBorders>
              <w:top w:val="single" w:sz="4" w:space="0" w:color="auto"/>
              <w:bottom w:val="single" w:sz="4" w:space="0" w:color="auto"/>
            </w:tcBorders>
            <w:vAlign w:val="center"/>
          </w:tcPr>
          <w:p w14:paraId="7594A809" w14:textId="77777777" w:rsidR="00412CF2" w:rsidRPr="00FA015A" w:rsidRDefault="00412CF2">
            <w:pPr>
              <w:pStyle w:val="TableHeading"/>
              <w:spacing w:before="20" w:after="20"/>
            </w:pPr>
            <w:r w:rsidRPr="00FA015A">
              <w:t>Variable</w:t>
            </w:r>
          </w:p>
        </w:tc>
        <w:tc>
          <w:tcPr>
            <w:tcW w:w="0" w:type="auto"/>
            <w:tcBorders>
              <w:top w:val="single" w:sz="4" w:space="0" w:color="auto"/>
              <w:bottom w:val="single" w:sz="4" w:space="0" w:color="auto"/>
            </w:tcBorders>
            <w:vAlign w:val="center"/>
          </w:tcPr>
          <w:p w14:paraId="62FF6597" w14:textId="77777777" w:rsidR="00412CF2" w:rsidRPr="00FA015A" w:rsidRDefault="00412CF2">
            <w:pPr>
              <w:pStyle w:val="TableHeading"/>
              <w:spacing w:before="20" w:after="20"/>
            </w:pPr>
            <w:r w:rsidRPr="00FA015A">
              <w:t>Number of sites</w:t>
            </w:r>
          </w:p>
        </w:tc>
        <w:tc>
          <w:tcPr>
            <w:tcW w:w="0" w:type="auto"/>
            <w:tcBorders>
              <w:top w:val="single" w:sz="4" w:space="0" w:color="auto"/>
              <w:bottom w:val="single" w:sz="4" w:space="0" w:color="auto"/>
            </w:tcBorders>
            <w:vAlign w:val="center"/>
          </w:tcPr>
          <w:p w14:paraId="7AE949AA" w14:textId="26C4BAD0" w:rsidR="00412CF2" w:rsidRPr="00FA015A" w:rsidRDefault="00412CF2">
            <w:pPr>
              <w:pStyle w:val="TableHeading"/>
              <w:spacing w:before="20" w:after="20"/>
            </w:pPr>
            <w:r w:rsidRPr="00FA015A">
              <w:t>P</w:t>
            </w:r>
            <w:r w:rsidR="006E4A6B" w:rsidRPr="00FA015A">
              <w:rPr>
                <w:vertAlign w:val="subscript"/>
              </w:rPr>
              <w:t>i</w:t>
            </w:r>
            <w:r w:rsidRPr="00FA015A">
              <w:t xml:space="preserve"> (%)</w:t>
            </w:r>
          </w:p>
        </w:tc>
        <w:tc>
          <w:tcPr>
            <w:tcW w:w="0" w:type="auto"/>
            <w:tcBorders>
              <w:top w:val="single" w:sz="4" w:space="0" w:color="auto"/>
              <w:bottom w:val="single" w:sz="4" w:space="0" w:color="auto"/>
            </w:tcBorders>
            <w:vAlign w:val="center"/>
          </w:tcPr>
          <w:p w14:paraId="62BBE99B" w14:textId="643F75AF" w:rsidR="00412CF2" w:rsidRPr="00FA015A" w:rsidRDefault="00412CF2">
            <w:pPr>
              <w:pStyle w:val="TableHeading"/>
              <w:spacing w:before="20" w:after="20"/>
            </w:pPr>
            <w:r w:rsidRPr="00FA015A">
              <w:t>95% confidence interval for P</w:t>
            </w:r>
            <w:r w:rsidR="006E4A6B" w:rsidRPr="00FA015A">
              <w:rPr>
                <w:vertAlign w:val="subscript"/>
              </w:rPr>
              <w:t>i</w:t>
            </w:r>
            <w:r w:rsidRPr="00FA015A">
              <w:t xml:space="preserve"> (%)</w:t>
            </w:r>
          </w:p>
        </w:tc>
      </w:tr>
      <w:tr w:rsidR="00D96DA0" w14:paraId="17D77687" w14:textId="77777777">
        <w:trPr>
          <w:jc w:val="center"/>
        </w:trPr>
        <w:tc>
          <w:tcPr>
            <w:tcW w:w="1477" w:type="dxa"/>
            <w:tcBorders>
              <w:top w:val="single" w:sz="4" w:space="0" w:color="auto"/>
            </w:tcBorders>
          </w:tcPr>
          <w:p w14:paraId="69D736EC" w14:textId="71929649" w:rsidR="00D96DA0" w:rsidRPr="00FA015A" w:rsidRDefault="00D96DA0" w:rsidP="00D96DA0">
            <w:pPr>
              <w:pStyle w:val="NumericTableBodyText"/>
              <w:spacing w:before="20" w:after="20"/>
              <w:rPr>
                <w:sz w:val="20"/>
              </w:rPr>
            </w:pPr>
            <w:r w:rsidRPr="00FA015A">
              <w:rPr>
                <w:sz w:val="20"/>
              </w:rPr>
              <w:t>Clarity</w:t>
            </w:r>
          </w:p>
        </w:tc>
        <w:tc>
          <w:tcPr>
            <w:tcW w:w="0" w:type="auto"/>
            <w:tcBorders>
              <w:top w:val="single" w:sz="4" w:space="0" w:color="auto"/>
            </w:tcBorders>
          </w:tcPr>
          <w:p w14:paraId="0062F067" w14:textId="1F9C54F3" w:rsidR="00D96DA0" w:rsidRPr="00FA015A" w:rsidRDefault="00D96DA0" w:rsidP="00D96DA0">
            <w:pPr>
              <w:pStyle w:val="NumericTableBodyText"/>
              <w:spacing w:before="20" w:after="20"/>
              <w:jc w:val="center"/>
              <w:rPr>
                <w:sz w:val="20"/>
              </w:rPr>
            </w:pPr>
            <w:r w:rsidRPr="00FA015A">
              <w:rPr>
                <w:sz w:val="20"/>
              </w:rPr>
              <w:t>624</w:t>
            </w:r>
          </w:p>
        </w:tc>
        <w:tc>
          <w:tcPr>
            <w:tcW w:w="0" w:type="auto"/>
            <w:tcBorders>
              <w:top w:val="single" w:sz="4" w:space="0" w:color="auto"/>
            </w:tcBorders>
          </w:tcPr>
          <w:p w14:paraId="6EAD4BC6" w14:textId="4B73AD71" w:rsidR="00D96DA0" w:rsidRPr="00FA015A" w:rsidRDefault="00D96DA0" w:rsidP="00D96DA0">
            <w:pPr>
              <w:pStyle w:val="NumericTableBodyText"/>
              <w:spacing w:before="20" w:after="20"/>
              <w:jc w:val="center"/>
              <w:rPr>
                <w:sz w:val="20"/>
              </w:rPr>
            </w:pPr>
            <w:r w:rsidRPr="00FA015A">
              <w:rPr>
                <w:sz w:val="20"/>
              </w:rPr>
              <w:t>39.6</w:t>
            </w:r>
          </w:p>
        </w:tc>
        <w:tc>
          <w:tcPr>
            <w:tcW w:w="0" w:type="auto"/>
            <w:tcBorders>
              <w:top w:val="single" w:sz="4" w:space="0" w:color="auto"/>
            </w:tcBorders>
          </w:tcPr>
          <w:p w14:paraId="0940D928" w14:textId="73371AE6" w:rsidR="00D96DA0" w:rsidRPr="00FA015A" w:rsidRDefault="00D96DA0" w:rsidP="00D96DA0">
            <w:pPr>
              <w:pStyle w:val="NumericTableBodyText"/>
              <w:spacing w:before="20" w:after="20"/>
              <w:jc w:val="center"/>
              <w:rPr>
                <w:sz w:val="20"/>
              </w:rPr>
            </w:pPr>
            <w:r w:rsidRPr="00FA015A">
              <w:rPr>
                <w:sz w:val="20"/>
              </w:rPr>
              <w:t xml:space="preserve">19.7 </w:t>
            </w:r>
            <w:r w:rsidR="004052DD" w:rsidRPr="00FA015A">
              <w:rPr>
                <w:sz w:val="20"/>
              </w:rPr>
              <w:t>–</w:t>
            </w:r>
            <w:r w:rsidRPr="00FA015A">
              <w:rPr>
                <w:sz w:val="20"/>
              </w:rPr>
              <w:t xml:space="preserve"> 59.5</w:t>
            </w:r>
          </w:p>
        </w:tc>
      </w:tr>
      <w:tr w:rsidR="00D96DA0" w14:paraId="4483EA70" w14:textId="77777777">
        <w:trPr>
          <w:jc w:val="center"/>
        </w:trPr>
        <w:tc>
          <w:tcPr>
            <w:tcW w:w="1477" w:type="dxa"/>
          </w:tcPr>
          <w:p w14:paraId="3FEAC5DA" w14:textId="18F1915B" w:rsidR="00D96DA0" w:rsidRPr="00FA015A" w:rsidRDefault="00D96DA0" w:rsidP="00D96DA0">
            <w:pPr>
              <w:pStyle w:val="NumericTableBodyText"/>
              <w:spacing w:before="20" w:after="20"/>
              <w:rPr>
                <w:sz w:val="20"/>
              </w:rPr>
            </w:pPr>
            <w:r w:rsidRPr="00FA015A">
              <w:rPr>
                <w:sz w:val="20"/>
              </w:rPr>
              <w:t>Turbidity</w:t>
            </w:r>
          </w:p>
        </w:tc>
        <w:tc>
          <w:tcPr>
            <w:tcW w:w="0" w:type="auto"/>
          </w:tcPr>
          <w:p w14:paraId="2CB50780" w14:textId="06620C01" w:rsidR="00D96DA0" w:rsidRPr="00FA015A" w:rsidRDefault="00D96DA0" w:rsidP="00D96DA0">
            <w:pPr>
              <w:pStyle w:val="NumericTableBodyText"/>
              <w:spacing w:before="20" w:after="20"/>
              <w:jc w:val="center"/>
              <w:rPr>
                <w:sz w:val="20"/>
              </w:rPr>
            </w:pPr>
            <w:r w:rsidRPr="00FA015A">
              <w:rPr>
                <w:sz w:val="20"/>
              </w:rPr>
              <w:t>814</w:t>
            </w:r>
          </w:p>
        </w:tc>
        <w:tc>
          <w:tcPr>
            <w:tcW w:w="0" w:type="auto"/>
          </w:tcPr>
          <w:p w14:paraId="37ED8208" w14:textId="7A7341D3" w:rsidR="00D96DA0" w:rsidRPr="00FA015A" w:rsidRDefault="00D96DA0" w:rsidP="00D96DA0">
            <w:pPr>
              <w:pStyle w:val="NumericTableBodyText"/>
              <w:spacing w:before="20" w:after="20"/>
              <w:jc w:val="center"/>
              <w:rPr>
                <w:sz w:val="20"/>
              </w:rPr>
            </w:pPr>
            <w:r w:rsidRPr="00FA015A">
              <w:rPr>
                <w:sz w:val="20"/>
              </w:rPr>
              <w:t>61.9</w:t>
            </w:r>
          </w:p>
        </w:tc>
        <w:tc>
          <w:tcPr>
            <w:tcW w:w="0" w:type="auto"/>
          </w:tcPr>
          <w:p w14:paraId="2DA24027" w14:textId="02F5D407" w:rsidR="00D96DA0" w:rsidRPr="00FA015A" w:rsidRDefault="00D96DA0" w:rsidP="00D96DA0">
            <w:pPr>
              <w:pStyle w:val="NumericTableBodyText"/>
              <w:spacing w:before="20" w:after="20"/>
              <w:jc w:val="center"/>
              <w:rPr>
                <w:sz w:val="20"/>
              </w:rPr>
            </w:pPr>
            <w:r w:rsidRPr="00FA015A">
              <w:rPr>
                <w:sz w:val="20"/>
              </w:rPr>
              <w:t xml:space="preserve">49.4 </w:t>
            </w:r>
            <w:r w:rsidR="004052DD" w:rsidRPr="00FA015A">
              <w:rPr>
                <w:sz w:val="20"/>
              </w:rPr>
              <w:t>–</w:t>
            </w:r>
            <w:r w:rsidRPr="00FA015A">
              <w:rPr>
                <w:sz w:val="20"/>
              </w:rPr>
              <w:t xml:space="preserve"> 74.4</w:t>
            </w:r>
          </w:p>
        </w:tc>
      </w:tr>
      <w:tr w:rsidR="00C11AE1" w14:paraId="2040134F" w14:textId="77777777">
        <w:trPr>
          <w:jc w:val="center"/>
        </w:trPr>
        <w:tc>
          <w:tcPr>
            <w:tcW w:w="1477" w:type="dxa"/>
          </w:tcPr>
          <w:p w14:paraId="13C5B577" w14:textId="5374BC56" w:rsidR="00C11AE1" w:rsidRPr="00FA015A" w:rsidRDefault="00C11AE1" w:rsidP="00C11AE1">
            <w:pPr>
              <w:pStyle w:val="NumericTableBodyText"/>
              <w:spacing w:before="20" w:after="20"/>
              <w:rPr>
                <w:sz w:val="20"/>
              </w:rPr>
            </w:pPr>
            <w:r w:rsidRPr="00FA015A">
              <w:rPr>
                <w:sz w:val="20"/>
              </w:rPr>
              <w:t>MCI</w:t>
            </w:r>
          </w:p>
        </w:tc>
        <w:tc>
          <w:tcPr>
            <w:tcW w:w="0" w:type="auto"/>
          </w:tcPr>
          <w:p w14:paraId="22CF437D" w14:textId="54301905" w:rsidR="00C11AE1" w:rsidRPr="00FA015A" w:rsidRDefault="00C11AE1" w:rsidP="00C11AE1">
            <w:pPr>
              <w:pStyle w:val="NumericTableBodyText"/>
              <w:spacing w:before="20" w:after="20"/>
              <w:jc w:val="center"/>
              <w:rPr>
                <w:sz w:val="20"/>
              </w:rPr>
            </w:pPr>
            <w:r w:rsidRPr="00E76EE2">
              <w:t>834</w:t>
            </w:r>
          </w:p>
        </w:tc>
        <w:tc>
          <w:tcPr>
            <w:tcW w:w="0" w:type="auto"/>
          </w:tcPr>
          <w:p w14:paraId="045CE12A" w14:textId="420829AB" w:rsidR="00C11AE1" w:rsidRPr="00FA015A" w:rsidRDefault="00C11AE1" w:rsidP="00C11AE1">
            <w:pPr>
              <w:pStyle w:val="NumericTableBodyText"/>
              <w:spacing w:before="20" w:after="20"/>
              <w:jc w:val="center"/>
              <w:rPr>
                <w:sz w:val="20"/>
              </w:rPr>
            </w:pPr>
            <w:r w:rsidRPr="00E76EE2">
              <w:t>46.5</w:t>
            </w:r>
          </w:p>
        </w:tc>
        <w:tc>
          <w:tcPr>
            <w:tcW w:w="0" w:type="auto"/>
          </w:tcPr>
          <w:p w14:paraId="7A36B80F" w14:textId="51DFE2BD" w:rsidR="00C11AE1" w:rsidRPr="00FA015A" w:rsidRDefault="00C11AE1" w:rsidP="00C11AE1">
            <w:pPr>
              <w:pStyle w:val="NumericTableBodyText"/>
              <w:spacing w:before="20" w:after="20"/>
              <w:jc w:val="center"/>
              <w:rPr>
                <w:sz w:val="20"/>
              </w:rPr>
            </w:pPr>
            <w:r w:rsidRPr="00E76EE2">
              <w:t>39.9 - 53.0</w:t>
            </w:r>
          </w:p>
        </w:tc>
      </w:tr>
      <w:tr w:rsidR="00D96DA0" w14:paraId="64082D67" w14:textId="77777777">
        <w:trPr>
          <w:jc w:val="center"/>
        </w:trPr>
        <w:tc>
          <w:tcPr>
            <w:tcW w:w="1477" w:type="dxa"/>
          </w:tcPr>
          <w:p w14:paraId="55317AEA" w14:textId="03BEC1B2" w:rsidR="00D96DA0" w:rsidRPr="00FA015A" w:rsidRDefault="00D96DA0" w:rsidP="00D96DA0">
            <w:pPr>
              <w:pStyle w:val="NumericTableBodyText"/>
              <w:spacing w:before="20" w:after="20"/>
              <w:rPr>
                <w:sz w:val="20"/>
              </w:rPr>
            </w:pPr>
            <w:r w:rsidRPr="00FA015A">
              <w:rPr>
                <w:i/>
                <w:iCs/>
                <w:sz w:val="20"/>
              </w:rPr>
              <w:t>E. coli</w:t>
            </w:r>
          </w:p>
        </w:tc>
        <w:tc>
          <w:tcPr>
            <w:tcW w:w="0" w:type="auto"/>
          </w:tcPr>
          <w:p w14:paraId="66454C35" w14:textId="48198A8D" w:rsidR="00D96DA0" w:rsidRPr="00FA015A" w:rsidRDefault="00D96DA0" w:rsidP="00D96DA0">
            <w:pPr>
              <w:pStyle w:val="NumericTableBodyText"/>
              <w:spacing w:before="20" w:after="20"/>
              <w:jc w:val="center"/>
              <w:rPr>
                <w:sz w:val="20"/>
              </w:rPr>
            </w:pPr>
            <w:r w:rsidRPr="00FA015A">
              <w:rPr>
                <w:sz w:val="20"/>
              </w:rPr>
              <w:t>863</w:t>
            </w:r>
          </w:p>
        </w:tc>
        <w:tc>
          <w:tcPr>
            <w:tcW w:w="0" w:type="auto"/>
          </w:tcPr>
          <w:p w14:paraId="0B8967FF" w14:textId="16E5289A" w:rsidR="00D96DA0" w:rsidRPr="00FA015A" w:rsidRDefault="00D96DA0" w:rsidP="00D96DA0">
            <w:pPr>
              <w:pStyle w:val="NumericTableBodyText"/>
              <w:spacing w:before="20" w:after="20"/>
              <w:jc w:val="center"/>
              <w:rPr>
                <w:sz w:val="20"/>
              </w:rPr>
            </w:pPr>
            <w:r w:rsidRPr="00FA015A">
              <w:rPr>
                <w:sz w:val="20"/>
              </w:rPr>
              <w:t>39.4</w:t>
            </w:r>
          </w:p>
        </w:tc>
        <w:tc>
          <w:tcPr>
            <w:tcW w:w="0" w:type="auto"/>
          </w:tcPr>
          <w:p w14:paraId="316753D7" w14:textId="70D94C27" w:rsidR="00D96DA0" w:rsidRPr="00FA015A" w:rsidRDefault="00D96DA0" w:rsidP="00D96DA0">
            <w:pPr>
              <w:pStyle w:val="NumericTableBodyText"/>
              <w:spacing w:before="20" w:after="20"/>
              <w:jc w:val="center"/>
              <w:rPr>
                <w:sz w:val="20"/>
              </w:rPr>
            </w:pPr>
            <w:r w:rsidRPr="00FA015A">
              <w:rPr>
                <w:sz w:val="20"/>
              </w:rPr>
              <w:t xml:space="preserve">29.5 </w:t>
            </w:r>
            <w:r w:rsidR="004052DD" w:rsidRPr="00FA015A">
              <w:rPr>
                <w:sz w:val="20"/>
              </w:rPr>
              <w:t>–</w:t>
            </w:r>
            <w:r w:rsidRPr="00FA015A">
              <w:rPr>
                <w:sz w:val="20"/>
              </w:rPr>
              <w:t xml:space="preserve"> 49.3</w:t>
            </w:r>
          </w:p>
        </w:tc>
      </w:tr>
      <w:tr w:rsidR="00D96DA0" w14:paraId="1BC22575" w14:textId="77777777">
        <w:trPr>
          <w:jc w:val="center"/>
        </w:trPr>
        <w:tc>
          <w:tcPr>
            <w:tcW w:w="1477" w:type="dxa"/>
          </w:tcPr>
          <w:p w14:paraId="28C2C181" w14:textId="4B78E199" w:rsidR="00D96DA0" w:rsidRPr="00FA015A" w:rsidRDefault="00D96DA0" w:rsidP="00D96DA0">
            <w:pPr>
              <w:pStyle w:val="NumericTableBodyText"/>
              <w:spacing w:before="20" w:after="20"/>
              <w:rPr>
                <w:sz w:val="20"/>
              </w:rPr>
            </w:pPr>
            <w:r w:rsidRPr="00FA015A">
              <w:rPr>
                <w:sz w:val="20"/>
              </w:rPr>
              <w:t>DRP</w:t>
            </w:r>
          </w:p>
        </w:tc>
        <w:tc>
          <w:tcPr>
            <w:tcW w:w="0" w:type="auto"/>
          </w:tcPr>
          <w:p w14:paraId="528639B8" w14:textId="77738C36" w:rsidR="00D96DA0" w:rsidRPr="00FA015A" w:rsidRDefault="00D96DA0" w:rsidP="00D96DA0">
            <w:pPr>
              <w:pStyle w:val="NumericTableBodyText"/>
              <w:spacing w:before="20" w:after="20"/>
              <w:jc w:val="center"/>
              <w:rPr>
                <w:sz w:val="20"/>
              </w:rPr>
            </w:pPr>
            <w:r w:rsidRPr="00FA015A">
              <w:rPr>
                <w:sz w:val="20"/>
              </w:rPr>
              <w:t>847</w:t>
            </w:r>
          </w:p>
        </w:tc>
        <w:tc>
          <w:tcPr>
            <w:tcW w:w="0" w:type="auto"/>
          </w:tcPr>
          <w:p w14:paraId="0261291B" w14:textId="26D6E775" w:rsidR="00D96DA0" w:rsidRPr="00FA015A" w:rsidRDefault="00D96DA0" w:rsidP="00D96DA0">
            <w:pPr>
              <w:pStyle w:val="NumericTableBodyText"/>
              <w:spacing w:before="20" w:after="20"/>
              <w:jc w:val="center"/>
              <w:rPr>
                <w:sz w:val="20"/>
              </w:rPr>
            </w:pPr>
            <w:r w:rsidRPr="00FA015A">
              <w:rPr>
                <w:sz w:val="20"/>
              </w:rPr>
              <w:t>63</w:t>
            </w:r>
            <w:r w:rsidR="003D59A6" w:rsidRPr="00FA015A">
              <w:rPr>
                <w:sz w:val="20"/>
              </w:rPr>
              <w:t>.0</w:t>
            </w:r>
          </w:p>
        </w:tc>
        <w:tc>
          <w:tcPr>
            <w:tcW w:w="0" w:type="auto"/>
          </w:tcPr>
          <w:p w14:paraId="64729B71" w14:textId="11C44E0C" w:rsidR="00D96DA0" w:rsidRPr="00FA015A" w:rsidRDefault="00D96DA0" w:rsidP="00D96DA0">
            <w:pPr>
              <w:pStyle w:val="NumericTableBodyText"/>
              <w:spacing w:before="20" w:after="20"/>
              <w:jc w:val="center"/>
              <w:rPr>
                <w:sz w:val="20"/>
              </w:rPr>
            </w:pPr>
            <w:r w:rsidRPr="00FA015A">
              <w:rPr>
                <w:sz w:val="20"/>
              </w:rPr>
              <w:t xml:space="preserve">53.1 </w:t>
            </w:r>
            <w:r w:rsidR="004052DD" w:rsidRPr="00FA015A">
              <w:rPr>
                <w:sz w:val="20"/>
              </w:rPr>
              <w:t>–</w:t>
            </w:r>
            <w:r w:rsidRPr="00FA015A">
              <w:rPr>
                <w:sz w:val="20"/>
              </w:rPr>
              <w:t xml:space="preserve"> 72.9</w:t>
            </w:r>
          </w:p>
        </w:tc>
      </w:tr>
      <w:tr w:rsidR="00D96DA0" w14:paraId="61318FE0" w14:textId="77777777">
        <w:trPr>
          <w:jc w:val="center"/>
        </w:trPr>
        <w:tc>
          <w:tcPr>
            <w:tcW w:w="1477" w:type="dxa"/>
          </w:tcPr>
          <w:p w14:paraId="0223B719" w14:textId="76ED8689" w:rsidR="00D96DA0" w:rsidRPr="00FA015A" w:rsidRDefault="00D96DA0" w:rsidP="00D96DA0">
            <w:pPr>
              <w:pStyle w:val="NumericTableBodyText"/>
              <w:spacing w:before="20" w:after="20"/>
              <w:rPr>
                <w:sz w:val="20"/>
              </w:rPr>
            </w:pPr>
            <w:r w:rsidRPr="00FA015A">
              <w:rPr>
                <w:sz w:val="20"/>
              </w:rPr>
              <w:t>TP</w:t>
            </w:r>
          </w:p>
        </w:tc>
        <w:tc>
          <w:tcPr>
            <w:tcW w:w="0" w:type="auto"/>
          </w:tcPr>
          <w:p w14:paraId="2F33F966" w14:textId="114F3108" w:rsidR="00D96DA0" w:rsidRPr="00FA015A" w:rsidRDefault="00D96DA0" w:rsidP="00D96DA0">
            <w:pPr>
              <w:pStyle w:val="NumericTableBodyText"/>
              <w:spacing w:before="20" w:after="20"/>
              <w:jc w:val="center"/>
              <w:rPr>
                <w:sz w:val="20"/>
              </w:rPr>
            </w:pPr>
            <w:r w:rsidRPr="00FA015A">
              <w:rPr>
                <w:sz w:val="20"/>
              </w:rPr>
              <w:t>826</w:t>
            </w:r>
          </w:p>
        </w:tc>
        <w:tc>
          <w:tcPr>
            <w:tcW w:w="0" w:type="auto"/>
          </w:tcPr>
          <w:p w14:paraId="77F38430" w14:textId="2618ABBE" w:rsidR="00D96DA0" w:rsidRPr="00FA015A" w:rsidRDefault="00D96DA0" w:rsidP="00D96DA0">
            <w:pPr>
              <w:pStyle w:val="NumericTableBodyText"/>
              <w:spacing w:before="20" w:after="20"/>
              <w:jc w:val="center"/>
              <w:rPr>
                <w:sz w:val="20"/>
              </w:rPr>
            </w:pPr>
            <w:r w:rsidRPr="00FA015A">
              <w:rPr>
                <w:sz w:val="20"/>
              </w:rPr>
              <w:t>62.6</w:t>
            </w:r>
          </w:p>
        </w:tc>
        <w:tc>
          <w:tcPr>
            <w:tcW w:w="0" w:type="auto"/>
          </w:tcPr>
          <w:p w14:paraId="542316E1" w14:textId="01910D03" w:rsidR="00D96DA0" w:rsidRPr="00FA015A" w:rsidRDefault="00D96DA0" w:rsidP="00D96DA0">
            <w:pPr>
              <w:pStyle w:val="NumericTableBodyText"/>
              <w:spacing w:before="20" w:after="20"/>
              <w:jc w:val="center"/>
              <w:rPr>
                <w:sz w:val="20"/>
              </w:rPr>
            </w:pPr>
            <w:r w:rsidRPr="00FA015A">
              <w:rPr>
                <w:sz w:val="20"/>
              </w:rPr>
              <w:t xml:space="preserve">52.4 </w:t>
            </w:r>
            <w:r w:rsidR="004052DD" w:rsidRPr="00FA015A">
              <w:rPr>
                <w:sz w:val="20"/>
              </w:rPr>
              <w:t>–</w:t>
            </w:r>
            <w:r w:rsidRPr="00FA015A">
              <w:rPr>
                <w:sz w:val="20"/>
              </w:rPr>
              <w:t xml:space="preserve"> 72.8</w:t>
            </w:r>
          </w:p>
        </w:tc>
      </w:tr>
      <w:tr w:rsidR="00D96DA0" w14:paraId="09DF9CA6" w14:textId="77777777">
        <w:trPr>
          <w:jc w:val="center"/>
        </w:trPr>
        <w:tc>
          <w:tcPr>
            <w:tcW w:w="1477" w:type="dxa"/>
          </w:tcPr>
          <w:p w14:paraId="456971EC" w14:textId="17F35DB5" w:rsidR="00D96DA0" w:rsidRPr="00FA015A" w:rsidRDefault="00D96DA0" w:rsidP="00D96DA0">
            <w:pPr>
              <w:pStyle w:val="NumericTableBodyText"/>
              <w:spacing w:before="20" w:after="20"/>
              <w:rPr>
                <w:sz w:val="20"/>
              </w:rPr>
            </w:pPr>
            <w:r w:rsidRPr="00FA015A">
              <w:rPr>
                <w:sz w:val="20"/>
              </w:rPr>
              <w:t>NH</w:t>
            </w:r>
            <w:r w:rsidRPr="00FA015A">
              <w:rPr>
                <w:sz w:val="20"/>
                <w:vertAlign w:val="subscript"/>
              </w:rPr>
              <w:t>4</w:t>
            </w:r>
            <w:r w:rsidR="00E67322" w:rsidRPr="00FA015A">
              <w:rPr>
                <w:sz w:val="20"/>
              </w:rPr>
              <w:t>-</w:t>
            </w:r>
            <w:r w:rsidRPr="00FA015A">
              <w:rPr>
                <w:sz w:val="20"/>
              </w:rPr>
              <w:t>N</w:t>
            </w:r>
          </w:p>
        </w:tc>
        <w:tc>
          <w:tcPr>
            <w:tcW w:w="0" w:type="auto"/>
          </w:tcPr>
          <w:p w14:paraId="794433A3" w14:textId="022B57D6" w:rsidR="00D96DA0" w:rsidRPr="00FA015A" w:rsidRDefault="00D96DA0" w:rsidP="00D96DA0">
            <w:pPr>
              <w:pStyle w:val="NumericTableBodyText"/>
              <w:spacing w:before="20" w:after="20"/>
              <w:jc w:val="center"/>
              <w:rPr>
                <w:sz w:val="20"/>
              </w:rPr>
            </w:pPr>
            <w:r w:rsidRPr="00FA015A">
              <w:rPr>
                <w:sz w:val="20"/>
              </w:rPr>
              <w:t>769</w:t>
            </w:r>
          </w:p>
        </w:tc>
        <w:tc>
          <w:tcPr>
            <w:tcW w:w="0" w:type="auto"/>
          </w:tcPr>
          <w:p w14:paraId="487DEA4D" w14:textId="53D56011" w:rsidR="00D96DA0" w:rsidRPr="00FA015A" w:rsidRDefault="00D96DA0" w:rsidP="00D96DA0">
            <w:pPr>
              <w:pStyle w:val="NumericTableBodyText"/>
              <w:spacing w:before="20" w:after="20"/>
              <w:jc w:val="center"/>
              <w:rPr>
                <w:sz w:val="20"/>
              </w:rPr>
            </w:pPr>
            <w:r w:rsidRPr="00FA015A">
              <w:rPr>
                <w:sz w:val="20"/>
              </w:rPr>
              <w:t>42.7</w:t>
            </w:r>
          </w:p>
        </w:tc>
        <w:tc>
          <w:tcPr>
            <w:tcW w:w="0" w:type="auto"/>
          </w:tcPr>
          <w:p w14:paraId="21927001" w14:textId="4495C28E" w:rsidR="00D96DA0" w:rsidRPr="00FA015A" w:rsidRDefault="00D96DA0" w:rsidP="00D96DA0">
            <w:pPr>
              <w:pStyle w:val="NumericTableBodyText"/>
              <w:spacing w:before="20" w:after="20"/>
              <w:jc w:val="center"/>
              <w:rPr>
                <w:sz w:val="20"/>
              </w:rPr>
            </w:pPr>
            <w:r w:rsidRPr="00FA015A">
              <w:rPr>
                <w:sz w:val="20"/>
              </w:rPr>
              <w:t xml:space="preserve">34.7 </w:t>
            </w:r>
            <w:r w:rsidR="004052DD" w:rsidRPr="00FA015A">
              <w:rPr>
                <w:sz w:val="20"/>
              </w:rPr>
              <w:t>–</w:t>
            </w:r>
            <w:r w:rsidRPr="00FA015A">
              <w:rPr>
                <w:sz w:val="20"/>
              </w:rPr>
              <w:t xml:space="preserve"> 50.7</w:t>
            </w:r>
          </w:p>
        </w:tc>
      </w:tr>
      <w:tr w:rsidR="00D96DA0" w14:paraId="6DEE0E90" w14:textId="77777777">
        <w:trPr>
          <w:jc w:val="center"/>
        </w:trPr>
        <w:tc>
          <w:tcPr>
            <w:tcW w:w="1477" w:type="dxa"/>
          </w:tcPr>
          <w:p w14:paraId="62894E51" w14:textId="35A1B411" w:rsidR="00D96DA0" w:rsidRPr="00FA015A" w:rsidRDefault="00D96DA0" w:rsidP="00D96DA0">
            <w:pPr>
              <w:pStyle w:val="NumericTableBodyText"/>
              <w:spacing w:before="20" w:after="20"/>
              <w:rPr>
                <w:sz w:val="20"/>
              </w:rPr>
            </w:pPr>
            <w:r w:rsidRPr="00FA015A">
              <w:rPr>
                <w:sz w:val="20"/>
              </w:rPr>
              <w:t>NNN</w:t>
            </w:r>
          </w:p>
        </w:tc>
        <w:tc>
          <w:tcPr>
            <w:tcW w:w="0" w:type="auto"/>
          </w:tcPr>
          <w:p w14:paraId="488E543D" w14:textId="1785B497" w:rsidR="00D96DA0" w:rsidRPr="00FA015A" w:rsidRDefault="00D96DA0" w:rsidP="00D96DA0">
            <w:pPr>
              <w:pStyle w:val="NumericTableBodyText"/>
              <w:spacing w:before="20" w:after="20"/>
              <w:jc w:val="center"/>
              <w:rPr>
                <w:sz w:val="20"/>
              </w:rPr>
            </w:pPr>
            <w:r w:rsidRPr="00FA015A">
              <w:rPr>
                <w:sz w:val="20"/>
              </w:rPr>
              <w:t>861</w:t>
            </w:r>
          </w:p>
        </w:tc>
        <w:tc>
          <w:tcPr>
            <w:tcW w:w="0" w:type="auto"/>
          </w:tcPr>
          <w:p w14:paraId="174287B2" w14:textId="7F6DB21C" w:rsidR="00D96DA0" w:rsidRPr="00FA015A" w:rsidRDefault="00D96DA0" w:rsidP="00D96DA0">
            <w:pPr>
              <w:pStyle w:val="NumericTableBodyText"/>
              <w:spacing w:before="20" w:after="20"/>
              <w:jc w:val="center"/>
              <w:rPr>
                <w:sz w:val="20"/>
              </w:rPr>
            </w:pPr>
            <w:r w:rsidRPr="00FA015A">
              <w:rPr>
                <w:sz w:val="20"/>
              </w:rPr>
              <w:t>51</w:t>
            </w:r>
            <w:r w:rsidR="003D59A6" w:rsidRPr="00FA015A">
              <w:rPr>
                <w:sz w:val="20"/>
              </w:rPr>
              <w:t>.0</w:t>
            </w:r>
          </w:p>
        </w:tc>
        <w:tc>
          <w:tcPr>
            <w:tcW w:w="0" w:type="auto"/>
          </w:tcPr>
          <w:p w14:paraId="6E5C81D7" w14:textId="7853C803" w:rsidR="00D96DA0" w:rsidRPr="00FA015A" w:rsidRDefault="00D96DA0" w:rsidP="00D96DA0">
            <w:pPr>
              <w:pStyle w:val="NumericTableBodyText"/>
              <w:spacing w:before="20" w:after="20"/>
              <w:jc w:val="center"/>
              <w:rPr>
                <w:sz w:val="20"/>
              </w:rPr>
            </w:pPr>
            <w:r w:rsidRPr="00FA015A">
              <w:rPr>
                <w:sz w:val="20"/>
              </w:rPr>
              <w:t xml:space="preserve">23.4 </w:t>
            </w:r>
            <w:r w:rsidR="004052DD" w:rsidRPr="00FA015A">
              <w:rPr>
                <w:sz w:val="20"/>
              </w:rPr>
              <w:t>–</w:t>
            </w:r>
            <w:r w:rsidRPr="00FA015A">
              <w:rPr>
                <w:sz w:val="20"/>
              </w:rPr>
              <w:t xml:space="preserve"> 78.6</w:t>
            </w:r>
          </w:p>
        </w:tc>
      </w:tr>
      <w:tr w:rsidR="00D96DA0" w14:paraId="1B175523" w14:textId="77777777">
        <w:trPr>
          <w:jc w:val="center"/>
        </w:trPr>
        <w:tc>
          <w:tcPr>
            <w:tcW w:w="1477" w:type="dxa"/>
            <w:tcBorders>
              <w:bottom w:val="single" w:sz="4" w:space="0" w:color="auto"/>
            </w:tcBorders>
          </w:tcPr>
          <w:p w14:paraId="60B19515" w14:textId="53A7B3C3" w:rsidR="00D96DA0" w:rsidRPr="00FA015A" w:rsidRDefault="00D96DA0" w:rsidP="00D96DA0">
            <w:pPr>
              <w:pStyle w:val="NumericTableBodyText"/>
              <w:spacing w:before="20" w:after="20"/>
              <w:rPr>
                <w:sz w:val="20"/>
              </w:rPr>
            </w:pPr>
            <w:r w:rsidRPr="00FA015A">
              <w:rPr>
                <w:sz w:val="20"/>
              </w:rPr>
              <w:t>TN</w:t>
            </w:r>
          </w:p>
        </w:tc>
        <w:tc>
          <w:tcPr>
            <w:tcW w:w="0" w:type="auto"/>
            <w:tcBorders>
              <w:bottom w:val="single" w:sz="4" w:space="0" w:color="auto"/>
            </w:tcBorders>
          </w:tcPr>
          <w:p w14:paraId="17B140B1" w14:textId="63A81C4D" w:rsidR="00D96DA0" w:rsidRPr="00FA015A" w:rsidRDefault="00D96DA0" w:rsidP="00D96DA0">
            <w:pPr>
              <w:pStyle w:val="NumericTableBodyText"/>
              <w:spacing w:before="20" w:after="20"/>
              <w:jc w:val="center"/>
              <w:rPr>
                <w:sz w:val="20"/>
              </w:rPr>
            </w:pPr>
            <w:r w:rsidRPr="00FA015A">
              <w:rPr>
                <w:sz w:val="20"/>
              </w:rPr>
              <w:t>826</w:t>
            </w:r>
          </w:p>
        </w:tc>
        <w:tc>
          <w:tcPr>
            <w:tcW w:w="0" w:type="auto"/>
            <w:tcBorders>
              <w:bottom w:val="single" w:sz="4" w:space="0" w:color="auto"/>
            </w:tcBorders>
          </w:tcPr>
          <w:p w14:paraId="060B75A9" w14:textId="4352955B" w:rsidR="00D96DA0" w:rsidRPr="00FA015A" w:rsidRDefault="00D96DA0" w:rsidP="00D96DA0">
            <w:pPr>
              <w:pStyle w:val="NumericTableBodyText"/>
              <w:spacing w:before="20" w:after="20"/>
              <w:jc w:val="center"/>
              <w:rPr>
                <w:sz w:val="20"/>
              </w:rPr>
            </w:pPr>
            <w:r w:rsidRPr="00FA015A">
              <w:rPr>
                <w:sz w:val="20"/>
              </w:rPr>
              <w:t>55.3</w:t>
            </w:r>
          </w:p>
        </w:tc>
        <w:tc>
          <w:tcPr>
            <w:tcW w:w="0" w:type="auto"/>
            <w:tcBorders>
              <w:bottom w:val="single" w:sz="4" w:space="0" w:color="auto"/>
            </w:tcBorders>
          </w:tcPr>
          <w:p w14:paraId="00AD8015" w14:textId="62AD5021" w:rsidR="00D96DA0" w:rsidRPr="00FA015A" w:rsidRDefault="00D96DA0" w:rsidP="00D96DA0">
            <w:pPr>
              <w:pStyle w:val="NumericTableBodyText"/>
              <w:spacing w:before="20"/>
              <w:jc w:val="center"/>
              <w:rPr>
                <w:sz w:val="20"/>
              </w:rPr>
            </w:pPr>
            <w:r w:rsidRPr="00FA015A">
              <w:rPr>
                <w:sz w:val="20"/>
              </w:rPr>
              <w:t xml:space="preserve">33.9 </w:t>
            </w:r>
            <w:r w:rsidR="004052DD" w:rsidRPr="00FA015A">
              <w:rPr>
                <w:sz w:val="20"/>
              </w:rPr>
              <w:t>–</w:t>
            </w:r>
            <w:r w:rsidRPr="00FA015A">
              <w:rPr>
                <w:sz w:val="20"/>
              </w:rPr>
              <w:t xml:space="preserve"> 76.6</w:t>
            </w:r>
          </w:p>
        </w:tc>
      </w:tr>
    </w:tbl>
    <w:p w14:paraId="6929D955" w14:textId="77777777" w:rsidR="00412CF2" w:rsidRDefault="00412CF2" w:rsidP="00412CF2">
      <w:pPr>
        <w:pStyle w:val="BodyText"/>
      </w:pPr>
    </w:p>
    <w:p w14:paraId="05839160" w14:textId="264E4363" w:rsidR="00412CF2" w:rsidRDefault="00336953" w:rsidP="00412CF2">
      <w:pPr>
        <w:pStyle w:val="BodyText"/>
        <w:keepNext/>
      </w:pPr>
      <w:r>
        <w:rPr>
          <w:noProof/>
        </w:rPr>
        <w:drawing>
          <wp:inline distT="0" distB="0" distL="0" distR="0" wp14:anchorId="051968E4" wp14:editId="49446668">
            <wp:extent cx="5753100" cy="5753100"/>
            <wp:effectExtent l="0" t="0" r="0" b="0"/>
            <wp:docPr id="171440380" name="Picture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6"/>
                    <pic:cNvPicPr>
                      <a:picLocks noChangeAspect="1" noChangeArrowheads="1"/>
                    </pic:cNvPicPr>
                  </pic:nvPicPr>
                  <pic:blipFill>
                    <a:blip r:embed="rId52" cstate="print">
                      <a:extLst>
                        <a:ext uri="{28A0092B-C50C-407E-A947-70E740481C1C}">
                          <a14:useLocalDpi xmlns:a14="http://schemas.microsoft.com/office/drawing/2010/main" val="0"/>
                        </a:ext>
                      </a:extLst>
                    </a:blip>
                    <a:srcRect/>
                    <a:stretch>
                      <a:fillRect/>
                    </a:stretch>
                  </pic:blipFill>
                  <pic:spPr bwMode="auto">
                    <a:xfrm>
                      <a:off x="0" y="0"/>
                      <a:ext cx="5753100" cy="5753100"/>
                    </a:xfrm>
                    <a:prstGeom prst="rect">
                      <a:avLst/>
                    </a:prstGeom>
                    <a:noFill/>
                    <a:ln>
                      <a:noFill/>
                    </a:ln>
                  </pic:spPr>
                </pic:pic>
              </a:graphicData>
            </a:graphic>
          </wp:inline>
        </w:drawing>
      </w:r>
    </w:p>
    <w:p w14:paraId="236CB27E" w14:textId="2944F6C5" w:rsidR="00412CF2" w:rsidRPr="004E6F33" w:rsidRDefault="00412CF2" w:rsidP="00412CF2">
      <w:pPr>
        <w:pStyle w:val="Caption"/>
        <w:keepNext w:val="0"/>
        <w:rPr>
          <w:vanish/>
          <w:specVanish/>
        </w:rPr>
      </w:pPr>
      <w:bookmarkStart w:id="304" w:name="_Ref82771092"/>
      <w:bookmarkStart w:id="305" w:name="_Toc96690366"/>
      <w:bookmarkStart w:id="306" w:name="_Toc212213491"/>
      <w:r>
        <w:t xml:space="preserve">Figure </w:t>
      </w:r>
      <w:r w:rsidR="00F80E77">
        <w:fldChar w:fldCharType="begin"/>
      </w:r>
      <w:r w:rsidR="00F80E77">
        <w:instrText xml:space="preserve"> STYLEREF 1 \s </w:instrText>
      </w:r>
      <w:r w:rsidR="00F80E77">
        <w:fldChar w:fldCharType="separate"/>
      </w:r>
      <w:r w:rsidR="00E86EE1">
        <w:rPr>
          <w:noProof/>
        </w:rPr>
        <w:t>5</w:t>
      </w:r>
      <w:r w:rsidR="00F80E77">
        <w:rPr>
          <w:noProof/>
        </w:rPr>
        <w:fldChar w:fldCharType="end"/>
      </w:r>
      <w:r w:rsidR="00F852A1">
        <w:t>-</w:t>
      </w:r>
      <w:r w:rsidR="00F80E77">
        <w:fldChar w:fldCharType="begin"/>
      </w:r>
      <w:r w:rsidR="00F80E77">
        <w:instrText xml:space="preserve"> SEQ Figure \* ARABIC \s 1 </w:instrText>
      </w:r>
      <w:r w:rsidR="00F80E77">
        <w:fldChar w:fldCharType="separate"/>
      </w:r>
      <w:r w:rsidR="00E86EE1">
        <w:rPr>
          <w:noProof/>
        </w:rPr>
        <w:t>6</w:t>
      </w:r>
      <w:r w:rsidR="00F80E77">
        <w:rPr>
          <w:noProof/>
        </w:rPr>
        <w:fldChar w:fldCharType="end"/>
      </w:r>
      <w:bookmarkEnd w:id="304"/>
      <w:r>
        <w:t>:</w:t>
      </w:r>
      <w:r>
        <w:tab/>
        <w:t xml:space="preserve">Proportions of </w:t>
      </w:r>
      <w:r w:rsidR="00735E22">
        <w:t xml:space="preserve">improving </w:t>
      </w:r>
      <w:r>
        <w:t>trends (P</w:t>
      </w:r>
      <w:r w:rsidR="00735E22">
        <w:rPr>
          <w:vertAlign w:val="subscript"/>
        </w:rPr>
        <w:t>i</w:t>
      </w:r>
      <w:r>
        <w:t xml:space="preserve">) within </w:t>
      </w:r>
      <w:r w:rsidR="007467F8">
        <w:t>human modified land cover</w:t>
      </w:r>
      <w:r w:rsidR="007467F8" w:rsidDel="007467F8">
        <w:t xml:space="preserve"> </w:t>
      </w:r>
      <w:r>
        <w:t>classes for 10-year trends.</w:t>
      </w:r>
      <w:bookmarkEnd w:id="305"/>
      <w:bookmarkEnd w:id="306"/>
    </w:p>
    <w:p w14:paraId="1C086278" w14:textId="738E78BF" w:rsidR="00412CF2" w:rsidRDefault="00412CF2" w:rsidP="00412CF2">
      <w:pPr>
        <w:pStyle w:val="CaptionText"/>
      </w:pPr>
      <w:r>
        <w:t xml:space="preserve"> </w:t>
      </w:r>
      <w:r w:rsidRPr="00A0166F">
        <w:t>Error bars are 95% confidence intervals</w:t>
      </w:r>
      <w:r>
        <w:t>.</w:t>
      </w:r>
    </w:p>
    <w:p w14:paraId="08B64F24" w14:textId="465F08E7" w:rsidR="00412CF2" w:rsidRDefault="00412CF2" w:rsidP="00EE376C">
      <w:pPr>
        <w:pStyle w:val="Heading2"/>
        <w:numPr>
          <w:ilvl w:val="1"/>
          <w:numId w:val="7"/>
        </w:numPr>
      </w:pPr>
      <w:bookmarkStart w:id="307" w:name="_Toc82600420"/>
      <w:bookmarkStart w:id="308" w:name="_Toc96690329"/>
      <w:bookmarkStart w:id="309" w:name="_Toc212213445"/>
      <w:r>
        <w:lastRenderedPageBreak/>
        <w:t>Twenty-year trends (</w:t>
      </w:r>
      <w:r w:rsidR="00967BC0">
        <w:t>2005</w:t>
      </w:r>
      <w:r w:rsidR="006E5871">
        <w:t>–</w:t>
      </w:r>
      <w:r w:rsidR="00967BC0">
        <w:t>2024</w:t>
      </w:r>
      <w:r>
        <w:t>)</w:t>
      </w:r>
      <w:bookmarkEnd w:id="307"/>
      <w:bookmarkEnd w:id="308"/>
      <w:bookmarkEnd w:id="309"/>
    </w:p>
    <w:p w14:paraId="5506DEBC" w14:textId="046D659D" w:rsidR="00412CF2" w:rsidRDefault="00412CF2" w:rsidP="00412CF2">
      <w:pPr>
        <w:pStyle w:val="BodyText"/>
      </w:pPr>
      <w:r w:rsidRPr="00DB62D9">
        <w:t xml:space="preserve">Between </w:t>
      </w:r>
      <w:r w:rsidR="00E72E8F">
        <w:t xml:space="preserve">353 </w:t>
      </w:r>
      <w:r w:rsidRPr="00DB62D9">
        <w:t xml:space="preserve">and </w:t>
      </w:r>
      <w:r w:rsidR="00E72E8F">
        <w:t>591</w:t>
      </w:r>
      <w:r w:rsidRPr="00DB62D9">
        <w:t xml:space="preserve"> river monitoring sites met the filtering rules for the </w:t>
      </w:r>
      <w:r>
        <w:t>2</w:t>
      </w:r>
      <w:r w:rsidRPr="00DB62D9">
        <w:t xml:space="preserve">0-year trend analysis of nutrients, </w:t>
      </w:r>
      <w:r w:rsidR="006031B2" w:rsidRPr="004E4812">
        <w:rPr>
          <w:i/>
          <w:iCs/>
        </w:rPr>
        <w:t xml:space="preserve">E. </w:t>
      </w:r>
      <w:r w:rsidR="006031B2">
        <w:rPr>
          <w:i/>
          <w:iCs/>
        </w:rPr>
        <w:t>coli</w:t>
      </w:r>
      <w:r>
        <w:t xml:space="preserve">, </w:t>
      </w:r>
      <w:r w:rsidR="00CB3815">
        <w:t>turbidity</w:t>
      </w:r>
      <w:r w:rsidRPr="007147F9">
        <w:t xml:space="preserve">, MCI and </w:t>
      </w:r>
      <w:r w:rsidR="00CB3815">
        <w:t>clarity</w:t>
      </w:r>
      <w:r w:rsidRPr="007147F9">
        <w:t xml:space="preserve"> (</w:t>
      </w:r>
      <w:r>
        <w:fldChar w:fldCharType="begin"/>
      </w:r>
      <w:r>
        <w:instrText xml:space="preserve"> REF _Ref82771212 \h </w:instrText>
      </w:r>
      <w:r>
        <w:fldChar w:fldCharType="separate"/>
      </w:r>
      <w:r w:rsidR="00E86EE1">
        <w:t xml:space="preserve">Table </w:t>
      </w:r>
      <w:r w:rsidR="00E86EE1">
        <w:rPr>
          <w:noProof/>
        </w:rPr>
        <w:t>5</w:t>
      </w:r>
      <w:r w:rsidR="00E86EE1">
        <w:t>-</w:t>
      </w:r>
      <w:r w:rsidR="00E86EE1">
        <w:rPr>
          <w:noProof/>
        </w:rPr>
        <w:t>3</w:t>
      </w:r>
      <w:r>
        <w:fldChar w:fldCharType="end"/>
      </w:r>
      <w:r w:rsidRPr="007147F9">
        <w:t xml:space="preserve">). </w:t>
      </w:r>
      <w:bookmarkStart w:id="310" w:name="_Hlk212044102"/>
      <w:r w:rsidR="00BA1D50">
        <w:t>Site-coverage for 2</w:t>
      </w:r>
      <w:r w:rsidR="00BA1D50" w:rsidRPr="00DB62D9">
        <w:t xml:space="preserve">0-year trend analysis </w:t>
      </w:r>
      <w:r w:rsidR="00BA1D50">
        <w:t xml:space="preserve">was reduced compared to 10-year </w:t>
      </w:r>
      <w:r w:rsidR="00BA1D50" w:rsidRPr="00DB62D9">
        <w:t>trend analysis</w:t>
      </w:r>
      <w:r w:rsidR="00BA1D50">
        <w:t>.</w:t>
      </w:r>
      <w:r w:rsidR="00BA1D50" w:rsidRPr="00DB62D9">
        <w:t xml:space="preserve"> </w:t>
      </w:r>
      <w:bookmarkEnd w:id="310"/>
      <w:r w:rsidR="00BA1D50">
        <w:t>However, t</w:t>
      </w:r>
      <w:r w:rsidRPr="007147F9">
        <w:t>he qualifying sites were reasonably well-distributed geographically (</w:t>
      </w:r>
      <w:r>
        <w:fldChar w:fldCharType="begin"/>
      </w:r>
      <w:r>
        <w:instrText xml:space="preserve"> REF _Ref82771261 \h </w:instrText>
      </w:r>
      <w:r>
        <w:fldChar w:fldCharType="separate"/>
      </w:r>
      <w:r w:rsidR="00E86EE1">
        <w:t xml:space="preserve">Figure </w:t>
      </w:r>
      <w:r w:rsidR="00E86EE1">
        <w:rPr>
          <w:noProof/>
        </w:rPr>
        <w:t>5</w:t>
      </w:r>
      <w:r w:rsidR="00E86EE1">
        <w:t>-</w:t>
      </w:r>
      <w:r w:rsidR="00E86EE1">
        <w:rPr>
          <w:noProof/>
        </w:rPr>
        <w:t>7</w:t>
      </w:r>
      <w:r>
        <w:fldChar w:fldCharType="end"/>
      </w:r>
      <w:r w:rsidRPr="007147F9">
        <w:t>)</w:t>
      </w:r>
      <w:r w:rsidR="00BA1D50">
        <w:t>. T</w:t>
      </w:r>
      <w:r w:rsidR="00263561">
        <w:t xml:space="preserve">here </w:t>
      </w:r>
      <w:r w:rsidR="00BA1D50">
        <w:t>wa</w:t>
      </w:r>
      <w:r w:rsidR="00263561">
        <w:t xml:space="preserve">s limited coverage </w:t>
      </w:r>
      <w:r w:rsidR="00BA1D50">
        <w:t xml:space="preserve">of sites </w:t>
      </w:r>
      <w:r w:rsidR="00263561">
        <w:t>for clarity in the South Island.</w:t>
      </w:r>
      <w:r w:rsidRPr="00DB62D9">
        <w:t xml:space="preserve"> </w:t>
      </w:r>
      <w:r w:rsidR="00D744DC">
        <w:t>The proportion of observations that were censored for each variable was similar for the 20-year period compared to the 10-year period (</w:t>
      </w:r>
      <w:r w:rsidR="00D744DC">
        <w:fldChar w:fldCharType="begin"/>
      </w:r>
      <w:r w:rsidR="00D744DC">
        <w:instrText xml:space="preserve"> REF _Ref210144546 \h </w:instrText>
      </w:r>
      <w:r w:rsidR="00D744DC">
        <w:fldChar w:fldCharType="separate"/>
      </w:r>
      <w:r w:rsidR="00E86EE1">
        <w:t xml:space="preserve">Figure </w:t>
      </w:r>
      <w:r w:rsidR="00E86EE1">
        <w:rPr>
          <w:noProof/>
        </w:rPr>
        <w:t>5</w:t>
      </w:r>
      <w:r w:rsidR="00E86EE1">
        <w:noBreakHyphen/>
      </w:r>
      <w:r w:rsidR="00E86EE1">
        <w:rPr>
          <w:noProof/>
        </w:rPr>
        <w:t>2</w:t>
      </w:r>
      <w:r w:rsidR="00D744DC">
        <w:fldChar w:fldCharType="end"/>
      </w:r>
      <w:r w:rsidR="00D744DC">
        <w:t>).</w:t>
      </w:r>
    </w:p>
    <w:p w14:paraId="039BB728" w14:textId="1C897C31" w:rsidR="00412CF2" w:rsidRPr="004E6F33" w:rsidRDefault="00412CF2" w:rsidP="00412CF2">
      <w:pPr>
        <w:pStyle w:val="Caption"/>
        <w:keepLines/>
        <w:spacing w:after="120"/>
        <w:rPr>
          <w:vanish/>
          <w:specVanish/>
        </w:rPr>
      </w:pPr>
      <w:bookmarkStart w:id="311" w:name="_Ref82771212"/>
      <w:bookmarkStart w:id="312" w:name="_Toc96690346"/>
      <w:bookmarkStart w:id="313" w:name="_Toc212213465"/>
      <w:r>
        <w:t xml:space="preserve">Table </w:t>
      </w:r>
      <w:r w:rsidR="00F80E77">
        <w:fldChar w:fldCharType="begin"/>
      </w:r>
      <w:r w:rsidR="00F80E77">
        <w:instrText xml:space="preserve"> STYLEREF 1 \s </w:instrText>
      </w:r>
      <w:r w:rsidR="00F80E77">
        <w:fldChar w:fldCharType="separate"/>
      </w:r>
      <w:r w:rsidR="00E86EE1">
        <w:rPr>
          <w:noProof/>
        </w:rPr>
        <w:t>5</w:t>
      </w:r>
      <w:r w:rsidR="00F80E77">
        <w:rPr>
          <w:noProof/>
        </w:rPr>
        <w:fldChar w:fldCharType="end"/>
      </w:r>
      <w:r w:rsidR="00FF37D8">
        <w:t>-</w:t>
      </w:r>
      <w:r w:rsidR="00F80E77">
        <w:fldChar w:fldCharType="begin"/>
      </w:r>
      <w:r w:rsidR="00F80E77">
        <w:instrText xml:space="preserve"> SEQ Table \* ARABIC \s 1 </w:instrText>
      </w:r>
      <w:r w:rsidR="00F80E77">
        <w:fldChar w:fldCharType="separate"/>
      </w:r>
      <w:r w:rsidR="00E86EE1">
        <w:rPr>
          <w:noProof/>
        </w:rPr>
        <w:t>3</w:t>
      </w:r>
      <w:r w:rsidR="00F80E77">
        <w:rPr>
          <w:noProof/>
        </w:rPr>
        <w:fldChar w:fldCharType="end"/>
      </w:r>
      <w:bookmarkEnd w:id="311"/>
      <w:r>
        <w:t>:</w:t>
      </w:r>
      <w:r>
        <w:tab/>
        <w:t xml:space="preserve">Number of river monitoring sites by </w:t>
      </w:r>
      <w:r w:rsidR="0015455D">
        <w:t>human modified land cover</w:t>
      </w:r>
      <w:r w:rsidR="0015455D" w:rsidDel="0015455D">
        <w:t xml:space="preserve"> </w:t>
      </w:r>
      <w:r>
        <w:t xml:space="preserve">class and water quality variable included in the 20-year trend analyses of nutrients, </w:t>
      </w:r>
      <w:r w:rsidR="006031B2" w:rsidRPr="004E4812">
        <w:rPr>
          <w:i/>
          <w:iCs/>
        </w:rPr>
        <w:t xml:space="preserve">E. </w:t>
      </w:r>
      <w:r w:rsidR="006031B2">
        <w:rPr>
          <w:i/>
          <w:iCs/>
        </w:rPr>
        <w:t>coli</w:t>
      </w:r>
      <w:r>
        <w:t xml:space="preserve">, </w:t>
      </w:r>
      <w:r w:rsidR="00CB3815">
        <w:t>clarity</w:t>
      </w:r>
      <w:r>
        <w:t xml:space="preserve">, </w:t>
      </w:r>
      <w:r w:rsidR="00CB3815">
        <w:t>turbidity</w:t>
      </w:r>
      <w:r>
        <w:t xml:space="preserve"> and MCI.</w:t>
      </w:r>
      <w:bookmarkEnd w:id="312"/>
      <w:bookmarkEnd w:id="313"/>
    </w:p>
    <w:p w14:paraId="07CE1961" w14:textId="263861A0" w:rsidR="00412CF2" w:rsidRDefault="00412CF2" w:rsidP="00412CF2">
      <w:pPr>
        <w:pStyle w:val="CaptionText"/>
        <w:keepNext/>
        <w:keepLines/>
        <w:spacing w:after="120"/>
      </w:pPr>
      <w:r>
        <w:t xml:space="preserve"> </w:t>
      </w:r>
      <w:r w:rsidRPr="004E6F33">
        <w:t>The site numbers shown refer to sites that met the site inclusion requirements in Section 3.2.1 (measurements were available for at least 90% of the years and at least 90% of seasons).</w:t>
      </w:r>
      <w:r>
        <w:t xml:space="preserve"> </w:t>
      </w:r>
    </w:p>
    <w:tbl>
      <w:tblPr>
        <w:tblStyle w:val="TableGrid"/>
        <w:tblW w:w="7885" w:type="dxa"/>
        <w:jc w:val="center"/>
        <w:tblBorders>
          <w:left w:val="none" w:sz="0" w:space="0" w:color="auto"/>
          <w:right w:val="none" w:sz="0" w:space="0" w:color="auto"/>
          <w:insideV w:val="none" w:sz="0" w:space="0" w:color="auto"/>
        </w:tblBorders>
        <w:tblLayout w:type="fixed"/>
        <w:tblLook w:val="04A0" w:firstRow="1" w:lastRow="0" w:firstColumn="1" w:lastColumn="0" w:noHBand="0" w:noVBand="1"/>
      </w:tblPr>
      <w:tblGrid>
        <w:gridCol w:w="1239"/>
        <w:gridCol w:w="1329"/>
        <w:gridCol w:w="1329"/>
        <w:gridCol w:w="1330"/>
        <w:gridCol w:w="1329"/>
        <w:gridCol w:w="1329"/>
      </w:tblGrid>
      <w:tr w:rsidR="00412CF2" w:rsidRPr="00DB62D9" w14:paraId="60E99783" w14:textId="77777777" w:rsidTr="00FA015A">
        <w:trPr>
          <w:jc w:val="center"/>
        </w:trPr>
        <w:tc>
          <w:tcPr>
            <w:tcW w:w="1239" w:type="dxa"/>
            <w:vMerge w:val="restart"/>
            <w:noWrap/>
            <w:vAlign w:val="center"/>
          </w:tcPr>
          <w:p w14:paraId="08B05949" w14:textId="77777777" w:rsidR="00412CF2" w:rsidRPr="00FA015A" w:rsidRDefault="00412CF2">
            <w:pPr>
              <w:pStyle w:val="NumericTableHeading"/>
              <w:rPr>
                <w:sz w:val="20"/>
                <w:szCs w:val="28"/>
              </w:rPr>
            </w:pPr>
            <w:r w:rsidRPr="00FA015A">
              <w:rPr>
                <w:sz w:val="20"/>
                <w:szCs w:val="28"/>
              </w:rPr>
              <w:t>Variable</w:t>
            </w:r>
          </w:p>
        </w:tc>
        <w:tc>
          <w:tcPr>
            <w:tcW w:w="6646" w:type="dxa"/>
            <w:gridSpan w:val="5"/>
            <w:tcBorders>
              <w:bottom w:val="single" w:sz="4" w:space="0" w:color="auto"/>
            </w:tcBorders>
            <w:noWrap/>
            <w:vAlign w:val="center"/>
          </w:tcPr>
          <w:p w14:paraId="705DFE16" w14:textId="77777777" w:rsidR="00412CF2" w:rsidRPr="00FA015A" w:rsidRDefault="00412CF2">
            <w:pPr>
              <w:pStyle w:val="NumericTableHeading"/>
              <w:rPr>
                <w:sz w:val="20"/>
                <w:szCs w:val="28"/>
              </w:rPr>
            </w:pPr>
            <w:r w:rsidRPr="00FA015A">
              <w:rPr>
                <w:sz w:val="20"/>
                <w:szCs w:val="28"/>
              </w:rPr>
              <w:t>Number of sites</w:t>
            </w:r>
          </w:p>
        </w:tc>
      </w:tr>
      <w:tr w:rsidR="00DA1240" w:rsidRPr="00DB62D9" w14:paraId="3910075E" w14:textId="77777777" w:rsidTr="00FA015A">
        <w:trPr>
          <w:jc w:val="center"/>
        </w:trPr>
        <w:tc>
          <w:tcPr>
            <w:tcW w:w="1239" w:type="dxa"/>
            <w:vMerge/>
            <w:tcBorders>
              <w:bottom w:val="single" w:sz="4" w:space="0" w:color="auto"/>
            </w:tcBorders>
            <w:noWrap/>
            <w:vAlign w:val="center"/>
            <w:hideMark/>
          </w:tcPr>
          <w:p w14:paraId="7C6670CD" w14:textId="77777777" w:rsidR="00B342D9" w:rsidRPr="00FA015A" w:rsidRDefault="00B342D9" w:rsidP="00B342D9">
            <w:pPr>
              <w:pStyle w:val="NumericTableHeading"/>
              <w:rPr>
                <w:sz w:val="20"/>
                <w:szCs w:val="28"/>
              </w:rPr>
            </w:pPr>
          </w:p>
        </w:tc>
        <w:tc>
          <w:tcPr>
            <w:tcW w:w="1329" w:type="dxa"/>
            <w:tcBorders>
              <w:bottom w:val="single" w:sz="4" w:space="0" w:color="auto"/>
            </w:tcBorders>
            <w:noWrap/>
            <w:vAlign w:val="center"/>
          </w:tcPr>
          <w:p w14:paraId="01025E1D" w14:textId="77777777" w:rsidR="00B342D9" w:rsidRPr="00FA015A" w:rsidRDefault="00B342D9" w:rsidP="00B342D9">
            <w:pPr>
              <w:pStyle w:val="NumericTableHeading"/>
              <w:rPr>
                <w:sz w:val="20"/>
                <w:szCs w:val="28"/>
              </w:rPr>
            </w:pPr>
            <w:r w:rsidRPr="00FA015A">
              <w:rPr>
                <w:sz w:val="20"/>
                <w:szCs w:val="28"/>
              </w:rPr>
              <w:t>Total</w:t>
            </w:r>
          </w:p>
        </w:tc>
        <w:tc>
          <w:tcPr>
            <w:tcW w:w="1329" w:type="dxa"/>
            <w:tcBorders>
              <w:bottom w:val="single" w:sz="4" w:space="0" w:color="auto"/>
            </w:tcBorders>
            <w:noWrap/>
          </w:tcPr>
          <w:p w14:paraId="52E138E7" w14:textId="34CECB5B" w:rsidR="00B342D9" w:rsidRPr="00FA015A" w:rsidRDefault="00B342D9" w:rsidP="00B342D9">
            <w:pPr>
              <w:pStyle w:val="NumericTableHeading"/>
              <w:rPr>
                <w:sz w:val="20"/>
                <w:szCs w:val="28"/>
              </w:rPr>
            </w:pPr>
            <w:r w:rsidRPr="00FA015A">
              <w:rPr>
                <w:sz w:val="20"/>
                <w:szCs w:val="28"/>
              </w:rPr>
              <w:t>0</w:t>
            </w:r>
            <w:r w:rsidR="000C4D83" w:rsidRPr="00FA015A">
              <w:rPr>
                <w:sz w:val="20"/>
                <w:szCs w:val="28"/>
              </w:rPr>
              <w:t>–</w:t>
            </w:r>
            <w:r w:rsidRPr="00FA015A">
              <w:rPr>
                <w:sz w:val="20"/>
                <w:szCs w:val="28"/>
              </w:rPr>
              <w:t>25%</w:t>
            </w:r>
          </w:p>
        </w:tc>
        <w:tc>
          <w:tcPr>
            <w:tcW w:w="1330" w:type="dxa"/>
            <w:tcBorders>
              <w:bottom w:val="single" w:sz="4" w:space="0" w:color="auto"/>
            </w:tcBorders>
            <w:noWrap/>
          </w:tcPr>
          <w:p w14:paraId="2550E2DE" w14:textId="7207167A" w:rsidR="00B342D9" w:rsidRPr="00FA015A" w:rsidRDefault="00B342D9" w:rsidP="00B342D9">
            <w:pPr>
              <w:pStyle w:val="NumericTableHeading"/>
              <w:rPr>
                <w:sz w:val="20"/>
                <w:szCs w:val="28"/>
              </w:rPr>
            </w:pPr>
            <w:r w:rsidRPr="00FA015A">
              <w:rPr>
                <w:sz w:val="20"/>
                <w:szCs w:val="28"/>
              </w:rPr>
              <w:t>25</w:t>
            </w:r>
            <w:r w:rsidR="000C4D83" w:rsidRPr="00FA015A">
              <w:rPr>
                <w:sz w:val="20"/>
                <w:szCs w:val="28"/>
              </w:rPr>
              <w:t>–</w:t>
            </w:r>
            <w:r w:rsidRPr="00FA015A">
              <w:rPr>
                <w:sz w:val="20"/>
                <w:szCs w:val="28"/>
              </w:rPr>
              <w:t>50%</w:t>
            </w:r>
          </w:p>
        </w:tc>
        <w:tc>
          <w:tcPr>
            <w:tcW w:w="1329" w:type="dxa"/>
            <w:tcBorders>
              <w:bottom w:val="single" w:sz="4" w:space="0" w:color="auto"/>
            </w:tcBorders>
            <w:noWrap/>
          </w:tcPr>
          <w:p w14:paraId="2B1C21A3" w14:textId="08A1300E" w:rsidR="00B342D9" w:rsidRPr="00FA015A" w:rsidRDefault="00B342D9" w:rsidP="00B342D9">
            <w:pPr>
              <w:pStyle w:val="NumericTableHeading"/>
              <w:rPr>
                <w:sz w:val="20"/>
                <w:szCs w:val="28"/>
              </w:rPr>
            </w:pPr>
            <w:r w:rsidRPr="00FA015A">
              <w:rPr>
                <w:sz w:val="20"/>
                <w:szCs w:val="28"/>
              </w:rPr>
              <w:t>50</w:t>
            </w:r>
            <w:r w:rsidR="000C4D83" w:rsidRPr="00FA015A">
              <w:rPr>
                <w:sz w:val="20"/>
                <w:szCs w:val="28"/>
              </w:rPr>
              <w:t>–</w:t>
            </w:r>
            <w:r w:rsidRPr="00FA015A">
              <w:rPr>
                <w:sz w:val="20"/>
                <w:szCs w:val="28"/>
              </w:rPr>
              <w:t>75%</w:t>
            </w:r>
          </w:p>
        </w:tc>
        <w:tc>
          <w:tcPr>
            <w:tcW w:w="1329" w:type="dxa"/>
            <w:tcBorders>
              <w:bottom w:val="single" w:sz="4" w:space="0" w:color="auto"/>
            </w:tcBorders>
            <w:noWrap/>
          </w:tcPr>
          <w:p w14:paraId="71432C86" w14:textId="1CC6D14C" w:rsidR="00B342D9" w:rsidRPr="00FA015A" w:rsidRDefault="00B342D9" w:rsidP="00B342D9">
            <w:pPr>
              <w:pStyle w:val="NumericTableHeading"/>
              <w:rPr>
                <w:sz w:val="20"/>
                <w:szCs w:val="28"/>
              </w:rPr>
            </w:pPr>
            <w:r w:rsidRPr="00FA015A">
              <w:rPr>
                <w:sz w:val="20"/>
                <w:szCs w:val="28"/>
              </w:rPr>
              <w:t>75</w:t>
            </w:r>
            <w:r w:rsidR="000C4D83" w:rsidRPr="00FA015A">
              <w:rPr>
                <w:sz w:val="20"/>
                <w:szCs w:val="28"/>
              </w:rPr>
              <w:t>–</w:t>
            </w:r>
            <w:r w:rsidRPr="00FA015A">
              <w:rPr>
                <w:sz w:val="20"/>
                <w:szCs w:val="28"/>
              </w:rPr>
              <w:t>100%</w:t>
            </w:r>
          </w:p>
        </w:tc>
      </w:tr>
      <w:tr w:rsidR="0036589A" w:rsidRPr="00DB62D9" w14:paraId="63B084DC" w14:textId="77777777" w:rsidTr="00FA015A">
        <w:trPr>
          <w:jc w:val="center"/>
        </w:trPr>
        <w:tc>
          <w:tcPr>
            <w:tcW w:w="1239" w:type="dxa"/>
            <w:tcBorders>
              <w:bottom w:val="nil"/>
            </w:tcBorders>
            <w:noWrap/>
            <w:hideMark/>
          </w:tcPr>
          <w:p w14:paraId="36F77033" w14:textId="0488B6F9" w:rsidR="0036589A" w:rsidRPr="00FA015A" w:rsidRDefault="0036589A" w:rsidP="0036589A">
            <w:pPr>
              <w:pStyle w:val="NumericTableBodyText"/>
              <w:rPr>
                <w:sz w:val="20"/>
                <w:szCs w:val="28"/>
              </w:rPr>
            </w:pPr>
            <w:r w:rsidRPr="00FA015A">
              <w:rPr>
                <w:sz w:val="20"/>
                <w:szCs w:val="28"/>
              </w:rPr>
              <w:t>Clarity</w:t>
            </w:r>
          </w:p>
        </w:tc>
        <w:tc>
          <w:tcPr>
            <w:tcW w:w="1329" w:type="dxa"/>
            <w:tcBorders>
              <w:bottom w:val="nil"/>
            </w:tcBorders>
            <w:noWrap/>
          </w:tcPr>
          <w:p w14:paraId="4D982034" w14:textId="0BE015B9" w:rsidR="0036589A" w:rsidRPr="00FA015A" w:rsidRDefault="0036589A" w:rsidP="0036589A">
            <w:pPr>
              <w:pStyle w:val="NumericTableBodyText"/>
              <w:jc w:val="center"/>
              <w:rPr>
                <w:sz w:val="20"/>
                <w:szCs w:val="28"/>
              </w:rPr>
            </w:pPr>
            <w:r w:rsidRPr="00FA015A">
              <w:rPr>
                <w:sz w:val="20"/>
                <w:szCs w:val="28"/>
              </w:rPr>
              <w:t>362</w:t>
            </w:r>
          </w:p>
        </w:tc>
        <w:tc>
          <w:tcPr>
            <w:tcW w:w="1329" w:type="dxa"/>
            <w:tcBorders>
              <w:bottom w:val="nil"/>
            </w:tcBorders>
            <w:noWrap/>
          </w:tcPr>
          <w:p w14:paraId="60185643" w14:textId="2EAE1494" w:rsidR="0036589A" w:rsidRPr="00FA015A" w:rsidRDefault="0036589A" w:rsidP="0036589A">
            <w:pPr>
              <w:pStyle w:val="NumericTableBodyText"/>
              <w:jc w:val="center"/>
              <w:rPr>
                <w:sz w:val="20"/>
                <w:szCs w:val="28"/>
              </w:rPr>
            </w:pPr>
            <w:r w:rsidRPr="00FA015A">
              <w:rPr>
                <w:sz w:val="20"/>
                <w:szCs w:val="28"/>
              </w:rPr>
              <w:t>81</w:t>
            </w:r>
          </w:p>
        </w:tc>
        <w:tc>
          <w:tcPr>
            <w:tcW w:w="1330" w:type="dxa"/>
            <w:tcBorders>
              <w:bottom w:val="nil"/>
            </w:tcBorders>
            <w:noWrap/>
          </w:tcPr>
          <w:p w14:paraId="20B22D58" w14:textId="67583859" w:rsidR="0036589A" w:rsidRPr="00FA015A" w:rsidRDefault="0036589A" w:rsidP="0036589A">
            <w:pPr>
              <w:pStyle w:val="NumericTableBodyText"/>
              <w:jc w:val="center"/>
              <w:rPr>
                <w:sz w:val="20"/>
                <w:szCs w:val="28"/>
              </w:rPr>
            </w:pPr>
            <w:r w:rsidRPr="00FA015A">
              <w:rPr>
                <w:sz w:val="20"/>
                <w:szCs w:val="28"/>
              </w:rPr>
              <w:t>69</w:t>
            </w:r>
          </w:p>
        </w:tc>
        <w:tc>
          <w:tcPr>
            <w:tcW w:w="1329" w:type="dxa"/>
            <w:tcBorders>
              <w:bottom w:val="nil"/>
            </w:tcBorders>
            <w:noWrap/>
          </w:tcPr>
          <w:p w14:paraId="6E825D1C" w14:textId="3E768C38" w:rsidR="0036589A" w:rsidRPr="00FA015A" w:rsidRDefault="0036589A" w:rsidP="0036589A">
            <w:pPr>
              <w:pStyle w:val="NumericTableBodyText"/>
              <w:jc w:val="center"/>
              <w:rPr>
                <w:sz w:val="20"/>
                <w:szCs w:val="28"/>
              </w:rPr>
            </w:pPr>
            <w:r w:rsidRPr="00FA015A">
              <w:rPr>
                <w:sz w:val="20"/>
                <w:szCs w:val="28"/>
              </w:rPr>
              <w:t>76</w:t>
            </w:r>
          </w:p>
        </w:tc>
        <w:tc>
          <w:tcPr>
            <w:tcW w:w="1329" w:type="dxa"/>
            <w:tcBorders>
              <w:bottom w:val="nil"/>
            </w:tcBorders>
            <w:noWrap/>
          </w:tcPr>
          <w:p w14:paraId="1A3AFAB4" w14:textId="64EE0AAC" w:rsidR="0036589A" w:rsidRPr="00FA015A" w:rsidRDefault="0036589A" w:rsidP="0036589A">
            <w:pPr>
              <w:pStyle w:val="NumericTableBodyText"/>
              <w:jc w:val="center"/>
              <w:rPr>
                <w:sz w:val="20"/>
                <w:szCs w:val="28"/>
              </w:rPr>
            </w:pPr>
            <w:r w:rsidRPr="00FA015A">
              <w:rPr>
                <w:sz w:val="20"/>
                <w:szCs w:val="28"/>
              </w:rPr>
              <w:t>136</w:t>
            </w:r>
          </w:p>
        </w:tc>
      </w:tr>
      <w:tr w:rsidR="0036589A" w:rsidRPr="00DB62D9" w14:paraId="7077218A" w14:textId="77777777" w:rsidTr="00FA015A">
        <w:trPr>
          <w:jc w:val="center"/>
        </w:trPr>
        <w:tc>
          <w:tcPr>
            <w:tcW w:w="1239" w:type="dxa"/>
            <w:tcBorders>
              <w:top w:val="nil"/>
              <w:bottom w:val="nil"/>
            </w:tcBorders>
            <w:noWrap/>
            <w:hideMark/>
          </w:tcPr>
          <w:p w14:paraId="05E5D1FA" w14:textId="1B1C4985" w:rsidR="0036589A" w:rsidRPr="00FA015A" w:rsidRDefault="0036589A" w:rsidP="0036589A">
            <w:pPr>
              <w:pStyle w:val="NumericTableBodyText"/>
              <w:rPr>
                <w:sz w:val="20"/>
                <w:szCs w:val="28"/>
              </w:rPr>
            </w:pPr>
            <w:r w:rsidRPr="00FA015A">
              <w:rPr>
                <w:sz w:val="20"/>
                <w:szCs w:val="28"/>
              </w:rPr>
              <w:t>Turbidity</w:t>
            </w:r>
          </w:p>
        </w:tc>
        <w:tc>
          <w:tcPr>
            <w:tcW w:w="1329" w:type="dxa"/>
            <w:tcBorders>
              <w:top w:val="nil"/>
              <w:bottom w:val="nil"/>
            </w:tcBorders>
            <w:noWrap/>
          </w:tcPr>
          <w:p w14:paraId="5CB5266E" w14:textId="273D2F69" w:rsidR="0036589A" w:rsidRPr="00FA015A" w:rsidRDefault="0036589A" w:rsidP="0036589A">
            <w:pPr>
              <w:pStyle w:val="NumericTableBodyText"/>
              <w:jc w:val="center"/>
              <w:rPr>
                <w:sz w:val="20"/>
                <w:szCs w:val="28"/>
              </w:rPr>
            </w:pPr>
            <w:r w:rsidRPr="00FA015A">
              <w:rPr>
                <w:sz w:val="20"/>
                <w:szCs w:val="28"/>
              </w:rPr>
              <w:t>574</w:t>
            </w:r>
          </w:p>
        </w:tc>
        <w:tc>
          <w:tcPr>
            <w:tcW w:w="1329" w:type="dxa"/>
            <w:tcBorders>
              <w:top w:val="nil"/>
              <w:bottom w:val="nil"/>
            </w:tcBorders>
            <w:noWrap/>
          </w:tcPr>
          <w:p w14:paraId="2C903629" w14:textId="71509C8B" w:rsidR="0036589A" w:rsidRPr="00FA015A" w:rsidRDefault="0036589A" w:rsidP="0036589A">
            <w:pPr>
              <w:pStyle w:val="NumericTableBodyText"/>
              <w:jc w:val="center"/>
              <w:rPr>
                <w:sz w:val="20"/>
                <w:szCs w:val="28"/>
              </w:rPr>
            </w:pPr>
            <w:r w:rsidRPr="00FA015A">
              <w:rPr>
                <w:sz w:val="20"/>
                <w:szCs w:val="28"/>
              </w:rPr>
              <w:t>108</w:t>
            </w:r>
          </w:p>
        </w:tc>
        <w:tc>
          <w:tcPr>
            <w:tcW w:w="1330" w:type="dxa"/>
            <w:tcBorders>
              <w:top w:val="nil"/>
              <w:bottom w:val="nil"/>
            </w:tcBorders>
            <w:noWrap/>
          </w:tcPr>
          <w:p w14:paraId="337A8176" w14:textId="3C9272B0" w:rsidR="0036589A" w:rsidRPr="00FA015A" w:rsidRDefault="0036589A" w:rsidP="0036589A">
            <w:pPr>
              <w:pStyle w:val="NumericTableBodyText"/>
              <w:jc w:val="center"/>
              <w:rPr>
                <w:sz w:val="20"/>
                <w:szCs w:val="28"/>
              </w:rPr>
            </w:pPr>
            <w:r w:rsidRPr="00FA015A">
              <w:rPr>
                <w:sz w:val="20"/>
                <w:szCs w:val="28"/>
              </w:rPr>
              <w:t>114</w:t>
            </w:r>
          </w:p>
        </w:tc>
        <w:tc>
          <w:tcPr>
            <w:tcW w:w="1329" w:type="dxa"/>
            <w:tcBorders>
              <w:top w:val="nil"/>
              <w:bottom w:val="nil"/>
            </w:tcBorders>
            <w:noWrap/>
          </w:tcPr>
          <w:p w14:paraId="7DC5590A" w14:textId="59469CE2" w:rsidR="0036589A" w:rsidRPr="00FA015A" w:rsidRDefault="0036589A" w:rsidP="0036589A">
            <w:pPr>
              <w:pStyle w:val="NumericTableBodyText"/>
              <w:jc w:val="center"/>
              <w:rPr>
                <w:sz w:val="20"/>
                <w:szCs w:val="28"/>
              </w:rPr>
            </w:pPr>
            <w:r w:rsidRPr="00FA015A">
              <w:rPr>
                <w:sz w:val="20"/>
                <w:szCs w:val="28"/>
              </w:rPr>
              <w:t>108</w:t>
            </w:r>
          </w:p>
        </w:tc>
        <w:tc>
          <w:tcPr>
            <w:tcW w:w="1329" w:type="dxa"/>
            <w:tcBorders>
              <w:top w:val="nil"/>
              <w:bottom w:val="nil"/>
            </w:tcBorders>
            <w:noWrap/>
          </w:tcPr>
          <w:p w14:paraId="16F5D849" w14:textId="04FD66DE" w:rsidR="0036589A" w:rsidRPr="00FA015A" w:rsidRDefault="0036589A" w:rsidP="0036589A">
            <w:pPr>
              <w:pStyle w:val="NumericTableBodyText"/>
              <w:jc w:val="center"/>
              <w:rPr>
                <w:sz w:val="20"/>
                <w:szCs w:val="28"/>
              </w:rPr>
            </w:pPr>
            <w:r w:rsidRPr="00FA015A">
              <w:rPr>
                <w:sz w:val="20"/>
                <w:szCs w:val="28"/>
              </w:rPr>
              <w:t>244</w:t>
            </w:r>
          </w:p>
        </w:tc>
      </w:tr>
      <w:tr w:rsidR="009A4923" w:rsidRPr="00DB62D9" w14:paraId="5E6126A2" w14:textId="77777777" w:rsidTr="00FA015A">
        <w:trPr>
          <w:jc w:val="center"/>
        </w:trPr>
        <w:tc>
          <w:tcPr>
            <w:tcW w:w="1239" w:type="dxa"/>
            <w:tcBorders>
              <w:top w:val="nil"/>
              <w:bottom w:val="nil"/>
            </w:tcBorders>
            <w:noWrap/>
            <w:hideMark/>
          </w:tcPr>
          <w:p w14:paraId="254E8DBE" w14:textId="0860012F" w:rsidR="009A4923" w:rsidRPr="00FA015A" w:rsidRDefault="009A4923" w:rsidP="009A4923">
            <w:pPr>
              <w:pStyle w:val="NumericTableBodyText"/>
              <w:rPr>
                <w:sz w:val="20"/>
                <w:szCs w:val="28"/>
              </w:rPr>
            </w:pPr>
            <w:r w:rsidRPr="00FA015A">
              <w:rPr>
                <w:sz w:val="20"/>
                <w:szCs w:val="28"/>
              </w:rPr>
              <w:t>MCI</w:t>
            </w:r>
          </w:p>
        </w:tc>
        <w:tc>
          <w:tcPr>
            <w:tcW w:w="1329" w:type="dxa"/>
            <w:tcBorders>
              <w:top w:val="nil"/>
              <w:bottom w:val="nil"/>
            </w:tcBorders>
            <w:noWrap/>
          </w:tcPr>
          <w:p w14:paraId="51A066FF" w14:textId="52FF3745" w:rsidR="009A4923" w:rsidRPr="00FA015A" w:rsidRDefault="009A4923" w:rsidP="009A4923">
            <w:pPr>
              <w:pStyle w:val="NumericTableBodyText"/>
              <w:jc w:val="center"/>
              <w:rPr>
                <w:sz w:val="20"/>
                <w:szCs w:val="28"/>
              </w:rPr>
            </w:pPr>
            <w:r w:rsidRPr="00900595">
              <w:rPr>
                <w:sz w:val="20"/>
                <w:szCs w:val="28"/>
              </w:rPr>
              <w:t>422</w:t>
            </w:r>
          </w:p>
        </w:tc>
        <w:tc>
          <w:tcPr>
            <w:tcW w:w="1329" w:type="dxa"/>
            <w:tcBorders>
              <w:top w:val="nil"/>
              <w:bottom w:val="nil"/>
            </w:tcBorders>
            <w:noWrap/>
          </w:tcPr>
          <w:p w14:paraId="119C2E97" w14:textId="23F8222B" w:rsidR="009A4923" w:rsidRPr="00FA015A" w:rsidRDefault="009A4923" w:rsidP="009A4923">
            <w:pPr>
              <w:pStyle w:val="NumericTableBodyText"/>
              <w:jc w:val="center"/>
              <w:rPr>
                <w:sz w:val="20"/>
                <w:szCs w:val="28"/>
              </w:rPr>
            </w:pPr>
            <w:r w:rsidRPr="00900595">
              <w:rPr>
                <w:sz w:val="20"/>
                <w:szCs w:val="28"/>
              </w:rPr>
              <w:t>132</w:t>
            </w:r>
          </w:p>
        </w:tc>
        <w:tc>
          <w:tcPr>
            <w:tcW w:w="1330" w:type="dxa"/>
            <w:tcBorders>
              <w:top w:val="nil"/>
              <w:bottom w:val="nil"/>
            </w:tcBorders>
            <w:noWrap/>
          </w:tcPr>
          <w:p w14:paraId="2FB40430" w14:textId="014385C5" w:rsidR="009A4923" w:rsidRPr="00FA015A" w:rsidRDefault="009A4923" w:rsidP="009A4923">
            <w:pPr>
              <w:pStyle w:val="NumericTableBodyText"/>
              <w:jc w:val="center"/>
              <w:rPr>
                <w:sz w:val="20"/>
                <w:szCs w:val="28"/>
              </w:rPr>
            </w:pPr>
            <w:r w:rsidRPr="00900595">
              <w:rPr>
                <w:sz w:val="20"/>
                <w:szCs w:val="28"/>
              </w:rPr>
              <w:t>76</w:t>
            </w:r>
          </w:p>
        </w:tc>
        <w:tc>
          <w:tcPr>
            <w:tcW w:w="1329" w:type="dxa"/>
            <w:tcBorders>
              <w:top w:val="nil"/>
              <w:bottom w:val="nil"/>
            </w:tcBorders>
            <w:noWrap/>
          </w:tcPr>
          <w:p w14:paraId="28117B28" w14:textId="166F883F" w:rsidR="009A4923" w:rsidRPr="00FA015A" w:rsidRDefault="009A4923" w:rsidP="009A4923">
            <w:pPr>
              <w:pStyle w:val="NumericTableBodyText"/>
              <w:jc w:val="center"/>
              <w:rPr>
                <w:sz w:val="20"/>
                <w:szCs w:val="28"/>
              </w:rPr>
            </w:pPr>
            <w:r w:rsidRPr="00900595">
              <w:rPr>
                <w:sz w:val="20"/>
                <w:szCs w:val="28"/>
              </w:rPr>
              <w:t>72</w:t>
            </w:r>
          </w:p>
        </w:tc>
        <w:tc>
          <w:tcPr>
            <w:tcW w:w="1329" w:type="dxa"/>
            <w:tcBorders>
              <w:top w:val="nil"/>
              <w:bottom w:val="nil"/>
            </w:tcBorders>
            <w:noWrap/>
          </w:tcPr>
          <w:p w14:paraId="41AE7F94" w14:textId="4FCA9CC6" w:rsidR="009A4923" w:rsidRPr="00FA015A" w:rsidRDefault="009A4923" w:rsidP="009A4923">
            <w:pPr>
              <w:pStyle w:val="NumericTableBodyText"/>
              <w:jc w:val="center"/>
              <w:rPr>
                <w:sz w:val="20"/>
                <w:szCs w:val="28"/>
              </w:rPr>
            </w:pPr>
            <w:r w:rsidRPr="00900595">
              <w:rPr>
                <w:sz w:val="20"/>
                <w:szCs w:val="28"/>
              </w:rPr>
              <w:t>142</w:t>
            </w:r>
          </w:p>
        </w:tc>
      </w:tr>
      <w:tr w:rsidR="0036589A" w:rsidRPr="00DB62D9" w14:paraId="2A4FB433" w14:textId="77777777" w:rsidTr="00FA015A">
        <w:trPr>
          <w:jc w:val="center"/>
        </w:trPr>
        <w:tc>
          <w:tcPr>
            <w:tcW w:w="1239" w:type="dxa"/>
            <w:tcBorders>
              <w:top w:val="nil"/>
              <w:bottom w:val="nil"/>
            </w:tcBorders>
            <w:noWrap/>
            <w:hideMark/>
          </w:tcPr>
          <w:p w14:paraId="5013F4D6" w14:textId="7574172C" w:rsidR="0036589A" w:rsidRPr="00FA015A" w:rsidRDefault="0036589A" w:rsidP="0036589A">
            <w:pPr>
              <w:pStyle w:val="NumericTableBodyText"/>
              <w:rPr>
                <w:sz w:val="20"/>
                <w:szCs w:val="28"/>
              </w:rPr>
            </w:pPr>
            <w:r w:rsidRPr="00FA015A">
              <w:rPr>
                <w:i/>
                <w:iCs/>
                <w:sz w:val="20"/>
                <w:szCs w:val="28"/>
              </w:rPr>
              <w:t>E. coli</w:t>
            </w:r>
          </w:p>
        </w:tc>
        <w:tc>
          <w:tcPr>
            <w:tcW w:w="1329" w:type="dxa"/>
            <w:tcBorders>
              <w:top w:val="nil"/>
              <w:bottom w:val="nil"/>
            </w:tcBorders>
            <w:noWrap/>
          </w:tcPr>
          <w:p w14:paraId="28A4835F" w14:textId="01A9F91C" w:rsidR="0036589A" w:rsidRPr="00FA015A" w:rsidRDefault="0036589A" w:rsidP="0036589A">
            <w:pPr>
              <w:pStyle w:val="NumericTableBodyText"/>
              <w:jc w:val="center"/>
              <w:rPr>
                <w:sz w:val="20"/>
                <w:szCs w:val="28"/>
              </w:rPr>
            </w:pPr>
            <w:r w:rsidRPr="00FA015A">
              <w:rPr>
                <w:sz w:val="20"/>
                <w:szCs w:val="28"/>
              </w:rPr>
              <w:t>544</w:t>
            </w:r>
          </w:p>
        </w:tc>
        <w:tc>
          <w:tcPr>
            <w:tcW w:w="1329" w:type="dxa"/>
            <w:tcBorders>
              <w:top w:val="nil"/>
              <w:bottom w:val="nil"/>
            </w:tcBorders>
            <w:noWrap/>
          </w:tcPr>
          <w:p w14:paraId="4A508DE1" w14:textId="70C6600A" w:rsidR="0036589A" w:rsidRPr="00FA015A" w:rsidRDefault="0036589A" w:rsidP="0036589A">
            <w:pPr>
              <w:pStyle w:val="NumericTableBodyText"/>
              <w:jc w:val="center"/>
              <w:rPr>
                <w:sz w:val="20"/>
                <w:szCs w:val="28"/>
              </w:rPr>
            </w:pPr>
            <w:r w:rsidRPr="00FA015A">
              <w:rPr>
                <w:sz w:val="20"/>
                <w:szCs w:val="28"/>
              </w:rPr>
              <w:t>119</w:t>
            </w:r>
          </w:p>
        </w:tc>
        <w:tc>
          <w:tcPr>
            <w:tcW w:w="1330" w:type="dxa"/>
            <w:tcBorders>
              <w:top w:val="nil"/>
              <w:bottom w:val="nil"/>
            </w:tcBorders>
            <w:noWrap/>
          </w:tcPr>
          <w:p w14:paraId="0F5FDDB0" w14:textId="055F5AAC" w:rsidR="0036589A" w:rsidRPr="00FA015A" w:rsidRDefault="0036589A" w:rsidP="0036589A">
            <w:pPr>
              <w:pStyle w:val="NumericTableBodyText"/>
              <w:jc w:val="center"/>
              <w:rPr>
                <w:sz w:val="20"/>
                <w:szCs w:val="28"/>
              </w:rPr>
            </w:pPr>
            <w:r w:rsidRPr="00FA015A">
              <w:rPr>
                <w:sz w:val="20"/>
                <w:szCs w:val="28"/>
              </w:rPr>
              <w:t>113</w:t>
            </w:r>
          </w:p>
        </w:tc>
        <w:tc>
          <w:tcPr>
            <w:tcW w:w="1329" w:type="dxa"/>
            <w:tcBorders>
              <w:top w:val="nil"/>
              <w:bottom w:val="nil"/>
            </w:tcBorders>
            <w:noWrap/>
          </w:tcPr>
          <w:p w14:paraId="6BC86075" w14:textId="36261AE1" w:rsidR="0036589A" w:rsidRPr="00FA015A" w:rsidRDefault="0036589A" w:rsidP="0036589A">
            <w:pPr>
              <w:pStyle w:val="NumericTableBodyText"/>
              <w:jc w:val="center"/>
              <w:rPr>
                <w:sz w:val="20"/>
                <w:szCs w:val="28"/>
              </w:rPr>
            </w:pPr>
            <w:r w:rsidRPr="00FA015A">
              <w:rPr>
                <w:sz w:val="20"/>
                <w:szCs w:val="28"/>
              </w:rPr>
              <w:t>102</w:t>
            </w:r>
          </w:p>
        </w:tc>
        <w:tc>
          <w:tcPr>
            <w:tcW w:w="1329" w:type="dxa"/>
            <w:tcBorders>
              <w:top w:val="nil"/>
              <w:bottom w:val="nil"/>
            </w:tcBorders>
            <w:noWrap/>
          </w:tcPr>
          <w:p w14:paraId="01295933" w14:textId="6EE1EB86" w:rsidR="0036589A" w:rsidRPr="00FA015A" w:rsidRDefault="0036589A" w:rsidP="0036589A">
            <w:pPr>
              <w:pStyle w:val="NumericTableBodyText"/>
              <w:jc w:val="center"/>
              <w:rPr>
                <w:sz w:val="20"/>
                <w:szCs w:val="28"/>
              </w:rPr>
            </w:pPr>
            <w:r w:rsidRPr="00FA015A">
              <w:rPr>
                <w:sz w:val="20"/>
                <w:szCs w:val="28"/>
              </w:rPr>
              <w:t>210</w:t>
            </w:r>
          </w:p>
        </w:tc>
      </w:tr>
      <w:tr w:rsidR="0036589A" w:rsidRPr="00DB62D9" w14:paraId="24DF1001" w14:textId="77777777" w:rsidTr="00FA015A">
        <w:trPr>
          <w:jc w:val="center"/>
        </w:trPr>
        <w:tc>
          <w:tcPr>
            <w:tcW w:w="1239" w:type="dxa"/>
            <w:tcBorders>
              <w:top w:val="nil"/>
              <w:bottom w:val="nil"/>
            </w:tcBorders>
            <w:noWrap/>
            <w:hideMark/>
          </w:tcPr>
          <w:p w14:paraId="4EC0C49F" w14:textId="6C155FF3" w:rsidR="0036589A" w:rsidRPr="00FA015A" w:rsidRDefault="0036589A" w:rsidP="0036589A">
            <w:pPr>
              <w:pStyle w:val="NumericTableBodyText"/>
              <w:rPr>
                <w:sz w:val="20"/>
                <w:szCs w:val="28"/>
              </w:rPr>
            </w:pPr>
            <w:r w:rsidRPr="00FA015A">
              <w:rPr>
                <w:sz w:val="20"/>
                <w:szCs w:val="28"/>
              </w:rPr>
              <w:t>DRP</w:t>
            </w:r>
          </w:p>
        </w:tc>
        <w:tc>
          <w:tcPr>
            <w:tcW w:w="1329" w:type="dxa"/>
            <w:tcBorders>
              <w:top w:val="nil"/>
              <w:bottom w:val="nil"/>
            </w:tcBorders>
            <w:noWrap/>
          </w:tcPr>
          <w:p w14:paraId="5443E0AA" w14:textId="0B0ED941" w:rsidR="0036589A" w:rsidRPr="00FA015A" w:rsidRDefault="0036589A" w:rsidP="0036589A">
            <w:pPr>
              <w:pStyle w:val="NumericTableBodyText"/>
              <w:jc w:val="center"/>
              <w:rPr>
                <w:sz w:val="20"/>
                <w:szCs w:val="28"/>
              </w:rPr>
            </w:pPr>
            <w:r w:rsidRPr="00FA015A">
              <w:rPr>
                <w:sz w:val="20"/>
                <w:szCs w:val="28"/>
              </w:rPr>
              <w:t>569</w:t>
            </w:r>
          </w:p>
        </w:tc>
        <w:tc>
          <w:tcPr>
            <w:tcW w:w="1329" w:type="dxa"/>
            <w:tcBorders>
              <w:top w:val="nil"/>
              <w:bottom w:val="nil"/>
            </w:tcBorders>
            <w:noWrap/>
          </w:tcPr>
          <w:p w14:paraId="4B0EB445" w14:textId="53B13C59" w:rsidR="0036589A" w:rsidRPr="00FA015A" w:rsidRDefault="0036589A" w:rsidP="0036589A">
            <w:pPr>
              <w:pStyle w:val="NumericTableBodyText"/>
              <w:jc w:val="center"/>
              <w:rPr>
                <w:sz w:val="20"/>
                <w:szCs w:val="28"/>
              </w:rPr>
            </w:pPr>
            <w:r w:rsidRPr="00FA015A">
              <w:rPr>
                <w:sz w:val="20"/>
                <w:szCs w:val="28"/>
              </w:rPr>
              <w:t>111</w:t>
            </w:r>
          </w:p>
        </w:tc>
        <w:tc>
          <w:tcPr>
            <w:tcW w:w="1330" w:type="dxa"/>
            <w:tcBorders>
              <w:top w:val="nil"/>
              <w:bottom w:val="nil"/>
            </w:tcBorders>
            <w:noWrap/>
          </w:tcPr>
          <w:p w14:paraId="0E26A518" w14:textId="516502D7" w:rsidR="0036589A" w:rsidRPr="00FA015A" w:rsidRDefault="0036589A" w:rsidP="0036589A">
            <w:pPr>
              <w:pStyle w:val="NumericTableBodyText"/>
              <w:jc w:val="center"/>
              <w:rPr>
                <w:sz w:val="20"/>
                <w:szCs w:val="28"/>
              </w:rPr>
            </w:pPr>
            <w:r w:rsidRPr="00FA015A">
              <w:rPr>
                <w:sz w:val="20"/>
                <w:szCs w:val="28"/>
              </w:rPr>
              <w:t>111</w:t>
            </w:r>
          </w:p>
        </w:tc>
        <w:tc>
          <w:tcPr>
            <w:tcW w:w="1329" w:type="dxa"/>
            <w:tcBorders>
              <w:top w:val="nil"/>
              <w:bottom w:val="nil"/>
            </w:tcBorders>
            <w:noWrap/>
          </w:tcPr>
          <w:p w14:paraId="7B983E04" w14:textId="2B2ACA26" w:rsidR="0036589A" w:rsidRPr="00FA015A" w:rsidRDefault="0036589A" w:rsidP="0036589A">
            <w:pPr>
              <w:pStyle w:val="NumericTableBodyText"/>
              <w:jc w:val="center"/>
              <w:rPr>
                <w:sz w:val="20"/>
                <w:szCs w:val="28"/>
              </w:rPr>
            </w:pPr>
            <w:r w:rsidRPr="00FA015A">
              <w:rPr>
                <w:sz w:val="20"/>
                <w:szCs w:val="28"/>
              </w:rPr>
              <w:t>109</w:t>
            </w:r>
          </w:p>
        </w:tc>
        <w:tc>
          <w:tcPr>
            <w:tcW w:w="1329" w:type="dxa"/>
            <w:tcBorders>
              <w:top w:val="nil"/>
              <w:bottom w:val="nil"/>
            </w:tcBorders>
            <w:noWrap/>
          </w:tcPr>
          <w:p w14:paraId="1A90176A" w14:textId="2399D7B1" w:rsidR="0036589A" w:rsidRPr="00FA015A" w:rsidRDefault="0036589A" w:rsidP="0036589A">
            <w:pPr>
              <w:pStyle w:val="NumericTableBodyText"/>
              <w:jc w:val="center"/>
              <w:rPr>
                <w:sz w:val="20"/>
                <w:szCs w:val="28"/>
              </w:rPr>
            </w:pPr>
            <w:r w:rsidRPr="00FA015A">
              <w:rPr>
                <w:sz w:val="20"/>
                <w:szCs w:val="28"/>
              </w:rPr>
              <w:t>238</w:t>
            </w:r>
          </w:p>
        </w:tc>
      </w:tr>
      <w:tr w:rsidR="0036589A" w:rsidRPr="00DB62D9" w14:paraId="5ED0668A" w14:textId="77777777" w:rsidTr="00FA015A">
        <w:trPr>
          <w:jc w:val="center"/>
        </w:trPr>
        <w:tc>
          <w:tcPr>
            <w:tcW w:w="1239" w:type="dxa"/>
            <w:tcBorders>
              <w:top w:val="nil"/>
              <w:bottom w:val="nil"/>
            </w:tcBorders>
            <w:noWrap/>
            <w:hideMark/>
          </w:tcPr>
          <w:p w14:paraId="1C75CFAE" w14:textId="5FF46A81" w:rsidR="0036589A" w:rsidRPr="00FA015A" w:rsidRDefault="0036589A" w:rsidP="0036589A">
            <w:pPr>
              <w:pStyle w:val="NumericTableBodyText"/>
              <w:rPr>
                <w:sz w:val="20"/>
                <w:szCs w:val="28"/>
              </w:rPr>
            </w:pPr>
            <w:r w:rsidRPr="00FA015A">
              <w:rPr>
                <w:sz w:val="20"/>
                <w:szCs w:val="28"/>
              </w:rPr>
              <w:t>TP</w:t>
            </w:r>
          </w:p>
        </w:tc>
        <w:tc>
          <w:tcPr>
            <w:tcW w:w="1329" w:type="dxa"/>
            <w:tcBorders>
              <w:top w:val="nil"/>
              <w:bottom w:val="nil"/>
            </w:tcBorders>
            <w:noWrap/>
          </w:tcPr>
          <w:p w14:paraId="6EAD0D77" w14:textId="3EA6C276" w:rsidR="0036589A" w:rsidRPr="00FA015A" w:rsidRDefault="0036589A" w:rsidP="0036589A">
            <w:pPr>
              <w:pStyle w:val="NumericTableBodyText"/>
              <w:jc w:val="center"/>
              <w:rPr>
                <w:sz w:val="20"/>
                <w:szCs w:val="28"/>
              </w:rPr>
            </w:pPr>
            <w:r w:rsidRPr="00FA015A">
              <w:rPr>
                <w:sz w:val="20"/>
                <w:szCs w:val="28"/>
              </w:rPr>
              <w:t>495</w:t>
            </w:r>
          </w:p>
        </w:tc>
        <w:tc>
          <w:tcPr>
            <w:tcW w:w="1329" w:type="dxa"/>
            <w:tcBorders>
              <w:top w:val="nil"/>
              <w:bottom w:val="nil"/>
            </w:tcBorders>
            <w:noWrap/>
          </w:tcPr>
          <w:p w14:paraId="7FEA8477" w14:textId="1E7EFC6A" w:rsidR="0036589A" w:rsidRPr="00FA015A" w:rsidRDefault="0036589A" w:rsidP="0036589A">
            <w:pPr>
              <w:pStyle w:val="NumericTableBodyText"/>
              <w:jc w:val="center"/>
              <w:rPr>
                <w:sz w:val="20"/>
                <w:szCs w:val="28"/>
              </w:rPr>
            </w:pPr>
            <w:r w:rsidRPr="00FA015A">
              <w:rPr>
                <w:sz w:val="20"/>
                <w:szCs w:val="28"/>
              </w:rPr>
              <w:t>98</w:t>
            </w:r>
          </w:p>
        </w:tc>
        <w:tc>
          <w:tcPr>
            <w:tcW w:w="1330" w:type="dxa"/>
            <w:tcBorders>
              <w:top w:val="nil"/>
              <w:bottom w:val="nil"/>
            </w:tcBorders>
            <w:noWrap/>
          </w:tcPr>
          <w:p w14:paraId="62E8BB58" w14:textId="08A6364B" w:rsidR="0036589A" w:rsidRPr="00FA015A" w:rsidRDefault="0036589A" w:rsidP="0036589A">
            <w:pPr>
              <w:pStyle w:val="NumericTableBodyText"/>
              <w:jc w:val="center"/>
              <w:rPr>
                <w:sz w:val="20"/>
                <w:szCs w:val="28"/>
              </w:rPr>
            </w:pPr>
            <w:r w:rsidRPr="00FA015A">
              <w:rPr>
                <w:sz w:val="20"/>
                <w:szCs w:val="28"/>
              </w:rPr>
              <w:t>95</w:t>
            </w:r>
          </w:p>
        </w:tc>
        <w:tc>
          <w:tcPr>
            <w:tcW w:w="1329" w:type="dxa"/>
            <w:tcBorders>
              <w:top w:val="nil"/>
              <w:bottom w:val="nil"/>
            </w:tcBorders>
            <w:noWrap/>
          </w:tcPr>
          <w:p w14:paraId="15681163" w14:textId="6B7D8F2B" w:rsidR="0036589A" w:rsidRPr="00FA015A" w:rsidRDefault="0036589A" w:rsidP="0036589A">
            <w:pPr>
              <w:pStyle w:val="NumericTableBodyText"/>
              <w:jc w:val="center"/>
              <w:rPr>
                <w:sz w:val="20"/>
                <w:szCs w:val="28"/>
              </w:rPr>
            </w:pPr>
            <w:r w:rsidRPr="00FA015A">
              <w:rPr>
                <w:sz w:val="20"/>
                <w:szCs w:val="28"/>
              </w:rPr>
              <w:t>93</w:t>
            </w:r>
          </w:p>
        </w:tc>
        <w:tc>
          <w:tcPr>
            <w:tcW w:w="1329" w:type="dxa"/>
            <w:tcBorders>
              <w:top w:val="nil"/>
              <w:bottom w:val="nil"/>
            </w:tcBorders>
            <w:noWrap/>
          </w:tcPr>
          <w:p w14:paraId="546FC474" w14:textId="4AEA601A" w:rsidR="0036589A" w:rsidRPr="00FA015A" w:rsidRDefault="0036589A" w:rsidP="0036589A">
            <w:pPr>
              <w:pStyle w:val="NumericTableBodyText"/>
              <w:jc w:val="center"/>
              <w:rPr>
                <w:sz w:val="20"/>
                <w:szCs w:val="28"/>
              </w:rPr>
            </w:pPr>
            <w:r w:rsidRPr="00FA015A">
              <w:rPr>
                <w:sz w:val="20"/>
                <w:szCs w:val="28"/>
              </w:rPr>
              <w:t>209</w:t>
            </w:r>
          </w:p>
        </w:tc>
      </w:tr>
      <w:tr w:rsidR="0036589A" w:rsidRPr="00DB62D9" w14:paraId="158E60D7" w14:textId="77777777" w:rsidTr="00FA015A">
        <w:trPr>
          <w:jc w:val="center"/>
        </w:trPr>
        <w:tc>
          <w:tcPr>
            <w:tcW w:w="1239" w:type="dxa"/>
            <w:tcBorders>
              <w:top w:val="nil"/>
              <w:bottom w:val="nil"/>
            </w:tcBorders>
            <w:noWrap/>
            <w:hideMark/>
          </w:tcPr>
          <w:p w14:paraId="7BFA9226" w14:textId="1B643E22" w:rsidR="0036589A" w:rsidRPr="00FA015A" w:rsidRDefault="0036589A" w:rsidP="0036589A">
            <w:pPr>
              <w:pStyle w:val="NumericTableBodyText"/>
              <w:rPr>
                <w:sz w:val="20"/>
                <w:szCs w:val="28"/>
              </w:rPr>
            </w:pPr>
            <w:r w:rsidRPr="00FA015A">
              <w:rPr>
                <w:sz w:val="20"/>
                <w:szCs w:val="28"/>
              </w:rPr>
              <w:t>NH</w:t>
            </w:r>
            <w:r w:rsidRPr="00FA015A">
              <w:rPr>
                <w:sz w:val="20"/>
                <w:szCs w:val="28"/>
                <w:vertAlign w:val="subscript"/>
              </w:rPr>
              <w:t>4</w:t>
            </w:r>
            <w:r w:rsidR="00E67322" w:rsidRPr="00FA015A">
              <w:rPr>
                <w:sz w:val="20"/>
                <w:szCs w:val="28"/>
              </w:rPr>
              <w:t>-</w:t>
            </w:r>
            <w:r w:rsidRPr="00FA015A">
              <w:rPr>
                <w:sz w:val="20"/>
                <w:szCs w:val="28"/>
              </w:rPr>
              <w:t>N</w:t>
            </w:r>
          </w:p>
        </w:tc>
        <w:tc>
          <w:tcPr>
            <w:tcW w:w="1329" w:type="dxa"/>
            <w:tcBorders>
              <w:top w:val="nil"/>
              <w:bottom w:val="nil"/>
            </w:tcBorders>
            <w:noWrap/>
          </w:tcPr>
          <w:p w14:paraId="56C5A9B9" w14:textId="69666E6E" w:rsidR="0036589A" w:rsidRPr="00FA015A" w:rsidRDefault="0036589A" w:rsidP="0036589A">
            <w:pPr>
              <w:pStyle w:val="NumericTableBodyText"/>
              <w:jc w:val="center"/>
              <w:rPr>
                <w:sz w:val="20"/>
                <w:szCs w:val="28"/>
              </w:rPr>
            </w:pPr>
            <w:r w:rsidRPr="00FA015A">
              <w:rPr>
                <w:sz w:val="20"/>
                <w:szCs w:val="28"/>
              </w:rPr>
              <w:t>591</w:t>
            </w:r>
          </w:p>
        </w:tc>
        <w:tc>
          <w:tcPr>
            <w:tcW w:w="1329" w:type="dxa"/>
            <w:tcBorders>
              <w:top w:val="nil"/>
              <w:bottom w:val="nil"/>
            </w:tcBorders>
            <w:noWrap/>
          </w:tcPr>
          <w:p w14:paraId="780D0A07" w14:textId="19A74EF3" w:rsidR="0036589A" w:rsidRPr="00FA015A" w:rsidRDefault="0036589A" w:rsidP="0036589A">
            <w:pPr>
              <w:pStyle w:val="NumericTableBodyText"/>
              <w:jc w:val="center"/>
              <w:rPr>
                <w:sz w:val="20"/>
                <w:szCs w:val="28"/>
              </w:rPr>
            </w:pPr>
            <w:r w:rsidRPr="00FA015A">
              <w:rPr>
                <w:sz w:val="20"/>
                <w:szCs w:val="28"/>
              </w:rPr>
              <w:t>117</w:t>
            </w:r>
          </w:p>
        </w:tc>
        <w:tc>
          <w:tcPr>
            <w:tcW w:w="1330" w:type="dxa"/>
            <w:tcBorders>
              <w:top w:val="nil"/>
              <w:bottom w:val="nil"/>
            </w:tcBorders>
            <w:noWrap/>
          </w:tcPr>
          <w:p w14:paraId="274696FF" w14:textId="428C83B7" w:rsidR="0036589A" w:rsidRPr="00FA015A" w:rsidRDefault="0036589A" w:rsidP="0036589A">
            <w:pPr>
              <w:pStyle w:val="NumericTableBodyText"/>
              <w:jc w:val="center"/>
              <w:rPr>
                <w:sz w:val="20"/>
                <w:szCs w:val="28"/>
              </w:rPr>
            </w:pPr>
            <w:r w:rsidRPr="00FA015A">
              <w:rPr>
                <w:sz w:val="20"/>
                <w:szCs w:val="28"/>
              </w:rPr>
              <w:t>116</w:t>
            </w:r>
          </w:p>
        </w:tc>
        <w:tc>
          <w:tcPr>
            <w:tcW w:w="1329" w:type="dxa"/>
            <w:tcBorders>
              <w:top w:val="nil"/>
              <w:bottom w:val="nil"/>
            </w:tcBorders>
            <w:noWrap/>
          </w:tcPr>
          <w:p w14:paraId="5A1B7034" w14:textId="23A5C93E" w:rsidR="0036589A" w:rsidRPr="00FA015A" w:rsidRDefault="0036589A" w:rsidP="0036589A">
            <w:pPr>
              <w:pStyle w:val="NumericTableBodyText"/>
              <w:jc w:val="center"/>
              <w:rPr>
                <w:sz w:val="20"/>
                <w:szCs w:val="28"/>
              </w:rPr>
            </w:pPr>
            <w:r w:rsidRPr="00FA015A">
              <w:rPr>
                <w:sz w:val="20"/>
                <w:szCs w:val="28"/>
              </w:rPr>
              <w:t>112</w:t>
            </w:r>
          </w:p>
        </w:tc>
        <w:tc>
          <w:tcPr>
            <w:tcW w:w="1329" w:type="dxa"/>
            <w:tcBorders>
              <w:top w:val="nil"/>
              <w:bottom w:val="nil"/>
            </w:tcBorders>
            <w:noWrap/>
          </w:tcPr>
          <w:p w14:paraId="69AC643D" w14:textId="2A26071F" w:rsidR="0036589A" w:rsidRPr="00FA015A" w:rsidRDefault="0036589A" w:rsidP="0036589A">
            <w:pPr>
              <w:pStyle w:val="NumericTableBodyText"/>
              <w:jc w:val="center"/>
              <w:rPr>
                <w:sz w:val="20"/>
                <w:szCs w:val="28"/>
              </w:rPr>
            </w:pPr>
            <w:r w:rsidRPr="00FA015A">
              <w:rPr>
                <w:sz w:val="20"/>
                <w:szCs w:val="28"/>
              </w:rPr>
              <w:t>246</w:t>
            </w:r>
          </w:p>
        </w:tc>
      </w:tr>
      <w:tr w:rsidR="0036589A" w:rsidRPr="00DB62D9" w14:paraId="180AA62F" w14:textId="77777777" w:rsidTr="00FA015A">
        <w:trPr>
          <w:trHeight w:val="80"/>
          <w:jc w:val="center"/>
        </w:trPr>
        <w:tc>
          <w:tcPr>
            <w:tcW w:w="1239" w:type="dxa"/>
            <w:tcBorders>
              <w:top w:val="nil"/>
              <w:bottom w:val="nil"/>
            </w:tcBorders>
            <w:noWrap/>
          </w:tcPr>
          <w:p w14:paraId="1225C212" w14:textId="0FEC0190" w:rsidR="0036589A" w:rsidRPr="00FA015A" w:rsidRDefault="0036589A" w:rsidP="0036589A">
            <w:pPr>
              <w:pStyle w:val="NumericTableBodyText"/>
              <w:rPr>
                <w:sz w:val="20"/>
                <w:szCs w:val="28"/>
              </w:rPr>
            </w:pPr>
            <w:r w:rsidRPr="00FA015A">
              <w:rPr>
                <w:sz w:val="20"/>
                <w:szCs w:val="28"/>
              </w:rPr>
              <w:t>NNN</w:t>
            </w:r>
          </w:p>
        </w:tc>
        <w:tc>
          <w:tcPr>
            <w:tcW w:w="1329" w:type="dxa"/>
            <w:tcBorders>
              <w:top w:val="nil"/>
              <w:bottom w:val="nil"/>
            </w:tcBorders>
            <w:noWrap/>
          </w:tcPr>
          <w:p w14:paraId="4D92D53A" w14:textId="6C04A7DC" w:rsidR="0036589A" w:rsidRPr="00FA015A" w:rsidRDefault="0036589A" w:rsidP="0036589A">
            <w:pPr>
              <w:pStyle w:val="NumericTableBodyText"/>
              <w:jc w:val="center"/>
              <w:rPr>
                <w:sz w:val="20"/>
                <w:szCs w:val="28"/>
              </w:rPr>
            </w:pPr>
            <w:r w:rsidRPr="00FA015A">
              <w:rPr>
                <w:sz w:val="20"/>
                <w:szCs w:val="28"/>
              </w:rPr>
              <w:t>506</w:t>
            </w:r>
          </w:p>
        </w:tc>
        <w:tc>
          <w:tcPr>
            <w:tcW w:w="1329" w:type="dxa"/>
            <w:tcBorders>
              <w:top w:val="nil"/>
              <w:bottom w:val="nil"/>
            </w:tcBorders>
            <w:noWrap/>
          </w:tcPr>
          <w:p w14:paraId="150ADDC0" w14:textId="09A885C2" w:rsidR="0036589A" w:rsidRPr="00FA015A" w:rsidRDefault="0036589A" w:rsidP="0036589A">
            <w:pPr>
              <w:pStyle w:val="NumericTableBodyText"/>
              <w:jc w:val="center"/>
              <w:rPr>
                <w:sz w:val="20"/>
                <w:szCs w:val="28"/>
              </w:rPr>
            </w:pPr>
            <w:r w:rsidRPr="00FA015A">
              <w:rPr>
                <w:sz w:val="20"/>
                <w:szCs w:val="28"/>
              </w:rPr>
              <w:t>101</w:t>
            </w:r>
          </w:p>
        </w:tc>
        <w:tc>
          <w:tcPr>
            <w:tcW w:w="1330" w:type="dxa"/>
            <w:tcBorders>
              <w:top w:val="nil"/>
              <w:bottom w:val="nil"/>
            </w:tcBorders>
            <w:noWrap/>
          </w:tcPr>
          <w:p w14:paraId="5CE9D3C2" w14:textId="21200712" w:rsidR="0036589A" w:rsidRPr="00FA015A" w:rsidRDefault="0036589A" w:rsidP="0036589A">
            <w:pPr>
              <w:pStyle w:val="NumericTableBodyText"/>
              <w:jc w:val="center"/>
              <w:rPr>
                <w:sz w:val="20"/>
                <w:szCs w:val="28"/>
              </w:rPr>
            </w:pPr>
            <w:r w:rsidRPr="00FA015A">
              <w:rPr>
                <w:sz w:val="20"/>
                <w:szCs w:val="28"/>
              </w:rPr>
              <w:t>93</w:t>
            </w:r>
          </w:p>
        </w:tc>
        <w:tc>
          <w:tcPr>
            <w:tcW w:w="1329" w:type="dxa"/>
            <w:tcBorders>
              <w:top w:val="nil"/>
              <w:bottom w:val="nil"/>
            </w:tcBorders>
            <w:noWrap/>
          </w:tcPr>
          <w:p w14:paraId="116D9E7C" w14:textId="64BBFBBA" w:rsidR="0036589A" w:rsidRPr="00FA015A" w:rsidRDefault="0036589A" w:rsidP="0036589A">
            <w:pPr>
              <w:pStyle w:val="NumericTableBodyText"/>
              <w:jc w:val="center"/>
              <w:rPr>
                <w:sz w:val="20"/>
                <w:szCs w:val="28"/>
              </w:rPr>
            </w:pPr>
            <w:r w:rsidRPr="00FA015A">
              <w:rPr>
                <w:sz w:val="20"/>
                <w:szCs w:val="28"/>
              </w:rPr>
              <w:t>94</w:t>
            </w:r>
          </w:p>
        </w:tc>
        <w:tc>
          <w:tcPr>
            <w:tcW w:w="1329" w:type="dxa"/>
            <w:tcBorders>
              <w:top w:val="nil"/>
              <w:bottom w:val="nil"/>
            </w:tcBorders>
            <w:noWrap/>
          </w:tcPr>
          <w:p w14:paraId="3565A8D4" w14:textId="1AB505A2" w:rsidR="0036589A" w:rsidRPr="00FA015A" w:rsidRDefault="0036589A" w:rsidP="0036589A">
            <w:pPr>
              <w:pStyle w:val="NumericTableBodyText"/>
              <w:jc w:val="center"/>
              <w:rPr>
                <w:sz w:val="20"/>
                <w:szCs w:val="28"/>
              </w:rPr>
            </w:pPr>
            <w:r w:rsidRPr="00FA015A">
              <w:rPr>
                <w:sz w:val="20"/>
                <w:szCs w:val="28"/>
              </w:rPr>
              <w:t>218</w:t>
            </w:r>
          </w:p>
        </w:tc>
      </w:tr>
      <w:tr w:rsidR="0036589A" w:rsidRPr="00DB62D9" w14:paraId="7C8CAE43" w14:textId="77777777" w:rsidTr="00FA015A">
        <w:trPr>
          <w:jc w:val="center"/>
        </w:trPr>
        <w:tc>
          <w:tcPr>
            <w:tcW w:w="1239" w:type="dxa"/>
            <w:tcBorders>
              <w:top w:val="nil"/>
            </w:tcBorders>
            <w:noWrap/>
          </w:tcPr>
          <w:p w14:paraId="6B961264" w14:textId="2DA5E361" w:rsidR="0036589A" w:rsidRPr="00FA015A" w:rsidRDefault="0036589A" w:rsidP="0036589A">
            <w:pPr>
              <w:pStyle w:val="NumericTableBodyText"/>
              <w:rPr>
                <w:sz w:val="20"/>
                <w:szCs w:val="28"/>
              </w:rPr>
            </w:pPr>
            <w:r w:rsidRPr="00FA015A">
              <w:rPr>
                <w:sz w:val="20"/>
                <w:szCs w:val="28"/>
              </w:rPr>
              <w:t>TN</w:t>
            </w:r>
          </w:p>
        </w:tc>
        <w:tc>
          <w:tcPr>
            <w:tcW w:w="1329" w:type="dxa"/>
            <w:tcBorders>
              <w:top w:val="nil"/>
            </w:tcBorders>
            <w:noWrap/>
          </w:tcPr>
          <w:p w14:paraId="774C84CE" w14:textId="5010DDAC" w:rsidR="0036589A" w:rsidRPr="00FA015A" w:rsidRDefault="0036589A" w:rsidP="0036589A">
            <w:pPr>
              <w:pStyle w:val="NumericTableBodyText"/>
              <w:jc w:val="center"/>
              <w:rPr>
                <w:sz w:val="20"/>
                <w:szCs w:val="28"/>
              </w:rPr>
            </w:pPr>
            <w:r w:rsidRPr="00FA015A">
              <w:rPr>
                <w:sz w:val="20"/>
                <w:szCs w:val="28"/>
              </w:rPr>
              <w:t>453</w:t>
            </w:r>
          </w:p>
        </w:tc>
        <w:tc>
          <w:tcPr>
            <w:tcW w:w="1329" w:type="dxa"/>
            <w:tcBorders>
              <w:top w:val="nil"/>
            </w:tcBorders>
            <w:noWrap/>
          </w:tcPr>
          <w:p w14:paraId="4D8FC40D" w14:textId="3214FCBB" w:rsidR="0036589A" w:rsidRPr="00FA015A" w:rsidRDefault="0036589A" w:rsidP="0036589A">
            <w:pPr>
              <w:pStyle w:val="NumericTableBodyText"/>
              <w:jc w:val="center"/>
              <w:rPr>
                <w:sz w:val="20"/>
                <w:szCs w:val="28"/>
              </w:rPr>
            </w:pPr>
            <w:r w:rsidRPr="00FA015A">
              <w:rPr>
                <w:sz w:val="20"/>
                <w:szCs w:val="28"/>
              </w:rPr>
              <w:t>92</w:t>
            </w:r>
          </w:p>
        </w:tc>
        <w:tc>
          <w:tcPr>
            <w:tcW w:w="1330" w:type="dxa"/>
            <w:tcBorders>
              <w:top w:val="nil"/>
            </w:tcBorders>
            <w:noWrap/>
          </w:tcPr>
          <w:p w14:paraId="1F61123F" w14:textId="6A306554" w:rsidR="0036589A" w:rsidRPr="00FA015A" w:rsidRDefault="0036589A" w:rsidP="0036589A">
            <w:pPr>
              <w:pStyle w:val="NumericTableBodyText"/>
              <w:jc w:val="center"/>
              <w:rPr>
                <w:sz w:val="20"/>
                <w:szCs w:val="28"/>
              </w:rPr>
            </w:pPr>
            <w:r w:rsidRPr="00FA015A">
              <w:rPr>
                <w:sz w:val="20"/>
                <w:szCs w:val="28"/>
              </w:rPr>
              <w:t>90</w:t>
            </w:r>
          </w:p>
        </w:tc>
        <w:tc>
          <w:tcPr>
            <w:tcW w:w="1329" w:type="dxa"/>
            <w:tcBorders>
              <w:top w:val="nil"/>
            </w:tcBorders>
            <w:noWrap/>
          </w:tcPr>
          <w:p w14:paraId="6A05C776" w14:textId="5DAC27B9" w:rsidR="0036589A" w:rsidRPr="00FA015A" w:rsidRDefault="0036589A" w:rsidP="0036589A">
            <w:pPr>
              <w:pStyle w:val="NumericTableBodyText"/>
              <w:jc w:val="center"/>
              <w:rPr>
                <w:sz w:val="20"/>
                <w:szCs w:val="28"/>
              </w:rPr>
            </w:pPr>
            <w:r w:rsidRPr="00FA015A">
              <w:rPr>
                <w:sz w:val="20"/>
                <w:szCs w:val="28"/>
              </w:rPr>
              <w:t>76</w:t>
            </w:r>
          </w:p>
        </w:tc>
        <w:tc>
          <w:tcPr>
            <w:tcW w:w="1329" w:type="dxa"/>
            <w:tcBorders>
              <w:top w:val="nil"/>
            </w:tcBorders>
            <w:noWrap/>
          </w:tcPr>
          <w:p w14:paraId="7AC1EC21" w14:textId="307CC6BD" w:rsidR="0036589A" w:rsidRPr="00FA015A" w:rsidRDefault="0036589A" w:rsidP="0036589A">
            <w:pPr>
              <w:pStyle w:val="NumericTableBodyText"/>
              <w:jc w:val="center"/>
              <w:rPr>
                <w:sz w:val="20"/>
                <w:szCs w:val="28"/>
              </w:rPr>
            </w:pPr>
            <w:r w:rsidRPr="00FA015A">
              <w:rPr>
                <w:sz w:val="20"/>
                <w:szCs w:val="28"/>
              </w:rPr>
              <w:t>195</w:t>
            </w:r>
          </w:p>
        </w:tc>
      </w:tr>
    </w:tbl>
    <w:p w14:paraId="3C063F58" w14:textId="77777777" w:rsidR="00412CF2" w:rsidRDefault="00412CF2" w:rsidP="00412CF2">
      <w:pPr>
        <w:pStyle w:val="BodyText"/>
      </w:pPr>
    </w:p>
    <w:p w14:paraId="56B8E850" w14:textId="7A9018E3" w:rsidR="00412CF2" w:rsidRDefault="00001EE6" w:rsidP="00412CF2">
      <w:pPr>
        <w:pStyle w:val="BodyText"/>
        <w:keepNext/>
        <w:jc w:val="center"/>
      </w:pPr>
      <w:r>
        <w:rPr>
          <w:noProof/>
        </w:rPr>
        <w:lastRenderedPageBreak/>
        <w:drawing>
          <wp:inline distT="0" distB="0" distL="0" distR="0" wp14:anchorId="37D1C768" wp14:editId="1E4EF444">
            <wp:extent cx="5035550" cy="7194550"/>
            <wp:effectExtent l="0" t="0" r="0" b="6350"/>
            <wp:docPr id="474098656" name="Picture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7"/>
                    <pic:cNvPicPr>
                      <a:picLocks noChangeAspect="1" noChangeArrowheads="1"/>
                    </pic:cNvPicPr>
                  </pic:nvPicPr>
                  <pic:blipFill>
                    <a:blip r:embed="rId53">
                      <a:extLst>
                        <a:ext uri="{28A0092B-C50C-407E-A947-70E740481C1C}">
                          <a14:useLocalDpi xmlns:a14="http://schemas.microsoft.com/office/drawing/2010/main" val="0"/>
                        </a:ext>
                      </a:extLst>
                    </a:blip>
                    <a:srcRect/>
                    <a:stretch>
                      <a:fillRect/>
                    </a:stretch>
                  </pic:blipFill>
                  <pic:spPr bwMode="auto">
                    <a:xfrm>
                      <a:off x="0" y="0"/>
                      <a:ext cx="5035550" cy="7194550"/>
                    </a:xfrm>
                    <a:prstGeom prst="rect">
                      <a:avLst/>
                    </a:prstGeom>
                    <a:noFill/>
                    <a:ln>
                      <a:noFill/>
                    </a:ln>
                  </pic:spPr>
                </pic:pic>
              </a:graphicData>
            </a:graphic>
          </wp:inline>
        </w:drawing>
      </w:r>
    </w:p>
    <w:p w14:paraId="0EB51AA2" w14:textId="08D1D8F4" w:rsidR="00412CF2" w:rsidRPr="004E6F33" w:rsidRDefault="00412CF2" w:rsidP="00412CF2">
      <w:pPr>
        <w:pStyle w:val="Caption"/>
        <w:keepNext w:val="0"/>
        <w:rPr>
          <w:vanish/>
          <w:specVanish/>
        </w:rPr>
      </w:pPr>
      <w:bookmarkStart w:id="314" w:name="_Ref82771261"/>
      <w:bookmarkStart w:id="315" w:name="_Toc96690367"/>
      <w:bookmarkStart w:id="316" w:name="_Toc212213492"/>
      <w:r>
        <w:t xml:space="preserve">Figure </w:t>
      </w:r>
      <w:r w:rsidR="00F80E77">
        <w:fldChar w:fldCharType="begin"/>
      </w:r>
      <w:r w:rsidR="00F80E77">
        <w:instrText xml:space="preserve"> STYLEREF 1 \s </w:instrText>
      </w:r>
      <w:r w:rsidR="00F80E77">
        <w:fldChar w:fldCharType="separate"/>
      </w:r>
      <w:r w:rsidR="00E86EE1">
        <w:rPr>
          <w:noProof/>
        </w:rPr>
        <w:t>5</w:t>
      </w:r>
      <w:r w:rsidR="00F80E77">
        <w:rPr>
          <w:noProof/>
        </w:rPr>
        <w:fldChar w:fldCharType="end"/>
      </w:r>
      <w:r w:rsidR="00F852A1">
        <w:t>-</w:t>
      </w:r>
      <w:r w:rsidR="00F80E77">
        <w:fldChar w:fldCharType="begin"/>
      </w:r>
      <w:r w:rsidR="00F80E77">
        <w:instrText xml:space="preserve"> SEQ Figure \* ARABIC \s 1 </w:instrText>
      </w:r>
      <w:r w:rsidR="00F80E77">
        <w:fldChar w:fldCharType="separate"/>
      </w:r>
      <w:r w:rsidR="00E86EE1">
        <w:rPr>
          <w:noProof/>
        </w:rPr>
        <w:t>7</w:t>
      </w:r>
      <w:r w:rsidR="00F80E77">
        <w:rPr>
          <w:noProof/>
        </w:rPr>
        <w:fldChar w:fldCharType="end"/>
      </w:r>
      <w:bookmarkEnd w:id="314"/>
      <w:r>
        <w:t>:</w:t>
      </w:r>
      <w:r>
        <w:tab/>
        <w:t xml:space="preserve">River water quality monitoring sites used for 20-year trend analyses of nutrients, </w:t>
      </w:r>
      <w:r w:rsidR="006031B2" w:rsidRPr="004E4812">
        <w:rPr>
          <w:i/>
          <w:iCs/>
        </w:rPr>
        <w:t xml:space="preserve">E. </w:t>
      </w:r>
      <w:r w:rsidR="006031B2">
        <w:rPr>
          <w:i/>
          <w:iCs/>
        </w:rPr>
        <w:t>coli</w:t>
      </w:r>
      <w:r>
        <w:t xml:space="preserve">, </w:t>
      </w:r>
      <w:r w:rsidR="00CB3815">
        <w:t>clarity</w:t>
      </w:r>
      <w:r>
        <w:t xml:space="preserve">, </w:t>
      </w:r>
      <w:r w:rsidR="00CB3815">
        <w:t>turbidity</w:t>
      </w:r>
      <w:r>
        <w:t xml:space="preserve"> and MCI.</w:t>
      </w:r>
      <w:bookmarkEnd w:id="315"/>
      <w:bookmarkEnd w:id="316"/>
    </w:p>
    <w:p w14:paraId="54CB7CF6" w14:textId="77777777" w:rsidR="00412CF2" w:rsidRDefault="00412CF2" w:rsidP="00412CF2">
      <w:pPr>
        <w:pStyle w:val="CaptionText"/>
      </w:pPr>
      <w:r>
        <w:t xml:space="preserve"> </w:t>
      </w:r>
    </w:p>
    <w:p w14:paraId="1D85C77B" w14:textId="77777777" w:rsidR="00412CF2" w:rsidRDefault="00412CF2" w:rsidP="00EE376C">
      <w:pPr>
        <w:pStyle w:val="Heading3"/>
        <w:pageBreakBefore/>
        <w:numPr>
          <w:ilvl w:val="2"/>
          <w:numId w:val="7"/>
        </w:numPr>
      </w:pPr>
      <w:bookmarkStart w:id="317" w:name="_Toc82600421"/>
      <w:r>
        <w:lastRenderedPageBreak/>
        <w:t xml:space="preserve">Trend </w:t>
      </w:r>
      <w:bookmarkEnd w:id="317"/>
      <w:r>
        <w:t>rate</w:t>
      </w:r>
    </w:p>
    <w:p w14:paraId="3042728E" w14:textId="7CFF5FB6" w:rsidR="00412CF2" w:rsidRDefault="00412CF2" w:rsidP="00412CF2">
      <w:pPr>
        <w:pStyle w:val="BodyText"/>
        <w:keepNext/>
      </w:pPr>
      <w:r w:rsidRPr="008912B0">
        <w:t>Box and whisker plots were used to summarise the estimated trend</w:t>
      </w:r>
      <w:r>
        <w:t xml:space="preserve"> rate</w:t>
      </w:r>
      <w:r w:rsidRPr="008912B0">
        <w:t xml:space="preserve">s for each of the water quality variables for the </w:t>
      </w:r>
      <w:r>
        <w:t>2</w:t>
      </w:r>
      <w:r w:rsidRPr="008912B0">
        <w:t>0-year period from 20</w:t>
      </w:r>
      <w:r>
        <w:t>0</w:t>
      </w:r>
      <w:r w:rsidR="00F2251B">
        <w:t>4</w:t>
      </w:r>
      <w:r w:rsidRPr="008912B0">
        <w:t xml:space="preserve"> – 20</w:t>
      </w:r>
      <w:r>
        <w:t>2</w:t>
      </w:r>
      <w:r w:rsidR="00F2251B">
        <w:t>4</w:t>
      </w:r>
      <w:r w:rsidRPr="008912B0">
        <w:t xml:space="preserve"> across the four </w:t>
      </w:r>
      <w:r w:rsidR="00BC1420">
        <w:t xml:space="preserve">human </w:t>
      </w:r>
      <w:r w:rsidR="002960CA">
        <w:t>modified land cover</w:t>
      </w:r>
      <w:r w:rsidR="002960CA" w:rsidDel="002960CA">
        <w:t xml:space="preserve"> </w:t>
      </w:r>
      <w:r w:rsidRPr="008912B0">
        <w:t>classes (</w:t>
      </w:r>
      <w:r>
        <w:fldChar w:fldCharType="begin"/>
      </w:r>
      <w:r>
        <w:instrText xml:space="preserve"> REF _Ref82771322 \h </w:instrText>
      </w:r>
      <w:r>
        <w:fldChar w:fldCharType="separate"/>
      </w:r>
      <w:r w:rsidR="00E86EE1">
        <w:t xml:space="preserve">Figure </w:t>
      </w:r>
      <w:r w:rsidR="00E86EE1">
        <w:rPr>
          <w:noProof/>
        </w:rPr>
        <w:t>5</w:t>
      </w:r>
      <w:r w:rsidR="00E86EE1">
        <w:t>-</w:t>
      </w:r>
      <w:r w:rsidR="00E86EE1">
        <w:rPr>
          <w:noProof/>
        </w:rPr>
        <w:t>8</w:t>
      </w:r>
      <w:r>
        <w:fldChar w:fldCharType="end"/>
      </w:r>
      <w:r w:rsidRPr="008912B0">
        <w:t>). All estimated trend</w:t>
      </w:r>
      <w:r>
        <w:t xml:space="preserve"> rate</w:t>
      </w:r>
      <w:r w:rsidRPr="008912B0">
        <w:t xml:space="preserve">s are included </w:t>
      </w:r>
      <w:r w:rsidRPr="009F6CE2">
        <w:t xml:space="preserve">in these plots, irrespective of the </w:t>
      </w:r>
      <w:r>
        <w:t xml:space="preserve">level of </w:t>
      </w:r>
      <w:r w:rsidRPr="009F6CE2">
        <w:t xml:space="preserve">confidence in </w:t>
      </w:r>
      <w:r>
        <w:t>the assessment</w:t>
      </w:r>
      <w:r w:rsidRPr="009F6CE2">
        <w:t xml:space="preserve"> (as defined in Section </w:t>
      </w:r>
      <w:r w:rsidRPr="009F6CE2">
        <w:fldChar w:fldCharType="begin"/>
      </w:r>
      <w:r w:rsidRPr="009F6CE2">
        <w:instrText xml:space="preserve"> REF _Ref57642455 \r \h </w:instrText>
      </w:r>
      <w:r>
        <w:instrText xml:space="preserve"> \* MERGEFORMAT </w:instrText>
      </w:r>
      <w:r w:rsidRPr="009F6CE2">
        <w:fldChar w:fldCharType="separate"/>
      </w:r>
      <w:r w:rsidR="00E86EE1">
        <w:t>3.2.3</w:t>
      </w:r>
      <w:r w:rsidRPr="009F6CE2">
        <w:fldChar w:fldCharType="end"/>
      </w:r>
      <w:r w:rsidRPr="009F6CE2">
        <w:t xml:space="preserve">). These plots indicate that </w:t>
      </w:r>
      <w:r w:rsidR="00722E76">
        <w:t xml:space="preserve">the proportional area of upstream human </w:t>
      </w:r>
      <w:r w:rsidR="002960CA">
        <w:t>modified land cover</w:t>
      </w:r>
      <w:r w:rsidR="002960CA" w:rsidDel="002960CA">
        <w:t xml:space="preserve"> </w:t>
      </w:r>
      <w:r w:rsidRPr="009F6CE2">
        <w:t>did not account for a substantial amount of the variation in trend</w:t>
      </w:r>
      <w:r>
        <w:t xml:space="preserve"> rate</w:t>
      </w:r>
      <w:r w:rsidRPr="009F6CE2">
        <w:t>s for any variable</w:t>
      </w:r>
      <w:r w:rsidR="00306AC3">
        <w:t>. However</w:t>
      </w:r>
      <w:r w:rsidR="002A5B2C">
        <w:t xml:space="preserve">, there are </w:t>
      </w:r>
      <w:r w:rsidR="00446464">
        <w:t xml:space="preserve">some </w:t>
      </w:r>
      <w:r w:rsidR="001854E1">
        <w:t xml:space="preserve">consistent </w:t>
      </w:r>
      <w:r w:rsidR="00446464">
        <w:t xml:space="preserve">relationships of </w:t>
      </w:r>
      <w:r w:rsidR="004840F6">
        <w:t xml:space="preserve">greater improvement associated with </w:t>
      </w:r>
      <w:r w:rsidR="001854E1">
        <w:t xml:space="preserve">increasing proportion of catchment human modified land cover for MCI, DRP, TP and </w:t>
      </w:r>
      <w:r w:rsidR="00E67322" w:rsidRPr="007D5F4A">
        <w:rPr>
          <w:rStyle w:val="BodyTextChar"/>
        </w:rPr>
        <w:t>NH</w:t>
      </w:r>
      <w:r w:rsidR="00E67322" w:rsidRPr="00E67322">
        <w:rPr>
          <w:rStyle w:val="BodyTextChar"/>
          <w:vertAlign w:val="subscript"/>
        </w:rPr>
        <w:t>4</w:t>
      </w:r>
      <w:r w:rsidR="00E67322">
        <w:rPr>
          <w:rStyle w:val="BodyTextChar"/>
        </w:rPr>
        <w:t>-</w:t>
      </w:r>
      <w:r w:rsidR="00E67322" w:rsidRPr="007D5F4A">
        <w:rPr>
          <w:rStyle w:val="BodyTextChar"/>
        </w:rPr>
        <w:t>N</w:t>
      </w:r>
      <w:r w:rsidR="001854E1">
        <w:t xml:space="preserve">. </w:t>
      </w:r>
      <w:r w:rsidRPr="009F6CE2">
        <w:t xml:space="preserve">This contrasts with the state analyses of river variables, where </w:t>
      </w:r>
      <w:r w:rsidR="00FE325A">
        <w:t>water quality</w:t>
      </w:r>
      <w:r w:rsidRPr="009F6CE2">
        <w:t xml:space="preserve"> state clearly varied between </w:t>
      </w:r>
      <w:r w:rsidR="00722E76">
        <w:t xml:space="preserve">human </w:t>
      </w:r>
      <w:r w:rsidR="009130FE">
        <w:t>modified land cover</w:t>
      </w:r>
      <w:r w:rsidR="009130FE" w:rsidDel="009130FE">
        <w:t xml:space="preserve"> </w:t>
      </w:r>
      <w:r w:rsidRPr="009F6CE2">
        <w:t>classes (</w:t>
      </w:r>
      <w:r>
        <w:fldChar w:fldCharType="begin"/>
      </w:r>
      <w:r>
        <w:instrText xml:space="preserve"> REF _Ref82768870 \h </w:instrText>
      </w:r>
      <w:r>
        <w:fldChar w:fldCharType="separate"/>
      </w:r>
      <w:r w:rsidR="00E86EE1">
        <w:t xml:space="preserve">Figure </w:t>
      </w:r>
      <w:r w:rsidR="00E86EE1">
        <w:rPr>
          <w:noProof/>
        </w:rPr>
        <w:t>4</w:t>
      </w:r>
      <w:r w:rsidR="00E86EE1">
        <w:t>-</w:t>
      </w:r>
      <w:r w:rsidR="00E86EE1">
        <w:rPr>
          <w:noProof/>
        </w:rPr>
        <w:t>4</w:t>
      </w:r>
      <w:r>
        <w:fldChar w:fldCharType="end"/>
      </w:r>
      <w:r>
        <w:t xml:space="preserve">, </w:t>
      </w:r>
      <w:r>
        <w:fldChar w:fldCharType="begin"/>
      </w:r>
      <w:r>
        <w:instrText xml:space="preserve"> REF _Ref83290556 \h </w:instrText>
      </w:r>
      <w:r>
        <w:fldChar w:fldCharType="separate"/>
      </w:r>
      <w:r w:rsidR="00E86EE1">
        <w:t xml:space="preserve">Figure </w:t>
      </w:r>
      <w:r w:rsidR="00E86EE1">
        <w:rPr>
          <w:noProof/>
        </w:rPr>
        <w:t>4</w:t>
      </w:r>
      <w:r w:rsidR="00E86EE1">
        <w:t>-</w:t>
      </w:r>
      <w:r w:rsidR="00E86EE1">
        <w:rPr>
          <w:noProof/>
        </w:rPr>
        <w:t>5</w:t>
      </w:r>
      <w:r>
        <w:fldChar w:fldCharType="end"/>
      </w:r>
      <w:r>
        <w:t xml:space="preserve">, </w:t>
      </w:r>
      <w:r>
        <w:fldChar w:fldCharType="begin"/>
      </w:r>
      <w:r>
        <w:instrText xml:space="preserve"> REF _Ref83290558 \h </w:instrText>
      </w:r>
      <w:r>
        <w:fldChar w:fldCharType="separate"/>
      </w:r>
      <w:r w:rsidR="00E86EE1">
        <w:t xml:space="preserve">Figure </w:t>
      </w:r>
      <w:r w:rsidR="00E86EE1">
        <w:rPr>
          <w:noProof/>
        </w:rPr>
        <w:t>4</w:t>
      </w:r>
      <w:r w:rsidR="00E86EE1">
        <w:t>-</w:t>
      </w:r>
      <w:r w:rsidR="00E86EE1">
        <w:rPr>
          <w:noProof/>
        </w:rPr>
        <w:t>6</w:t>
      </w:r>
      <w:r>
        <w:fldChar w:fldCharType="end"/>
      </w:r>
      <w:r w:rsidRPr="009F6CE2">
        <w:t xml:space="preserve">). </w:t>
      </w:r>
    </w:p>
    <w:p w14:paraId="00318642" w14:textId="71A51110" w:rsidR="00412CF2" w:rsidRDefault="00001EE6" w:rsidP="00412CF2">
      <w:pPr>
        <w:pStyle w:val="BodyText"/>
        <w:keepNext/>
      </w:pPr>
      <w:r>
        <w:rPr>
          <w:noProof/>
        </w:rPr>
        <w:drawing>
          <wp:inline distT="0" distB="0" distL="0" distR="0" wp14:anchorId="68D4CF5F" wp14:editId="0B54A4D6">
            <wp:extent cx="5753100" cy="5753100"/>
            <wp:effectExtent l="0" t="0" r="0" b="0"/>
            <wp:docPr id="661829396" name="Picture 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pic:cNvPicPr>
                      <a:picLocks noChangeAspect="1" noChangeArrowheads="1"/>
                    </pic:cNvPicPr>
                  </pic:nvPicPr>
                  <pic:blipFill>
                    <a:blip r:embed="rId54" cstate="print">
                      <a:extLst>
                        <a:ext uri="{28A0092B-C50C-407E-A947-70E740481C1C}">
                          <a14:useLocalDpi xmlns:a14="http://schemas.microsoft.com/office/drawing/2010/main" val="0"/>
                        </a:ext>
                      </a:extLst>
                    </a:blip>
                    <a:srcRect/>
                    <a:stretch>
                      <a:fillRect/>
                    </a:stretch>
                  </pic:blipFill>
                  <pic:spPr bwMode="auto">
                    <a:xfrm>
                      <a:off x="0" y="0"/>
                      <a:ext cx="5753100" cy="5753100"/>
                    </a:xfrm>
                    <a:prstGeom prst="rect">
                      <a:avLst/>
                    </a:prstGeom>
                    <a:noFill/>
                    <a:ln>
                      <a:noFill/>
                    </a:ln>
                  </pic:spPr>
                </pic:pic>
              </a:graphicData>
            </a:graphic>
          </wp:inline>
        </w:drawing>
      </w:r>
    </w:p>
    <w:p w14:paraId="06F84F32" w14:textId="4471E198" w:rsidR="00412CF2" w:rsidRPr="004E6F33" w:rsidRDefault="00412CF2" w:rsidP="00412CF2">
      <w:pPr>
        <w:pStyle w:val="Caption"/>
        <w:keepNext w:val="0"/>
        <w:rPr>
          <w:vanish/>
          <w:specVanish/>
        </w:rPr>
      </w:pPr>
      <w:bookmarkStart w:id="318" w:name="_Ref82771322"/>
      <w:bookmarkStart w:id="319" w:name="_Toc96690368"/>
      <w:bookmarkStart w:id="320" w:name="_Toc212213493"/>
      <w:r>
        <w:t xml:space="preserve">Figure </w:t>
      </w:r>
      <w:r w:rsidR="00F80E77">
        <w:fldChar w:fldCharType="begin"/>
      </w:r>
      <w:r w:rsidR="00F80E77">
        <w:instrText xml:space="preserve"> STYLEREF 1 \s </w:instrText>
      </w:r>
      <w:r w:rsidR="00F80E77">
        <w:fldChar w:fldCharType="separate"/>
      </w:r>
      <w:r w:rsidR="00E86EE1">
        <w:rPr>
          <w:noProof/>
        </w:rPr>
        <w:t>5</w:t>
      </w:r>
      <w:r w:rsidR="00F80E77">
        <w:rPr>
          <w:noProof/>
        </w:rPr>
        <w:fldChar w:fldCharType="end"/>
      </w:r>
      <w:r w:rsidR="00F852A1">
        <w:t>-</w:t>
      </w:r>
      <w:r w:rsidR="00F80E77">
        <w:fldChar w:fldCharType="begin"/>
      </w:r>
      <w:r w:rsidR="00F80E77">
        <w:instrText xml:space="preserve"> SEQ Figure \* ARABIC \s 1 </w:instrText>
      </w:r>
      <w:r w:rsidR="00F80E77">
        <w:fldChar w:fldCharType="separate"/>
      </w:r>
      <w:r w:rsidR="00E86EE1">
        <w:rPr>
          <w:noProof/>
        </w:rPr>
        <w:t>8</w:t>
      </w:r>
      <w:r w:rsidR="00F80E77">
        <w:rPr>
          <w:noProof/>
        </w:rPr>
        <w:fldChar w:fldCharType="end"/>
      </w:r>
      <w:bookmarkEnd w:id="318"/>
      <w:r>
        <w:t>:</w:t>
      </w:r>
      <w:r>
        <w:tab/>
        <w:t>Summary of 20-year raw trend rates. Box-and-whisker plots show the distributions of site trend rates within</w:t>
      </w:r>
      <w:r w:rsidR="009130FE" w:rsidRPr="009130FE">
        <w:t xml:space="preserve"> </w:t>
      </w:r>
      <w:r w:rsidR="009130FE">
        <w:t>human modified land cover</w:t>
      </w:r>
      <w:r w:rsidR="009130FE" w:rsidDel="009130FE">
        <w:t xml:space="preserve"> </w:t>
      </w:r>
      <w:r>
        <w:t>classes.</w:t>
      </w:r>
      <w:bookmarkEnd w:id="319"/>
      <w:bookmarkEnd w:id="320"/>
    </w:p>
    <w:p w14:paraId="7F02F3FF" w14:textId="5B0F49F8" w:rsidR="00412CF2" w:rsidRDefault="00412CF2" w:rsidP="00412CF2">
      <w:pPr>
        <w:pStyle w:val="CaptionText"/>
      </w:pPr>
      <w:r>
        <w:t xml:space="preserve"> </w:t>
      </w:r>
      <w:r w:rsidRPr="002C06FD">
        <w:t>Black horizontal line in each box indicates the median of site trend</w:t>
      </w:r>
      <w:r>
        <w:t xml:space="preserve"> rate</w:t>
      </w:r>
      <w:r w:rsidRPr="002C06FD">
        <w:t xml:space="preserve">s, </w:t>
      </w:r>
      <w:r>
        <w:t xml:space="preserve">and the </w:t>
      </w:r>
      <w:r w:rsidRPr="007E7309">
        <w:t>box indicates the inter-quartile range</w:t>
      </w:r>
      <w:r>
        <w:t xml:space="preserve"> (IQR). Whiskers extend from </w:t>
      </w:r>
      <w:r>
        <w:lastRenderedPageBreak/>
        <w:t xml:space="preserve">the box to the largest (or smallest) values no more than </w:t>
      </w:r>
      <w:r w:rsidR="004B280D" w:rsidRPr="00BA0199">
        <w:t>1.5</w:t>
      </w:r>
      <w:r w:rsidR="004B280D">
        <w:t>×</w:t>
      </w:r>
      <w:r w:rsidR="004B280D" w:rsidRPr="00BA0199">
        <w:t>IQR</w:t>
      </w:r>
      <w:r w:rsidR="004B280D">
        <w:t xml:space="preserve"> </w:t>
      </w:r>
      <w:r>
        <w:t>from the box. Data beyond the whiskers are shown as</w:t>
      </w:r>
      <w:r w:rsidRPr="007E7309">
        <w:t xml:space="preserve"> </w:t>
      </w:r>
      <w:r>
        <w:t>black circles.</w:t>
      </w:r>
    </w:p>
    <w:p w14:paraId="2F578D1E" w14:textId="77777777" w:rsidR="00412CF2" w:rsidRDefault="00412CF2" w:rsidP="00EE376C">
      <w:pPr>
        <w:pStyle w:val="Heading3"/>
        <w:numPr>
          <w:ilvl w:val="2"/>
          <w:numId w:val="7"/>
        </w:numPr>
      </w:pPr>
      <w:bookmarkStart w:id="321" w:name="_Toc82600422"/>
      <w:r>
        <w:t>Trend direction</w:t>
      </w:r>
      <w:bookmarkEnd w:id="321"/>
    </w:p>
    <w:p w14:paraId="4CCD7C75" w14:textId="6E4E625C" w:rsidR="00412CF2" w:rsidRDefault="00412CF2" w:rsidP="00412CF2">
      <w:pPr>
        <w:pStyle w:val="BodyText"/>
      </w:pPr>
      <w:r w:rsidRPr="00E4222B">
        <w:t xml:space="preserve">The levels of confidence listed in </w:t>
      </w:r>
      <w:r>
        <w:fldChar w:fldCharType="begin"/>
      </w:r>
      <w:r>
        <w:instrText xml:space="preserve"> REF _Ref83289928 \h </w:instrText>
      </w:r>
      <w:r>
        <w:fldChar w:fldCharType="separate"/>
      </w:r>
      <w:r w:rsidR="00E86EE1">
        <w:t xml:space="preserve">Table </w:t>
      </w:r>
      <w:r w:rsidR="00E86EE1">
        <w:rPr>
          <w:noProof/>
        </w:rPr>
        <w:t>3</w:t>
      </w:r>
      <w:r w:rsidR="00E86EE1">
        <w:t>-</w:t>
      </w:r>
      <w:r w:rsidR="00E86EE1">
        <w:rPr>
          <w:noProof/>
        </w:rPr>
        <w:t>2</w:t>
      </w:r>
      <w:r>
        <w:fldChar w:fldCharType="end"/>
      </w:r>
      <w:r>
        <w:t xml:space="preserve"> </w:t>
      </w:r>
      <w:r w:rsidRPr="00E4222B">
        <w:t xml:space="preserve">were used to categorise the </w:t>
      </w:r>
      <w:r>
        <w:t>confidence of a</w:t>
      </w:r>
      <w:r w:rsidR="00AE7772">
        <w:t>n</w:t>
      </w:r>
      <w:r>
        <w:t xml:space="preserve"> </w:t>
      </w:r>
      <w:r w:rsidR="00A87F68">
        <w:t>improving</w:t>
      </w:r>
      <w:r w:rsidR="00A87F68" w:rsidRPr="00E4222B">
        <w:t xml:space="preserve"> </w:t>
      </w:r>
      <w:r>
        <w:t>2</w:t>
      </w:r>
      <w:r w:rsidRPr="00E4222B">
        <w:t xml:space="preserve">0-year, </w:t>
      </w:r>
      <w:r>
        <w:t>raw</w:t>
      </w:r>
      <w:r w:rsidRPr="00E4222B">
        <w:t xml:space="preserve"> trend </w:t>
      </w:r>
      <w:r>
        <w:t>for</w:t>
      </w:r>
      <w:r w:rsidRPr="00E4222B">
        <w:t xml:space="preserve"> each </w:t>
      </w:r>
      <w:r>
        <w:t xml:space="preserve">site × variable </w:t>
      </w:r>
      <w:r w:rsidRPr="00E4222B">
        <w:t>combination. The spatial distributions of categorised individual sites are shown in</w:t>
      </w:r>
      <w:r>
        <w:t xml:space="preserve"> </w:t>
      </w:r>
      <w:r>
        <w:fldChar w:fldCharType="begin"/>
      </w:r>
      <w:r>
        <w:instrText xml:space="preserve"> REF _Ref82771439 \h </w:instrText>
      </w:r>
      <w:r>
        <w:fldChar w:fldCharType="separate"/>
      </w:r>
      <w:r w:rsidR="00E86EE1">
        <w:t xml:space="preserve">Figure </w:t>
      </w:r>
      <w:r w:rsidR="00E86EE1">
        <w:rPr>
          <w:noProof/>
        </w:rPr>
        <w:t>5</w:t>
      </w:r>
      <w:r w:rsidR="00E86EE1">
        <w:t>-</w:t>
      </w:r>
      <w:r w:rsidR="00E86EE1">
        <w:rPr>
          <w:noProof/>
        </w:rPr>
        <w:t>9</w:t>
      </w:r>
      <w:r>
        <w:fldChar w:fldCharType="end"/>
      </w:r>
      <w:r w:rsidRPr="00E4222B">
        <w:t xml:space="preserve">. </w:t>
      </w:r>
    </w:p>
    <w:p w14:paraId="022C7611" w14:textId="61754425" w:rsidR="00412CF2" w:rsidRDefault="00BC39F9" w:rsidP="00412CF2">
      <w:pPr>
        <w:pStyle w:val="BodyText"/>
        <w:keepNext/>
        <w:jc w:val="center"/>
      </w:pPr>
      <w:r>
        <w:rPr>
          <w:noProof/>
        </w:rPr>
        <w:lastRenderedPageBreak/>
        <w:drawing>
          <wp:inline distT="0" distB="0" distL="0" distR="0" wp14:anchorId="141916B6" wp14:editId="5999B0E7">
            <wp:extent cx="5634396" cy="7668003"/>
            <wp:effectExtent l="0" t="0" r="4445" b="9525"/>
            <wp:docPr id="1180862032" name="Picture 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9"/>
                    <pic:cNvPicPr>
                      <a:picLocks noChangeAspect="1" noChangeArrowheads="1"/>
                    </pic:cNvPicPr>
                  </pic:nvPicPr>
                  <pic:blipFill>
                    <a:blip r:embed="rId55" cstate="print">
                      <a:extLst>
                        <a:ext uri="{28A0092B-C50C-407E-A947-70E740481C1C}">
                          <a14:useLocalDpi xmlns:a14="http://schemas.microsoft.com/office/drawing/2010/main" val="0"/>
                        </a:ext>
                      </a:extLst>
                    </a:blip>
                    <a:srcRect/>
                    <a:stretch>
                      <a:fillRect/>
                    </a:stretch>
                  </pic:blipFill>
                  <pic:spPr bwMode="auto">
                    <a:xfrm>
                      <a:off x="0" y="0"/>
                      <a:ext cx="5671012" cy="7717834"/>
                    </a:xfrm>
                    <a:prstGeom prst="rect">
                      <a:avLst/>
                    </a:prstGeom>
                    <a:noFill/>
                    <a:ln>
                      <a:noFill/>
                    </a:ln>
                  </pic:spPr>
                </pic:pic>
              </a:graphicData>
            </a:graphic>
          </wp:inline>
        </w:drawing>
      </w:r>
    </w:p>
    <w:p w14:paraId="7EBA0A51" w14:textId="5BE59A6D" w:rsidR="00412CF2" w:rsidRPr="004E6F33" w:rsidRDefault="00412CF2" w:rsidP="00412CF2">
      <w:pPr>
        <w:pStyle w:val="Caption"/>
        <w:keepNext w:val="0"/>
        <w:rPr>
          <w:vanish/>
          <w:specVanish/>
        </w:rPr>
      </w:pPr>
      <w:bookmarkStart w:id="322" w:name="_Ref82771439"/>
      <w:bookmarkStart w:id="323" w:name="_Toc96690369"/>
      <w:bookmarkStart w:id="324" w:name="_Toc212213494"/>
      <w:r>
        <w:t xml:space="preserve">Figure </w:t>
      </w:r>
      <w:r w:rsidR="00F80E77">
        <w:fldChar w:fldCharType="begin"/>
      </w:r>
      <w:r w:rsidR="00F80E77">
        <w:instrText xml:space="preserve"> STYLEREF 1 \s </w:instrText>
      </w:r>
      <w:r w:rsidR="00F80E77">
        <w:fldChar w:fldCharType="separate"/>
      </w:r>
      <w:r w:rsidR="00E86EE1">
        <w:rPr>
          <w:noProof/>
        </w:rPr>
        <w:t>5</w:t>
      </w:r>
      <w:r w:rsidR="00F80E77">
        <w:rPr>
          <w:noProof/>
        </w:rPr>
        <w:fldChar w:fldCharType="end"/>
      </w:r>
      <w:r w:rsidR="00F852A1">
        <w:t>-</w:t>
      </w:r>
      <w:r w:rsidR="00F80E77">
        <w:fldChar w:fldCharType="begin"/>
      </w:r>
      <w:r w:rsidR="00F80E77">
        <w:instrText xml:space="preserve"> SEQ Figure \* ARABIC \s 1 </w:instrText>
      </w:r>
      <w:r w:rsidR="00F80E77">
        <w:fldChar w:fldCharType="separate"/>
      </w:r>
      <w:r w:rsidR="00E86EE1">
        <w:rPr>
          <w:noProof/>
        </w:rPr>
        <w:t>9</w:t>
      </w:r>
      <w:r w:rsidR="00F80E77">
        <w:rPr>
          <w:noProof/>
        </w:rPr>
        <w:fldChar w:fldCharType="end"/>
      </w:r>
      <w:bookmarkEnd w:id="322"/>
      <w:r>
        <w:t>:</w:t>
      </w:r>
      <w:r>
        <w:tab/>
        <w:t xml:space="preserve">Water quality monitoring sites categorised by the confidence that the 20-year trend is </w:t>
      </w:r>
      <w:r w:rsidR="00655303">
        <w:t>improving</w:t>
      </w:r>
      <w:r>
        <w:t xml:space="preserve"> (</w:t>
      </w:r>
      <w:r w:rsidRPr="00D229FB">
        <w:t>C</w:t>
      </w:r>
      <w:r w:rsidR="00C30A4D" w:rsidRPr="00C30A4D">
        <w:rPr>
          <w:vertAlign w:val="subscript"/>
        </w:rPr>
        <w:t>i</w:t>
      </w:r>
      <w:r>
        <w:t>) for each variable.</w:t>
      </w:r>
      <w:bookmarkEnd w:id="323"/>
      <w:bookmarkEnd w:id="324"/>
    </w:p>
    <w:p w14:paraId="422AC2B5" w14:textId="3C38C153" w:rsidR="00412CF2" w:rsidRDefault="00412CF2" w:rsidP="00412CF2">
      <w:pPr>
        <w:pStyle w:val="CaptionText"/>
      </w:pPr>
      <w:r>
        <w:t xml:space="preserve"> </w:t>
      </w:r>
      <w:r w:rsidRPr="00D229FB">
        <w:t>C</w:t>
      </w:r>
      <w:r w:rsidR="00C30A4D">
        <w:rPr>
          <w:vertAlign w:val="subscript"/>
        </w:rPr>
        <w:t>i</w:t>
      </w:r>
      <w:r w:rsidRPr="004E6F33">
        <w:t xml:space="preserve"> is expressed using the confidence categories in</w:t>
      </w:r>
      <w:r>
        <w:t xml:space="preserve"> </w:t>
      </w:r>
      <w:r>
        <w:fldChar w:fldCharType="begin"/>
      </w:r>
      <w:r>
        <w:instrText xml:space="preserve"> REF _Ref83289928 \h </w:instrText>
      </w:r>
      <w:r>
        <w:fldChar w:fldCharType="separate"/>
      </w:r>
      <w:r w:rsidR="00E86EE1">
        <w:t xml:space="preserve">Table </w:t>
      </w:r>
      <w:r w:rsidR="00E86EE1">
        <w:rPr>
          <w:noProof/>
        </w:rPr>
        <w:t>3</w:t>
      </w:r>
      <w:r w:rsidR="00E86EE1">
        <w:t>-</w:t>
      </w:r>
      <w:r w:rsidR="00E86EE1">
        <w:rPr>
          <w:noProof/>
        </w:rPr>
        <w:t>2</w:t>
      </w:r>
      <w:r>
        <w:fldChar w:fldCharType="end"/>
      </w:r>
      <w:r>
        <w:t>.</w:t>
      </w:r>
      <w:r w:rsidRPr="004E6F33">
        <w:t xml:space="preserve"> Only sites that met the sampling requirements outlined in Section 3.2.1 are shown</w:t>
      </w:r>
      <w:r>
        <w:t>.</w:t>
      </w:r>
    </w:p>
    <w:p w14:paraId="7D7C7F47" w14:textId="77777777" w:rsidR="00412CF2" w:rsidRDefault="00412CF2" w:rsidP="00EE376C">
      <w:pPr>
        <w:pStyle w:val="Heading3"/>
        <w:numPr>
          <w:ilvl w:val="2"/>
          <w:numId w:val="7"/>
        </w:numPr>
      </w:pPr>
      <w:bookmarkStart w:id="325" w:name="_Toc82600423"/>
      <w:r>
        <w:lastRenderedPageBreak/>
        <w:t>Aggregate trends</w:t>
      </w:r>
      <w:bookmarkEnd w:id="325"/>
    </w:p>
    <w:p w14:paraId="2C2BCBB8" w14:textId="5E28BC4A" w:rsidR="00412CF2" w:rsidRDefault="00412CF2" w:rsidP="00412CF2">
      <w:pPr>
        <w:pStyle w:val="BodyText"/>
      </w:pPr>
      <w:r>
        <w:fldChar w:fldCharType="begin"/>
      </w:r>
      <w:r>
        <w:instrText xml:space="preserve"> REF _Ref82771520 \h </w:instrText>
      </w:r>
      <w:r>
        <w:fldChar w:fldCharType="separate"/>
      </w:r>
      <w:r w:rsidR="00E86EE1">
        <w:t xml:space="preserve">Figure </w:t>
      </w:r>
      <w:r w:rsidR="00E86EE1">
        <w:rPr>
          <w:noProof/>
        </w:rPr>
        <w:t>5</w:t>
      </w:r>
      <w:r w:rsidR="00E86EE1">
        <w:t>-</w:t>
      </w:r>
      <w:r w:rsidR="00E86EE1">
        <w:rPr>
          <w:noProof/>
        </w:rPr>
        <w:t>10</w:t>
      </w:r>
      <w:r>
        <w:fldChar w:fldCharType="end"/>
      </w:r>
      <w:r>
        <w:t xml:space="preserve"> shows the proportions of sites </w:t>
      </w:r>
      <w:r w:rsidRPr="00D229FB">
        <w:t>belong</w:t>
      </w:r>
      <w:r>
        <w:t xml:space="preserve">ing to each of the </w:t>
      </w:r>
      <w:r w:rsidR="006456E7">
        <w:t xml:space="preserve">five </w:t>
      </w:r>
      <w:r>
        <w:t xml:space="preserve">categorical levels of confidence for </w:t>
      </w:r>
      <w:r w:rsidRPr="00D229FB">
        <w:t>C</w:t>
      </w:r>
      <w:r w:rsidR="002F75F1">
        <w:rPr>
          <w:vertAlign w:val="subscript"/>
        </w:rPr>
        <w:t>i</w:t>
      </w:r>
      <w:r>
        <w:t xml:space="preserve"> defined in </w:t>
      </w:r>
      <w:r>
        <w:fldChar w:fldCharType="begin"/>
      </w:r>
      <w:r>
        <w:instrText xml:space="preserve"> REF _Ref83289928 \h </w:instrText>
      </w:r>
      <w:r>
        <w:fldChar w:fldCharType="separate"/>
      </w:r>
      <w:r w:rsidR="00E86EE1">
        <w:t xml:space="preserve">Table </w:t>
      </w:r>
      <w:r w:rsidR="00E86EE1">
        <w:rPr>
          <w:noProof/>
        </w:rPr>
        <w:t>3</w:t>
      </w:r>
      <w:r w:rsidR="00E86EE1">
        <w:t>-</w:t>
      </w:r>
      <w:r w:rsidR="00E86EE1">
        <w:rPr>
          <w:noProof/>
        </w:rPr>
        <w:t>2</w:t>
      </w:r>
      <w:r>
        <w:fldChar w:fldCharType="end"/>
      </w:r>
      <w:r>
        <w:t xml:space="preserve"> for the 20-year, raw trends. These plots provide a national-scale summary of the assessed confidence in trend direction across sites. </w:t>
      </w:r>
    </w:p>
    <w:p w14:paraId="27330E50" w14:textId="18888B1B" w:rsidR="00412CF2" w:rsidRDefault="00412CF2" w:rsidP="00412CF2">
      <w:pPr>
        <w:pStyle w:val="BodyText"/>
      </w:pPr>
      <w:r>
        <w:t xml:space="preserve">The national-scale proportions of </w:t>
      </w:r>
      <w:r w:rsidR="00C30A4D">
        <w:t>improving</w:t>
      </w:r>
      <w:r>
        <w:t xml:space="preserve"> trends (</w:t>
      </w:r>
      <w:r w:rsidRPr="007667B8">
        <w:t>P</w:t>
      </w:r>
      <w:r w:rsidR="002F75F1">
        <w:rPr>
          <w:vertAlign w:val="subscript"/>
        </w:rPr>
        <w:t>i</w:t>
      </w:r>
      <w:r>
        <w:t xml:space="preserve">) and their confidence intervals are summarised in </w:t>
      </w:r>
      <w:r>
        <w:fldChar w:fldCharType="begin"/>
      </w:r>
      <w:r>
        <w:instrText xml:space="preserve"> REF _Ref82771572 \h </w:instrText>
      </w:r>
      <w:r>
        <w:fldChar w:fldCharType="separate"/>
      </w:r>
      <w:r w:rsidR="00E86EE1">
        <w:t xml:space="preserve">Table </w:t>
      </w:r>
      <w:r w:rsidR="00E86EE1">
        <w:rPr>
          <w:noProof/>
        </w:rPr>
        <w:t>5</w:t>
      </w:r>
      <w:r w:rsidR="00E86EE1">
        <w:t>-</w:t>
      </w:r>
      <w:r w:rsidR="00E86EE1">
        <w:rPr>
          <w:noProof/>
        </w:rPr>
        <w:t>4</w:t>
      </w:r>
      <w:r>
        <w:fldChar w:fldCharType="end"/>
      </w:r>
      <w:r w:rsidRPr="00722742">
        <w:t>. The 20-year P</w:t>
      </w:r>
      <w:r w:rsidR="00C30A4D">
        <w:rPr>
          <w:vertAlign w:val="subscript"/>
        </w:rPr>
        <w:t>i</w:t>
      </w:r>
      <w:r w:rsidRPr="00722742">
        <w:t xml:space="preserve"> statistics ranged from 41</w:t>
      </w:r>
      <w:r w:rsidR="00422358">
        <w:t>–</w:t>
      </w:r>
      <w:r w:rsidR="00F67ABC">
        <w:t>81</w:t>
      </w:r>
      <w:r w:rsidRPr="00722742">
        <w:t>%.</w:t>
      </w:r>
      <w:r w:rsidR="00B65394">
        <w:t xml:space="preserve"> </w:t>
      </w:r>
      <w:r w:rsidR="00B65394" w:rsidRPr="00A90BD4">
        <w:rPr>
          <w:i/>
          <w:iCs/>
        </w:rPr>
        <w:t>E. coli</w:t>
      </w:r>
      <w:r w:rsidRPr="00722742">
        <w:t xml:space="preserve"> </w:t>
      </w:r>
      <w:r w:rsidR="00186FCA">
        <w:t>and MCI</w:t>
      </w:r>
      <w:r w:rsidRPr="00722742">
        <w:t xml:space="preserve"> had a majority (i.e., P</w:t>
      </w:r>
      <w:r w:rsidR="00BF77AD">
        <w:rPr>
          <w:vertAlign w:val="subscript"/>
        </w:rPr>
        <w:t>i</w:t>
      </w:r>
      <w:r w:rsidRPr="00722742">
        <w:t xml:space="preserve">&lt;50%) of </w:t>
      </w:r>
      <w:r w:rsidR="00591273">
        <w:t>worsening</w:t>
      </w:r>
      <w:r w:rsidR="00D833F9" w:rsidRPr="00722742">
        <w:t xml:space="preserve"> </w:t>
      </w:r>
      <w:r w:rsidRPr="00722742">
        <w:t xml:space="preserve">trends, at the 95% confidence level. </w:t>
      </w:r>
      <w:r w:rsidR="006C7776">
        <w:t>Three</w:t>
      </w:r>
      <w:r w:rsidR="006C7776" w:rsidRPr="00722742">
        <w:t xml:space="preserve"> </w:t>
      </w:r>
      <w:r w:rsidRPr="00722742">
        <w:t xml:space="preserve">of the variables had a majority of </w:t>
      </w:r>
      <w:r w:rsidR="00B65394">
        <w:t>imp</w:t>
      </w:r>
      <w:r w:rsidR="00FB3937">
        <w:t>r</w:t>
      </w:r>
      <w:r w:rsidR="00B65394">
        <w:t>oving</w:t>
      </w:r>
      <w:r w:rsidR="00B65394" w:rsidRPr="00722742">
        <w:t xml:space="preserve"> </w:t>
      </w:r>
      <w:r w:rsidRPr="00722742">
        <w:t>(i.e., P</w:t>
      </w:r>
      <w:r w:rsidR="00BF77AD">
        <w:rPr>
          <w:vertAlign w:val="subscript"/>
        </w:rPr>
        <w:t>i</w:t>
      </w:r>
      <w:r w:rsidRPr="00722742">
        <w:t xml:space="preserve">&gt;50%) trends, at the 95% confidence level (DRP, </w:t>
      </w:r>
      <w:r w:rsidR="00E67322" w:rsidRPr="007D5F4A">
        <w:rPr>
          <w:rStyle w:val="BodyTextChar"/>
        </w:rPr>
        <w:t>NH</w:t>
      </w:r>
      <w:r w:rsidR="00E67322" w:rsidRPr="00E67322">
        <w:rPr>
          <w:rStyle w:val="BodyTextChar"/>
          <w:vertAlign w:val="subscript"/>
        </w:rPr>
        <w:t>4</w:t>
      </w:r>
      <w:r w:rsidR="00E67322">
        <w:rPr>
          <w:rStyle w:val="BodyTextChar"/>
        </w:rPr>
        <w:t>-</w:t>
      </w:r>
      <w:r w:rsidR="00E67322" w:rsidRPr="007D5F4A">
        <w:rPr>
          <w:rStyle w:val="BodyTextChar"/>
        </w:rPr>
        <w:t>N</w:t>
      </w:r>
      <w:r w:rsidRPr="00722742">
        <w:t xml:space="preserve">, and TP). The remaining </w:t>
      </w:r>
      <w:r w:rsidR="00D56DFB">
        <w:t>four</w:t>
      </w:r>
      <w:r w:rsidR="00D56DFB" w:rsidRPr="00722742">
        <w:t xml:space="preserve"> </w:t>
      </w:r>
      <w:r w:rsidRPr="00722742">
        <w:t>variables had 95% confidence intervals for the P</w:t>
      </w:r>
      <w:r w:rsidR="00FB3937">
        <w:rPr>
          <w:vertAlign w:val="subscript"/>
        </w:rPr>
        <w:t>i</w:t>
      </w:r>
      <w:r w:rsidRPr="00722742">
        <w:t xml:space="preserve"> that included 50% (NNN, TN</w:t>
      </w:r>
      <w:r w:rsidR="00FB3937">
        <w:t>, clarity</w:t>
      </w:r>
      <w:r w:rsidRPr="00722742">
        <w:t xml:space="preserve"> and </w:t>
      </w:r>
      <w:r w:rsidR="00CB3815">
        <w:t>turbidity</w:t>
      </w:r>
      <w:r w:rsidRPr="00722742">
        <w:t xml:space="preserve">), and we cannot infer widespread </w:t>
      </w:r>
      <w:r w:rsidR="007C65F6">
        <w:t>improvement</w:t>
      </w:r>
      <w:r w:rsidRPr="00722742">
        <w:t xml:space="preserve"> or </w:t>
      </w:r>
      <w:r w:rsidR="007C65F6">
        <w:t>worsening</w:t>
      </w:r>
      <w:r w:rsidRPr="00722742">
        <w:t xml:space="preserve"> for these variables.</w:t>
      </w:r>
    </w:p>
    <w:p w14:paraId="6CB8DCF0" w14:textId="57B31DA0" w:rsidR="00412CF2" w:rsidRDefault="00412CF2" w:rsidP="00412CF2">
      <w:pPr>
        <w:pStyle w:val="BodyText"/>
      </w:pPr>
      <w:r>
        <w:t xml:space="preserve">The 20-year </w:t>
      </w:r>
      <w:r w:rsidRPr="007667B8">
        <w:t>P</w:t>
      </w:r>
      <w:r w:rsidR="002F75F1">
        <w:rPr>
          <w:vertAlign w:val="subscript"/>
        </w:rPr>
        <w:t>i</w:t>
      </w:r>
      <w:r>
        <w:t xml:space="preserve"> statistics and 95% confidence intervals for each </w:t>
      </w:r>
      <w:r w:rsidR="00FE325A">
        <w:t>water quality</w:t>
      </w:r>
      <w:r>
        <w:t xml:space="preserve"> variable and</w:t>
      </w:r>
      <w:r w:rsidR="00C44970">
        <w:t xml:space="preserve"> human </w:t>
      </w:r>
      <w:r w:rsidR="009130FE">
        <w:t>modified land cover</w:t>
      </w:r>
      <w:r w:rsidR="009130FE" w:rsidDel="009130FE">
        <w:t xml:space="preserve"> </w:t>
      </w:r>
      <w:r>
        <w:t xml:space="preserve">class are shown in </w:t>
      </w:r>
      <w:r>
        <w:fldChar w:fldCharType="begin"/>
      </w:r>
      <w:r>
        <w:instrText xml:space="preserve"> REF _Ref82771649 \h </w:instrText>
      </w:r>
      <w:r>
        <w:fldChar w:fldCharType="separate"/>
      </w:r>
      <w:r w:rsidR="00E86EE1">
        <w:t xml:space="preserve">Figure </w:t>
      </w:r>
      <w:r w:rsidR="00E86EE1">
        <w:rPr>
          <w:noProof/>
        </w:rPr>
        <w:t>5</w:t>
      </w:r>
      <w:r w:rsidR="00E86EE1">
        <w:t>-</w:t>
      </w:r>
      <w:r w:rsidR="00E86EE1">
        <w:rPr>
          <w:noProof/>
        </w:rPr>
        <w:t>11</w:t>
      </w:r>
      <w:r>
        <w:fldChar w:fldCharType="end"/>
      </w:r>
      <w:r>
        <w:t xml:space="preserve">. </w:t>
      </w:r>
      <w:r w:rsidR="00EB56DF">
        <w:t>The P</w:t>
      </w:r>
      <w:r w:rsidR="00EB56DF">
        <w:rPr>
          <w:vertAlign w:val="subscript"/>
        </w:rPr>
        <w:t>i</w:t>
      </w:r>
      <w:r w:rsidR="00EB56DF">
        <w:t xml:space="preserve"> statistics for all </w:t>
      </w:r>
      <w:r w:rsidR="00EA7C73">
        <w:t xml:space="preserve">human modified land cover </w:t>
      </w:r>
      <w:r w:rsidR="00F262EB">
        <w:t>classes</w:t>
      </w:r>
      <w:r w:rsidR="00EB56DF">
        <w:t xml:space="preserve"> were below the 95% confidence level (confidence intervals spanning 50%)</w:t>
      </w:r>
      <w:r w:rsidR="00EA7C73">
        <w:t xml:space="preserve"> for clarity, NNN and TN. </w:t>
      </w:r>
      <w:r w:rsidR="00C040B7">
        <w:t xml:space="preserve">There are </w:t>
      </w:r>
      <w:r w:rsidR="001043B6">
        <w:t>a majority of</w:t>
      </w:r>
      <w:r w:rsidR="00C040B7">
        <w:t xml:space="preserve"> i</w:t>
      </w:r>
      <w:r w:rsidR="001F4F1E">
        <w:t xml:space="preserve">mproving </w:t>
      </w:r>
      <w:r w:rsidR="001043B6">
        <w:t>trends</w:t>
      </w:r>
      <w:r w:rsidR="00EC1326">
        <w:t xml:space="preserve"> at the 95% confidence </w:t>
      </w:r>
      <w:r w:rsidR="00C13F1B">
        <w:t>level</w:t>
      </w:r>
      <w:r w:rsidR="00C42636">
        <w:t xml:space="preserve"> for all land cover classes for DRP, TP and NH</w:t>
      </w:r>
      <w:r w:rsidR="00C42636">
        <w:rPr>
          <w:vertAlign w:val="subscript"/>
        </w:rPr>
        <w:t>4</w:t>
      </w:r>
      <w:r w:rsidR="00C42636">
        <w:t>-N</w:t>
      </w:r>
      <w:r w:rsidR="004B7A5B">
        <w:t xml:space="preserve">, and for </w:t>
      </w:r>
      <w:r w:rsidR="00226F49">
        <w:t>the 50</w:t>
      </w:r>
      <w:r w:rsidR="00EA3690">
        <w:t>–</w:t>
      </w:r>
      <w:r w:rsidR="00226F49">
        <w:t>75% land cover class for turbidity</w:t>
      </w:r>
      <w:r w:rsidR="00EB56DF">
        <w:t xml:space="preserve">. </w:t>
      </w:r>
      <w:r w:rsidR="00C040B7">
        <w:t xml:space="preserve">There are </w:t>
      </w:r>
      <w:proofErr w:type="gramStart"/>
      <w:r w:rsidR="00132150">
        <w:t>a majority of</w:t>
      </w:r>
      <w:proofErr w:type="gramEnd"/>
      <w:r w:rsidR="00132150">
        <w:t xml:space="preserve"> </w:t>
      </w:r>
      <w:r w:rsidR="00E2310F">
        <w:t>worsening</w:t>
      </w:r>
      <w:r w:rsidR="00C040B7">
        <w:t xml:space="preserve"> </w:t>
      </w:r>
      <w:r w:rsidR="00EB56DF" w:rsidRPr="00E559FE">
        <w:rPr>
          <w:i/>
        </w:rPr>
        <w:t>E.</w:t>
      </w:r>
      <w:r w:rsidR="00EB56DF" w:rsidRPr="004E4812">
        <w:rPr>
          <w:i/>
          <w:iCs/>
        </w:rPr>
        <w:t xml:space="preserve"> </w:t>
      </w:r>
      <w:r w:rsidR="00EB56DF">
        <w:rPr>
          <w:i/>
          <w:iCs/>
        </w:rPr>
        <w:t>coli</w:t>
      </w:r>
      <w:r w:rsidR="00EB56DF">
        <w:t xml:space="preserve"> and MCI </w:t>
      </w:r>
      <w:r w:rsidR="00132150">
        <w:t xml:space="preserve">trends </w:t>
      </w:r>
      <w:r w:rsidR="00CB1486">
        <w:t xml:space="preserve">at the 95% confidence level </w:t>
      </w:r>
      <w:r w:rsidR="00E2310F">
        <w:t xml:space="preserve">for the </w:t>
      </w:r>
      <w:r w:rsidR="00EB56DF">
        <w:t>0</w:t>
      </w:r>
      <w:r w:rsidR="00EA3690">
        <w:t>–</w:t>
      </w:r>
      <w:r w:rsidR="00EB56DF">
        <w:t xml:space="preserve">25% </w:t>
      </w:r>
      <w:r w:rsidR="007C2DAA">
        <w:t xml:space="preserve">and </w:t>
      </w:r>
      <w:r w:rsidR="00EB56DF">
        <w:t>25</w:t>
      </w:r>
      <w:r w:rsidR="00EA3690">
        <w:t>–</w:t>
      </w:r>
      <w:r w:rsidR="00EB56DF">
        <w:t>50% human modified land cover</w:t>
      </w:r>
      <w:r w:rsidR="00EB56DF" w:rsidDel="00240FD0">
        <w:t xml:space="preserve"> </w:t>
      </w:r>
      <w:r w:rsidR="00EB56DF">
        <w:t>class</w:t>
      </w:r>
      <w:r w:rsidR="00CB1486">
        <w:t>es</w:t>
      </w:r>
      <w:r w:rsidR="007C2DAA">
        <w:t>.</w:t>
      </w:r>
      <w:r w:rsidR="00CB1486" w:rsidDel="00CB1486">
        <w:t xml:space="preserve"> </w:t>
      </w:r>
    </w:p>
    <w:p w14:paraId="0B00E724" w14:textId="0874915F" w:rsidR="00412CF2" w:rsidRDefault="00BC39F9" w:rsidP="00412CF2">
      <w:pPr>
        <w:pStyle w:val="BodyText"/>
        <w:keepNext/>
      </w:pPr>
      <w:r>
        <w:rPr>
          <w:noProof/>
        </w:rPr>
        <w:drawing>
          <wp:inline distT="0" distB="0" distL="0" distR="0" wp14:anchorId="574AAB86" wp14:editId="57E1C523">
            <wp:extent cx="5753100" cy="3467100"/>
            <wp:effectExtent l="0" t="0" r="0" b="0"/>
            <wp:docPr id="941302487" name="Picture 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0"/>
                    <pic:cNvPicPr>
                      <a:picLocks noChangeAspect="1" noChangeArrowheads="1"/>
                    </pic:cNvPicPr>
                  </pic:nvPicPr>
                  <pic:blipFill>
                    <a:blip r:embed="rId56" cstate="print">
                      <a:extLst>
                        <a:ext uri="{28A0092B-C50C-407E-A947-70E740481C1C}">
                          <a14:useLocalDpi xmlns:a14="http://schemas.microsoft.com/office/drawing/2010/main" val="0"/>
                        </a:ext>
                      </a:extLst>
                    </a:blip>
                    <a:srcRect/>
                    <a:stretch>
                      <a:fillRect/>
                    </a:stretch>
                  </pic:blipFill>
                  <pic:spPr bwMode="auto">
                    <a:xfrm>
                      <a:off x="0" y="0"/>
                      <a:ext cx="5753100" cy="3467100"/>
                    </a:xfrm>
                    <a:prstGeom prst="rect">
                      <a:avLst/>
                    </a:prstGeom>
                    <a:noFill/>
                    <a:ln>
                      <a:noFill/>
                    </a:ln>
                  </pic:spPr>
                </pic:pic>
              </a:graphicData>
            </a:graphic>
          </wp:inline>
        </w:drawing>
      </w:r>
    </w:p>
    <w:p w14:paraId="3CAFFE9C" w14:textId="5BDD79D8" w:rsidR="00412CF2" w:rsidRPr="005616EB" w:rsidRDefault="00412CF2" w:rsidP="00412CF2">
      <w:pPr>
        <w:pStyle w:val="Caption"/>
        <w:keepNext w:val="0"/>
        <w:rPr>
          <w:vanish/>
          <w:specVanish/>
        </w:rPr>
      </w:pPr>
      <w:bookmarkStart w:id="326" w:name="_Ref82771520"/>
      <w:bookmarkStart w:id="327" w:name="_Toc96690370"/>
      <w:bookmarkStart w:id="328" w:name="_Toc212213495"/>
      <w:r>
        <w:t xml:space="preserve">Figure </w:t>
      </w:r>
      <w:r w:rsidR="00F80E77">
        <w:fldChar w:fldCharType="begin"/>
      </w:r>
      <w:r w:rsidR="00F80E77">
        <w:instrText xml:space="preserve"> STYLEREF 1 \s </w:instrText>
      </w:r>
      <w:r w:rsidR="00F80E77">
        <w:fldChar w:fldCharType="separate"/>
      </w:r>
      <w:r w:rsidR="00E86EE1">
        <w:rPr>
          <w:noProof/>
        </w:rPr>
        <w:t>5</w:t>
      </w:r>
      <w:r w:rsidR="00F80E77">
        <w:rPr>
          <w:noProof/>
        </w:rPr>
        <w:fldChar w:fldCharType="end"/>
      </w:r>
      <w:r w:rsidR="00F852A1">
        <w:t>-</w:t>
      </w:r>
      <w:r w:rsidR="00F80E77">
        <w:fldChar w:fldCharType="begin"/>
      </w:r>
      <w:r w:rsidR="00F80E77">
        <w:instrText xml:space="preserve"> SEQ Figure \* ARABIC \s 1 </w:instrText>
      </w:r>
      <w:r w:rsidR="00F80E77">
        <w:fldChar w:fldCharType="separate"/>
      </w:r>
      <w:r w:rsidR="00E86EE1">
        <w:rPr>
          <w:noProof/>
        </w:rPr>
        <w:t>10</w:t>
      </w:r>
      <w:r w:rsidR="00F80E77">
        <w:rPr>
          <w:noProof/>
        </w:rPr>
        <w:fldChar w:fldCharType="end"/>
      </w:r>
      <w:bookmarkEnd w:id="326"/>
      <w:r>
        <w:t>:</w:t>
      </w:r>
      <w:r>
        <w:tab/>
        <w:t xml:space="preserve">Summary plot representing the proportion of sites with </w:t>
      </w:r>
      <w:r w:rsidR="00C30A4D">
        <w:t>improving</w:t>
      </w:r>
      <w:r>
        <w:t xml:space="preserve"> 20-year time-period trends at each categorical level of confidence.</w:t>
      </w:r>
      <w:bookmarkEnd w:id="327"/>
      <w:bookmarkEnd w:id="328"/>
    </w:p>
    <w:p w14:paraId="46C778CB" w14:textId="10F2225F" w:rsidR="00412CF2" w:rsidRDefault="00412CF2" w:rsidP="00412CF2">
      <w:pPr>
        <w:pStyle w:val="CaptionText"/>
      </w:pPr>
      <w:r>
        <w:t xml:space="preserve"> </w:t>
      </w:r>
      <w:r w:rsidRPr="005616EB">
        <w:t xml:space="preserve">The plot shows the proportion of sites with </w:t>
      </w:r>
      <w:r w:rsidR="00C30A4D">
        <w:t>improving</w:t>
      </w:r>
      <w:r w:rsidRPr="005616EB">
        <w:t xml:space="preserve"> trends at levels of confidence defined in</w:t>
      </w:r>
      <w:r>
        <w:t xml:space="preserve"> </w:t>
      </w:r>
      <w:r>
        <w:fldChar w:fldCharType="begin"/>
      </w:r>
      <w:r>
        <w:instrText xml:space="preserve"> REF _Ref83289928 \h </w:instrText>
      </w:r>
      <w:r>
        <w:fldChar w:fldCharType="separate"/>
      </w:r>
      <w:r w:rsidR="00E86EE1">
        <w:t xml:space="preserve">Table </w:t>
      </w:r>
      <w:r w:rsidR="00E86EE1">
        <w:rPr>
          <w:noProof/>
        </w:rPr>
        <w:t>3</w:t>
      </w:r>
      <w:r w:rsidR="00E86EE1">
        <w:t>-</w:t>
      </w:r>
      <w:r w:rsidR="00E86EE1">
        <w:rPr>
          <w:noProof/>
        </w:rPr>
        <w:t>2</w:t>
      </w:r>
      <w:r>
        <w:fldChar w:fldCharType="end"/>
      </w:r>
      <w:r w:rsidRPr="005616EB">
        <w:t>.</w:t>
      </w:r>
    </w:p>
    <w:p w14:paraId="6D71E094" w14:textId="4975EEB8" w:rsidR="00412CF2" w:rsidRPr="005616EB" w:rsidRDefault="00412CF2" w:rsidP="00412CF2">
      <w:pPr>
        <w:pStyle w:val="Caption"/>
        <w:pageBreakBefore/>
        <w:spacing w:after="120"/>
        <w:rPr>
          <w:vanish/>
          <w:specVanish/>
        </w:rPr>
      </w:pPr>
      <w:bookmarkStart w:id="329" w:name="_Ref82771572"/>
      <w:bookmarkStart w:id="330" w:name="_Toc96690347"/>
      <w:bookmarkStart w:id="331" w:name="_Toc212213466"/>
      <w:r>
        <w:lastRenderedPageBreak/>
        <w:t xml:space="preserve">Table </w:t>
      </w:r>
      <w:r w:rsidR="00F80E77">
        <w:fldChar w:fldCharType="begin"/>
      </w:r>
      <w:r w:rsidR="00F80E77">
        <w:instrText xml:space="preserve"> STYLEREF 1 \s </w:instrText>
      </w:r>
      <w:r w:rsidR="00F80E77">
        <w:fldChar w:fldCharType="separate"/>
      </w:r>
      <w:r w:rsidR="00E86EE1">
        <w:rPr>
          <w:noProof/>
        </w:rPr>
        <w:t>5</w:t>
      </w:r>
      <w:r w:rsidR="00F80E77">
        <w:rPr>
          <w:noProof/>
        </w:rPr>
        <w:fldChar w:fldCharType="end"/>
      </w:r>
      <w:r w:rsidR="00FF37D8">
        <w:t>-</w:t>
      </w:r>
      <w:r w:rsidR="00F80E77">
        <w:fldChar w:fldCharType="begin"/>
      </w:r>
      <w:r w:rsidR="00F80E77">
        <w:instrText xml:space="preserve"> SEQ Table \* ARABIC \s 1 </w:instrText>
      </w:r>
      <w:r w:rsidR="00F80E77">
        <w:fldChar w:fldCharType="separate"/>
      </w:r>
      <w:r w:rsidR="00E86EE1">
        <w:rPr>
          <w:noProof/>
        </w:rPr>
        <w:t>4</w:t>
      </w:r>
      <w:r w:rsidR="00F80E77">
        <w:rPr>
          <w:noProof/>
        </w:rPr>
        <w:fldChar w:fldCharType="end"/>
      </w:r>
      <w:bookmarkEnd w:id="329"/>
      <w:r>
        <w:t>:</w:t>
      </w:r>
      <w:r>
        <w:tab/>
        <w:t xml:space="preserve">Proportions of </w:t>
      </w:r>
      <w:r w:rsidR="00C30A4D">
        <w:t>improving</w:t>
      </w:r>
      <w:r>
        <w:t xml:space="preserve"> trends (P</w:t>
      </w:r>
      <w:r w:rsidR="008A31D0">
        <w:rPr>
          <w:vertAlign w:val="subscript"/>
        </w:rPr>
        <w:t>i</w:t>
      </w:r>
      <w:r>
        <w:t xml:space="preserve">) for 20-year </w:t>
      </w:r>
      <w:proofErr w:type="gramStart"/>
      <w:r>
        <w:t>time period</w:t>
      </w:r>
      <w:proofErr w:type="gramEnd"/>
      <w:r>
        <w:t>.</w:t>
      </w:r>
      <w:bookmarkEnd w:id="330"/>
      <w:bookmarkEnd w:id="331"/>
    </w:p>
    <w:p w14:paraId="44C18FFE" w14:textId="77777777" w:rsidR="00412CF2" w:rsidRDefault="00412CF2" w:rsidP="00412CF2">
      <w:pPr>
        <w:pStyle w:val="CaptionText"/>
        <w:keepNext/>
        <w:spacing w:after="120"/>
      </w:pPr>
      <w:r>
        <w:t xml:space="preserve"> </w:t>
      </w:r>
    </w:p>
    <w:tbl>
      <w:tblPr>
        <w:tblStyle w:val="TableGrid"/>
        <w:tblW w:w="0" w:type="auto"/>
        <w:jc w:val="center"/>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1691"/>
        <w:gridCol w:w="1663"/>
        <w:gridCol w:w="696"/>
        <w:gridCol w:w="3216"/>
      </w:tblGrid>
      <w:tr w:rsidR="00412CF2" w14:paraId="4F6940CF" w14:textId="77777777">
        <w:trPr>
          <w:jc w:val="center"/>
        </w:trPr>
        <w:tc>
          <w:tcPr>
            <w:tcW w:w="1691" w:type="dxa"/>
            <w:tcBorders>
              <w:top w:val="single" w:sz="4" w:space="0" w:color="auto"/>
              <w:bottom w:val="single" w:sz="4" w:space="0" w:color="auto"/>
            </w:tcBorders>
            <w:vAlign w:val="center"/>
          </w:tcPr>
          <w:p w14:paraId="50BDD16C" w14:textId="77777777" w:rsidR="00412CF2" w:rsidRPr="00FA015A" w:rsidRDefault="00412CF2">
            <w:pPr>
              <w:pStyle w:val="NumericTableHeading"/>
              <w:rPr>
                <w:sz w:val="20"/>
                <w:szCs w:val="28"/>
              </w:rPr>
            </w:pPr>
            <w:r w:rsidRPr="00FA015A">
              <w:rPr>
                <w:sz w:val="20"/>
                <w:szCs w:val="28"/>
              </w:rPr>
              <w:t>Variable</w:t>
            </w:r>
          </w:p>
        </w:tc>
        <w:tc>
          <w:tcPr>
            <w:tcW w:w="0" w:type="auto"/>
            <w:tcBorders>
              <w:top w:val="single" w:sz="4" w:space="0" w:color="auto"/>
              <w:bottom w:val="single" w:sz="4" w:space="0" w:color="auto"/>
            </w:tcBorders>
            <w:vAlign w:val="center"/>
          </w:tcPr>
          <w:p w14:paraId="1D180762" w14:textId="77777777" w:rsidR="00412CF2" w:rsidRPr="00FA015A" w:rsidRDefault="00412CF2">
            <w:pPr>
              <w:pStyle w:val="NumericTableHeading"/>
              <w:rPr>
                <w:sz w:val="20"/>
                <w:szCs w:val="28"/>
              </w:rPr>
            </w:pPr>
            <w:r w:rsidRPr="00FA015A">
              <w:rPr>
                <w:sz w:val="20"/>
                <w:szCs w:val="28"/>
              </w:rPr>
              <w:t>Number of sites</w:t>
            </w:r>
          </w:p>
        </w:tc>
        <w:tc>
          <w:tcPr>
            <w:tcW w:w="0" w:type="auto"/>
            <w:tcBorders>
              <w:top w:val="single" w:sz="4" w:space="0" w:color="auto"/>
              <w:bottom w:val="single" w:sz="4" w:space="0" w:color="auto"/>
            </w:tcBorders>
            <w:vAlign w:val="center"/>
          </w:tcPr>
          <w:p w14:paraId="3DE00AB3" w14:textId="0373B938" w:rsidR="00412CF2" w:rsidRPr="00FA015A" w:rsidRDefault="00412CF2">
            <w:pPr>
              <w:pStyle w:val="NumericTableHeading"/>
              <w:rPr>
                <w:sz w:val="20"/>
                <w:szCs w:val="28"/>
              </w:rPr>
            </w:pPr>
            <w:r w:rsidRPr="00FA015A">
              <w:rPr>
                <w:sz w:val="20"/>
                <w:szCs w:val="28"/>
              </w:rPr>
              <w:t>P</w:t>
            </w:r>
            <w:r w:rsidR="008A31D0" w:rsidRPr="00FA015A">
              <w:rPr>
                <w:sz w:val="20"/>
                <w:szCs w:val="28"/>
                <w:vertAlign w:val="subscript"/>
              </w:rPr>
              <w:t>i</w:t>
            </w:r>
            <w:r w:rsidRPr="00FA015A">
              <w:rPr>
                <w:sz w:val="20"/>
                <w:szCs w:val="28"/>
              </w:rPr>
              <w:t xml:space="preserve"> (%)</w:t>
            </w:r>
          </w:p>
        </w:tc>
        <w:tc>
          <w:tcPr>
            <w:tcW w:w="0" w:type="auto"/>
            <w:tcBorders>
              <w:top w:val="single" w:sz="4" w:space="0" w:color="auto"/>
              <w:bottom w:val="single" w:sz="4" w:space="0" w:color="auto"/>
            </w:tcBorders>
            <w:vAlign w:val="center"/>
          </w:tcPr>
          <w:p w14:paraId="57075589" w14:textId="09954089" w:rsidR="00412CF2" w:rsidRPr="00FA015A" w:rsidRDefault="00412CF2">
            <w:pPr>
              <w:pStyle w:val="NumericTableHeading"/>
              <w:rPr>
                <w:sz w:val="20"/>
                <w:szCs w:val="28"/>
              </w:rPr>
            </w:pPr>
            <w:r w:rsidRPr="00FA015A">
              <w:rPr>
                <w:sz w:val="20"/>
                <w:szCs w:val="28"/>
              </w:rPr>
              <w:t>95% confidence interval for P</w:t>
            </w:r>
            <w:r w:rsidR="008A31D0" w:rsidRPr="00FA015A">
              <w:rPr>
                <w:sz w:val="20"/>
                <w:szCs w:val="28"/>
                <w:vertAlign w:val="subscript"/>
              </w:rPr>
              <w:t>i</w:t>
            </w:r>
            <w:r w:rsidRPr="00FA015A">
              <w:rPr>
                <w:sz w:val="20"/>
                <w:szCs w:val="28"/>
              </w:rPr>
              <w:t xml:space="preserve"> (%)</w:t>
            </w:r>
          </w:p>
        </w:tc>
      </w:tr>
      <w:tr w:rsidR="00D2487B" w14:paraId="472AE9AC" w14:textId="77777777">
        <w:trPr>
          <w:jc w:val="center"/>
        </w:trPr>
        <w:tc>
          <w:tcPr>
            <w:tcW w:w="1691" w:type="dxa"/>
            <w:tcBorders>
              <w:top w:val="single" w:sz="4" w:space="0" w:color="auto"/>
            </w:tcBorders>
          </w:tcPr>
          <w:p w14:paraId="13E82F73" w14:textId="3DD97B2C" w:rsidR="00D2487B" w:rsidRPr="00FA015A" w:rsidRDefault="00D2487B" w:rsidP="00D2487B">
            <w:pPr>
              <w:pStyle w:val="NumericTableBodyText"/>
              <w:rPr>
                <w:sz w:val="20"/>
                <w:szCs w:val="28"/>
              </w:rPr>
            </w:pPr>
            <w:r w:rsidRPr="00FA015A">
              <w:rPr>
                <w:sz w:val="20"/>
                <w:szCs w:val="28"/>
              </w:rPr>
              <w:t>Clarity</w:t>
            </w:r>
          </w:p>
        </w:tc>
        <w:tc>
          <w:tcPr>
            <w:tcW w:w="0" w:type="auto"/>
            <w:tcBorders>
              <w:top w:val="single" w:sz="4" w:space="0" w:color="auto"/>
            </w:tcBorders>
          </w:tcPr>
          <w:p w14:paraId="4D7117FB" w14:textId="5B5711B0" w:rsidR="00D2487B" w:rsidRPr="00FA015A" w:rsidRDefault="00D2487B" w:rsidP="00D2487B">
            <w:pPr>
              <w:pStyle w:val="NumericTableBodyText"/>
              <w:jc w:val="center"/>
              <w:rPr>
                <w:sz w:val="20"/>
                <w:szCs w:val="28"/>
              </w:rPr>
            </w:pPr>
            <w:r w:rsidRPr="00FA015A">
              <w:rPr>
                <w:sz w:val="20"/>
                <w:szCs w:val="28"/>
              </w:rPr>
              <w:t>362</w:t>
            </w:r>
          </w:p>
        </w:tc>
        <w:tc>
          <w:tcPr>
            <w:tcW w:w="0" w:type="auto"/>
            <w:tcBorders>
              <w:top w:val="single" w:sz="4" w:space="0" w:color="auto"/>
            </w:tcBorders>
          </w:tcPr>
          <w:p w14:paraId="06B1E3C9" w14:textId="364E6A73" w:rsidR="00D2487B" w:rsidRPr="00FA015A" w:rsidRDefault="00D2487B" w:rsidP="00D2487B">
            <w:pPr>
              <w:pStyle w:val="NumericTableBodyText"/>
              <w:jc w:val="center"/>
              <w:rPr>
                <w:sz w:val="20"/>
                <w:szCs w:val="28"/>
              </w:rPr>
            </w:pPr>
            <w:r w:rsidRPr="00FA015A">
              <w:rPr>
                <w:sz w:val="20"/>
                <w:szCs w:val="28"/>
              </w:rPr>
              <w:t>57.5</w:t>
            </w:r>
          </w:p>
        </w:tc>
        <w:tc>
          <w:tcPr>
            <w:tcW w:w="0" w:type="auto"/>
            <w:tcBorders>
              <w:top w:val="single" w:sz="4" w:space="0" w:color="auto"/>
            </w:tcBorders>
          </w:tcPr>
          <w:p w14:paraId="717C4333" w14:textId="4B19B19E" w:rsidR="00D2487B" w:rsidRPr="00FA015A" w:rsidRDefault="00D2487B" w:rsidP="00D2487B">
            <w:pPr>
              <w:pStyle w:val="NumericTableBodyText"/>
              <w:jc w:val="center"/>
              <w:rPr>
                <w:sz w:val="20"/>
                <w:szCs w:val="28"/>
              </w:rPr>
            </w:pPr>
            <w:r w:rsidRPr="00FA015A">
              <w:rPr>
                <w:sz w:val="20"/>
                <w:szCs w:val="28"/>
              </w:rPr>
              <w:t xml:space="preserve">38.8 </w:t>
            </w:r>
            <w:r w:rsidR="00F405EB" w:rsidRPr="00FA015A">
              <w:rPr>
                <w:sz w:val="20"/>
                <w:szCs w:val="28"/>
              </w:rPr>
              <w:t>–</w:t>
            </w:r>
            <w:r w:rsidRPr="00FA015A">
              <w:rPr>
                <w:sz w:val="20"/>
                <w:szCs w:val="28"/>
              </w:rPr>
              <w:t xml:space="preserve"> 76.1</w:t>
            </w:r>
          </w:p>
        </w:tc>
      </w:tr>
      <w:tr w:rsidR="00D2487B" w14:paraId="4A1B0769" w14:textId="77777777">
        <w:trPr>
          <w:jc w:val="center"/>
        </w:trPr>
        <w:tc>
          <w:tcPr>
            <w:tcW w:w="1691" w:type="dxa"/>
          </w:tcPr>
          <w:p w14:paraId="545345EC" w14:textId="08376EC4" w:rsidR="00D2487B" w:rsidRPr="00FA015A" w:rsidRDefault="00D2487B" w:rsidP="00D2487B">
            <w:pPr>
              <w:pStyle w:val="NumericTableBodyText"/>
              <w:rPr>
                <w:sz w:val="20"/>
                <w:szCs w:val="28"/>
              </w:rPr>
            </w:pPr>
            <w:r w:rsidRPr="00FA015A">
              <w:rPr>
                <w:sz w:val="20"/>
                <w:szCs w:val="28"/>
              </w:rPr>
              <w:t>Turbidity</w:t>
            </w:r>
          </w:p>
        </w:tc>
        <w:tc>
          <w:tcPr>
            <w:tcW w:w="0" w:type="auto"/>
          </w:tcPr>
          <w:p w14:paraId="19AE51CB" w14:textId="51A10F92" w:rsidR="00D2487B" w:rsidRPr="00FA015A" w:rsidRDefault="00D2487B" w:rsidP="00D2487B">
            <w:pPr>
              <w:pStyle w:val="NumericTableBodyText"/>
              <w:jc w:val="center"/>
              <w:rPr>
                <w:sz w:val="20"/>
                <w:szCs w:val="28"/>
              </w:rPr>
            </w:pPr>
            <w:r w:rsidRPr="00FA015A">
              <w:rPr>
                <w:sz w:val="20"/>
                <w:szCs w:val="28"/>
              </w:rPr>
              <w:t>574</w:t>
            </w:r>
          </w:p>
        </w:tc>
        <w:tc>
          <w:tcPr>
            <w:tcW w:w="0" w:type="auto"/>
          </w:tcPr>
          <w:p w14:paraId="4F84912B" w14:textId="2ADF40FD" w:rsidR="00D2487B" w:rsidRPr="00FA015A" w:rsidRDefault="00D2487B" w:rsidP="00D2487B">
            <w:pPr>
              <w:pStyle w:val="NumericTableBodyText"/>
              <w:jc w:val="center"/>
              <w:rPr>
                <w:sz w:val="20"/>
                <w:szCs w:val="28"/>
              </w:rPr>
            </w:pPr>
            <w:r w:rsidRPr="00FA015A">
              <w:rPr>
                <w:sz w:val="20"/>
                <w:szCs w:val="28"/>
              </w:rPr>
              <w:t>57.0</w:t>
            </w:r>
          </w:p>
        </w:tc>
        <w:tc>
          <w:tcPr>
            <w:tcW w:w="0" w:type="auto"/>
          </w:tcPr>
          <w:p w14:paraId="2BC1EFD8" w14:textId="596F465B" w:rsidR="00D2487B" w:rsidRPr="00FA015A" w:rsidRDefault="00D2487B" w:rsidP="00D2487B">
            <w:pPr>
              <w:pStyle w:val="NumericTableBodyText"/>
              <w:jc w:val="center"/>
              <w:rPr>
                <w:sz w:val="20"/>
                <w:szCs w:val="28"/>
              </w:rPr>
            </w:pPr>
            <w:r w:rsidRPr="00FA015A">
              <w:rPr>
                <w:sz w:val="20"/>
                <w:szCs w:val="28"/>
              </w:rPr>
              <w:t xml:space="preserve">46.4 </w:t>
            </w:r>
            <w:r w:rsidR="00F405EB" w:rsidRPr="00FA015A">
              <w:rPr>
                <w:sz w:val="20"/>
                <w:szCs w:val="28"/>
              </w:rPr>
              <w:t>–</w:t>
            </w:r>
            <w:r w:rsidRPr="00FA015A">
              <w:rPr>
                <w:sz w:val="20"/>
                <w:szCs w:val="28"/>
              </w:rPr>
              <w:t xml:space="preserve"> 67.6</w:t>
            </w:r>
          </w:p>
        </w:tc>
      </w:tr>
      <w:tr w:rsidR="000B098F" w14:paraId="5E9FDA01" w14:textId="77777777">
        <w:trPr>
          <w:jc w:val="center"/>
        </w:trPr>
        <w:tc>
          <w:tcPr>
            <w:tcW w:w="1691" w:type="dxa"/>
          </w:tcPr>
          <w:p w14:paraId="09F82E1A" w14:textId="3BF129A7" w:rsidR="000B098F" w:rsidRPr="00FA015A" w:rsidRDefault="000B098F" w:rsidP="000B098F">
            <w:pPr>
              <w:pStyle w:val="NumericTableBodyText"/>
              <w:rPr>
                <w:sz w:val="20"/>
                <w:szCs w:val="28"/>
              </w:rPr>
            </w:pPr>
            <w:r w:rsidRPr="00FA015A">
              <w:rPr>
                <w:sz w:val="20"/>
                <w:szCs w:val="28"/>
              </w:rPr>
              <w:t>MCI</w:t>
            </w:r>
          </w:p>
        </w:tc>
        <w:tc>
          <w:tcPr>
            <w:tcW w:w="0" w:type="auto"/>
          </w:tcPr>
          <w:p w14:paraId="110D3E97" w14:textId="02644366" w:rsidR="000B098F" w:rsidRPr="000B098F" w:rsidRDefault="007627AD" w:rsidP="000B098F">
            <w:pPr>
              <w:pStyle w:val="NumericTableBodyText"/>
              <w:jc w:val="center"/>
              <w:rPr>
                <w:sz w:val="20"/>
                <w:szCs w:val="20"/>
              </w:rPr>
            </w:pPr>
            <w:r>
              <w:rPr>
                <w:sz w:val="20"/>
                <w:szCs w:val="20"/>
              </w:rPr>
              <w:t>422</w:t>
            </w:r>
          </w:p>
        </w:tc>
        <w:tc>
          <w:tcPr>
            <w:tcW w:w="0" w:type="auto"/>
          </w:tcPr>
          <w:p w14:paraId="4426E199" w14:textId="5A66A5CF" w:rsidR="000B098F" w:rsidRPr="000B098F" w:rsidRDefault="007627AD" w:rsidP="000B098F">
            <w:pPr>
              <w:pStyle w:val="NumericTableBodyText"/>
              <w:jc w:val="center"/>
              <w:rPr>
                <w:sz w:val="20"/>
                <w:szCs w:val="20"/>
              </w:rPr>
            </w:pPr>
            <w:r>
              <w:rPr>
                <w:sz w:val="20"/>
                <w:szCs w:val="20"/>
              </w:rPr>
              <w:t>36.1</w:t>
            </w:r>
          </w:p>
        </w:tc>
        <w:tc>
          <w:tcPr>
            <w:tcW w:w="0" w:type="auto"/>
          </w:tcPr>
          <w:p w14:paraId="22A99402" w14:textId="7FBB0ABE" w:rsidR="000B098F" w:rsidRPr="000B098F" w:rsidRDefault="007627AD" w:rsidP="000B098F">
            <w:pPr>
              <w:pStyle w:val="NumericTableBodyText"/>
              <w:jc w:val="center"/>
              <w:rPr>
                <w:sz w:val="20"/>
                <w:szCs w:val="20"/>
              </w:rPr>
            </w:pPr>
            <w:r w:rsidRPr="007627AD">
              <w:rPr>
                <w:sz w:val="20"/>
                <w:szCs w:val="20"/>
              </w:rPr>
              <w:t>27.7 - 44.6</w:t>
            </w:r>
          </w:p>
        </w:tc>
      </w:tr>
      <w:tr w:rsidR="00D2487B" w14:paraId="26F0D6EC" w14:textId="77777777">
        <w:trPr>
          <w:jc w:val="center"/>
        </w:trPr>
        <w:tc>
          <w:tcPr>
            <w:tcW w:w="1691" w:type="dxa"/>
          </w:tcPr>
          <w:p w14:paraId="357B4AEE" w14:textId="6C75BA9A" w:rsidR="00D2487B" w:rsidRPr="00FA015A" w:rsidRDefault="00D2487B" w:rsidP="00D2487B">
            <w:pPr>
              <w:pStyle w:val="NumericTableBodyText"/>
              <w:rPr>
                <w:sz w:val="20"/>
                <w:szCs w:val="28"/>
              </w:rPr>
            </w:pPr>
            <w:r w:rsidRPr="00FA015A">
              <w:rPr>
                <w:i/>
                <w:iCs/>
                <w:sz w:val="20"/>
                <w:szCs w:val="28"/>
              </w:rPr>
              <w:t>E. coli</w:t>
            </w:r>
          </w:p>
        </w:tc>
        <w:tc>
          <w:tcPr>
            <w:tcW w:w="0" w:type="auto"/>
          </w:tcPr>
          <w:p w14:paraId="55F65BE2" w14:textId="7B849F40" w:rsidR="00D2487B" w:rsidRPr="00FA015A" w:rsidRDefault="00D2487B" w:rsidP="00D2487B">
            <w:pPr>
              <w:pStyle w:val="NumericTableBodyText"/>
              <w:jc w:val="center"/>
              <w:rPr>
                <w:sz w:val="20"/>
                <w:szCs w:val="28"/>
              </w:rPr>
            </w:pPr>
            <w:r w:rsidRPr="00FA015A">
              <w:rPr>
                <w:sz w:val="20"/>
                <w:szCs w:val="28"/>
              </w:rPr>
              <w:t>544</w:t>
            </w:r>
          </w:p>
        </w:tc>
        <w:tc>
          <w:tcPr>
            <w:tcW w:w="0" w:type="auto"/>
          </w:tcPr>
          <w:p w14:paraId="672FDB9E" w14:textId="29DE5D73" w:rsidR="00D2487B" w:rsidRPr="00FA015A" w:rsidRDefault="00D2487B" w:rsidP="00D2487B">
            <w:pPr>
              <w:pStyle w:val="NumericTableBodyText"/>
              <w:jc w:val="center"/>
              <w:rPr>
                <w:sz w:val="20"/>
                <w:szCs w:val="28"/>
              </w:rPr>
            </w:pPr>
            <w:r w:rsidRPr="00FA015A">
              <w:rPr>
                <w:sz w:val="20"/>
                <w:szCs w:val="28"/>
              </w:rPr>
              <w:t>40.9</w:t>
            </w:r>
          </w:p>
        </w:tc>
        <w:tc>
          <w:tcPr>
            <w:tcW w:w="0" w:type="auto"/>
          </w:tcPr>
          <w:p w14:paraId="32093988" w14:textId="29EF4E69" w:rsidR="00D2487B" w:rsidRPr="00FA015A" w:rsidRDefault="00D2487B" w:rsidP="00D2487B">
            <w:pPr>
              <w:pStyle w:val="NumericTableBodyText"/>
              <w:jc w:val="center"/>
              <w:rPr>
                <w:sz w:val="20"/>
                <w:szCs w:val="28"/>
              </w:rPr>
            </w:pPr>
            <w:r w:rsidRPr="00FA015A">
              <w:rPr>
                <w:sz w:val="20"/>
                <w:szCs w:val="28"/>
              </w:rPr>
              <w:t xml:space="preserve">32.9 </w:t>
            </w:r>
            <w:r w:rsidR="00F405EB" w:rsidRPr="00FA015A">
              <w:rPr>
                <w:sz w:val="20"/>
                <w:szCs w:val="28"/>
              </w:rPr>
              <w:t>–</w:t>
            </w:r>
            <w:r w:rsidRPr="00FA015A">
              <w:rPr>
                <w:sz w:val="20"/>
                <w:szCs w:val="28"/>
              </w:rPr>
              <w:t xml:space="preserve"> 48.9</w:t>
            </w:r>
          </w:p>
        </w:tc>
      </w:tr>
      <w:tr w:rsidR="00D2487B" w14:paraId="0F5F8937" w14:textId="77777777">
        <w:trPr>
          <w:jc w:val="center"/>
        </w:trPr>
        <w:tc>
          <w:tcPr>
            <w:tcW w:w="1691" w:type="dxa"/>
          </w:tcPr>
          <w:p w14:paraId="0071DE46" w14:textId="59C0A173" w:rsidR="00D2487B" w:rsidRPr="00FA015A" w:rsidRDefault="00D2487B" w:rsidP="00D2487B">
            <w:pPr>
              <w:pStyle w:val="NumericTableBodyText"/>
              <w:rPr>
                <w:sz w:val="20"/>
                <w:szCs w:val="28"/>
              </w:rPr>
            </w:pPr>
            <w:r w:rsidRPr="00FA015A">
              <w:rPr>
                <w:sz w:val="20"/>
                <w:szCs w:val="28"/>
              </w:rPr>
              <w:t>DRP</w:t>
            </w:r>
          </w:p>
        </w:tc>
        <w:tc>
          <w:tcPr>
            <w:tcW w:w="0" w:type="auto"/>
          </w:tcPr>
          <w:p w14:paraId="2B68E24C" w14:textId="4DFE91DE" w:rsidR="00D2487B" w:rsidRPr="00FA015A" w:rsidRDefault="00D2487B" w:rsidP="00D2487B">
            <w:pPr>
              <w:pStyle w:val="NumericTableBodyText"/>
              <w:jc w:val="center"/>
              <w:rPr>
                <w:sz w:val="20"/>
                <w:szCs w:val="28"/>
              </w:rPr>
            </w:pPr>
            <w:r w:rsidRPr="00FA015A">
              <w:rPr>
                <w:sz w:val="20"/>
                <w:szCs w:val="28"/>
              </w:rPr>
              <w:t>565</w:t>
            </w:r>
          </w:p>
        </w:tc>
        <w:tc>
          <w:tcPr>
            <w:tcW w:w="0" w:type="auto"/>
          </w:tcPr>
          <w:p w14:paraId="71BE404B" w14:textId="3A2ECA5D" w:rsidR="00D2487B" w:rsidRPr="00FA015A" w:rsidRDefault="00D2487B" w:rsidP="00D2487B">
            <w:pPr>
              <w:pStyle w:val="NumericTableBodyText"/>
              <w:jc w:val="center"/>
              <w:rPr>
                <w:sz w:val="20"/>
                <w:szCs w:val="28"/>
              </w:rPr>
            </w:pPr>
            <w:r w:rsidRPr="00FA015A">
              <w:rPr>
                <w:sz w:val="20"/>
                <w:szCs w:val="28"/>
              </w:rPr>
              <w:t>68.5</w:t>
            </w:r>
          </w:p>
        </w:tc>
        <w:tc>
          <w:tcPr>
            <w:tcW w:w="0" w:type="auto"/>
          </w:tcPr>
          <w:p w14:paraId="2AB57BEA" w14:textId="7A2502A5" w:rsidR="00D2487B" w:rsidRPr="00FA015A" w:rsidRDefault="00D2487B" w:rsidP="00D2487B">
            <w:pPr>
              <w:pStyle w:val="NumericTableBodyText"/>
              <w:jc w:val="center"/>
              <w:rPr>
                <w:sz w:val="20"/>
                <w:szCs w:val="28"/>
              </w:rPr>
            </w:pPr>
            <w:r w:rsidRPr="00FA015A">
              <w:rPr>
                <w:sz w:val="20"/>
                <w:szCs w:val="28"/>
              </w:rPr>
              <w:t xml:space="preserve">61.5 </w:t>
            </w:r>
            <w:r w:rsidR="00F405EB" w:rsidRPr="00FA015A">
              <w:rPr>
                <w:sz w:val="20"/>
                <w:szCs w:val="28"/>
              </w:rPr>
              <w:t>–</w:t>
            </w:r>
            <w:r w:rsidRPr="00FA015A">
              <w:rPr>
                <w:sz w:val="20"/>
                <w:szCs w:val="28"/>
              </w:rPr>
              <w:t xml:space="preserve"> 75.5</w:t>
            </w:r>
          </w:p>
        </w:tc>
      </w:tr>
      <w:tr w:rsidR="00D2487B" w14:paraId="2FA8B9BF" w14:textId="77777777">
        <w:trPr>
          <w:jc w:val="center"/>
        </w:trPr>
        <w:tc>
          <w:tcPr>
            <w:tcW w:w="1691" w:type="dxa"/>
          </w:tcPr>
          <w:p w14:paraId="5F1FC836" w14:textId="5DF066A8" w:rsidR="00D2487B" w:rsidRPr="00FA015A" w:rsidRDefault="00D2487B" w:rsidP="00D2487B">
            <w:pPr>
              <w:pStyle w:val="NumericTableBodyText"/>
              <w:rPr>
                <w:sz w:val="20"/>
                <w:szCs w:val="28"/>
              </w:rPr>
            </w:pPr>
            <w:r w:rsidRPr="00FA015A">
              <w:rPr>
                <w:sz w:val="20"/>
                <w:szCs w:val="28"/>
              </w:rPr>
              <w:t>TP</w:t>
            </w:r>
          </w:p>
        </w:tc>
        <w:tc>
          <w:tcPr>
            <w:tcW w:w="0" w:type="auto"/>
          </w:tcPr>
          <w:p w14:paraId="6150B986" w14:textId="6A9F29FF" w:rsidR="00D2487B" w:rsidRPr="00FA015A" w:rsidRDefault="00D2487B" w:rsidP="00D2487B">
            <w:pPr>
              <w:pStyle w:val="NumericTableBodyText"/>
              <w:jc w:val="center"/>
              <w:rPr>
                <w:sz w:val="20"/>
                <w:szCs w:val="28"/>
              </w:rPr>
            </w:pPr>
            <w:r w:rsidRPr="00FA015A">
              <w:rPr>
                <w:sz w:val="20"/>
                <w:szCs w:val="28"/>
              </w:rPr>
              <w:t>495</w:t>
            </w:r>
          </w:p>
        </w:tc>
        <w:tc>
          <w:tcPr>
            <w:tcW w:w="0" w:type="auto"/>
          </w:tcPr>
          <w:p w14:paraId="70EA37D2" w14:textId="771B1C36" w:rsidR="00D2487B" w:rsidRPr="00FA015A" w:rsidRDefault="00D2487B" w:rsidP="00D2487B">
            <w:pPr>
              <w:pStyle w:val="NumericTableBodyText"/>
              <w:jc w:val="center"/>
              <w:rPr>
                <w:sz w:val="20"/>
                <w:szCs w:val="28"/>
              </w:rPr>
            </w:pPr>
            <w:r w:rsidRPr="00FA015A">
              <w:rPr>
                <w:sz w:val="20"/>
                <w:szCs w:val="28"/>
              </w:rPr>
              <w:t>81.2</w:t>
            </w:r>
          </w:p>
        </w:tc>
        <w:tc>
          <w:tcPr>
            <w:tcW w:w="0" w:type="auto"/>
          </w:tcPr>
          <w:p w14:paraId="646C73F0" w14:textId="46593EE1" w:rsidR="00D2487B" w:rsidRPr="00FA015A" w:rsidRDefault="00D2487B" w:rsidP="00D2487B">
            <w:pPr>
              <w:pStyle w:val="NumericTableBodyText"/>
              <w:jc w:val="center"/>
              <w:rPr>
                <w:sz w:val="20"/>
                <w:szCs w:val="28"/>
              </w:rPr>
            </w:pPr>
            <w:r w:rsidRPr="00FA015A">
              <w:rPr>
                <w:sz w:val="20"/>
                <w:szCs w:val="28"/>
              </w:rPr>
              <w:t xml:space="preserve">74.5 </w:t>
            </w:r>
            <w:r w:rsidR="00F405EB" w:rsidRPr="00FA015A">
              <w:rPr>
                <w:sz w:val="20"/>
                <w:szCs w:val="28"/>
              </w:rPr>
              <w:t>–</w:t>
            </w:r>
            <w:r w:rsidRPr="00FA015A">
              <w:rPr>
                <w:sz w:val="20"/>
                <w:szCs w:val="28"/>
              </w:rPr>
              <w:t xml:space="preserve"> 87.9</w:t>
            </w:r>
          </w:p>
        </w:tc>
      </w:tr>
      <w:tr w:rsidR="00D2487B" w14:paraId="19DFDD47" w14:textId="77777777">
        <w:trPr>
          <w:jc w:val="center"/>
        </w:trPr>
        <w:tc>
          <w:tcPr>
            <w:tcW w:w="1691" w:type="dxa"/>
          </w:tcPr>
          <w:p w14:paraId="76EA9C04" w14:textId="25D10FF1" w:rsidR="00D2487B" w:rsidRPr="00FA015A" w:rsidRDefault="00D2487B" w:rsidP="00D2487B">
            <w:pPr>
              <w:pStyle w:val="NumericTableBodyText"/>
              <w:rPr>
                <w:sz w:val="20"/>
                <w:szCs w:val="28"/>
              </w:rPr>
            </w:pPr>
            <w:r w:rsidRPr="00FA015A">
              <w:rPr>
                <w:sz w:val="20"/>
                <w:szCs w:val="28"/>
              </w:rPr>
              <w:t>NH</w:t>
            </w:r>
            <w:r w:rsidRPr="00FA015A">
              <w:rPr>
                <w:sz w:val="20"/>
                <w:szCs w:val="28"/>
                <w:vertAlign w:val="subscript"/>
              </w:rPr>
              <w:t>4</w:t>
            </w:r>
            <w:r w:rsidR="00E67322" w:rsidRPr="00FA015A">
              <w:rPr>
                <w:sz w:val="20"/>
                <w:szCs w:val="28"/>
              </w:rPr>
              <w:t>-</w:t>
            </w:r>
            <w:r w:rsidRPr="00FA015A">
              <w:rPr>
                <w:sz w:val="20"/>
                <w:szCs w:val="28"/>
              </w:rPr>
              <w:t>N</w:t>
            </w:r>
          </w:p>
        </w:tc>
        <w:tc>
          <w:tcPr>
            <w:tcW w:w="0" w:type="auto"/>
          </w:tcPr>
          <w:p w14:paraId="2170382C" w14:textId="6E2A2FAE" w:rsidR="00D2487B" w:rsidRPr="00FA015A" w:rsidRDefault="00D2487B" w:rsidP="00D2487B">
            <w:pPr>
              <w:pStyle w:val="NumericTableBodyText"/>
              <w:jc w:val="center"/>
              <w:rPr>
                <w:sz w:val="20"/>
                <w:szCs w:val="28"/>
              </w:rPr>
            </w:pPr>
            <w:r w:rsidRPr="00FA015A">
              <w:rPr>
                <w:sz w:val="20"/>
                <w:szCs w:val="28"/>
              </w:rPr>
              <w:t>578</w:t>
            </w:r>
          </w:p>
        </w:tc>
        <w:tc>
          <w:tcPr>
            <w:tcW w:w="0" w:type="auto"/>
          </w:tcPr>
          <w:p w14:paraId="6927A70E" w14:textId="6374291C" w:rsidR="00D2487B" w:rsidRPr="00FA015A" w:rsidRDefault="00D2487B" w:rsidP="00D2487B">
            <w:pPr>
              <w:pStyle w:val="NumericTableBodyText"/>
              <w:jc w:val="center"/>
              <w:rPr>
                <w:sz w:val="20"/>
                <w:szCs w:val="28"/>
              </w:rPr>
            </w:pPr>
            <w:r w:rsidRPr="00FA015A">
              <w:rPr>
                <w:sz w:val="20"/>
                <w:szCs w:val="28"/>
              </w:rPr>
              <w:t>77.7</w:t>
            </w:r>
          </w:p>
        </w:tc>
        <w:tc>
          <w:tcPr>
            <w:tcW w:w="0" w:type="auto"/>
          </w:tcPr>
          <w:p w14:paraId="3140B155" w14:textId="45265D8B" w:rsidR="00D2487B" w:rsidRPr="00FA015A" w:rsidRDefault="00D2487B" w:rsidP="00D2487B">
            <w:pPr>
              <w:pStyle w:val="NumericTableBodyText"/>
              <w:jc w:val="center"/>
              <w:rPr>
                <w:sz w:val="20"/>
                <w:szCs w:val="28"/>
              </w:rPr>
            </w:pPr>
            <w:r w:rsidRPr="00FA015A">
              <w:rPr>
                <w:sz w:val="20"/>
                <w:szCs w:val="28"/>
              </w:rPr>
              <w:t xml:space="preserve">70.9 </w:t>
            </w:r>
            <w:r w:rsidR="00F405EB" w:rsidRPr="00FA015A">
              <w:rPr>
                <w:sz w:val="20"/>
                <w:szCs w:val="28"/>
              </w:rPr>
              <w:t>–</w:t>
            </w:r>
            <w:r w:rsidRPr="00FA015A">
              <w:rPr>
                <w:sz w:val="20"/>
                <w:szCs w:val="28"/>
              </w:rPr>
              <w:t xml:space="preserve"> 84.5</w:t>
            </w:r>
          </w:p>
        </w:tc>
      </w:tr>
      <w:tr w:rsidR="00D2487B" w14:paraId="69926C78" w14:textId="77777777">
        <w:trPr>
          <w:jc w:val="center"/>
        </w:trPr>
        <w:tc>
          <w:tcPr>
            <w:tcW w:w="1691" w:type="dxa"/>
          </w:tcPr>
          <w:p w14:paraId="3C38A6A3" w14:textId="6962BC08" w:rsidR="00D2487B" w:rsidRPr="00FA015A" w:rsidRDefault="00D2487B" w:rsidP="00D2487B">
            <w:pPr>
              <w:pStyle w:val="NumericTableBodyText"/>
              <w:rPr>
                <w:sz w:val="20"/>
                <w:szCs w:val="28"/>
              </w:rPr>
            </w:pPr>
            <w:r w:rsidRPr="00FA015A">
              <w:rPr>
                <w:sz w:val="20"/>
                <w:szCs w:val="28"/>
              </w:rPr>
              <w:t>NNN</w:t>
            </w:r>
          </w:p>
        </w:tc>
        <w:tc>
          <w:tcPr>
            <w:tcW w:w="0" w:type="auto"/>
          </w:tcPr>
          <w:p w14:paraId="645D9DBE" w14:textId="0BD47D04" w:rsidR="00D2487B" w:rsidRPr="00FA015A" w:rsidRDefault="00D2487B" w:rsidP="00D2487B">
            <w:pPr>
              <w:pStyle w:val="NumericTableBodyText"/>
              <w:jc w:val="center"/>
              <w:rPr>
                <w:sz w:val="20"/>
                <w:szCs w:val="28"/>
              </w:rPr>
            </w:pPr>
            <w:r w:rsidRPr="00FA015A">
              <w:rPr>
                <w:sz w:val="20"/>
                <w:szCs w:val="28"/>
              </w:rPr>
              <w:t>506</w:t>
            </w:r>
          </w:p>
        </w:tc>
        <w:tc>
          <w:tcPr>
            <w:tcW w:w="0" w:type="auto"/>
          </w:tcPr>
          <w:p w14:paraId="76797CC1" w14:textId="71CCAA76" w:rsidR="00D2487B" w:rsidRPr="00FA015A" w:rsidRDefault="00D2487B" w:rsidP="00D2487B">
            <w:pPr>
              <w:pStyle w:val="NumericTableBodyText"/>
              <w:jc w:val="center"/>
              <w:rPr>
                <w:sz w:val="20"/>
                <w:szCs w:val="28"/>
              </w:rPr>
            </w:pPr>
            <w:r w:rsidRPr="00FA015A">
              <w:rPr>
                <w:sz w:val="20"/>
                <w:szCs w:val="28"/>
              </w:rPr>
              <w:t>49.0</w:t>
            </w:r>
          </w:p>
        </w:tc>
        <w:tc>
          <w:tcPr>
            <w:tcW w:w="0" w:type="auto"/>
          </w:tcPr>
          <w:p w14:paraId="2DB3E62F" w14:textId="7473CC9F" w:rsidR="00D2487B" w:rsidRPr="00FA015A" w:rsidRDefault="00D2487B" w:rsidP="00D2487B">
            <w:pPr>
              <w:pStyle w:val="NumericTableBodyText"/>
              <w:jc w:val="center"/>
              <w:rPr>
                <w:sz w:val="20"/>
                <w:szCs w:val="28"/>
              </w:rPr>
            </w:pPr>
            <w:r w:rsidRPr="00FA015A">
              <w:rPr>
                <w:sz w:val="20"/>
                <w:szCs w:val="28"/>
              </w:rPr>
              <w:t xml:space="preserve">27.5 </w:t>
            </w:r>
            <w:r w:rsidR="00F405EB" w:rsidRPr="00FA015A">
              <w:rPr>
                <w:sz w:val="20"/>
                <w:szCs w:val="28"/>
              </w:rPr>
              <w:t>–</w:t>
            </w:r>
            <w:r w:rsidRPr="00FA015A">
              <w:rPr>
                <w:sz w:val="20"/>
                <w:szCs w:val="28"/>
              </w:rPr>
              <w:t xml:space="preserve"> 70.5</w:t>
            </w:r>
          </w:p>
        </w:tc>
      </w:tr>
      <w:tr w:rsidR="00D2487B" w14:paraId="5905B5AF" w14:textId="77777777">
        <w:trPr>
          <w:jc w:val="center"/>
        </w:trPr>
        <w:tc>
          <w:tcPr>
            <w:tcW w:w="1691" w:type="dxa"/>
            <w:tcBorders>
              <w:bottom w:val="single" w:sz="4" w:space="0" w:color="auto"/>
            </w:tcBorders>
          </w:tcPr>
          <w:p w14:paraId="315817CE" w14:textId="4C5CD18B" w:rsidR="00D2487B" w:rsidRPr="00FA015A" w:rsidRDefault="00D2487B" w:rsidP="00D2487B">
            <w:pPr>
              <w:pStyle w:val="NumericTableBodyText"/>
              <w:rPr>
                <w:sz w:val="20"/>
                <w:szCs w:val="28"/>
              </w:rPr>
            </w:pPr>
            <w:r w:rsidRPr="00FA015A">
              <w:rPr>
                <w:sz w:val="20"/>
                <w:szCs w:val="28"/>
              </w:rPr>
              <w:t>TN</w:t>
            </w:r>
          </w:p>
        </w:tc>
        <w:tc>
          <w:tcPr>
            <w:tcW w:w="0" w:type="auto"/>
            <w:tcBorders>
              <w:bottom w:val="single" w:sz="4" w:space="0" w:color="auto"/>
            </w:tcBorders>
          </w:tcPr>
          <w:p w14:paraId="1B95F602" w14:textId="1FDFAA19" w:rsidR="00D2487B" w:rsidRPr="00FA015A" w:rsidRDefault="00D2487B" w:rsidP="00D2487B">
            <w:pPr>
              <w:pStyle w:val="NumericTableBodyText"/>
              <w:jc w:val="center"/>
              <w:rPr>
                <w:sz w:val="20"/>
                <w:szCs w:val="28"/>
              </w:rPr>
            </w:pPr>
            <w:r w:rsidRPr="00FA015A">
              <w:rPr>
                <w:sz w:val="20"/>
                <w:szCs w:val="28"/>
              </w:rPr>
              <w:t>453</w:t>
            </w:r>
          </w:p>
        </w:tc>
        <w:tc>
          <w:tcPr>
            <w:tcW w:w="0" w:type="auto"/>
            <w:tcBorders>
              <w:bottom w:val="single" w:sz="4" w:space="0" w:color="auto"/>
            </w:tcBorders>
          </w:tcPr>
          <w:p w14:paraId="630B58BB" w14:textId="628D4A6F" w:rsidR="00D2487B" w:rsidRPr="00FA015A" w:rsidRDefault="00D2487B" w:rsidP="00D2487B">
            <w:pPr>
              <w:pStyle w:val="NumericTableBodyText"/>
              <w:jc w:val="center"/>
              <w:rPr>
                <w:sz w:val="20"/>
                <w:szCs w:val="28"/>
              </w:rPr>
            </w:pPr>
            <w:r w:rsidRPr="00FA015A">
              <w:rPr>
                <w:sz w:val="20"/>
                <w:szCs w:val="28"/>
              </w:rPr>
              <w:t>51.5</w:t>
            </w:r>
          </w:p>
        </w:tc>
        <w:tc>
          <w:tcPr>
            <w:tcW w:w="0" w:type="auto"/>
            <w:tcBorders>
              <w:bottom w:val="single" w:sz="4" w:space="0" w:color="auto"/>
            </w:tcBorders>
          </w:tcPr>
          <w:p w14:paraId="4557EC01" w14:textId="0E7A3358" w:rsidR="00D2487B" w:rsidRPr="00FA015A" w:rsidRDefault="00D2487B" w:rsidP="00D2487B">
            <w:pPr>
              <w:pStyle w:val="NumericTableBodyText"/>
              <w:jc w:val="center"/>
              <w:rPr>
                <w:sz w:val="20"/>
                <w:szCs w:val="28"/>
              </w:rPr>
            </w:pPr>
            <w:r w:rsidRPr="00FA015A">
              <w:rPr>
                <w:sz w:val="20"/>
                <w:szCs w:val="28"/>
              </w:rPr>
              <w:t xml:space="preserve">33.3 </w:t>
            </w:r>
            <w:r w:rsidR="00F405EB" w:rsidRPr="00FA015A">
              <w:rPr>
                <w:sz w:val="20"/>
                <w:szCs w:val="28"/>
              </w:rPr>
              <w:t>–</w:t>
            </w:r>
            <w:r w:rsidRPr="00FA015A">
              <w:rPr>
                <w:sz w:val="20"/>
                <w:szCs w:val="28"/>
              </w:rPr>
              <w:t xml:space="preserve"> 69.8</w:t>
            </w:r>
          </w:p>
        </w:tc>
      </w:tr>
    </w:tbl>
    <w:p w14:paraId="4B17D3D0" w14:textId="3ED290F0" w:rsidR="00412CF2" w:rsidRDefault="00421137" w:rsidP="00412CF2">
      <w:pPr>
        <w:pStyle w:val="BodyText"/>
        <w:keepNext/>
        <w:spacing w:before="240"/>
      </w:pPr>
      <w:r>
        <w:rPr>
          <w:noProof/>
        </w:rPr>
        <w:drawing>
          <wp:inline distT="0" distB="0" distL="0" distR="0" wp14:anchorId="75329BB2" wp14:editId="4A3B16AD">
            <wp:extent cx="5496971" cy="5496971"/>
            <wp:effectExtent l="0" t="0" r="8890" b="8890"/>
            <wp:docPr id="1123039801" name="Picture 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1"/>
                    <pic:cNvPicPr>
                      <a:picLocks noChangeAspect="1" noChangeArrowheads="1"/>
                    </pic:cNvPicPr>
                  </pic:nvPicPr>
                  <pic:blipFill>
                    <a:blip r:embed="rId57" cstate="print">
                      <a:extLst>
                        <a:ext uri="{28A0092B-C50C-407E-A947-70E740481C1C}">
                          <a14:useLocalDpi xmlns:a14="http://schemas.microsoft.com/office/drawing/2010/main" val="0"/>
                        </a:ext>
                      </a:extLst>
                    </a:blip>
                    <a:srcRect/>
                    <a:stretch>
                      <a:fillRect/>
                    </a:stretch>
                  </pic:blipFill>
                  <pic:spPr bwMode="auto">
                    <a:xfrm>
                      <a:off x="0" y="0"/>
                      <a:ext cx="5503774" cy="5503774"/>
                    </a:xfrm>
                    <a:prstGeom prst="rect">
                      <a:avLst/>
                    </a:prstGeom>
                    <a:noFill/>
                    <a:ln>
                      <a:noFill/>
                    </a:ln>
                  </pic:spPr>
                </pic:pic>
              </a:graphicData>
            </a:graphic>
          </wp:inline>
        </w:drawing>
      </w:r>
    </w:p>
    <w:p w14:paraId="6C25B936" w14:textId="34D6CAEA" w:rsidR="00412CF2" w:rsidRPr="005616EB" w:rsidRDefault="00412CF2" w:rsidP="00412CF2">
      <w:pPr>
        <w:pStyle w:val="Caption"/>
        <w:keepNext w:val="0"/>
        <w:rPr>
          <w:vanish/>
          <w:specVanish/>
        </w:rPr>
      </w:pPr>
      <w:bookmarkStart w:id="332" w:name="_Ref82771649"/>
      <w:bookmarkStart w:id="333" w:name="_Toc96690371"/>
      <w:bookmarkStart w:id="334" w:name="_Toc212213496"/>
      <w:r>
        <w:t xml:space="preserve">Figure </w:t>
      </w:r>
      <w:r w:rsidR="00F80E77">
        <w:fldChar w:fldCharType="begin"/>
      </w:r>
      <w:r w:rsidR="00F80E77">
        <w:instrText xml:space="preserve"> STYLEREF 1 \s </w:instrText>
      </w:r>
      <w:r w:rsidR="00F80E77">
        <w:fldChar w:fldCharType="separate"/>
      </w:r>
      <w:r w:rsidR="00E86EE1">
        <w:rPr>
          <w:noProof/>
        </w:rPr>
        <w:t>5</w:t>
      </w:r>
      <w:r w:rsidR="00F80E77">
        <w:rPr>
          <w:noProof/>
        </w:rPr>
        <w:fldChar w:fldCharType="end"/>
      </w:r>
      <w:r w:rsidR="00F852A1">
        <w:t>-</w:t>
      </w:r>
      <w:r w:rsidR="00F80E77">
        <w:fldChar w:fldCharType="begin"/>
      </w:r>
      <w:r w:rsidR="00F80E77">
        <w:instrText xml:space="preserve"> SEQ Figure \* ARABIC \s 1 </w:instrText>
      </w:r>
      <w:r w:rsidR="00F80E77">
        <w:fldChar w:fldCharType="separate"/>
      </w:r>
      <w:r w:rsidR="00E86EE1">
        <w:rPr>
          <w:noProof/>
        </w:rPr>
        <w:t>11</w:t>
      </w:r>
      <w:r w:rsidR="00F80E77">
        <w:rPr>
          <w:noProof/>
        </w:rPr>
        <w:fldChar w:fldCharType="end"/>
      </w:r>
      <w:bookmarkEnd w:id="332"/>
      <w:r>
        <w:t>:</w:t>
      </w:r>
      <w:r>
        <w:tab/>
        <w:t xml:space="preserve">Proportions of </w:t>
      </w:r>
      <w:r w:rsidR="00C30A4D">
        <w:t>improving</w:t>
      </w:r>
      <w:r>
        <w:t xml:space="preserve"> trends (P</w:t>
      </w:r>
      <w:r w:rsidR="00C30A4D">
        <w:rPr>
          <w:vertAlign w:val="subscript"/>
        </w:rPr>
        <w:t>i</w:t>
      </w:r>
      <w:r>
        <w:t xml:space="preserve">) within </w:t>
      </w:r>
      <w:r w:rsidR="00050578">
        <w:t xml:space="preserve">human </w:t>
      </w:r>
      <w:r w:rsidR="009130FE">
        <w:t>modified land cover</w:t>
      </w:r>
      <w:r w:rsidR="009130FE" w:rsidDel="009130FE">
        <w:t xml:space="preserve"> </w:t>
      </w:r>
      <w:r>
        <w:t>classes for 20-year trends.</w:t>
      </w:r>
      <w:bookmarkEnd w:id="333"/>
      <w:bookmarkEnd w:id="334"/>
    </w:p>
    <w:p w14:paraId="7E3F46F9" w14:textId="78AF8666" w:rsidR="00412CF2" w:rsidRDefault="00412CF2" w:rsidP="00412CF2">
      <w:pPr>
        <w:pStyle w:val="CaptionText"/>
      </w:pPr>
      <w:r>
        <w:t xml:space="preserve"> </w:t>
      </w:r>
      <w:r w:rsidRPr="005616EB">
        <w:t>Error bars are 95% confidence intervals</w:t>
      </w:r>
      <w:r>
        <w:t xml:space="preserve">. </w:t>
      </w:r>
    </w:p>
    <w:p w14:paraId="5C92B01F" w14:textId="3C7B003C" w:rsidR="00412CF2" w:rsidRDefault="00412CF2" w:rsidP="00EE376C">
      <w:pPr>
        <w:pStyle w:val="Heading2"/>
        <w:numPr>
          <w:ilvl w:val="1"/>
          <w:numId w:val="7"/>
        </w:numPr>
      </w:pPr>
      <w:bookmarkStart w:id="335" w:name="_Toc82600424"/>
      <w:bookmarkStart w:id="336" w:name="_Toc96690330"/>
      <w:bookmarkStart w:id="337" w:name="_Toc212213446"/>
      <w:r>
        <w:lastRenderedPageBreak/>
        <w:t>Thirty-year trends (</w:t>
      </w:r>
      <w:r w:rsidR="006C620B">
        <w:t>1995</w:t>
      </w:r>
      <w:r w:rsidR="006E5871">
        <w:t>–</w:t>
      </w:r>
      <w:r>
        <w:t>202</w:t>
      </w:r>
      <w:r w:rsidR="006C620B">
        <w:t>4</w:t>
      </w:r>
      <w:r>
        <w:t>)</w:t>
      </w:r>
      <w:bookmarkEnd w:id="335"/>
      <w:bookmarkEnd w:id="336"/>
      <w:bookmarkEnd w:id="337"/>
    </w:p>
    <w:p w14:paraId="027B843C" w14:textId="158439AF" w:rsidR="00412CF2" w:rsidRDefault="00412CF2" w:rsidP="00412CF2">
      <w:pPr>
        <w:pStyle w:val="BodyText"/>
      </w:pPr>
      <w:r w:rsidRPr="00DB62D9">
        <w:t xml:space="preserve">Between </w:t>
      </w:r>
      <w:r w:rsidR="007451D5">
        <w:t>6</w:t>
      </w:r>
      <w:r w:rsidR="0032020E">
        <w:t>4</w:t>
      </w:r>
      <w:r w:rsidR="007451D5">
        <w:t xml:space="preserve"> </w:t>
      </w:r>
      <w:r w:rsidRPr="00DB62D9">
        <w:t xml:space="preserve">and </w:t>
      </w:r>
      <w:r w:rsidR="00CF4330">
        <w:t>307</w:t>
      </w:r>
      <w:r w:rsidRPr="00DB62D9">
        <w:t xml:space="preserve"> river monitoring sites met the filtering rules for the </w:t>
      </w:r>
      <w:r>
        <w:t>3</w:t>
      </w:r>
      <w:r w:rsidRPr="00DB62D9">
        <w:t xml:space="preserve">0-year trend analysis of nutrients, </w:t>
      </w:r>
      <w:r w:rsidR="006031B2" w:rsidRPr="004E4812">
        <w:rPr>
          <w:i/>
          <w:iCs/>
        </w:rPr>
        <w:t xml:space="preserve">E. </w:t>
      </w:r>
      <w:r w:rsidR="006031B2">
        <w:rPr>
          <w:i/>
          <w:iCs/>
        </w:rPr>
        <w:t>coli</w:t>
      </w:r>
      <w:r>
        <w:t xml:space="preserve">, </w:t>
      </w:r>
      <w:r w:rsidR="00CB3815">
        <w:t>turbidity</w:t>
      </w:r>
      <w:r>
        <w:t>, MCI</w:t>
      </w:r>
      <w:r w:rsidRPr="00DB62D9">
        <w:t xml:space="preserve"> and </w:t>
      </w:r>
      <w:r w:rsidR="00CB3815">
        <w:t>clarity</w:t>
      </w:r>
      <w:r w:rsidRPr="00DB62D9">
        <w:t xml:space="preserve"> (</w:t>
      </w:r>
      <w:r>
        <w:fldChar w:fldCharType="begin"/>
      </w:r>
      <w:r>
        <w:instrText xml:space="preserve"> REF _Ref82771739 \h </w:instrText>
      </w:r>
      <w:r>
        <w:fldChar w:fldCharType="separate"/>
      </w:r>
      <w:r w:rsidR="00E86EE1">
        <w:t xml:space="preserve">Table </w:t>
      </w:r>
      <w:r w:rsidR="00E86EE1">
        <w:rPr>
          <w:noProof/>
        </w:rPr>
        <w:t>5</w:t>
      </w:r>
      <w:r w:rsidR="00E86EE1">
        <w:t>-</w:t>
      </w:r>
      <w:r w:rsidR="00E86EE1">
        <w:rPr>
          <w:noProof/>
        </w:rPr>
        <w:t>5</w:t>
      </w:r>
      <w:r>
        <w:fldChar w:fldCharType="end"/>
      </w:r>
      <w:r w:rsidRPr="00DB62D9">
        <w:t xml:space="preserve">). </w:t>
      </w:r>
      <w:bookmarkStart w:id="338" w:name="_Hlk212044129"/>
      <w:r w:rsidR="00BA1D50">
        <w:t>Site-coverage for 3</w:t>
      </w:r>
      <w:r w:rsidR="00BA1D50" w:rsidRPr="00DB62D9">
        <w:t xml:space="preserve">0-year trend analysis </w:t>
      </w:r>
      <w:r w:rsidR="00BA1D50">
        <w:t xml:space="preserve">was considerably reduced compared to 10-year </w:t>
      </w:r>
      <w:r w:rsidR="00BA1D50" w:rsidRPr="00DB62D9">
        <w:t>trend analysis</w:t>
      </w:r>
      <w:r w:rsidR="00BA1D50">
        <w:t xml:space="preserve">. </w:t>
      </w:r>
      <w:bookmarkEnd w:id="338"/>
      <w:r w:rsidRPr="00F6371B">
        <w:t>The qualifying sites were reasonably well-distributed geographically</w:t>
      </w:r>
      <w:r>
        <w:t xml:space="preserve"> </w:t>
      </w:r>
      <w:r w:rsidR="00BA1D50">
        <w:t xml:space="preserve">for some variables </w:t>
      </w:r>
      <w:r>
        <w:t>(</w:t>
      </w:r>
      <w:r>
        <w:fldChar w:fldCharType="begin"/>
      </w:r>
      <w:r>
        <w:instrText xml:space="preserve"> REF _Ref82771779 \h </w:instrText>
      </w:r>
      <w:r>
        <w:fldChar w:fldCharType="separate"/>
      </w:r>
      <w:r w:rsidR="00E86EE1">
        <w:t xml:space="preserve">Figure </w:t>
      </w:r>
      <w:r w:rsidR="00E86EE1">
        <w:rPr>
          <w:noProof/>
        </w:rPr>
        <w:t>5</w:t>
      </w:r>
      <w:r w:rsidR="00E86EE1">
        <w:t>-</w:t>
      </w:r>
      <w:r w:rsidR="00E86EE1">
        <w:rPr>
          <w:noProof/>
        </w:rPr>
        <w:t>12</w:t>
      </w:r>
      <w:r>
        <w:fldChar w:fldCharType="end"/>
      </w:r>
      <w:r>
        <w:t>)</w:t>
      </w:r>
      <w:r w:rsidRPr="00F6371B">
        <w:t xml:space="preserve">, </w:t>
      </w:r>
      <w:r>
        <w:t xml:space="preserve">although </w:t>
      </w:r>
      <w:r w:rsidR="006031B2" w:rsidRPr="004E4812">
        <w:rPr>
          <w:i/>
          <w:iCs/>
        </w:rPr>
        <w:t xml:space="preserve">E. </w:t>
      </w:r>
      <w:r w:rsidR="006031B2">
        <w:rPr>
          <w:i/>
          <w:iCs/>
        </w:rPr>
        <w:t>coli</w:t>
      </w:r>
      <w:r>
        <w:t xml:space="preserve"> was </w:t>
      </w:r>
      <w:r w:rsidR="007659AD">
        <w:t xml:space="preserve">largely </w:t>
      </w:r>
      <w:r>
        <w:t xml:space="preserve">limited to sites in </w:t>
      </w:r>
      <w:r w:rsidR="007659AD">
        <w:t>Waikato</w:t>
      </w:r>
      <w:r w:rsidRPr="00F6371B">
        <w:t>.</w:t>
      </w:r>
      <w:r w:rsidRPr="00DB62D9">
        <w:t xml:space="preserve"> </w:t>
      </w:r>
      <w:r w:rsidR="00B447A5">
        <w:t>The proportion of observations that were censored for each variable was similar for the 30-year period compared to the 20-year period (</w:t>
      </w:r>
      <w:r w:rsidR="00B447A5">
        <w:fldChar w:fldCharType="begin"/>
      </w:r>
      <w:r w:rsidR="00B447A5">
        <w:instrText xml:space="preserve"> REF _Ref210144546 \h </w:instrText>
      </w:r>
      <w:r w:rsidR="00B447A5">
        <w:fldChar w:fldCharType="separate"/>
      </w:r>
      <w:r w:rsidR="00E86EE1">
        <w:t xml:space="preserve">Figure </w:t>
      </w:r>
      <w:r w:rsidR="00E86EE1">
        <w:rPr>
          <w:noProof/>
        </w:rPr>
        <w:t>5</w:t>
      </w:r>
      <w:r w:rsidR="00E86EE1">
        <w:noBreakHyphen/>
      </w:r>
      <w:r w:rsidR="00E86EE1">
        <w:rPr>
          <w:noProof/>
        </w:rPr>
        <w:t>2</w:t>
      </w:r>
      <w:r w:rsidR="00B447A5">
        <w:fldChar w:fldCharType="end"/>
      </w:r>
      <w:r w:rsidR="00B447A5">
        <w:t>).</w:t>
      </w:r>
    </w:p>
    <w:p w14:paraId="578CA5A5" w14:textId="1F768E8F" w:rsidR="00412CF2" w:rsidRPr="005616EB" w:rsidRDefault="00412CF2" w:rsidP="00412CF2">
      <w:pPr>
        <w:pStyle w:val="Caption"/>
        <w:spacing w:after="120"/>
        <w:rPr>
          <w:vanish/>
          <w:specVanish/>
        </w:rPr>
      </w:pPr>
      <w:bookmarkStart w:id="339" w:name="_Ref82771739"/>
      <w:bookmarkStart w:id="340" w:name="_Toc96690348"/>
      <w:bookmarkStart w:id="341" w:name="_Toc212213467"/>
      <w:r>
        <w:t xml:space="preserve">Table </w:t>
      </w:r>
      <w:r w:rsidR="00F80E77">
        <w:fldChar w:fldCharType="begin"/>
      </w:r>
      <w:r w:rsidR="00F80E77">
        <w:instrText xml:space="preserve"> STYLEREF 1 \s </w:instrText>
      </w:r>
      <w:r w:rsidR="00F80E77">
        <w:fldChar w:fldCharType="separate"/>
      </w:r>
      <w:r w:rsidR="00E86EE1">
        <w:rPr>
          <w:noProof/>
        </w:rPr>
        <w:t>5</w:t>
      </w:r>
      <w:r w:rsidR="00F80E77">
        <w:rPr>
          <w:noProof/>
        </w:rPr>
        <w:fldChar w:fldCharType="end"/>
      </w:r>
      <w:r w:rsidR="00FF37D8">
        <w:t>-</w:t>
      </w:r>
      <w:r w:rsidR="00F80E77">
        <w:fldChar w:fldCharType="begin"/>
      </w:r>
      <w:r w:rsidR="00F80E77">
        <w:instrText xml:space="preserve"> SEQ Table \* ARABIC \s 1 </w:instrText>
      </w:r>
      <w:r w:rsidR="00F80E77">
        <w:fldChar w:fldCharType="separate"/>
      </w:r>
      <w:r w:rsidR="00E86EE1">
        <w:rPr>
          <w:noProof/>
        </w:rPr>
        <w:t>5</w:t>
      </w:r>
      <w:r w:rsidR="00F80E77">
        <w:rPr>
          <w:noProof/>
        </w:rPr>
        <w:fldChar w:fldCharType="end"/>
      </w:r>
      <w:bookmarkEnd w:id="339"/>
      <w:r>
        <w:t>:</w:t>
      </w:r>
      <w:r>
        <w:tab/>
        <w:t>Number of river monitoring sites by</w:t>
      </w:r>
      <w:r w:rsidR="009130FE" w:rsidRPr="009130FE">
        <w:t xml:space="preserve"> </w:t>
      </w:r>
      <w:r w:rsidR="009130FE">
        <w:t>human modified land cover</w:t>
      </w:r>
      <w:r w:rsidR="009130FE" w:rsidDel="009130FE">
        <w:t xml:space="preserve"> </w:t>
      </w:r>
      <w:r>
        <w:t xml:space="preserve">class and water quality variable included in the 30-year trend analyses of nutrients, </w:t>
      </w:r>
      <w:r w:rsidR="006031B2" w:rsidRPr="004E4812">
        <w:rPr>
          <w:i/>
          <w:iCs/>
        </w:rPr>
        <w:t xml:space="preserve">E. </w:t>
      </w:r>
      <w:r w:rsidR="006031B2">
        <w:rPr>
          <w:i/>
          <w:iCs/>
        </w:rPr>
        <w:t>coli</w:t>
      </w:r>
      <w:r>
        <w:t xml:space="preserve">, </w:t>
      </w:r>
      <w:r w:rsidR="00CB3815">
        <w:t>clarity</w:t>
      </w:r>
      <w:r>
        <w:t xml:space="preserve">, </w:t>
      </w:r>
      <w:r w:rsidR="00CB3815">
        <w:t>turbidity</w:t>
      </w:r>
      <w:r>
        <w:t xml:space="preserve"> and MCI.</w:t>
      </w:r>
      <w:bookmarkEnd w:id="340"/>
      <w:bookmarkEnd w:id="341"/>
    </w:p>
    <w:p w14:paraId="49BB9F75" w14:textId="234A6734" w:rsidR="00412CF2" w:rsidRDefault="00412CF2" w:rsidP="00412CF2">
      <w:pPr>
        <w:pStyle w:val="CaptionText"/>
        <w:keepNext/>
        <w:spacing w:after="120"/>
      </w:pPr>
      <w:r>
        <w:t xml:space="preserve"> </w:t>
      </w:r>
      <w:r w:rsidRPr="005616EB">
        <w:t>The site numbers shown refer to sites that met the site inclusion requirements in Section 3.2.1 (measurements were available for at least 90% of the years and at least 90% of seasons).</w:t>
      </w:r>
    </w:p>
    <w:tbl>
      <w:tblPr>
        <w:tblStyle w:val="TableGrid"/>
        <w:tblW w:w="7743" w:type="dxa"/>
        <w:jc w:val="center"/>
        <w:tblBorders>
          <w:left w:val="none" w:sz="0" w:space="0" w:color="auto"/>
          <w:right w:val="none" w:sz="0" w:space="0" w:color="auto"/>
          <w:insideV w:val="none" w:sz="0" w:space="0" w:color="auto"/>
        </w:tblBorders>
        <w:tblLayout w:type="fixed"/>
        <w:tblLook w:val="04A0" w:firstRow="1" w:lastRow="0" w:firstColumn="1" w:lastColumn="0" w:noHBand="0" w:noVBand="1"/>
      </w:tblPr>
      <w:tblGrid>
        <w:gridCol w:w="1097"/>
        <w:gridCol w:w="1329"/>
        <w:gridCol w:w="1329"/>
        <w:gridCol w:w="1330"/>
        <w:gridCol w:w="1329"/>
        <w:gridCol w:w="1329"/>
      </w:tblGrid>
      <w:tr w:rsidR="00412CF2" w:rsidRPr="00DB62D9" w14:paraId="6BFB981F" w14:textId="77777777" w:rsidTr="00FA015A">
        <w:trPr>
          <w:jc w:val="center"/>
        </w:trPr>
        <w:tc>
          <w:tcPr>
            <w:tcW w:w="1097" w:type="dxa"/>
            <w:vMerge w:val="restart"/>
            <w:noWrap/>
            <w:vAlign w:val="center"/>
          </w:tcPr>
          <w:p w14:paraId="3DE1274B" w14:textId="77777777" w:rsidR="00412CF2" w:rsidRPr="00FA015A" w:rsidRDefault="00412CF2">
            <w:pPr>
              <w:pStyle w:val="NumericTableHeading"/>
              <w:rPr>
                <w:sz w:val="20"/>
                <w:szCs w:val="28"/>
              </w:rPr>
            </w:pPr>
            <w:r w:rsidRPr="00FA015A">
              <w:rPr>
                <w:sz w:val="20"/>
                <w:szCs w:val="28"/>
              </w:rPr>
              <w:t>Variable</w:t>
            </w:r>
          </w:p>
        </w:tc>
        <w:tc>
          <w:tcPr>
            <w:tcW w:w="6646" w:type="dxa"/>
            <w:gridSpan w:val="5"/>
            <w:tcBorders>
              <w:bottom w:val="single" w:sz="4" w:space="0" w:color="auto"/>
            </w:tcBorders>
            <w:noWrap/>
            <w:vAlign w:val="center"/>
          </w:tcPr>
          <w:p w14:paraId="01AD2F48" w14:textId="77777777" w:rsidR="00412CF2" w:rsidRPr="00FA015A" w:rsidRDefault="00412CF2">
            <w:pPr>
              <w:pStyle w:val="NumericTableHeading"/>
              <w:rPr>
                <w:sz w:val="20"/>
                <w:szCs w:val="28"/>
              </w:rPr>
            </w:pPr>
            <w:r w:rsidRPr="00FA015A">
              <w:rPr>
                <w:sz w:val="20"/>
                <w:szCs w:val="28"/>
              </w:rPr>
              <w:t>Number of sites</w:t>
            </w:r>
          </w:p>
        </w:tc>
      </w:tr>
      <w:tr w:rsidR="00DA1240" w:rsidRPr="00DB62D9" w14:paraId="075D1431" w14:textId="77777777" w:rsidTr="00FA015A">
        <w:trPr>
          <w:jc w:val="center"/>
        </w:trPr>
        <w:tc>
          <w:tcPr>
            <w:tcW w:w="1097" w:type="dxa"/>
            <w:vMerge/>
            <w:tcBorders>
              <w:bottom w:val="single" w:sz="4" w:space="0" w:color="auto"/>
            </w:tcBorders>
            <w:noWrap/>
            <w:vAlign w:val="center"/>
            <w:hideMark/>
          </w:tcPr>
          <w:p w14:paraId="2E07DB98" w14:textId="77777777" w:rsidR="00B342D9" w:rsidRPr="00FA015A" w:rsidRDefault="00B342D9" w:rsidP="00B342D9">
            <w:pPr>
              <w:pStyle w:val="NumericTableHeading"/>
              <w:rPr>
                <w:sz w:val="20"/>
                <w:szCs w:val="28"/>
              </w:rPr>
            </w:pPr>
          </w:p>
        </w:tc>
        <w:tc>
          <w:tcPr>
            <w:tcW w:w="1329" w:type="dxa"/>
            <w:tcBorders>
              <w:bottom w:val="single" w:sz="4" w:space="0" w:color="auto"/>
            </w:tcBorders>
            <w:noWrap/>
            <w:vAlign w:val="center"/>
          </w:tcPr>
          <w:p w14:paraId="7E802A36" w14:textId="77777777" w:rsidR="00B342D9" w:rsidRPr="00FA015A" w:rsidRDefault="00B342D9" w:rsidP="00B342D9">
            <w:pPr>
              <w:pStyle w:val="NumericTableHeading"/>
              <w:rPr>
                <w:sz w:val="20"/>
                <w:szCs w:val="28"/>
              </w:rPr>
            </w:pPr>
            <w:r w:rsidRPr="00FA015A">
              <w:rPr>
                <w:sz w:val="20"/>
                <w:szCs w:val="28"/>
              </w:rPr>
              <w:t>Total</w:t>
            </w:r>
          </w:p>
        </w:tc>
        <w:tc>
          <w:tcPr>
            <w:tcW w:w="1329" w:type="dxa"/>
            <w:tcBorders>
              <w:bottom w:val="single" w:sz="4" w:space="0" w:color="auto"/>
            </w:tcBorders>
            <w:noWrap/>
          </w:tcPr>
          <w:p w14:paraId="15E04B36" w14:textId="08BB2856" w:rsidR="00B342D9" w:rsidRPr="00FA015A" w:rsidRDefault="00B342D9" w:rsidP="00B342D9">
            <w:pPr>
              <w:pStyle w:val="NumericTableHeading"/>
              <w:rPr>
                <w:sz w:val="20"/>
                <w:szCs w:val="28"/>
              </w:rPr>
            </w:pPr>
            <w:r w:rsidRPr="00FA015A">
              <w:rPr>
                <w:sz w:val="20"/>
                <w:szCs w:val="28"/>
              </w:rPr>
              <w:t>0</w:t>
            </w:r>
            <w:r w:rsidR="00EA3690" w:rsidRPr="00FA015A">
              <w:rPr>
                <w:sz w:val="20"/>
                <w:szCs w:val="28"/>
              </w:rPr>
              <w:t>–</w:t>
            </w:r>
            <w:r w:rsidRPr="00FA015A">
              <w:rPr>
                <w:sz w:val="20"/>
                <w:szCs w:val="28"/>
              </w:rPr>
              <w:t>25%</w:t>
            </w:r>
          </w:p>
        </w:tc>
        <w:tc>
          <w:tcPr>
            <w:tcW w:w="1330" w:type="dxa"/>
            <w:tcBorders>
              <w:bottom w:val="single" w:sz="4" w:space="0" w:color="auto"/>
            </w:tcBorders>
            <w:noWrap/>
          </w:tcPr>
          <w:p w14:paraId="58B2182E" w14:textId="130951C9" w:rsidR="00B342D9" w:rsidRPr="00FA015A" w:rsidRDefault="00B342D9" w:rsidP="00B342D9">
            <w:pPr>
              <w:pStyle w:val="NumericTableHeading"/>
              <w:rPr>
                <w:sz w:val="20"/>
                <w:szCs w:val="28"/>
              </w:rPr>
            </w:pPr>
            <w:r w:rsidRPr="00FA015A">
              <w:rPr>
                <w:sz w:val="20"/>
                <w:szCs w:val="28"/>
              </w:rPr>
              <w:t>25</w:t>
            </w:r>
            <w:r w:rsidR="00EA3690" w:rsidRPr="00FA015A">
              <w:rPr>
                <w:sz w:val="20"/>
                <w:szCs w:val="28"/>
              </w:rPr>
              <w:t>–</w:t>
            </w:r>
            <w:r w:rsidRPr="00FA015A">
              <w:rPr>
                <w:sz w:val="20"/>
                <w:szCs w:val="28"/>
              </w:rPr>
              <w:t>50%</w:t>
            </w:r>
          </w:p>
        </w:tc>
        <w:tc>
          <w:tcPr>
            <w:tcW w:w="1329" w:type="dxa"/>
            <w:tcBorders>
              <w:bottom w:val="single" w:sz="4" w:space="0" w:color="auto"/>
            </w:tcBorders>
            <w:noWrap/>
          </w:tcPr>
          <w:p w14:paraId="43567414" w14:textId="3BFCF055" w:rsidR="00B342D9" w:rsidRPr="00FA015A" w:rsidRDefault="00B342D9" w:rsidP="00B342D9">
            <w:pPr>
              <w:pStyle w:val="NumericTableHeading"/>
              <w:rPr>
                <w:sz w:val="20"/>
                <w:szCs w:val="28"/>
              </w:rPr>
            </w:pPr>
            <w:r w:rsidRPr="00FA015A">
              <w:rPr>
                <w:sz w:val="20"/>
                <w:szCs w:val="28"/>
              </w:rPr>
              <w:t>50</w:t>
            </w:r>
            <w:r w:rsidR="00EA3690" w:rsidRPr="00FA015A">
              <w:rPr>
                <w:sz w:val="20"/>
                <w:szCs w:val="28"/>
              </w:rPr>
              <w:t>–</w:t>
            </w:r>
            <w:r w:rsidRPr="00FA015A">
              <w:rPr>
                <w:sz w:val="20"/>
                <w:szCs w:val="28"/>
              </w:rPr>
              <w:t>75%</w:t>
            </w:r>
          </w:p>
        </w:tc>
        <w:tc>
          <w:tcPr>
            <w:tcW w:w="1329" w:type="dxa"/>
            <w:tcBorders>
              <w:bottom w:val="single" w:sz="4" w:space="0" w:color="auto"/>
            </w:tcBorders>
            <w:noWrap/>
          </w:tcPr>
          <w:p w14:paraId="66AFF529" w14:textId="3AEB5BD9" w:rsidR="00B342D9" w:rsidRPr="00FA015A" w:rsidRDefault="00B342D9" w:rsidP="00B342D9">
            <w:pPr>
              <w:pStyle w:val="NumericTableHeading"/>
              <w:rPr>
                <w:sz w:val="20"/>
                <w:szCs w:val="28"/>
              </w:rPr>
            </w:pPr>
            <w:r w:rsidRPr="00FA015A">
              <w:rPr>
                <w:sz w:val="20"/>
                <w:szCs w:val="28"/>
              </w:rPr>
              <w:t>75</w:t>
            </w:r>
            <w:r w:rsidR="00EA3690" w:rsidRPr="00FA015A">
              <w:rPr>
                <w:sz w:val="20"/>
                <w:szCs w:val="28"/>
              </w:rPr>
              <w:t>–</w:t>
            </w:r>
            <w:r w:rsidRPr="00FA015A">
              <w:rPr>
                <w:sz w:val="20"/>
                <w:szCs w:val="28"/>
              </w:rPr>
              <w:t>100%</w:t>
            </w:r>
          </w:p>
        </w:tc>
      </w:tr>
      <w:tr w:rsidR="00412CF2" w:rsidRPr="00DB62D9" w14:paraId="2D3393D6" w14:textId="77777777" w:rsidTr="00FA015A">
        <w:trPr>
          <w:jc w:val="center"/>
        </w:trPr>
        <w:tc>
          <w:tcPr>
            <w:tcW w:w="1097" w:type="dxa"/>
            <w:tcBorders>
              <w:bottom w:val="nil"/>
            </w:tcBorders>
            <w:noWrap/>
          </w:tcPr>
          <w:p w14:paraId="18DC5DAA" w14:textId="77FAD77F" w:rsidR="00412CF2" w:rsidRPr="00FA015A" w:rsidRDefault="007451D5">
            <w:pPr>
              <w:pStyle w:val="NumericTableBodyText"/>
              <w:rPr>
                <w:sz w:val="20"/>
                <w:szCs w:val="28"/>
              </w:rPr>
            </w:pPr>
            <w:r w:rsidRPr="00FA015A">
              <w:rPr>
                <w:sz w:val="20"/>
                <w:szCs w:val="28"/>
              </w:rPr>
              <w:t>Clarity</w:t>
            </w:r>
          </w:p>
        </w:tc>
        <w:tc>
          <w:tcPr>
            <w:tcW w:w="1329" w:type="dxa"/>
            <w:tcBorders>
              <w:bottom w:val="nil"/>
            </w:tcBorders>
            <w:noWrap/>
          </w:tcPr>
          <w:p w14:paraId="59020FA2" w14:textId="6D2A1BB2" w:rsidR="00412CF2" w:rsidRPr="00FA015A" w:rsidRDefault="007451D5">
            <w:pPr>
              <w:pStyle w:val="NumericTableBodyText"/>
              <w:jc w:val="center"/>
              <w:rPr>
                <w:sz w:val="20"/>
                <w:szCs w:val="28"/>
              </w:rPr>
            </w:pPr>
            <w:r w:rsidRPr="00FA015A">
              <w:rPr>
                <w:sz w:val="20"/>
                <w:szCs w:val="28"/>
              </w:rPr>
              <w:t>195</w:t>
            </w:r>
          </w:p>
        </w:tc>
        <w:tc>
          <w:tcPr>
            <w:tcW w:w="1329" w:type="dxa"/>
            <w:tcBorders>
              <w:bottom w:val="nil"/>
            </w:tcBorders>
            <w:noWrap/>
          </w:tcPr>
          <w:p w14:paraId="3F1EA1A1" w14:textId="03755F8C" w:rsidR="00412CF2" w:rsidRPr="00FA015A" w:rsidRDefault="009973FC">
            <w:pPr>
              <w:pStyle w:val="NumericTableBodyText"/>
              <w:jc w:val="center"/>
              <w:rPr>
                <w:sz w:val="20"/>
                <w:szCs w:val="28"/>
              </w:rPr>
            </w:pPr>
            <w:r w:rsidRPr="00FA015A">
              <w:rPr>
                <w:sz w:val="20"/>
                <w:szCs w:val="28"/>
              </w:rPr>
              <w:t>39</w:t>
            </w:r>
          </w:p>
        </w:tc>
        <w:tc>
          <w:tcPr>
            <w:tcW w:w="1330" w:type="dxa"/>
            <w:tcBorders>
              <w:bottom w:val="nil"/>
            </w:tcBorders>
            <w:noWrap/>
          </w:tcPr>
          <w:p w14:paraId="152B66EC" w14:textId="48DF3648" w:rsidR="00412CF2" w:rsidRPr="00FA015A" w:rsidRDefault="009973FC">
            <w:pPr>
              <w:pStyle w:val="NumericTableBodyText"/>
              <w:jc w:val="center"/>
              <w:rPr>
                <w:sz w:val="20"/>
                <w:szCs w:val="28"/>
              </w:rPr>
            </w:pPr>
            <w:r w:rsidRPr="00FA015A">
              <w:rPr>
                <w:sz w:val="20"/>
                <w:szCs w:val="28"/>
              </w:rPr>
              <w:t>32</w:t>
            </w:r>
          </w:p>
        </w:tc>
        <w:tc>
          <w:tcPr>
            <w:tcW w:w="1329" w:type="dxa"/>
            <w:tcBorders>
              <w:bottom w:val="nil"/>
            </w:tcBorders>
            <w:noWrap/>
          </w:tcPr>
          <w:p w14:paraId="3D181F83" w14:textId="36323961" w:rsidR="00412CF2" w:rsidRPr="00FA015A" w:rsidRDefault="009973FC">
            <w:pPr>
              <w:pStyle w:val="NumericTableBodyText"/>
              <w:jc w:val="center"/>
              <w:rPr>
                <w:sz w:val="20"/>
                <w:szCs w:val="28"/>
              </w:rPr>
            </w:pPr>
            <w:r w:rsidRPr="00FA015A">
              <w:rPr>
                <w:sz w:val="20"/>
                <w:szCs w:val="28"/>
              </w:rPr>
              <w:t>37</w:t>
            </w:r>
          </w:p>
        </w:tc>
        <w:tc>
          <w:tcPr>
            <w:tcW w:w="1329" w:type="dxa"/>
            <w:tcBorders>
              <w:bottom w:val="nil"/>
            </w:tcBorders>
            <w:noWrap/>
          </w:tcPr>
          <w:p w14:paraId="617DABC5" w14:textId="3FD0142E" w:rsidR="00412CF2" w:rsidRPr="00FA015A" w:rsidRDefault="009973FC">
            <w:pPr>
              <w:pStyle w:val="NumericTableBodyText"/>
              <w:jc w:val="center"/>
              <w:rPr>
                <w:sz w:val="20"/>
                <w:szCs w:val="28"/>
              </w:rPr>
            </w:pPr>
            <w:r w:rsidRPr="00FA015A">
              <w:rPr>
                <w:sz w:val="20"/>
                <w:szCs w:val="28"/>
              </w:rPr>
              <w:t>87</w:t>
            </w:r>
          </w:p>
        </w:tc>
      </w:tr>
      <w:tr w:rsidR="00412CF2" w:rsidRPr="00DB62D9" w14:paraId="2AAED3F2" w14:textId="77777777" w:rsidTr="00FA015A">
        <w:trPr>
          <w:jc w:val="center"/>
        </w:trPr>
        <w:tc>
          <w:tcPr>
            <w:tcW w:w="1097" w:type="dxa"/>
            <w:tcBorders>
              <w:top w:val="nil"/>
              <w:bottom w:val="nil"/>
            </w:tcBorders>
            <w:noWrap/>
          </w:tcPr>
          <w:p w14:paraId="2EBB4878" w14:textId="2CA30FAA" w:rsidR="00412CF2" w:rsidRPr="00FA015A" w:rsidRDefault="007451D5">
            <w:pPr>
              <w:pStyle w:val="NumericTableBodyText"/>
              <w:rPr>
                <w:sz w:val="20"/>
                <w:szCs w:val="28"/>
              </w:rPr>
            </w:pPr>
            <w:r w:rsidRPr="00FA015A">
              <w:rPr>
                <w:sz w:val="20"/>
                <w:szCs w:val="28"/>
              </w:rPr>
              <w:t>Turbidity</w:t>
            </w:r>
          </w:p>
        </w:tc>
        <w:tc>
          <w:tcPr>
            <w:tcW w:w="1329" w:type="dxa"/>
            <w:tcBorders>
              <w:top w:val="nil"/>
              <w:bottom w:val="nil"/>
            </w:tcBorders>
            <w:noWrap/>
          </w:tcPr>
          <w:p w14:paraId="61D7E142" w14:textId="069CB644" w:rsidR="00412CF2" w:rsidRPr="00FA015A" w:rsidRDefault="007451D5">
            <w:pPr>
              <w:pStyle w:val="NumericTableBodyText"/>
              <w:jc w:val="center"/>
              <w:rPr>
                <w:sz w:val="20"/>
                <w:szCs w:val="28"/>
              </w:rPr>
            </w:pPr>
            <w:r w:rsidRPr="00FA015A">
              <w:rPr>
                <w:sz w:val="20"/>
                <w:szCs w:val="28"/>
              </w:rPr>
              <w:t>256</w:t>
            </w:r>
          </w:p>
        </w:tc>
        <w:tc>
          <w:tcPr>
            <w:tcW w:w="1329" w:type="dxa"/>
            <w:tcBorders>
              <w:top w:val="nil"/>
              <w:bottom w:val="nil"/>
            </w:tcBorders>
            <w:noWrap/>
          </w:tcPr>
          <w:p w14:paraId="31E98DA0" w14:textId="45090972" w:rsidR="00412CF2" w:rsidRPr="00FA015A" w:rsidRDefault="009973FC">
            <w:pPr>
              <w:pStyle w:val="NumericTableBodyText"/>
              <w:jc w:val="center"/>
              <w:rPr>
                <w:sz w:val="20"/>
                <w:szCs w:val="28"/>
              </w:rPr>
            </w:pPr>
            <w:r w:rsidRPr="00FA015A">
              <w:rPr>
                <w:sz w:val="20"/>
                <w:szCs w:val="28"/>
              </w:rPr>
              <w:t>48</w:t>
            </w:r>
          </w:p>
        </w:tc>
        <w:tc>
          <w:tcPr>
            <w:tcW w:w="1330" w:type="dxa"/>
            <w:tcBorders>
              <w:top w:val="nil"/>
              <w:bottom w:val="nil"/>
            </w:tcBorders>
            <w:noWrap/>
          </w:tcPr>
          <w:p w14:paraId="67EAF522" w14:textId="06BC43D8" w:rsidR="00412CF2" w:rsidRPr="00FA015A" w:rsidRDefault="009973FC">
            <w:pPr>
              <w:pStyle w:val="NumericTableBodyText"/>
              <w:jc w:val="center"/>
              <w:rPr>
                <w:sz w:val="20"/>
                <w:szCs w:val="28"/>
              </w:rPr>
            </w:pPr>
            <w:r w:rsidRPr="00FA015A">
              <w:rPr>
                <w:sz w:val="20"/>
                <w:szCs w:val="28"/>
              </w:rPr>
              <w:t>46</w:t>
            </w:r>
          </w:p>
        </w:tc>
        <w:tc>
          <w:tcPr>
            <w:tcW w:w="1329" w:type="dxa"/>
            <w:tcBorders>
              <w:top w:val="nil"/>
              <w:bottom w:val="nil"/>
            </w:tcBorders>
            <w:noWrap/>
          </w:tcPr>
          <w:p w14:paraId="3BCB1A87" w14:textId="7F835862" w:rsidR="00412CF2" w:rsidRPr="00FA015A" w:rsidRDefault="009973FC">
            <w:pPr>
              <w:pStyle w:val="NumericTableBodyText"/>
              <w:jc w:val="center"/>
              <w:rPr>
                <w:sz w:val="20"/>
                <w:szCs w:val="28"/>
              </w:rPr>
            </w:pPr>
            <w:r w:rsidRPr="00FA015A">
              <w:rPr>
                <w:sz w:val="20"/>
                <w:szCs w:val="28"/>
              </w:rPr>
              <w:t>49</w:t>
            </w:r>
          </w:p>
        </w:tc>
        <w:tc>
          <w:tcPr>
            <w:tcW w:w="1329" w:type="dxa"/>
            <w:tcBorders>
              <w:top w:val="nil"/>
              <w:bottom w:val="nil"/>
            </w:tcBorders>
            <w:noWrap/>
          </w:tcPr>
          <w:p w14:paraId="79C58C93" w14:textId="6CE29A2A" w:rsidR="00412CF2" w:rsidRPr="00FA015A" w:rsidRDefault="009973FC">
            <w:pPr>
              <w:pStyle w:val="NumericTableBodyText"/>
              <w:jc w:val="center"/>
              <w:rPr>
                <w:sz w:val="20"/>
                <w:szCs w:val="28"/>
              </w:rPr>
            </w:pPr>
            <w:r w:rsidRPr="00FA015A">
              <w:rPr>
                <w:sz w:val="20"/>
                <w:szCs w:val="28"/>
              </w:rPr>
              <w:t>113</w:t>
            </w:r>
          </w:p>
        </w:tc>
      </w:tr>
      <w:tr w:rsidR="0032020E" w:rsidRPr="00DB62D9" w14:paraId="21630181" w14:textId="77777777" w:rsidTr="00FA015A">
        <w:trPr>
          <w:jc w:val="center"/>
        </w:trPr>
        <w:tc>
          <w:tcPr>
            <w:tcW w:w="1097" w:type="dxa"/>
            <w:tcBorders>
              <w:top w:val="nil"/>
              <w:bottom w:val="nil"/>
            </w:tcBorders>
            <w:noWrap/>
          </w:tcPr>
          <w:p w14:paraId="1005BE2A" w14:textId="4C41331F" w:rsidR="0032020E" w:rsidRPr="00FA015A" w:rsidRDefault="0032020E" w:rsidP="0032020E">
            <w:pPr>
              <w:pStyle w:val="NumericTableBodyText"/>
              <w:rPr>
                <w:sz w:val="20"/>
                <w:szCs w:val="28"/>
              </w:rPr>
            </w:pPr>
            <w:r w:rsidRPr="00FA015A">
              <w:rPr>
                <w:sz w:val="20"/>
                <w:szCs w:val="28"/>
              </w:rPr>
              <w:t>MCI</w:t>
            </w:r>
          </w:p>
        </w:tc>
        <w:tc>
          <w:tcPr>
            <w:tcW w:w="1329" w:type="dxa"/>
            <w:tcBorders>
              <w:top w:val="nil"/>
              <w:bottom w:val="nil"/>
            </w:tcBorders>
            <w:noWrap/>
          </w:tcPr>
          <w:p w14:paraId="475CFD2A" w14:textId="6A649839" w:rsidR="0032020E" w:rsidRPr="00FA015A" w:rsidRDefault="0032020E" w:rsidP="0032020E">
            <w:pPr>
              <w:pStyle w:val="NumericTableBodyText"/>
              <w:jc w:val="center"/>
              <w:rPr>
                <w:sz w:val="20"/>
                <w:szCs w:val="28"/>
              </w:rPr>
            </w:pPr>
            <w:r w:rsidRPr="007627AD">
              <w:rPr>
                <w:sz w:val="20"/>
                <w:szCs w:val="28"/>
              </w:rPr>
              <w:t>81</w:t>
            </w:r>
          </w:p>
        </w:tc>
        <w:tc>
          <w:tcPr>
            <w:tcW w:w="1329" w:type="dxa"/>
            <w:tcBorders>
              <w:top w:val="nil"/>
              <w:bottom w:val="nil"/>
            </w:tcBorders>
            <w:noWrap/>
          </w:tcPr>
          <w:p w14:paraId="55691F08" w14:textId="04D271D4" w:rsidR="0032020E" w:rsidRPr="00FA015A" w:rsidRDefault="0032020E" w:rsidP="0032020E">
            <w:pPr>
              <w:pStyle w:val="NumericTableBodyText"/>
              <w:jc w:val="center"/>
              <w:rPr>
                <w:sz w:val="20"/>
                <w:szCs w:val="28"/>
              </w:rPr>
            </w:pPr>
            <w:r w:rsidRPr="007627AD">
              <w:rPr>
                <w:sz w:val="20"/>
                <w:szCs w:val="28"/>
              </w:rPr>
              <w:t>28</w:t>
            </w:r>
          </w:p>
        </w:tc>
        <w:tc>
          <w:tcPr>
            <w:tcW w:w="1330" w:type="dxa"/>
            <w:tcBorders>
              <w:top w:val="nil"/>
              <w:bottom w:val="nil"/>
            </w:tcBorders>
            <w:noWrap/>
          </w:tcPr>
          <w:p w14:paraId="3CD84987" w14:textId="66867A8B" w:rsidR="0032020E" w:rsidRPr="00FA015A" w:rsidRDefault="0032020E" w:rsidP="0032020E">
            <w:pPr>
              <w:pStyle w:val="NumericTableBodyText"/>
              <w:jc w:val="center"/>
              <w:rPr>
                <w:sz w:val="20"/>
                <w:szCs w:val="28"/>
              </w:rPr>
            </w:pPr>
            <w:r w:rsidRPr="007627AD">
              <w:rPr>
                <w:sz w:val="20"/>
                <w:szCs w:val="28"/>
              </w:rPr>
              <w:t>16</w:t>
            </w:r>
          </w:p>
        </w:tc>
        <w:tc>
          <w:tcPr>
            <w:tcW w:w="1329" w:type="dxa"/>
            <w:tcBorders>
              <w:top w:val="nil"/>
              <w:bottom w:val="nil"/>
            </w:tcBorders>
            <w:noWrap/>
          </w:tcPr>
          <w:p w14:paraId="50898ECB" w14:textId="0526ADCF" w:rsidR="0032020E" w:rsidRPr="00FA015A" w:rsidRDefault="0032020E" w:rsidP="0032020E">
            <w:pPr>
              <w:pStyle w:val="NumericTableBodyText"/>
              <w:jc w:val="center"/>
              <w:rPr>
                <w:sz w:val="20"/>
                <w:szCs w:val="28"/>
              </w:rPr>
            </w:pPr>
            <w:r w:rsidRPr="007627AD">
              <w:rPr>
                <w:sz w:val="20"/>
                <w:szCs w:val="28"/>
              </w:rPr>
              <w:t>14</w:t>
            </w:r>
          </w:p>
        </w:tc>
        <w:tc>
          <w:tcPr>
            <w:tcW w:w="1329" w:type="dxa"/>
            <w:tcBorders>
              <w:top w:val="nil"/>
              <w:bottom w:val="nil"/>
            </w:tcBorders>
            <w:noWrap/>
          </w:tcPr>
          <w:p w14:paraId="4837D7EA" w14:textId="35C29204" w:rsidR="0032020E" w:rsidRPr="00FA015A" w:rsidRDefault="0032020E" w:rsidP="0032020E">
            <w:pPr>
              <w:pStyle w:val="NumericTableBodyText"/>
              <w:jc w:val="center"/>
              <w:rPr>
                <w:sz w:val="20"/>
                <w:szCs w:val="28"/>
              </w:rPr>
            </w:pPr>
            <w:r w:rsidRPr="007627AD">
              <w:rPr>
                <w:sz w:val="20"/>
                <w:szCs w:val="28"/>
              </w:rPr>
              <w:t>23</w:t>
            </w:r>
          </w:p>
        </w:tc>
      </w:tr>
      <w:tr w:rsidR="00412CF2" w:rsidRPr="00DB62D9" w14:paraId="58714909" w14:textId="77777777" w:rsidTr="00FA015A">
        <w:trPr>
          <w:jc w:val="center"/>
        </w:trPr>
        <w:tc>
          <w:tcPr>
            <w:tcW w:w="1097" w:type="dxa"/>
            <w:tcBorders>
              <w:top w:val="nil"/>
              <w:bottom w:val="nil"/>
            </w:tcBorders>
            <w:noWrap/>
          </w:tcPr>
          <w:p w14:paraId="6E3D6F01" w14:textId="05A6965D" w:rsidR="00412CF2" w:rsidRPr="00FA015A" w:rsidRDefault="007451D5">
            <w:pPr>
              <w:pStyle w:val="NumericTableBodyText"/>
              <w:rPr>
                <w:sz w:val="20"/>
                <w:szCs w:val="28"/>
              </w:rPr>
            </w:pPr>
            <w:r w:rsidRPr="00FA015A">
              <w:rPr>
                <w:i/>
                <w:iCs/>
                <w:sz w:val="20"/>
                <w:szCs w:val="28"/>
              </w:rPr>
              <w:t>E. coli</w:t>
            </w:r>
          </w:p>
        </w:tc>
        <w:tc>
          <w:tcPr>
            <w:tcW w:w="1329" w:type="dxa"/>
            <w:tcBorders>
              <w:top w:val="nil"/>
              <w:bottom w:val="nil"/>
            </w:tcBorders>
            <w:noWrap/>
          </w:tcPr>
          <w:p w14:paraId="45D85B98" w14:textId="62E32ADA" w:rsidR="00412CF2" w:rsidRPr="00FA015A" w:rsidRDefault="009973FC">
            <w:pPr>
              <w:pStyle w:val="NumericTableBodyText"/>
              <w:jc w:val="center"/>
              <w:rPr>
                <w:sz w:val="20"/>
                <w:szCs w:val="28"/>
              </w:rPr>
            </w:pPr>
            <w:r w:rsidRPr="00FA015A">
              <w:rPr>
                <w:sz w:val="20"/>
                <w:szCs w:val="28"/>
              </w:rPr>
              <w:t>64</w:t>
            </w:r>
          </w:p>
        </w:tc>
        <w:tc>
          <w:tcPr>
            <w:tcW w:w="1329" w:type="dxa"/>
            <w:tcBorders>
              <w:top w:val="nil"/>
              <w:bottom w:val="nil"/>
            </w:tcBorders>
            <w:noWrap/>
          </w:tcPr>
          <w:p w14:paraId="183EB528" w14:textId="3FEFC875" w:rsidR="00412CF2" w:rsidRPr="00FA015A" w:rsidRDefault="009973FC">
            <w:pPr>
              <w:pStyle w:val="NumericTableBodyText"/>
              <w:jc w:val="center"/>
              <w:rPr>
                <w:sz w:val="20"/>
                <w:szCs w:val="28"/>
              </w:rPr>
            </w:pPr>
            <w:r w:rsidRPr="00FA015A">
              <w:rPr>
                <w:sz w:val="20"/>
                <w:szCs w:val="28"/>
              </w:rPr>
              <w:t>12</w:t>
            </w:r>
          </w:p>
        </w:tc>
        <w:tc>
          <w:tcPr>
            <w:tcW w:w="1330" w:type="dxa"/>
            <w:tcBorders>
              <w:top w:val="nil"/>
              <w:bottom w:val="nil"/>
            </w:tcBorders>
            <w:noWrap/>
          </w:tcPr>
          <w:p w14:paraId="38B87854" w14:textId="6CEA137B" w:rsidR="00412CF2" w:rsidRPr="00FA015A" w:rsidRDefault="009973FC">
            <w:pPr>
              <w:pStyle w:val="NumericTableBodyText"/>
              <w:jc w:val="center"/>
              <w:rPr>
                <w:sz w:val="20"/>
                <w:szCs w:val="28"/>
              </w:rPr>
            </w:pPr>
            <w:r w:rsidRPr="00FA015A">
              <w:rPr>
                <w:sz w:val="20"/>
                <w:szCs w:val="28"/>
              </w:rPr>
              <w:t>12</w:t>
            </w:r>
          </w:p>
        </w:tc>
        <w:tc>
          <w:tcPr>
            <w:tcW w:w="1329" w:type="dxa"/>
            <w:tcBorders>
              <w:top w:val="nil"/>
              <w:bottom w:val="nil"/>
            </w:tcBorders>
            <w:noWrap/>
          </w:tcPr>
          <w:p w14:paraId="17ECFC38" w14:textId="6AFA53DC" w:rsidR="00412CF2" w:rsidRPr="00FA015A" w:rsidRDefault="009973FC">
            <w:pPr>
              <w:pStyle w:val="NumericTableBodyText"/>
              <w:jc w:val="center"/>
              <w:rPr>
                <w:sz w:val="20"/>
                <w:szCs w:val="28"/>
              </w:rPr>
            </w:pPr>
            <w:r w:rsidRPr="00FA015A">
              <w:rPr>
                <w:sz w:val="20"/>
                <w:szCs w:val="28"/>
              </w:rPr>
              <w:t>18</w:t>
            </w:r>
          </w:p>
        </w:tc>
        <w:tc>
          <w:tcPr>
            <w:tcW w:w="1329" w:type="dxa"/>
            <w:tcBorders>
              <w:top w:val="nil"/>
              <w:bottom w:val="nil"/>
            </w:tcBorders>
            <w:noWrap/>
          </w:tcPr>
          <w:p w14:paraId="7994B1AE" w14:textId="20701AA1" w:rsidR="00412CF2" w:rsidRPr="00FA015A" w:rsidRDefault="009973FC">
            <w:pPr>
              <w:pStyle w:val="NumericTableBodyText"/>
              <w:jc w:val="center"/>
              <w:rPr>
                <w:sz w:val="20"/>
                <w:szCs w:val="28"/>
              </w:rPr>
            </w:pPr>
            <w:r w:rsidRPr="00FA015A">
              <w:rPr>
                <w:sz w:val="20"/>
                <w:szCs w:val="28"/>
              </w:rPr>
              <w:t>22</w:t>
            </w:r>
          </w:p>
        </w:tc>
      </w:tr>
      <w:tr w:rsidR="00412CF2" w:rsidRPr="00DB62D9" w14:paraId="46F7CC3F" w14:textId="77777777" w:rsidTr="00FA015A">
        <w:trPr>
          <w:jc w:val="center"/>
        </w:trPr>
        <w:tc>
          <w:tcPr>
            <w:tcW w:w="1097" w:type="dxa"/>
            <w:tcBorders>
              <w:top w:val="nil"/>
              <w:bottom w:val="nil"/>
            </w:tcBorders>
            <w:noWrap/>
          </w:tcPr>
          <w:p w14:paraId="0D0BBC9C" w14:textId="07BA6823" w:rsidR="00412CF2" w:rsidRPr="00FA015A" w:rsidRDefault="007451D5">
            <w:pPr>
              <w:pStyle w:val="NumericTableBodyText"/>
              <w:rPr>
                <w:sz w:val="20"/>
                <w:szCs w:val="28"/>
              </w:rPr>
            </w:pPr>
            <w:r w:rsidRPr="00FA015A">
              <w:rPr>
                <w:sz w:val="20"/>
                <w:szCs w:val="28"/>
              </w:rPr>
              <w:t>DRP</w:t>
            </w:r>
          </w:p>
        </w:tc>
        <w:tc>
          <w:tcPr>
            <w:tcW w:w="1329" w:type="dxa"/>
            <w:tcBorders>
              <w:top w:val="nil"/>
              <w:bottom w:val="nil"/>
            </w:tcBorders>
            <w:noWrap/>
          </w:tcPr>
          <w:p w14:paraId="164F5416" w14:textId="1539AB6F" w:rsidR="00412CF2" w:rsidRPr="00FA015A" w:rsidRDefault="007451D5">
            <w:pPr>
              <w:pStyle w:val="NumericTableBodyText"/>
              <w:jc w:val="center"/>
              <w:rPr>
                <w:sz w:val="20"/>
                <w:szCs w:val="28"/>
              </w:rPr>
            </w:pPr>
            <w:r w:rsidRPr="00FA015A">
              <w:rPr>
                <w:sz w:val="20"/>
                <w:szCs w:val="28"/>
              </w:rPr>
              <w:t>303</w:t>
            </w:r>
          </w:p>
        </w:tc>
        <w:tc>
          <w:tcPr>
            <w:tcW w:w="1329" w:type="dxa"/>
            <w:tcBorders>
              <w:top w:val="nil"/>
              <w:bottom w:val="nil"/>
            </w:tcBorders>
            <w:noWrap/>
          </w:tcPr>
          <w:p w14:paraId="7C59984B" w14:textId="607274F3" w:rsidR="00412CF2" w:rsidRPr="00FA015A" w:rsidRDefault="009973FC">
            <w:pPr>
              <w:pStyle w:val="NumericTableBodyText"/>
              <w:jc w:val="center"/>
              <w:rPr>
                <w:sz w:val="20"/>
                <w:szCs w:val="28"/>
              </w:rPr>
            </w:pPr>
            <w:r w:rsidRPr="00FA015A">
              <w:rPr>
                <w:sz w:val="20"/>
                <w:szCs w:val="28"/>
              </w:rPr>
              <w:t>56</w:t>
            </w:r>
          </w:p>
        </w:tc>
        <w:tc>
          <w:tcPr>
            <w:tcW w:w="1330" w:type="dxa"/>
            <w:tcBorders>
              <w:top w:val="nil"/>
              <w:bottom w:val="nil"/>
            </w:tcBorders>
            <w:noWrap/>
          </w:tcPr>
          <w:p w14:paraId="14348051" w14:textId="21FD6DE3" w:rsidR="00412CF2" w:rsidRPr="00FA015A" w:rsidRDefault="009973FC">
            <w:pPr>
              <w:pStyle w:val="NumericTableBodyText"/>
              <w:jc w:val="center"/>
              <w:rPr>
                <w:sz w:val="20"/>
                <w:szCs w:val="28"/>
              </w:rPr>
            </w:pPr>
            <w:r w:rsidRPr="00FA015A">
              <w:rPr>
                <w:sz w:val="20"/>
                <w:szCs w:val="28"/>
              </w:rPr>
              <w:t>52</w:t>
            </w:r>
          </w:p>
        </w:tc>
        <w:tc>
          <w:tcPr>
            <w:tcW w:w="1329" w:type="dxa"/>
            <w:tcBorders>
              <w:top w:val="nil"/>
              <w:bottom w:val="nil"/>
            </w:tcBorders>
            <w:noWrap/>
          </w:tcPr>
          <w:p w14:paraId="3D2B5BB3" w14:textId="126D6E9E" w:rsidR="00412CF2" w:rsidRPr="00FA015A" w:rsidRDefault="009973FC">
            <w:pPr>
              <w:pStyle w:val="NumericTableBodyText"/>
              <w:jc w:val="center"/>
              <w:rPr>
                <w:sz w:val="20"/>
                <w:szCs w:val="28"/>
              </w:rPr>
            </w:pPr>
            <w:r w:rsidRPr="00FA015A">
              <w:rPr>
                <w:sz w:val="20"/>
                <w:szCs w:val="28"/>
              </w:rPr>
              <w:t>54</w:t>
            </w:r>
          </w:p>
        </w:tc>
        <w:tc>
          <w:tcPr>
            <w:tcW w:w="1329" w:type="dxa"/>
            <w:tcBorders>
              <w:top w:val="nil"/>
              <w:bottom w:val="nil"/>
            </w:tcBorders>
            <w:noWrap/>
          </w:tcPr>
          <w:p w14:paraId="4369A550" w14:textId="0B394C03" w:rsidR="00412CF2" w:rsidRPr="00FA015A" w:rsidRDefault="009973FC">
            <w:pPr>
              <w:pStyle w:val="NumericTableBodyText"/>
              <w:jc w:val="center"/>
              <w:rPr>
                <w:sz w:val="20"/>
                <w:szCs w:val="28"/>
              </w:rPr>
            </w:pPr>
            <w:r w:rsidRPr="00FA015A">
              <w:rPr>
                <w:sz w:val="20"/>
                <w:szCs w:val="28"/>
              </w:rPr>
              <w:t>141</w:t>
            </w:r>
          </w:p>
        </w:tc>
      </w:tr>
      <w:tr w:rsidR="00412CF2" w:rsidRPr="00DB62D9" w14:paraId="170109F9" w14:textId="77777777" w:rsidTr="00FA015A">
        <w:trPr>
          <w:jc w:val="center"/>
        </w:trPr>
        <w:tc>
          <w:tcPr>
            <w:tcW w:w="1097" w:type="dxa"/>
            <w:tcBorders>
              <w:top w:val="nil"/>
              <w:bottom w:val="nil"/>
            </w:tcBorders>
            <w:noWrap/>
          </w:tcPr>
          <w:p w14:paraId="2B637317" w14:textId="3025D3CD" w:rsidR="00412CF2" w:rsidRPr="00FA015A" w:rsidRDefault="007451D5">
            <w:pPr>
              <w:pStyle w:val="NumericTableBodyText"/>
              <w:rPr>
                <w:sz w:val="20"/>
                <w:szCs w:val="28"/>
              </w:rPr>
            </w:pPr>
            <w:r w:rsidRPr="00FA015A">
              <w:rPr>
                <w:sz w:val="20"/>
                <w:szCs w:val="28"/>
              </w:rPr>
              <w:t>TP</w:t>
            </w:r>
          </w:p>
        </w:tc>
        <w:tc>
          <w:tcPr>
            <w:tcW w:w="1329" w:type="dxa"/>
            <w:tcBorders>
              <w:top w:val="nil"/>
              <w:bottom w:val="nil"/>
            </w:tcBorders>
            <w:noWrap/>
          </w:tcPr>
          <w:p w14:paraId="214309E8" w14:textId="363B289B" w:rsidR="00412CF2" w:rsidRPr="00FA015A" w:rsidRDefault="009973FC">
            <w:pPr>
              <w:pStyle w:val="NumericTableBodyText"/>
              <w:jc w:val="center"/>
              <w:rPr>
                <w:sz w:val="20"/>
                <w:szCs w:val="28"/>
              </w:rPr>
            </w:pPr>
            <w:r w:rsidRPr="00FA015A">
              <w:rPr>
                <w:sz w:val="20"/>
                <w:szCs w:val="28"/>
              </w:rPr>
              <w:t>236</w:t>
            </w:r>
          </w:p>
        </w:tc>
        <w:tc>
          <w:tcPr>
            <w:tcW w:w="1329" w:type="dxa"/>
            <w:tcBorders>
              <w:top w:val="nil"/>
              <w:bottom w:val="nil"/>
            </w:tcBorders>
            <w:noWrap/>
          </w:tcPr>
          <w:p w14:paraId="23DFC6E0" w14:textId="16918094" w:rsidR="00412CF2" w:rsidRPr="00FA015A" w:rsidRDefault="009973FC">
            <w:pPr>
              <w:pStyle w:val="NumericTableBodyText"/>
              <w:jc w:val="center"/>
              <w:rPr>
                <w:sz w:val="20"/>
                <w:szCs w:val="28"/>
              </w:rPr>
            </w:pPr>
            <w:r w:rsidRPr="00FA015A">
              <w:rPr>
                <w:sz w:val="20"/>
                <w:szCs w:val="28"/>
              </w:rPr>
              <w:t>41</w:t>
            </w:r>
          </w:p>
        </w:tc>
        <w:tc>
          <w:tcPr>
            <w:tcW w:w="1330" w:type="dxa"/>
            <w:tcBorders>
              <w:top w:val="nil"/>
              <w:bottom w:val="nil"/>
            </w:tcBorders>
            <w:noWrap/>
          </w:tcPr>
          <w:p w14:paraId="5ADD3EB0" w14:textId="66FE5F11" w:rsidR="00412CF2" w:rsidRPr="00FA015A" w:rsidRDefault="009973FC">
            <w:pPr>
              <w:pStyle w:val="NumericTableBodyText"/>
              <w:jc w:val="center"/>
              <w:rPr>
                <w:sz w:val="20"/>
                <w:szCs w:val="28"/>
              </w:rPr>
            </w:pPr>
            <w:r w:rsidRPr="00FA015A">
              <w:rPr>
                <w:sz w:val="20"/>
                <w:szCs w:val="28"/>
              </w:rPr>
              <w:t>42</w:t>
            </w:r>
          </w:p>
        </w:tc>
        <w:tc>
          <w:tcPr>
            <w:tcW w:w="1329" w:type="dxa"/>
            <w:tcBorders>
              <w:top w:val="nil"/>
              <w:bottom w:val="nil"/>
            </w:tcBorders>
            <w:noWrap/>
          </w:tcPr>
          <w:p w14:paraId="74BAD26E" w14:textId="4791FCF2" w:rsidR="00412CF2" w:rsidRPr="00FA015A" w:rsidRDefault="009973FC">
            <w:pPr>
              <w:pStyle w:val="NumericTableBodyText"/>
              <w:jc w:val="center"/>
              <w:rPr>
                <w:sz w:val="20"/>
                <w:szCs w:val="28"/>
              </w:rPr>
            </w:pPr>
            <w:r w:rsidRPr="00FA015A">
              <w:rPr>
                <w:sz w:val="20"/>
                <w:szCs w:val="28"/>
              </w:rPr>
              <w:t>45</w:t>
            </w:r>
          </w:p>
        </w:tc>
        <w:tc>
          <w:tcPr>
            <w:tcW w:w="1329" w:type="dxa"/>
            <w:tcBorders>
              <w:top w:val="nil"/>
              <w:bottom w:val="nil"/>
            </w:tcBorders>
            <w:noWrap/>
          </w:tcPr>
          <w:p w14:paraId="3E27C6C3" w14:textId="46A1ADB9" w:rsidR="00412CF2" w:rsidRPr="00FA015A" w:rsidRDefault="009973FC">
            <w:pPr>
              <w:pStyle w:val="NumericTableBodyText"/>
              <w:jc w:val="center"/>
              <w:rPr>
                <w:sz w:val="20"/>
                <w:szCs w:val="28"/>
              </w:rPr>
            </w:pPr>
            <w:r w:rsidRPr="00FA015A">
              <w:rPr>
                <w:sz w:val="20"/>
                <w:szCs w:val="28"/>
              </w:rPr>
              <w:t>108</w:t>
            </w:r>
          </w:p>
        </w:tc>
      </w:tr>
      <w:tr w:rsidR="00412CF2" w:rsidRPr="00DB62D9" w14:paraId="1CD2B026" w14:textId="77777777" w:rsidTr="00FA015A">
        <w:trPr>
          <w:jc w:val="center"/>
        </w:trPr>
        <w:tc>
          <w:tcPr>
            <w:tcW w:w="1097" w:type="dxa"/>
            <w:tcBorders>
              <w:top w:val="nil"/>
              <w:bottom w:val="nil"/>
            </w:tcBorders>
            <w:noWrap/>
          </w:tcPr>
          <w:p w14:paraId="1DE854D9" w14:textId="605D57CE" w:rsidR="00412CF2" w:rsidRPr="00FA015A" w:rsidRDefault="007451D5">
            <w:pPr>
              <w:pStyle w:val="NumericTableBodyText"/>
              <w:rPr>
                <w:sz w:val="20"/>
                <w:szCs w:val="28"/>
              </w:rPr>
            </w:pPr>
            <w:r w:rsidRPr="00FA015A">
              <w:rPr>
                <w:sz w:val="20"/>
                <w:szCs w:val="28"/>
              </w:rPr>
              <w:t>NH</w:t>
            </w:r>
            <w:r w:rsidRPr="00FA015A">
              <w:rPr>
                <w:sz w:val="20"/>
                <w:szCs w:val="28"/>
                <w:vertAlign w:val="subscript"/>
              </w:rPr>
              <w:t>4</w:t>
            </w:r>
            <w:r w:rsidR="00E67322" w:rsidRPr="00FA015A">
              <w:rPr>
                <w:sz w:val="20"/>
                <w:szCs w:val="28"/>
              </w:rPr>
              <w:t>-</w:t>
            </w:r>
            <w:r w:rsidRPr="00FA015A">
              <w:rPr>
                <w:sz w:val="20"/>
                <w:szCs w:val="28"/>
              </w:rPr>
              <w:t>N</w:t>
            </w:r>
          </w:p>
        </w:tc>
        <w:tc>
          <w:tcPr>
            <w:tcW w:w="1329" w:type="dxa"/>
            <w:tcBorders>
              <w:top w:val="nil"/>
              <w:bottom w:val="nil"/>
            </w:tcBorders>
            <w:noWrap/>
          </w:tcPr>
          <w:p w14:paraId="750BD5EE" w14:textId="65A93E9D" w:rsidR="00412CF2" w:rsidRPr="00FA015A" w:rsidRDefault="007451D5">
            <w:pPr>
              <w:pStyle w:val="NumericTableBodyText"/>
              <w:jc w:val="center"/>
              <w:rPr>
                <w:sz w:val="20"/>
                <w:szCs w:val="28"/>
              </w:rPr>
            </w:pPr>
            <w:r w:rsidRPr="00FA015A">
              <w:rPr>
                <w:sz w:val="20"/>
                <w:szCs w:val="28"/>
              </w:rPr>
              <w:t>307</w:t>
            </w:r>
          </w:p>
        </w:tc>
        <w:tc>
          <w:tcPr>
            <w:tcW w:w="1329" w:type="dxa"/>
            <w:tcBorders>
              <w:top w:val="nil"/>
              <w:bottom w:val="nil"/>
            </w:tcBorders>
            <w:noWrap/>
          </w:tcPr>
          <w:p w14:paraId="621B0824" w14:textId="28D3EF1E" w:rsidR="00412CF2" w:rsidRPr="00FA015A" w:rsidRDefault="009973FC">
            <w:pPr>
              <w:pStyle w:val="NumericTableBodyText"/>
              <w:jc w:val="center"/>
              <w:rPr>
                <w:sz w:val="20"/>
                <w:szCs w:val="28"/>
              </w:rPr>
            </w:pPr>
            <w:r w:rsidRPr="00FA015A">
              <w:rPr>
                <w:sz w:val="20"/>
                <w:szCs w:val="28"/>
              </w:rPr>
              <w:t>56</w:t>
            </w:r>
          </w:p>
        </w:tc>
        <w:tc>
          <w:tcPr>
            <w:tcW w:w="1330" w:type="dxa"/>
            <w:tcBorders>
              <w:top w:val="nil"/>
              <w:bottom w:val="nil"/>
            </w:tcBorders>
            <w:noWrap/>
          </w:tcPr>
          <w:p w14:paraId="42143082" w14:textId="658922D2" w:rsidR="00412CF2" w:rsidRPr="00FA015A" w:rsidRDefault="009973FC">
            <w:pPr>
              <w:pStyle w:val="NumericTableBodyText"/>
              <w:jc w:val="center"/>
              <w:rPr>
                <w:sz w:val="20"/>
                <w:szCs w:val="28"/>
              </w:rPr>
            </w:pPr>
            <w:r w:rsidRPr="00FA015A">
              <w:rPr>
                <w:sz w:val="20"/>
                <w:szCs w:val="28"/>
              </w:rPr>
              <w:t>52</w:t>
            </w:r>
          </w:p>
        </w:tc>
        <w:tc>
          <w:tcPr>
            <w:tcW w:w="1329" w:type="dxa"/>
            <w:tcBorders>
              <w:top w:val="nil"/>
              <w:bottom w:val="nil"/>
            </w:tcBorders>
            <w:noWrap/>
          </w:tcPr>
          <w:p w14:paraId="1B95C67E" w14:textId="5909B2B8" w:rsidR="00412CF2" w:rsidRPr="00FA015A" w:rsidRDefault="009973FC">
            <w:pPr>
              <w:pStyle w:val="NumericTableBodyText"/>
              <w:jc w:val="center"/>
              <w:rPr>
                <w:sz w:val="20"/>
                <w:szCs w:val="28"/>
              </w:rPr>
            </w:pPr>
            <w:r w:rsidRPr="00FA015A">
              <w:rPr>
                <w:sz w:val="20"/>
                <w:szCs w:val="28"/>
              </w:rPr>
              <w:t>56</w:t>
            </w:r>
          </w:p>
        </w:tc>
        <w:tc>
          <w:tcPr>
            <w:tcW w:w="1329" w:type="dxa"/>
            <w:tcBorders>
              <w:top w:val="nil"/>
              <w:bottom w:val="nil"/>
            </w:tcBorders>
            <w:noWrap/>
          </w:tcPr>
          <w:p w14:paraId="5BEC8C64" w14:textId="641A3447" w:rsidR="00412CF2" w:rsidRPr="00FA015A" w:rsidRDefault="009973FC">
            <w:pPr>
              <w:pStyle w:val="NumericTableBodyText"/>
              <w:jc w:val="center"/>
              <w:rPr>
                <w:sz w:val="20"/>
                <w:szCs w:val="28"/>
              </w:rPr>
            </w:pPr>
            <w:r w:rsidRPr="00FA015A">
              <w:rPr>
                <w:sz w:val="20"/>
                <w:szCs w:val="28"/>
              </w:rPr>
              <w:t>143</w:t>
            </w:r>
          </w:p>
        </w:tc>
      </w:tr>
      <w:tr w:rsidR="00412CF2" w:rsidRPr="00DB62D9" w14:paraId="4A0CD302" w14:textId="77777777" w:rsidTr="00FA015A">
        <w:trPr>
          <w:trHeight w:val="80"/>
          <w:jc w:val="center"/>
        </w:trPr>
        <w:tc>
          <w:tcPr>
            <w:tcW w:w="1097" w:type="dxa"/>
            <w:tcBorders>
              <w:top w:val="nil"/>
              <w:bottom w:val="nil"/>
            </w:tcBorders>
            <w:noWrap/>
          </w:tcPr>
          <w:p w14:paraId="59BC50C9" w14:textId="5C547629" w:rsidR="00412CF2" w:rsidRPr="00FA015A" w:rsidRDefault="007451D5">
            <w:pPr>
              <w:pStyle w:val="NumericTableBodyText"/>
              <w:rPr>
                <w:sz w:val="20"/>
                <w:szCs w:val="28"/>
              </w:rPr>
            </w:pPr>
            <w:r w:rsidRPr="00FA015A">
              <w:rPr>
                <w:sz w:val="20"/>
                <w:szCs w:val="28"/>
              </w:rPr>
              <w:t>NNN</w:t>
            </w:r>
          </w:p>
        </w:tc>
        <w:tc>
          <w:tcPr>
            <w:tcW w:w="1329" w:type="dxa"/>
            <w:tcBorders>
              <w:top w:val="nil"/>
              <w:bottom w:val="nil"/>
            </w:tcBorders>
            <w:noWrap/>
          </w:tcPr>
          <w:p w14:paraId="28740497" w14:textId="2F45F217" w:rsidR="00412CF2" w:rsidRPr="00FA015A" w:rsidRDefault="009973FC">
            <w:pPr>
              <w:pStyle w:val="NumericTableBodyText"/>
              <w:jc w:val="center"/>
              <w:rPr>
                <w:sz w:val="20"/>
                <w:szCs w:val="28"/>
              </w:rPr>
            </w:pPr>
            <w:r w:rsidRPr="00FA015A">
              <w:rPr>
                <w:sz w:val="20"/>
                <w:szCs w:val="28"/>
              </w:rPr>
              <w:t>236</w:t>
            </w:r>
          </w:p>
        </w:tc>
        <w:tc>
          <w:tcPr>
            <w:tcW w:w="1329" w:type="dxa"/>
            <w:tcBorders>
              <w:top w:val="nil"/>
              <w:bottom w:val="nil"/>
            </w:tcBorders>
            <w:noWrap/>
          </w:tcPr>
          <w:p w14:paraId="05E0D8F8" w14:textId="2965251D" w:rsidR="00412CF2" w:rsidRPr="00FA015A" w:rsidRDefault="009973FC">
            <w:pPr>
              <w:pStyle w:val="NumericTableBodyText"/>
              <w:jc w:val="center"/>
              <w:rPr>
                <w:sz w:val="20"/>
                <w:szCs w:val="28"/>
              </w:rPr>
            </w:pPr>
            <w:r w:rsidRPr="00FA015A">
              <w:rPr>
                <w:sz w:val="20"/>
                <w:szCs w:val="28"/>
              </w:rPr>
              <w:t>42</w:t>
            </w:r>
          </w:p>
        </w:tc>
        <w:tc>
          <w:tcPr>
            <w:tcW w:w="1330" w:type="dxa"/>
            <w:tcBorders>
              <w:top w:val="nil"/>
              <w:bottom w:val="nil"/>
            </w:tcBorders>
            <w:noWrap/>
          </w:tcPr>
          <w:p w14:paraId="1DF059D8" w14:textId="284D8B53" w:rsidR="00412CF2" w:rsidRPr="00FA015A" w:rsidRDefault="009973FC">
            <w:pPr>
              <w:pStyle w:val="NumericTableBodyText"/>
              <w:jc w:val="center"/>
              <w:rPr>
                <w:sz w:val="20"/>
                <w:szCs w:val="28"/>
              </w:rPr>
            </w:pPr>
            <w:r w:rsidRPr="00FA015A">
              <w:rPr>
                <w:sz w:val="20"/>
                <w:szCs w:val="28"/>
              </w:rPr>
              <w:t>38</w:t>
            </w:r>
          </w:p>
        </w:tc>
        <w:tc>
          <w:tcPr>
            <w:tcW w:w="1329" w:type="dxa"/>
            <w:tcBorders>
              <w:top w:val="nil"/>
              <w:bottom w:val="nil"/>
            </w:tcBorders>
            <w:noWrap/>
          </w:tcPr>
          <w:p w14:paraId="28B36C57" w14:textId="41E6B510" w:rsidR="00412CF2" w:rsidRPr="00FA015A" w:rsidRDefault="009973FC">
            <w:pPr>
              <w:pStyle w:val="NumericTableBodyText"/>
              <w:jc w:val="center"/>
              <w:rPr>
                <w:sz w:val="20"/>
                <w:szCs w:val="28"/>
              </w:rPr>
            </w:pPr>
            <w:r w:rsidRPr="00FA015A">
              <w:rPr>
                <w:sz w:val="20"/>
                <w:szCs w:val="28"/>
              </w:rPr>
              <w:t>46</w:t>
            </w:r>
          </w:p>
        </w:tc>
        <w:tc>
          <w:tcPr>
            <w:tcW w:w="1329" w:type="dxa"/>
            <w:tcBorders>
              <w:top w:val="nil"/>
              <w:bottom w:val="nil"/>
            </w:tcBorders>
            <w:noWrap/>
          </w:tcPr>
          <w:p w14:paraId="06501A47" w14:textId="4ABCEC58" w:rsidR="00412CF2" w:rsidRPr="00FA015A" w:rsidRDefault="009973FC">
            <w:pPr>
              <w:pStyle w:val="NumericTableBodyText"/>
              <w:jc w:val="center"/>
              <w:rPr>
                <w:sz w:val="20"/>
                <w:szCs w:val="28"/>
              </w:rPr>
            </w:pPr>
            <w:r w:rsidRPr="00FA015A">
              <w:rPr>
                <w:sz w:val="20"/>
                <w:szCs w:val="28"/>
              </w:rPr>
              <w:t>110</w:t>
            </w:r>
          </w:p>
        </w:tc>
      </w:tr>
      <w:tr w:rsidR="00412CF2" w:rsidRPr="00DB62D9" w14:paraId="33276B7A" w14:textId="77777777" w:rsidTr="00FA015A">
        <w:trPr>
          <w:jc w:val="center"/>
        </w:trPr>
        <w:tc>
          <w:tcPr>
            <w:tcW w:w="1097" w:type="dxa"/>
            <w:tcBorders>
              <w:top w:val="nil"/>
            </w:tcBorders>
            <w:noWrap/>
          </w:tcPr>
          <w:p w14:paraId="6907DCEC" w14:textId="4CC3DB63" w:rsidR="00412CF2" w:rsidRPr="00FA015A" w:rsidRDefault="007451D5">
            <w:pPr>
              <w:pStyle w:val="NumericTableBodyText"/>
              <w:rPr>
                <w:sz w:val="20"/>
                <w:szCs w:val="28"/>
              </w:rPr>
            </w:pPr>
            <w:r w:rsidRPr="00FA015A">
              <w:rPr>
                <w:sz w:val="20"/>
                <w:szCs w:val="28"/>
              </w:rPr>
              <w:t>TN</w:t>
            </w:r>
          </w:p>
        </w:tc>
        <w:tc>
          <w:tcPr>
            <w:tcW w:w="1329" w:type="dxa"/>
            <w:tcBorders>
              <w:top w:val="nil"/>
            </w:tcBorders>
            <w:noWrap/>
          </w:tcPr>
          <w:p w14:paraId="6DB34AD5" w14:textId="10C442A1" w:rsidR="00412CF2" w:rsidRPr="00FA015A" w:rsidRDefault="007451D5">
            <w:pPr>
              <w:pStyle w:val="NumericTableBodyText"/>
              <w:jc w:val="center"/>
              <w:rPr>
                <w:sz w:val="20"/>
                <w:szCs w:val="28"/>
              </w:rPr>
            </w:pPr>
            <w:r w:rsidRPr="00FA015A">
              <w:rPr>
                <w:sz w:val="20"/>
                <w:szCs w:val="28"/>
              </w:rPr>
              <w:t>194</w:t>
            </w:r>
          </w:p>
        </w:tc>
        <w:tc>
          <w:tcPr>
            <w:tcW w:w="1329" w:type="dxa"/>
            <w:tcBorders>
              <w:top w:val="nil"/>
            </w:tcBorders>
            <w:noWrap/>
          </w:tcPr>
          <w:p w14:paraId="124ACC50" w14:textId="543CCFE9" w:rsidR="00412CF2" w:rsidRPr="00FA015A" w:rsidRDefault="009973FC">
            <w:pPr>
              <w:pStyle w:val="NumericTableBodyText"/>
              <w:jc w:val="center"/>
              <w:rPr>
                <w:sz w:val="20"/>
                <w:szCs w:val="28"/>
              </w:rPr>
            </w:pPr>
            <w:r w:rsidRPr="00FA015A">
              <w:rPr>
                <w:sz w:val="20"/>
                <w:szCs w:val="28"/>
              </w:rPr>
              <w:t>36</w:t>
            </w:r>
          </w:p>
        </w:tc>
        <w:tc>
          <w:tcPr>
            <w:tcW w:w="1330" w:type="dxa"/>
            <w:tcBorders>
              <w:top w:val="nil"/>
            </w:tcBorders>
            <w:noWrap/>
          </w:tcPr>
          <w:p w14:paraId="5A8CC126" w14:textId="3C010B0A" w:rsidR="00412CF2" w:rsidRPr="00FA015A" w:rsidRDefault="009973FC">
            <w:pPr>
              <w:pStyle w:val="NumericTableBodyText"/>
              <w:jc w:val="center"/>
              <w:rPr>
                <w:sz w:val="20"/>
                <w:szCs w:val="28"/>
              </w:rPr>
            </w:pPr>
            <w:r w:rsidRPr="00FA015A">
              <w:rPr>
                <w:sz w:val="20"/>
                <w:szCs w:val="28"/>
              </w:rPr>
              <w:t>35</w:t>
            </w:r>
          </w:p>
        </w:tc>
        <w:tc>
          <w:tcPr>
            <w:tcW w:w="1329" w:type="dxa"/>
            <w:tcBorders>
              <w:top w:val="nil"/>
            </w:tcBorders>
            <w:noWrap/>
          </w:tcPr>
          <w:p w14:paraId="64DAAF76" w14:textId="0F115FF8" w:rsidR="00412CF2" w:rsidRPr="00FA015A" w:rsidRDefault="009973FC">
            <w:pPr>
              <w:pStyle w:val="NumericTableBodyText"/>
              <w:jc w:val="center"/>
              <w:rPr>
                <w:sz w:val="20"/>
                <w:szCs w:val="28"/>
              </w:rPr>
            </w:pPr>
            <w:r w:rsidRPr="00FA015A">
              <w:rPr>
                <w:sz w:val="20"/>
                <w:szCs w:val="28"/>
              </w:rPr>
              <w:t>39</w:t>
            </w:r>
          </w:p>
        </w:tc>
        <w:tc>
          <w:tcPr>
            <w:tcW w:w="1329" w:type="dxa"/>
            <w:tcBorders>
              <w:top w:val="nil"/>
            </w:tcBorders>
            <w:noWrap/>
          </w:tcPr>
          <w:p w14:paraId="348A27D8" w14:textId="289B5EB3" w:rsidR="00412CF2" w:rsidRPr="00FA015A" w:rsidRDefault="009973FC">
            <w:pPr>
              <w:pStyle w:val="NumericTableBodyText"/>
              <w:jc w:val="center"/>
              <w:rPr>
                <w:sz w:val="20"/>
                <w:szCs w:val="28"/>
              </w:rPr>
            </w:pPr>
            <w:r w:rsidRPr="00FA015A">
              <w:rPr>
                <w:sz w:val="20"/>
                <w:szCs w:val="28"/>
              </w:rPr>
              <w:t>84</w:t>
            </w:r>
          </w:p>
        </w:tc>
      </w:tr>
    </w:tbl>
    <w:p w14:paraId="0A52F147" w14:textId="77777777" w:rsidR="00412CF2" w:rsidRDefault="00412CF2" w:rsidP="00412CF2">
      <w:pPr>
        <w:pStyle w:val="BodyText"/>
      </w:pPr>
    </w:p>
    <w:p w14:paraId="2AFEEEFC" w14:textId="364BB535" w:rsidR="00412CF2" w:rsidRDefault="00986697" w:rsidP="00412CF2">
      <w:pPr>
        <w:pStyle w:val="BodyText"/>
        <w:keepNext/>
        <w:jc w:val="center"/>
      </w:pPr>
      <w:r>
        <w:rPr>
          <w:noProof/>
        </w:rPr>
        <w:lastRenderedPageBreak/>
        <w:drawing>
          <wp:inline distT="0" distB="0" distL="0" distR="0" wp14:anchorId="3AF69F98" wp14:editId="1FBE8B8C">
            <wp:extent cx="5035550" cy="7194550"/>
            <wp:effectExtent l="0" t="0" r="0" b="6350"/>
            <wp:docPr id="329695362" name="Picture 1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2"/>
                    <pic:cNvPicPr>
                      <a:picLocks noChangeAspect="1" noChangeArrowheads="1"/>
                    </pic:cNvPicPr>
                  </pic:nvPicPr>
                  <pic:blipFill>
                    <a:blip r:embed="rId58">
                      <a:extLst>
                        <a:ext uri="{28A0092B-C50C-407E-A947-70E740481C1C}">
                          <a14:useLocalDpi xmlns:a14="http://schemas.microsoft.com/office/drawing/2010/main" val="0"/>
                        </a:ext>
                      </a:extLst>
                    </a:blip>
                    <a:srcRect/>
                    <a:stretch>
                      <a:fillRect/>
                    </a:stretch>
                  </pic:blipFill>
                  <pic:spPr bwMode="auto">
                    <a:xfrm>
                      <a:off x="0" y="0"/>
                      <a:ext cx="5035550" cy="7194550"/>
                    </a:xfrm>
                    <a:prstGeom prst="rect">
                      <a:avLst/>
                    </a:prstGeom>
                    <a:noFill/>
                    <a:ln>
                      <a:noFill/>
                    </a:ln>
                  </pic:spPr>
                </pic:pic>
              </a:graphicData>
            </a:graphic>
          </wp:inline>
        </w:drawing>
      </w:r>
    </w:p>
    <w:p w14:paraId="11230A3F" w14:textId="2FC304BE" w:rsidR="00412CF2" w:rsidRPr="005616EB" w:rsidRDefault="00412CF2" w:rsidP="00412CF2">
      <w:pPr>
        <w:pStyle w:val="Caption"/>
        <w:keepNext w:val="0"/>
        <w:rPr>
          <w:vanish/>
          <w:specVanish/>
        </w:rPr>
      </w:pPr>
      <w:bookmarkStart w:id="342" w:name="_Ref82771779"/>
      <w:bookmarkStart w:id="343" w:name="_Toc96690372"/>
      <w:bookmarkStart w:id="344" w:name="_Toc212213497"/>
      <w:r>
        <w:t xml:space="preserve">Figure </w:t>
      </w:r>
      <w:r w:rsidR="00F80E77">
        <w:fldChar w:fldCharType="begin"/>
      </w:r>
      <w:r w:rsidR="00F80E77">
        <w:instrText xml:space="preserve"> STYLEREF 1 \s </w:instrText>
      </w:r>
      <w:r w:rsidR="00F80E77">
        <w:fldChar w:fldCharType="separate"/>
      </w:r>
      <w:r w:rsidR="00E86EE1">
        <w:rPr>
          <w:noProof/>
        </w:rPr>
        <w:t>5</w:t>
      </w:r>
      <w:r w:rsidR="00F80E77">
        <w:rPr>
          <w:noProof/>
        </w:rPr>
        <w:fldChar w:fldCharType="end"/>
      </w:r>
      <w:r w:rsidR="00F852A1">
        <w:t>-</w:t>
      </w:r>
      <w:r w:rsidR="00F80E77">
        <w:fldChar w:fldCharType="begin"/>
      </w:r>
      <w:r w:rsidR="00F80E77">
        <w:instrText xml:space="preserve"> SEQ Figure \* ARABIC \s 1 </w:instrText>
      </w:r>
      <w:r w:rsidR="00F80E77">
        <w:fldChar w:fldCharType="separate"/>
      </w:r>
      <w:r w:rsidR="00E86EE1">
        <w:rPr>
          <w:noProof/>
        </w:rPr>
        <w:t>12</w:t>
      </w:r>
      <w:r w:rsidR="00F80E77">
        <w:rPr>
          <w:noProof/>
        </w:rPr>
        <w:fldChar w:fldCharType="end"/>
      </w:r>
      <w:bookmarkEnd w:id="342"/>
      <w:r>
        <w:t>:</w:t>
      </w:r>
      <w:r>
        <w:tab/>
        <w:t xml:space="preserve">River water quality monitoring sites used for 30-year trend analyses of nutrients, </w:t>
      </w:r>
      <w:r w:rsidR="006031B2" w:rsidRPr="004E4812">
        <w:rPr>
          <w:i/>
          <w:iCs/>
        </w:rPr>
        <w:t xml:space="preserve">E. </w:t>
      </w:r>
      <w:r w:rsidR="006031B2">
        <w:rPr>
          <w:i/>
          <w:iCs/>
        </w:rPr>
        <w:t>coli</w:t>
      </w:r>
      <w:r>
        <w:t xml:space="preserve">, </w:t>
      </w:r>
      <w:r w:rsidR="00CB3815">
        <w:t>clarity</w:t>
      </w:r>
      <w:r>
        <w:t xml:space="preserve">, </w:t>
      </w:r>
      <w:r w:rsidR="00CB3815">
        <w:t>turbidity</w:t>
      </w:r>
      <w:r>
        <w:t xml:space="preserve"> and MCI.</w:t>
      </w:r>
      <w:bookmarkEnd w:id="343"/>
      <w:bookmarkEnd w:id="344"/>
    </w:p>
    <w:p w14:paraId="084CDE6B" w14:textId="77777777" w:rsidR="00412CF2" w:rsidRDefault="00412CF2" w:rsidP="00412CF2">
      <w:pPr>
        <w:pStyle w:val="CaptionText"/>
      </w:pPr>
      <w:r>
        <w:t xml:space="preserve"> </w:t>
      </w:r>
    </w:p>
    <w:p w14:paraId="07FD65F2" w14:textId="77777777" w:rsidR="00412CF2" w:rsidRDefault="00412CF2" w:rsidP="00EE376C">
      <w:pPr>
        <w:pStyle w:val="Heading3"/>
        <w:numPr>
          <w:ilvl w:val="2"/>
          <w:numId w:val="7"/>
        </w:numPr>
      </w:pPr>
      <w:bookmarkStart w:id="345" w:name="_Toc82600425"/>
      <w:r>
        <w:t xml:space="preserve">Trend </w:t>
      </w:r>
      <w:bookmarkEnd w:id="345"/>
      <w:r>
        <w:t>rate</w:t>
      </w:r>
    </w:p>
    <w:p w14:paraId="1F3CBBCC" w14:textId="68024D1B" w:rsidR="00412CF2" w:rsidRDefault="00412CF2" w:rsidP="00412CF2">
      <w:pPr>
        <w:pStyle w:val="BodyText"/>
      </w:pPr>
      <w:r w:rsidRPr="008912B0">
        <w:t>Box and whisker plots were used to summarise the estimated trend</w:t>
      </w:r>
      <w:r>
        <w:t xml:space="preserve"> rate</w:t>
      </w:r>
      <w:r w:rsidRPr="008912B0">
        <w:t xml:space="preserve">s for each of the water quality variables for the </w:t>
      </w:r>
      <w:r>
        <w:t>3</w:t>
      </w:r>
      <w:r w:rsidRPr="008912B0">
        <w:t xml:space="preserve">0-year period from </w:t>
      </w:r>
      <w:r>
        <w:t>199</w:t>
      </w:r>
      <w:r w:rsidR="00853BBB">
        <w:t>5</w:t>
      </w:r>
      <w:r w:rsidRPr="008912B0">
        <w:t xml:space="preserve"> – 20</w:t>
      </w:r>
      <w:r>
        <w:t>2</w:t>
      </w:r>
      <w:r w:rsidR="00853BBB">
        <w:t>4</w:t>
      </w:r>
      <w:r w:rsidRPr="008912B0">
        <w:t xml:space="preserve"> across the four</w:t>
      </w:r>
      <w:r w:rsidR="00FD6EA1" w:rsidRPr="00FD6EA1">
        <w:t xml:space="preserve"> </w:t>
      </w:r>
      <w:r w:rsidR="00FD6EA1">
        <w:t>human modified land cover</w:t>
      </w:r>
      <w:r w:rsidR="00FD6EA1" w:rsidDel="00FD6EA1">
        <w:t xml:space="preserve"> </w:t>
      </w:r>
      <w:r w:rsidRPr="008912B0">
        <w:t>classes (</w:t>
      </w:r>
      <w:r>
        <w:fldChar w:fldCharType="begin"/>
      </w:r>
      <w:r>
        <w:instrText xml:space="preserve"> REF _Ref82771854 \h </w:instrText>
      </w:r>
      <w:r>
        <w:fldChar w:fldCharType="separate"/>
      </w:r>
      <w:r w:rsidR="00E86EE1">
        <w:t xml:space="preserve">Figure </w:t>
      </w:r>
      <w:r w:rsidR="00E86EE1">
        <w:rPr>
          <w:noProof/>
        </w:rPr>
        <w:t>5</w:t>
      </w:r>
      <w:r w:rsidR="00E86EE1">
        <w:t>-</w:t>
      </w:r>
      <w:r w:rsidR="00E86EE1">
        <w:rPr>
          <w:noProof/>
        </w:rPr>
        <w:t>13</w:t>
      </w:r>
      <w:r>
        <w:fldChar w:fldCharType="end"/>
      </w:r>
      <w:r w:rsidRPr="008912B0">
        <w:t>). All estimated trend</w:t>
      </w:r>
      <w:r>
        <w:t xml:space="preserve"> rate</w:t>
      </w:r>
      <w:r w:rsidRPr="008912B0">
        <w:t xml:space="preserve">s are included in these plots, irrespective of </w:t>
      </w:r>
      <w:r w:rsidRPr="008912B0">
        <w:lastRenderedPageBreak/>
        <w:t>the</w:t>
      </w:r>
      <w:r>
        <w:t xml:space="preserve"> level of</w:t>
      </w:r>
      <w:r w:rsidRPr="008912B0">
        <w:t xml:space="preserve"> confidence in </w:t>
      </w:r>
      <w:r>
        <w:t>these assessments</w:t>
      </w:r>
      <w:r w:rsidRPr="008912B0">
        <w:t xml:space="preserve"> (as defined in Section</w:t>
      </w:r>
      <w:r>
        <w:t xml:space="preserve"> </w:t>
      </w:r>
      <w:r>
        <w:fldChar w:fldCharType="begin"/>
      </w:r>
      <w:r>
        <w:instrText xml:space="preserve"> REF _Ref57642455 \r \h </w:instrText>
      </w:r>
      <w:r>
        <w:fldChar w:fldCharType="separate"/>
      </w:r>
      <w:r w:rsidR="00E86EE1">
        <w:t>3.2.3</w:t>
      </w:r>
      <w:r>
        <w:fldChar w:fldCharType="end"/>
      </w:r>
      <w:r w:rsidRPr="008912B0">
        <w:t>).</w:t>
      </w:r>
      <w:r>
        <w:t xml:space="preserve"> </w:t>
      </w:r>
      <w:r w:rsidR="00057AEE">
        <w:t xml:space="preserve">These plots indicate relatively consistent patterns of </w:t>
      </w:r>
      <w:r w:rsidR="00F72B17">
        <w:t xml:space="preserve">greater predominance of </w:t>
      </w:r>
      <w:r w:rsidR="00964EFD">
        <w:t>worsen</w:t>
      </w:r>
      <w:r w:rsidR="00F72B17">
        <w:t xml:space="preserve">ing trends with </w:t>
      </w:r>
      <w:r w:rsidR="00225EB4">
        <w:t>greater</w:t>
      </w:r>
      <w:r w:rsidR="00F72B17">
        <w:t xml:space="preserve"> upstream </w:t>
      </w:r>
      <w:r w:rsidR="00FD6EA1">
        <w:t>human modified land cover</w:t>
      </w:r>
      <w:r w:rsidR="00FD6EA1" w:rsidDel="00FD6EA1">
        <w:t xml:space="preserve"> </w:t>
      </w:r>
      <w:r w:rsidR="00F72B17">
        <w:t xml:space="preserve">for </w:t>
      </w:r>
      <w:r w:rsidR="00F438FB" w:rsidRPr="00A90BD4">
        <w:rPr>
          <w:i/>
        </w:rPr>
        <w:t>E.</w:t>
      </w:r>
      <w:r w:rsidR="00F438FB">
        <w:rPr>
          <w:i/>
        </w:rPr>
        <w:t xml:space="preserve"> </w:t>
      </w:r>
      <w:r w:rsidR="00F438FB" w:rsidRPr="00A90BD4">
        <w:rPr>
          <w:i/>
        </w:rPr>
        <w:t>coli</w:t>
      </w:r>
      <w:r w:rsidR="00225EB4">
        <w:rPr>
          <w:i/>
        </w:rPr>
        <w:t xml:space="preserve">, </w:t>
      </w:r>
      <w:r w:rsidR="00225EB4" w:rsidRPr="00A90BD4">
        <w:t>NNN</w:t>
      </w:r>
      <w:r w:rsidR="00F438FB">
        <w:t xml:space="preserve"> and TN</w:t>
      </w:r>
      <w:r>
        <w:t>.</w:t>
      </w:r>
      <w:r w:rsidR="00645641">
        <w:t xml:space="preserve"> In contrast, MC</w:t>
      </w:r>
      <w:r w:rsidR="00225EB4">
        <w:t>I</w:t>
      </w:r>
      <w:r w:rsidR="00645641">
        <w:t xml:space="preserve">, </w:t>
      </w:r>
      <w:r w:rsidR="00964EFD">
        <w:t xml:space="preserve">DRP, TP and </w:t>
      </w:r>
      <w:r w:rsidR="00E67322" w:rsidRPr="007D5F4A">
        <w:rPr>
          <w:rStyle w:val="BodyTextChar"/>
        </w:rPr>
        <w:t>NH</w:t>
      </w:r>
      <w:r w:rsidR="00E67322" w:rsidRPr="00E67322">
        <w:rPr>
          <w:rStyle w:val="BodyTextChar"/>
          <w:vertAlign w:val="subscript"/>
        </w:rPr>
        <w:t>4</w:t>
      </w:r>
      <w:r w:rsidR="00E67322">
        <w:rPr>
          <w:rStyle w:val="BodyTextChar"/>
        </w:rPr>
        <w:t>-</w:t>
      </w:r>
      <w:r w:rsidR="00E67322" w:rsidRPr="007D5F4A">
        <w:rPr>
          <w:rStyle w:val="BodyTextChar"/>
        </w:rPr>
        <w:t>N</w:t>
      </w:r>
      <w:r w:rsidR="00964EFD">
        <w:t xml:space="preserve"> demonstrat</w:t>
      </w:r>
      <w:r w:rsidR="00741B3C">
        <w:t>e</w:t>
      </w:r>
      <w:r w:rsidR="00964EFD">
        <w:t xml:space="preserve"> a greater predominance of improving trends with greater upstream </w:t>
      </w:r>
      <w:r w:rsidR="00FD6EA1">
        <w:t>human modified land cover</w:t>
      </w:r>
      <w:r w:rsidR="00964EFD">
        <w:t>.</w:t>
      </w:r>
    </w:p>
    <w:p w14:paraId="77FD5480" w14:textId="10AB948B" w:rsidR="00412CF2" w:rsidRDefault="00F33D0A" w:rsidP="00412CF2">
      <w:pPr>
        <w:pStyle w:val="BodyText"/>
        <w:keepNext/>
      </w:pPr>
      <w:r>
        <w:rPr>
          <w:noProof/>
        </w:rPr>
        <w:drawing>
          <wp:inline distT="0" distB="0" distL="0" distR="0" wp14:anchorId="674389E6" wp14:editId="37B23229">
            <wp:extent cx="5750560" cy="5750560"/>
            <wp:effectExtent l="0" t="0" r="2540" b="2540"/>
            <wp:docPr id="217241203" name="Picture 1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3"/>
                    <pic:cNvPicPr>
                      <a:picLocks noChangeAspect="1" noChangeArrowheads="1"/>
                    </pic:cNvPicPr>
                  </pic:nvPicPr>
                  <pic:blipFill>
                    <a:blip r:embed="rId59" cstate="print">
                      <a:extLst>
                        <a:ext uri="{28A0092B-C50C-407E-A947-70E740481C1C}">
                          <a14:useLocalDpi xmlns:a14="http://schemas.microsoft.com/office/drawing/2010/main" val="0"/>
                        </a:ext>
                      </a:extLst>
                    </a:blip>
                    <a:srcRect/>
                    <a:stretch>
                      <a:fillRect/>
                    </a:stretch>
                  </pic:blipFill>
                  <pic:spPr bwMode="auto">
                    <a:xfrm>
                      <a:off x="0" y="0"/>
                      <a:ext cx="5750560" cy="5750560"/>
                    </a:xfrm>
                    <a:prstGeom prst="rect">
                      <a:avLst/>
                    </a:prstGeom>
                    <a:noFill/>
                    <a:ln>
                      <a:noFill/>
                    </a:ln>
                  </pic:spPr>
                </pic:pic>
              </a:graphicData>
            </a:graphic>
          </wp:inline>
        </w:drawing>
      </w:r>
    </w:p>
    <w:p w14:paraId="4C9FB912" w14:textId="47E8F5A2" w:rsidR="00412CF2" w:rsidRPr="005616EB" w:rsidRDefault="00412CF2" w:rsidP="00412CF2">
      <w:pPr>
        <w:pStyle w:val="Caption"/>
        <w:keepNext w:val="0"/>
        <w:rPr>
          <w:vanish/>
          <w:specVanish/>
        </w:rPr>
      </w:pPr>
      <w:bookmarkStart w:id="346" w:name="_Ref82771854"/>
      <w:bookmarkStart w:id="347" w:name="_Toc96690373"/>
      <w:bookmarkStart w:id="348" w:name="_Toc212213498"/>
      <w:r>
        <w:t xml:space="preserve">Figure </w:t>
      </w:r>
      <w:r w:rsidR="00F80E77">
        <w:fldChar w:fldCharType="begin"/>
      </w:r>
      <w:r w:rsidR="00F80E77">
        <w:instrText xml:space="preserve"> STYLEREF 1 \s </w:instrText>
      </w:r>
      <w:r w:rsidR="00F80E77">
        <w:fldChar w:fldCharType="separate"/>
      </w:r>
      <w:r w:rsidR="00E86EE1">
        <w:rPr>
          <w:noProof/>
        </w:rPr>
        <w:t>5</w:t>
      </w:r>
      <w:r w:rsidR="00F80E77">
        <w:rPr>
          <w:noProof/>
        </w:rPr>
        <w:fldChar w:fldCharType="end"/>
      </w:r>
      <w:r w:rsidR="00F852A1">
        <w:t>-</w:t>
      </w:r>
      <w:r w:rsidR="00F80E77">
        <w:fldChar w:fldCharType="begin"/>
      </w:r>
      <w:r w:rsidR="00F80E77">
        <w:instrText xml:space="preserve"> SEQ Figure \* ARABIC \s 1 </w:instrText>
      </w:r>
      <w:r w:rsidR="00F80E77">
        <w:fldChar w:fldCharType="separate"/>
      </w:r>
      <w:r w:rsidR="00E86EE1">
        <w:rPr>
          <w:noProof/>
        </w:rPr>
        <w:t>13</w:t>
      </w:r>
      <w:r w:rsidR="00F80E77">
        <w:rPr>
          <w:noProof/>
        </w:rPr>
        <w:fldChar w:fldCharType="end"/>
      </w:r>
      <w:bookmarkEnd w:id="346"/>
      <w:r>
        <w:t>:</w:t>
      </w:r>
      <w:r>
        <w:tab/>
        <w:t>Summary of 30-year raw trend rates.</w:t>
      </w:r>
      <w:bookmarkEnd w:id="347"/>
      <w:bookmarkEnd w:id="348"/>
    </w:p>
    <w:p w14:paraId="268BCA12" w14:textId="7B9C6CC6" w:rsidR="00412CF2" w:rsidRDefault="00412CF2" w:rsidP="00412CF2">
      <w:pPr>
        <w:pStyle w:val="CaptionText"/>
      </w:pPr>
      <w:r>
        <w:t xml:space="preserve"> </w:t>
      </w:r>
      <w:r w:rsidRPr="007E4BB6">
        <w:t>Box-and-whisker plots show the distributions of site trend</w:t>
      </w:r>
      <w:r>
        <w:t xml:space="preserve"> rate</w:t>
      </w:r>
      <w:r w:rsidRPr="007E4BB6">
        <w:t xml:space="preserve">s within </w:t>
      </w:r>
      <w:r w:rsidR="00722E76">
        <w:t xml:space="preserve">human </w:t>
      </w:r>
      <w:r w:rsidR="005C647E">
        <w:t>modified land cover</w:t>
      </w:r>
      <w:r w:rsidR="005C647E" w:rsidDel="005C647E">
        <w:t xml:space="preserve"> </w:t>
      </w:r>
      <w:r w:rsidRPr="007E4BB6">
        <w:t>classes.</w:t>
      </w:r>
      <w:r>
        <w:t xml:space="preserve"> </w:t>
      </w:r>
      <w:r w:rsidRPr="005616EB">
        <w:t>Black horizontal line in each box indicates the median of site trend</w:t>
      </w:r>
      <w:r>
        <w:t xml:space="preserve"> rate</w:t>
      </w:r>
      <w:r w:rsidRPr="005616EB">
        <w:t xml:space="preserve">s, and the box indicates the inter-quartile range (IQR). Whiskers extend from the box to the largest (or smallest) values no more than </w:t>
      </w:r>
      <w:r w:rsidR="004B280D" w:rsidRPr="00BA0199">
        <w:t>1.5</w:t>
      </w:r>
      <w:r w:rsidR="004B280D">
        <w:t>×</w:t>
      </w:r>
      <w:r w:rsidR="004B280D" w:rsidRPr="00BA0199">
        <w:t>IQR</w:t>
      </w:r>
      <w:r w:rsidR="004B280D" w:rsidRPr="005616EB">
        <w:t xml:space="preserve"> </w:t>
      </w:r>
      <w:r w:rsidRPr="005616EB">
        <w:t>from the box. Data beyond the whiskers are shown as black circles.</w:t>
      </w:r>
    </w:p>
    <w:p w14:paraId="5BD3E8E8" w14:textId="77777777" w:rsidR="00412CF2" w:rsidRDefault="00412CF2" w:rsidP="00EE376C">
      <w:pPr>
        <w:pStyle w:val="Heading3"/>
        <w:numPr>
          <w:ilvl w:val="2"/>
          <w:numId w:val="7"/>
        </w:numPr>
      </w:pPr>
      <w:bookmarkStart w:id="349" w:name="_Toc82600426"/>
      <w:r>
        <w:t>Trend direction</w:t>
      </w:r>
      <w:bookmarkEnd w:id="349"/>
    </w:p>
    <w:p w14:paraId="6B9AFA59" w14:textId="633A35F1" w:rsidR="00412CF2" w:rsidRDefault="00412CF2" w:rsidP="00412CF2">
      <w:pPr>
        <w:pStyle w:val="BodyText"/>
      </w:pPr>
      <w:r w:rsidRPr="00E4222B">
        <w:t>The levels of confidence listed in</w:t>
      </w:r>
      <w:r>
        <w:t xml:space="preserve"> </w:t>
      </w:r>
      <w:r>
        <w:fldChar w:fldCharType="begin"/>
      </w:r>
      <w:r>
        <w:instrText xml:space="preserve"> REF _Ref83289928 \h </w:instrText>
      </w:r>
      <w:r>
        <w:fldChar w:fldCharType="separate"/>
      </w:r>
      <w:r w:rsidR="00E86EE1">
        <w:t xml:space="preserve">Table </w:t>
      </w:r>
      <w:r w:rsidR="00E86EE1">
        <w:rPr>
          <w:noProof/>
        </w:rPr>
        <w:t>3</w:t>
      </w:r>
      <w:r w:rsidR="00E86EE1">
        <w:t>-</w:t>
      </w:r>
      <w:r w:rsidR="00E86EE1">
        <w:rPr>
          <w:noProof/>
        </w:rPr>
        <w:t>2</w:t>
      </w:r>
      <w:r>
        <w:fldChar w:fldCharType="end"/>
      </w:r>
      <w:r>
        <w:t xml:space="preserve"> </w:t>
      </w:r>
      <w:r w:rsidRPr="00E4222B">
        <w:t xml:space="preserve">were used to categorise the </w:t>
      </w:r>
      <w:r>
        <w:t>confidence</w:t>
      </w:r>
      <w:r w:rsidRPr="00E4222B">
        <w:t xml:space="preserve"> of a</w:t>
      </w:r>
      <w:r w:rsidR="00E82B6B">
        <w:t>n</w:t>
      </w:r>
      <w:r w:rsidRPr="00E4222B">
        <w:t xml:space="preserve"> </w:t>
      </w:r>
      <w:r w:rsidR="00E82B6B">
        <w:t>improving</w:t>
      </w:r>
      <w:r w:rsidRPr="00E4222B">
        <w:t xml:space="preserve"> </w:t>
      </w:r>
      <w:r>
        <w:t>3</w:t>
      </w:r>
      <w:r w:rsidRPr="00E4222B">
        <w:t xml:space="preserve">0-year, </w:t>
      </w:r>
      <w:r>
        <w:t>raw</w:t>
      </w:r>
      <w:r w:rsidRPr="00E4222B">
        <w:t xml:space="preserve"> trend </w:t>
      </w:r>
      <w:r>
        <w:t>for</w:t>
      </w:r>
      <w:r w:rsidRPr="00E4222B">
        <w:t xml:space="preserve"> each </w:t>
      </w:r>
      <w:r>
        <w:t>site × variable</w:t>
      </w:r>
      <w:r w:rsidRPr="00E4222B">
        <w:t xml:space="preserve"> combination. The spatial distributions of categorised individual sites are shown in</w:t>
      </w:r>
      <w:r>
        <w:t xml:space="preserve"> </w:t>
      </w:r>
      <w:r>
        <w:fldChar w:fldCharType="begin"/>
      </w:r>
      <w:r>
        <w:instrText xml:space="preserve"> REF _Ref82772009 \h </w:instrText>
      </w:r>
      <w:r>
        <w:fldChar w:fldCharType="separate"/>
      </w:r>
      <w:r w:rsidR="00E86EE1">
        <w:t xml:space="preserve">Figure </w:t>
      </w:r>
      <w:r w:rsidR="00E86EE1">
        <w:rPr>
          <w:noProof/>
        </w:rPr>
        <w:t>5</w:t>
      </w:r>
      <w:r w:rsidR="00E86EE1">
        <w:t>-</w:t>
      </w:r>
      <w:r w:rsidR="00E86EE1">
        <w:rPr>
          <w:noProof/>
        </w:rPr>
        <w:t>14</w:t>
      </w:r>
      <w:r>
        <w:fldChar w:fldCharType="end"/>
      </w:r>
      <w:r w:rsidRPr="00E4222B">
        <w:t xml:space="preserve">. </w:t>
      </w:r>
    </w:p>
    <w:p w14:paraId="33832204" w14:textId="3ACB2991" w:rsidR="00412CF2" w:rsidRDefault="00042313" w:rsidP="00412CF2">
      <w:pPr>
        <w:pStyle w:val="BodyText"/>
        <w:keepNext/>
      </w:pPr>
      <w:r>
        <w:rPr>
          <w:noProof/>
        </w:rPr>
        <w:lastRenderedPageBreak/>
        <w:drawing>
          <wp:inline distT="0" distB="0" distL="0" distR="0" wp14:anchorId="7FE624E4" wp14:editId="20A5F8EB">
            <wp:extent cx="5750560" cy="7833360"/>
            <wp:effectExtent l="0" t="0" r="2540" b="0"/>
            <wp:docPr id="905569436" name="Picture 1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4"/>
                    <pic:cNvPicPr>
                      <a:picLocks noChangeAspect="1" noChangeArrowheads="1"/>
                    </pic:cNvPicPr>
                  </pic:nvPicPr>
                  <pic:blipFill>
                    <a:blip r:embed="rId60" cstate="print">
                      <a:extLst>
                        <a:ext uri="{28A0092B-C50C-407E-A947-70E740481C1C}">
                          <a14:useLocalDpi xmlns:a14="http://schemas.microsoft.com/office/drawing/2010/main" val="0"/>
                        </a:ext>
                      </a:extLst>
                    </a:blip>
                    <a:srcRect/>
                    <a:stretch>
                      <a:fillRect/>
                    </a:stretch>
                  </pic:blipFill>
                  <pic:spPr bwMode="auto">
                    <a:xfrm>
                      <a:off x="0" y="0"/>
                      <a:ext cx="5750560" cy="7833360"/>
                    </a:xfrm>
                    <a:prstGeom prst="rect">
                      <a:avLst/>
                    </a:prstGeom>
                    <a:noFill/>
                    <a:ln>
                      <a:noFill/>
                    </a:ln>
                  </pic:spPr>
                </pic:pic>
              </a:graphicData>
            </a:graphic>
          </wp:inline>
        </w:drawing>
      </w:r>
    </w:p>
    <w:p w14:paraId="48BCCCB1" w14:textId="2796E118" w:rsidR="00412CF2" w:rsidRPr="005616EB" w:rsidRDefault="00412CF2" w:rsidP="00412CF2">
      <w:pPr>
        <w:pStyle w:val="Caption"/>
        <w:keepNext w:val="0"/>
        <w:rPr>
          <w:vanish/>
          <w:specVanish/>
        </w:rPr>
      </w:pPr>
      <w:bookmarkStart w:id="350" w:name="_Ref82772009"/>
      <w:bookmarkStart w:id="351" w:name="_Toc96690374"/>
      <w:bookmarkStart w:id="352" w:name="_Toc212213499"/>
      <w:r>
        <w:t xml:space="preserve">Figure </w:t>
      </w:r>
      <w:r w:rsidR="00F80E77">
        <w:fldChar w:fldCharType="begin"/>
      </w:r>
      <w:r w:rsidR="00F80E77">
        <w:instrText xml:space="preserve"> STYLEREF 1 \s </w:instrText>
      </w:r>
      <w:r w:rsidR="00F80E77">
        <w:fldChar w:fldCharType="separate"/>
      </w:r>
      <w:r w:rsidR="00E86EE1">
        <w:rPr>
          <w:noProof/>
        </w:rPr>
        <w:t>5</w:t>
      </w:r>
      <w:r w:rsidR="00F80E77">
        <w:rPr>
          <w:noProof/>
        </w:rPr>
        <w:fldChar w:fldCharType="end"/>
      </w:r>
      <w:r w:rsidR="00F852A1">
        <w:t>-</w:t>
      </w:r>
      <w:r w:rsidR="00F80E77">
        <w:fldChar w:fldCharType="begin"/>
      </w:r>
      <w:r w:rsidR="00F80E77">
        <w:instrText xml:space="preserve"> SEQ Figure \* ARABIC \s 1 </w:instrText>
      </w:r>
      <w:r w:rsidR="00F80E77">
        <w:fldChar w:fldCharType="separate"/>
      </w:r>
      <w:r w:rsidR="00E86EE1">
        <w:rPr>
          <w:noProof/>
        </w:rPr>
        <w:t>14</w:t>
      </w:r>
      <w:r w:rsidR="00F80E77">
        <w:rPr>
          <w:noProof/>
        </w:rPr>
        <w:fldChar w:fldCharType="end"/>
      </w:r>
      <w:bookmarkEnd w:id="350"/>
      <w:r>
        <w:t>:</w:t>
      </w:r>
      <w:r>
        <w:tab/>
        <w:t xml:space="preserve">Water quality monitoring sites categorised by the confidence that the 30-year trend is </w:t>
      </w:r>
      <w:r w:rsidR="00CE21B9">
        <w:t>improving</w:t>
      </w:r>
      <w:r>
        <w:t xml:space="preserve"> (C</w:t>
      </w:r>
      <w:r w:rsidR="00C30A4D">
        <w:rPr>
          <w:vertAlign w:val="subscript"/>
        </w:rPr>
        <w:t>i</w:t>
      </w:r>
      <w:r>
        <w:t>) for each variable.</w:t>
      </w:r>
      <w:bookmarkEnd w:id="351"/>
      <w:bookmarkEnd w:id="352"/>
    </w:p>
    <w:p w14:paraId="0E0588F5" w14:textId="283BE6A6" w:rsidR="00412CF2" w:rsidRDefault="00412CF2" w:rsidP="00412CF2">
      <w:pPr>
        <w:pStyle w:val="CaptionText"/>
      </w:pPr>
      <w:r>
        <w:t xml:space="preserve"> </w:t>
      </w:r>
      <w:r w:rsidRPr="00D229FB">
        <w:t>C</w:t>
      </w:r>
      <w:r w:rsidR="00C30A4D">
        <w:rPr>
          <w:vertAlign w:val="subscript"/>
        </w:rPr>
        <w:t>i</w:t>
      </w:r>
      <w:r w:rsidRPr="005616EB">
        <w:t xml:space="preserve"> is expressed using the confidence categories </w:t>
      </w:r>
      <w:r>
        <w:fldChar w:fldCharType="begin"/>
      </w:r>
      <w:r>
        <w:instrText xml:space="preserve"> REF _Ref83289928 \h </w:instrText>
      </w:r>
      <w:r>
        <w:fldChar w:fldCharType="separate"/>
      </w:r>
      <w:r w:rsidR="00E86EE1">
        <w:t xml:space="preserve">Table </w:t>
      </w:r>
      <w:r w:rsidR="00E86EE1">
        <w:rPr>
          <w:noProof/>
        </w:rPr>
        <w:t>3</w:t>
      </w:r>
      <w:r w:rsidR="00E86EE1">
        <w:t>-</w:t>
      </w:r>
      <w:r w:rsidR="00E86EE1">
        <w:rPr>
          <w:noProof/>
        </w:rPr>
        <w:t>2</w:t>
      </w:r>
      <w:r>
        <w:fldChar w:fldCharType="end"/>
      </w:r>
      <w:r w:rsidRPr="005616EB">
        <w:t>. Only sites that met the sampling requirements outlined in Section 3.2.1 are shown in the figure</w:t>
      </w:r>
      <w:r>
        <w:t>.</w:t>
      </w:r>
    </w:p>
    <w:p w14:paraId="0563CCA4" w14:textId="77777777" w:rsidR="00412CF2" w:rsidRDefault="00412CF2" w:rsidP="00EE376C">
      <w:pPr>
        <w:pStyle w:val="Heading3"/>
        <w:numPr>
          <w:ilvl w:val="2"/>
          <w:numId w:val="7"/>
        </w:numPr>
      </w:pPr>
      <w:bookmarkStart w:id="353" w:name="_Toc82600427"/>
      <w:r>
        <w:lastRenderedPageBreak/>
        <w:t>Aggregate Trends</w:t>
      </w:r>
      <w:bookmarkEnd w:id="353"/>
    </w:p>
    <w:p w14:paraId="60AE5471" w14:textId="2A45FECF" w:rsidR="00412CF2" w:rsidRDefault="00412CF2" w:rsidP="00412CF2">
      <w:pPr>
        <w:pStyle w:val="BodyText"/>
      </w:pPr>
      <w:r>
        <w:fldChar w:fldCharType="begin"/>
      </w:r>
      <w:r>
        <w:instrText xml:space="preserve"> REF _Ref82772108 \h </w:instrText>
      </w:r>
      <w:r>
        <w:fldChar w:fldCharType="separate"/>
      </w:r>
      <w:r w:rsidR="00E86EE1">
        <w:t xml:space="preserve">Figure </w:t>
      </w:r>
      <w:r w:rsidR="00E86EE1">
        <w:rPr>
          <w:noProof/>
        </w:rPr>
        <w:t>5</w:t>
      </w:r>
      <w:r w:rsidR="00E86EE1">
        <w:t>-</w:t>
      </w:r>
      <w:r w:rsidR="00E86EE1">
        <w:rPr>
          <w:noProof/>
        </w:rPr>
        <w:t>15</w:t>
      </w:r>
      <w:r>
        <w:fldChar w:fldCharType="end"/>
      </w:r>
      <w:r>
        <w:t xml:space="preserve"> shows the proportions of sites </w:t>
      </w:r>
      <w:r w:rsidRPr="00D229FB">
        <w:t>belong</w:t>
      </w:r>
      <w:r>
        <w:t xml:space="preserve">ing to each of the </w:t>
      </w:r>
      <w:r w:rsidR="00376B90">
        <w:t xml:space="preserve">five </w:t>
      </w:r>
      <w:r>
        <w:t xml:space="preserve">categorical levels of confidence for </w:t>
      </w:r>
      <w:r w:rsidRPr="00D229FB">
        <w:t>C</w:t>
      </w:r>
      <w:r w:rsidR="00510B24">
        <w:rPr>
          <w:vertAlign w:val="subscript"/>
        </w:rPr>
        <w:t>i</w:t>
      </w:r>
      <w:r>
        <w:t xml:space="preserve"> defined in </w:t>
      </w:r>
      <w:r>
        <w:fldChar w:fldCharType="begin"/>
      </w:r>
      <w:r>
        <w:instrText xml:space="preserve"> REF _Ref83289928 \h </w:instrText>
      </w:r>
      <w:r>
        <w:fldChar w:fldCharType="separate"/>
      </w:r>
      <w:r w:rsidR="00E86EE1">
        <w:t xml:space="preserve">Table </w:t>
      </w:r>
      <w:r w:rsidR="00E86EE1">
        <w:rPr>
          <w:noProof/>
        </w:rPr>
        <w:t>3</w:t>
      </w:r>
      <w:r w:rsidR="00E86EE1">
        <w:t>-</w:t>
      </w:r>
      <w:r w:rsidR="00E86EE1">
        <w:rPr>
          <w:noProof/>
        </w:rPr>
        <w:t>2</w:t>
      </w:r>
      <w:r>
        <w:fldChar w:fldCharType="end"/>
      </w:r>
      <w:r>
        <w:t xml:space="preserve"> for the 30-year, raw trends. These plots provide a national-scale summary of the assessed confidence in trend direction across sites. </w:t>
      </w:r>
    </w:p>
    <w:p w14:paraId="1AEA5AFB" w14:textId="5F4C8C1C" w:rsidR="00412CF2" w:rsidRDefault="00412CF2" w:rsidP="00412CF2">
      <w:pPr>
        <w:pStyle w:val="BodyText"/>
      </w:pPr>
      <w:r>
        <w:t xml:space="preserve">The national-scale </w:t>
      </w:r>
      <w:r w:rsidRPr="00572320">
        <w:t xml:space="preserve">proportions of </w:t>
      </w:r>
      <w:r w:rsidR="00510B24">
        <w:t>improving</w:t>
      </w:r>
      <w:r w:rsidR="00510B24" w:rsidRPr="00572320">
        <w:t xml:space="preserve"> </w:t>
      </w:r>
      <w:r w:rsidRPr="00572320">
        <w:t>trends (P</w:t>
      </w:r>
      <w:r w:rsidR="00510B24">
        <w:rPr>
          <w:vertAlign w:val="subscript"/>
        </w:rPr>
        <w:t>i</w:t>
      </w:r>
      <w:r w:rsidRPr="00572320">
        <w:t>) and their confidence intervals are summarised in</w:t>
      </w:r>
      <w:r>
        <w:t xml:space="preserve"> </w:t>
      </w:r>
      <w:r>
        <w:fldChar w:fldCharType="begin"/>
      </w:r>
      <w:r>
        <w:instrText xml:space="preserve"> REF _Ref82772195 \h </w:instrText>
      </w:r>
      <w:r>
        <w:fldChar w:fldCharType="separate"/>
      </w:r>
      <w:r w:rsidR="00E86EE1">
        <w:t xml:space="preserve">Table </w:t>
      </w:r>
      <w:r w:rsidR="00E86EE1">
        <w:rPr>
          <w:noProof/>
        </w:rPr>
        <w:t>5</w:t>
      </w:r>
      <w:r w:rsidR="00E86EE1">
        <w:t>-</w:t>
      </w:r>
      <w:r w:rsidR="00E86EE1">
        <w:rPr>
          <w:noProof/>
        </w:rPr>
        <w:t>6</w:t>
      </w:r>
      <w:r>
        <w:fldChar w:fldCharType="end"/>
      </w:r>
      <w:r w:rsidRPr="00572320">
        <w:t>. The 30-year P</w:t>
      </w:r>
      <w:r w:rsidR="00510B24">
        <w:rPr>
          <w:vertAlign w:val="subscript"/>
        </w:rPr>
        <w:t>i</w:t>
      </w:r>
      <w:r w:rsidRPr="00572320">
        <w:t xml:space="preserve"> statistics ranged from </w:t>
      </w:r>
      <w:r w:rsidR="0014518F">
        <w:t>40</w:t>
      </w:r>
      <w:r w:rsidR="005B2DCE">
        <w:t>–</w:t>
      </w:r>
      <w:r w:rsidR="0014518F">
        <w:t>84</w:t>
      </w:r>
      <w:r w:rsidRPr="00572320">
        <w:t xml:space="preserve">%. </w:t>
      </w:r>
      <w:r w:rsidR="00994C27">
        <w:t>MCI</w:t>
      </w:r>
      <w:r w:rsidRPr="00572320">
        <w:t xml:space="preserve"> had a majority (i.e., P</w:t>
      </w:r>
      <w:r w:rsidR="00BF77AD">
        <w:rPr>
          <w:vertAlign w:val="subscript"/>
        </w:rPr>
        <w:t>i</w:t>
      </w:r>
      <w:r w:rsidRPr="00572320">
        <w:t xml:space="preserve">&lt;50%) of </w:t>
      </w:r>
      <w:r w:rsidR="007C65F6">
        <w:t>worsening</w:t>
      </w:r>
      <w:r w:rsidR="00994C27" w:rsidRPr="00572320">
        <w:t xml:space="preserve"> </w:t>
      </w:r>
      <w:r w:rsidRPr="00572320">
        <w:t xml:space="preserve">trends, at the 95% confidence level. </w:t>
      </w:r>
      <w:r>
        <w:t>Three</w:t>
      </w:r>
      <w:r w:rsidRPr="00572320">
        <w:t xml:space="preserve"> of the variables had a majority of </w:t>
      </w:r>
      <w:r w:rsidR="00881269">
        <w:t>improving</w:t>
      </w:r>
      <w:r w:rsidRPr="00572320">
        <w:t xml:space="preserve"> (i.e., P</w:t>
      </w:r>
      <w:r w:rsidR="00BF77AD">
        <w:rPr>
          <w:vertAlign w:val="subscript"/>
        </w:rPr>
        <w:t>i</w:t>
      </w:r>
      <w:r w:rsidRPr="00572320">
        <w:t>&gt;50%) trends, at the 95% confidence level (DRP,</w:t>
      </w:r>
      <w:r>
        <w:t xml:space="preserve"> TP,</w:t>
      </w:r>
      <w:r w:rsidRPr="00572320">
        <w:t xml:space="preserve"> </w:t>
      </w:r>
      <w:r w:rsidR="00E67322" w:rsidRPr="007D5F4A">
        <w:rPr>
          <w:rStyle w:val="BodyTextChar"/>
        </w:rPr>
        <w:t>NH</w:t>
      </w:r>
      <w:r w:rsidR="00E67322" w:rsidRPr="00E67322">
        <w:rPr>
          <w:rStyle w:val="BodyTextChar"/>
          <w:vertAlign w:val="subscript"/>
        </w:rPr>
        <w:t>4</w:t>
      </w:r>
      <w:r w:rsidR="00E67322">
        <w:rPr>
          <w:rStyle w:val="BodyTextChar"/>
        </w:rPr>
        <w:t>-</w:t>
      </w:r>
      <w:r w:rsidR="00E67322" w:rsidRPr="007D5F4A">
        <w:rPr>
          <w:rStyle w:val="BodyTextChar"/>
        </w:rPr>
        <w:t>N</w:t>
      </w:r>
      <w:r w:rsidRPr="00572320">
        <w:t xml:space="preserve">). The remaining </w:t>
      </w:r>
      <w:r w:rsidR="00DC37F9">
        <w:t>five</w:t>
      </w:r>
      <w:r w:rsidRPr="00572320">
        <w:t xml:space="preserve"> variables had 95% confidence intervals for the P</w:t>
      </w:r>
      <w:r w:rsidR="00BF77AD">
        <w:rPr>
          <w:vertAlign w:val="subscript"/>
        </w:rPr>
        <w:t>i</w:t>
      </w:r>
      <w:r w:rsidRPr="00572320">
        <w:t xml:space="preserve"> that included 50% (</w:t>
      </w:r>
      <w:r w:rsidR="00DC37F9">
        <w:t>clarity, turbidity,</w:t>
      </w:r>
      <w:r w:rsidR="004C4B02">
        <w:t xml:space="preserve"> NNN</w:t>
      </w:r>
      <w:r w:rsidR="00FB4B5A">
        <w:t xml:space="preserve">, TN, </w:t>
      </w:r>
      <w:r w:rsidR="004C4B02" w:rsidRPr="00A90BD4">
        <w:rPr>
          <w:i/>
          <w:iCs/>
        </w:rPr>
        <w:t>E. coli</w:t>
      </w:r>
      <w:r w:rsidRPr="00572320">
        <w:t xml:space="preserve">), and we cannot infer widespread </w:t>
      </w:r>
      <w:r w:rsidR="007C65F6">
        <w:t>improvement or worsening</w:t>
      </w:r>
      <w:r w:rsidRPr="00572320">
        <w:t xml:space="preserve"> for these variables.</w:t>
      </w:r>
    </w:p>
    <w:p w14:paraId="2BB10030" w14:textId="4E72F79C" w:rsidR="00412CF2" w:rsidRDefault="00412CF2" w:rsidP="00412CF2">
      <w:pPr>
        <w:pStyle w:val="BodyText"/>
      </w:pPr>
      <w:r>
        <w:t xml:space="preserve">The 30-year </w:t>
      </w:r>
      <w:r w:rsidRPr="007667B8">
        <w:t>P</w:t>
      </w:r>
      <w:r w:rsidR="00BF77AD">
        <w:rPr>
          <w:vertAlign w:val="subscript"/>
        </w:rPr>
        <w:t>i</w:t>
      </w:r>
      <w:r>
        <w:t xml:space="preserve"> statistics and 95% confidence intervals for each </w:t>
      </w:r>
      <w:r w:rsidR="00FE325A">
        <w:t>water quality</w:t>
      </w:r>
      <w:r>
        <w:t xml:space="preserve"> variable and </w:t>
      </w:r>
      <w:r w:rsidR="005C647E">
        <w:t>human modified land cover</w:t>
      </w:r>
      <w:r w:rsidR="005C647E" w:rsidDel="005C647E">
        <w:t xml:space="preserve"> </w:t>
      </w:r>
      <w:r>
        <w:t xml:space="preserve">class are shown in </w:t>
      </w:r>
      <w:r>
        <w:fldChar w:fldCharType="begin"/>
      </w:r>
      <w:r>
        <w:instrText xml:space="preserve"> REF _Ref82772108 \h </w:instrText>
      </w:r>
      <w:r>
        <w:fldChar w:fldCharType="separate"/>
      </w:r>
      <w:r w:rsidR="00E86EE1">
        <w:t xml:space="preserve">Figure </w:t>
      </w:r>
      <w:r w:rsidR="00E86EE1">
        <w:rPr>
          <w:noProof/>
        </w:rPr>
        <w:t>5</w:t>
      </w:r>
      <w:r w:rsidR="00E86EE1">
        <w:t>-</w:t>
      </w:r>
      <w:r w:rsidR="00E86EE1">
        <w:rPr>
          <w:noProof/>
        </w:rPr>
        <w:t>15</w:t>
      </w:r>
      <w:r>
        <w:fldChar w:fldCharType="end"/>
      </w:r>
      <w:r>
        <w:t xml:space="preserve">. </w:t>
      </w:r>
      <w:r w:rsidR="007234AD">
        <w:t xml:space="preserve">These plots indicate relatively consistent patterns of greater predominance of worsening trends with greater upstream </w:t>
      </w:r>
      <w:r w:rsidR="005C647E">
        <w:t>human modified land cover</w:t>
      </w:r>
      <w:r w:rsidR="005C647E" w:rsidDel="005C647E">
        <w:t xml:space="preserve"> </w:t>
      </w:r>
      <w:r w:rsidR="007234AD">
        <w:t xml:space="preserve">for </w:t>
      </w:r>
      <w:r w:rsidR="007234AD" w:rsidRPr="006B1DD1">
        <w:rPr>
          <w:i/>
        </w:rPr>
        <w:t>E.</w:t>
      </w:r>
      <w:r w:rsidR="007234AD">
        <w:rPr>
          <w:i/>
        </w:rPr>
        <w:t xml:space="preserve"> </w:t>
      </w:r>
      <w:r w:rsidR="007234AD" w:rsidRPr="006B1DD1">
        <w:rPr>
          <w:i/>
        </w:rPr>
        <w:t>coli</w:t>
      </w:r>
      <w:r w:rsidR="007234AD">
        <w:rPr>
          <w:i/>
        </w:rPr>
        <w:t xml:space="preserve">, </w:t>
      </w:r>
      <w:r w:rsidR="007234AD" w:rsidRPr="006B1DD1">
        <w:t>NNN</w:t>
      </w:r>
      <w:r w:rsidR="007234AD">
        <w:t xml:space="preserve"> and TN. In contrast, MCI and </w:t>
      </w:r>
      <w:r w:rsidR="00E67322" w:rsidRPr="007D5F4A">
        <w:rPr>
          <w:rStyle w:val="BodyTextChar"/>
        </w:rPr>
        <w:t>NH</w:t>
      </w:r>
      <w:r w:rsidR="00E67322" w:rsidRPr="00E67322">
        <w:rPr>
          <w:rStyle w:val="BodyTextChar"/>
          <w:vertAlign w:val="subscript"/>
        </w:rPr>
        <w:t>4</w:t>
      </w:r>
      <w:r w:rsidR="00E67322">
        <w:rPr>
          <w:rStyle w:val="BodyTextChar"/>
        </w:rPr>
        <w:t>-</w:t>
      </w:r>
      <w:r w:rsidR="00E67322" w:rsidRPr="007D5F4A">
        <w:rPr>
          <w:rStyle w:val="BodyTextChar"/>
        </w:rPr>
        <w:t>N</w:t>
      </w:r>
      <w:r w:rsidR="007234AD">
        <w:t xml:space="preserve"> demonstra</w:t>
      </w:r>
      <w:r w:rsidR="00741B3C">
        <w:t>te</w:t>
      </w:r>
      <w:r w:rsidR="007234AD">
        <w:t xml:space="preserve"> a greater predominance of improving trends with greater upstream </w:t>
      </w:r>
      <w:r w:rsidR="000A5E33">
        <w:t>human modified land cover</w:t>
      </w:r>
      <w:r w:rsidR="007234AD">
        <w:t>.</w:t>
      </w:r>
    </w:p>
    <w:p w14:paraId="40610356" w14:textId="6CC0CEAC" w:rsidR="00412CF2" w:rsidRDefault="00412CF2" w:rsidP="00412CF2">
      <w:pPr>
        <w:pStyle w:val="BodyText"/>
      </w:pPr>
      <w:r>
        <w:t xml:space="preserve">The interpretation of </w:t>
      </w:r>
      <w:r>
        <w:fldChar w:fldCharType="begin"/>
      </w:r>
      <w:r>
        <w:instrText xml:space="preserve"> REF _Ref82772108 \h </w:instrText>
      </w:r>
      <w:r>
        <w:fldChar w:fldCharType="separate"/>
      </w:r>
      <w:r w:rsidR="00E86EE1">
        <w:t xml:space="preserve">Figure </w:t>
      </w:r>
      <w:r w:rsidR="00E86EE1">
        <w:rPr>
          <w:noProof/>
        </w:rPr>
        <w:t>5</w:t>
      </w:r>
      <w:r w:rsidR="00E86EE1">
        <w:t>-</w:t>
      </w:r>
      <w:r w:rsidR="00E86EE1">
        <w:rPr>
          <w:noProof/>
        </w:rPr>
        <w:t>15</w:t>
      </w:r>
      <w:r>
        <w:fldChar w:fldCharType="end"/>
      </w:r>
      <w:r>
        <w:t xml:space="preserve">, </w:t>
      </w:r>
      <w:r>
        <w:fldChar w:fldCharType="begin"/>
      </w:r>
      <w:r>
        <w:instrText xml:space="preserve"> REF _Ref82772195 \h </w:instrText>
      </w:r>
      <w:r>
        <w:fldChar w:fldCharType="separate"/>
      </w:r>
      <w:r w:rsidR="00E86EE1">
        <w:t xml:space="preserve">Table </w:t>
      </w:r>
      <w:r w:rsidR="00E86EE1">
        <w:rPr>
          <w:noProof/>
        </w:rPr>
        <w:t>5</w:t>
      </w:r>
      <w:r w:rsidR="00E86EE1">
        <w:t>-</w:t>
      </w:r>
      <w:r w:rsidR="00E86EE1">
        <w:rPr>
          <w:noProof/>
        </w:rPr>
        <w:t>6</w:t>
      </w:r>
      <w:r>
        <w:fldChar w:fldCharType="end"/>
      </w:r>
      <w:r>
        <w:t xml:space="preserve"> and </w:t>
      </w:r>
      <w:r>
        <w:fldChar w:fldCharType="begin"/>
      </w:r>
      <w:r>
        <w:instrText xml:space="preserve"> REF _Ref82772341 \h </w:instrText>
      </w:r>
      <w:r>
        <w:fldChar w:fldCharType="separate"/>
      </w:r>
      <w:r w:rsidR="00E86EE1">
        <w:t xml:space="preserve">Figure </w:t>
      </w:r>
      <w:r w:rsidR="00E86EE1">
        <w:rPr>
          <w:noProof/>
        </w:rPr>
        <w:t>5</w:t>
      </w:r>
      <w:r w:rsidR="00E86EE1">
        <w:t>-</w:t>
      </w:r>
      <w:r w:rsidR="00E86EE1">
        <w:rPr>
          <w:noProof/>
        </w:rPr>
        <w:t>16</w:t>
      </w:r>
      <w:r>
        <w:fldChar w:fldCharType="end"/>
      </w:r>
      <w:r>
        <w:t xml:space="preserve"> should take into account the site numbers described in </w:t>
      </w:r>
      <w:r>
        <w:fldChar w:fldCharType="begin"/>
      </w:r>
      <w:r>
        <w:instrText xml:space="preserve"> REF _Ref82771739 \h </w:instrText>
      </w:r>
      <w:r>
        <w:fldChar w:fldCharType="separate"/>
      </w:r>
      <w:r w:rsidR="00E86EE1">
        <w:t xml:space="preserve">Table </w:t>
      </w:r>
      <w:r w:rsidR="00E86EE1">
        <w:rPr>
          <w:noProof/>
        </w:rPr>
        <w:t>5</w:t>
      </w:r>
      <w:r w:rsidR="00E86EE1">
        <w:t>-</w:t>
      </w:r>
      <w:r w:rsidR="00E86EE1">
        <w:rPr>
          <w:noProof/>
        </w:rPr>
        <w:t>5</w:t>
      </w:r>
      <w:r>
        <w:fldChar w:fldCharType="end"/>
      </w:r>
      <w:r>
        <w:t xml:space="preserve">, which shows that numbers of sites by </w:t>
      </w:r>
      <w:r w:rsidR="002F37D7">
        <w:t>human modified land cover</w:t>
      </w:r>
      <w:r w:rsidR="002F37D7" w:rsidDel="002F37D7">
        <w:t xml:space="preserve"> </w:t>
      </w:r>
      <w:r>
        <w:t xml:space="preserve">class for the 30-year period were low for </w:t>
      </w:r>
      <w:r w:rsidR="00BF19B2">
        <w:t xml:space="preserve">some classes </w:t>
      </w:r>
      <w:r w:rsidR="00EA481F">
        <w:t>×</w:t>
      </w:r>
      <w:r w:rsidR="00BF19B2">
        <w:t xml:space="preserve"> variable combinations</w:t>
      </w:r>
      <w:r>
        <w:t>.</w:t>
      </w:r>
    </w:p>
    <w:p w14:paraId="64C9C22C" w14:textId="01EF0882" w:rsidR="00412CF2" w:rsidRDefault="00771CF0" w:rsidP="00412CF2">
      <w:pPr>
        <w:pStyle w:val="BodyText"/>
        <w:keepNext/>
      </w:pPr>
      <w:r>
        <w:rPr>
          <w:noProof/>
        </w:rPr>
        <w:drawing>
          <wp:inline distT="0" distB="0" distL="0" distR="0" wp14:anchorId="20AB95B1" wp14:editId="3BEE1541">
            <wp:extent cx="5750560" cy="3467100"/>
            <wp:effectExtent l="0" t="0" r="2540" b="0"/>
            <wp:docPr id="547610176" name="Picture 1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5"/>
                    <pic:cNvPicPr>
                      <a:picLocks noChangeAspect="1" noChangeArrowheads="1"/>
                    </pic:cNvPicPr>
                  </pic:nvPicPr>
                  <pic:blipFill>
                    <a:blip r:embed="rId61" cstate="print">
                      <a:extLst>
                        <a:ext uri="{28A0092B-C50C-407E-A947-70E740481C1C}">
                          <a14:useLocalDpi xmlns:a14="http://schemas.microsoft.com/office/drawing/2010/main" val="0"/>
                        </a:ext>
                      </a:extLst>
                    </a:blip>
                    <a:srcRect/>
                    <a:stretch>
                      <a:fillRect/>
                    </a:stretch>
                  </pic:blipFill>
                  <pic:spPr bwMode="auto">
                    <a:xfrm>
                      <a:off x="0" y="0"/>
                      <a:ext cx="5750560" cy="3467100"/>
                    </a:xfrm>
                    <a:prstGeom prst="rect">
                      <a:avLst/>
                    </a:prstGeom>
                    <a:noFill/>
                    <a:ln>
                      <a:noFill/>
                    </a:ln>
                  </pic:spPr>
                </pic:pic>
              </a:graphicData>
            </a:graphic>
          </wp:inline>
        </w:drawing>
      </w:r>
    </w:p>
    <w:p w14:paraId="2B2AFA36" w14:textId="4300A90D" w:rsidR="00412CF2" w:rsidRPr="005616EB" w:rsidRDefault="00412CF2" w:rsidP="00412CF2">
      <w:pPr>
        <w:pStyle w:val="Caption"/>
        <w:keepNext w:val="0"/>
        <w:rPr>
          <w:vanish/>
          <w:specVanish/>
        </w:rPr>
      </w:pPr>
      <w:bookmarkStart w:id="354" w:name="_Ref82772108"/>
      <w:bookmarkStart w:id="355" w:name="_Ref82772104"/>
      <w:bookmarkStart w:id="356" w:name="_Toc96690375"/>
      <w:bookmarkStart w:id="357" w:name="_Toc212213500"/>
      <w:r>
        <w:t xml:space="preserve">Figure </w:t>
      </w:r>
      <w:r w:rsidR="00F80E77">
        <w:fldChar w:fldCharType="begin"/>
      </w:r>
      <w:r w:rsidR="00F80E77">
        <w:instrText xml:space="preserve"> STYLEREF 1 \s </w:instrText>
      </w:r>
      <w:r w:rsidR="00F80E77">
        <w:fldChar w:fldCharType="separate"/>
      </w:r>
      <w:r w:rsidR="00E86EE1">
        <w:rPr>
          <w:noProof/>
        </w:rPr>
        <w:t>5</w:t>
      </w:r>
      <w:r w:rsidR="00F80E77">
        <w:rPr>
          <w:noProof/>
        </w:rPr>
        <w:fldChar w:fldCharType="end"/>
      </w:r>
      <w:r w:rsidR="00F852A1">
        <w:t>-</w:t>
      </w:r>
      <w:r w:rsidR="00F80E77">
        <w:fldChar w:fldCharType="begin"/>
      </w:r>
      <w:r w:rsidR="00F80E77">
        <w:instrText xml:space="preserve"> SEQ Figure \* ARABIC \s 1 </w:instrText>
      </w:r>
      <w:r w:rsidR="00F80E77">
        <w:fldChar w:fldCharType="separate"/>
      </w:r>
      <w:r w:rsidR="00E86EE1">
        <w:rPr>
          <w:noProof/>
        </w:rPr>
        <w:t>15</w:t>
      </w:r>
      <w:r w:rsidR="00F80E77">
        <w:rPr>
          <w:noProof/>
        </w:rPr>
        <w:fldChar w:fldCharType="end"/>
      </w:r>
      <w:bookmarkEnd w:id="354"/>
      <w:r>
        <w:t>:</w:t>
      </w:r>
      <w:r>
        <w:tab/>
        <w:t xml:space="preserve">Summary plot representing the proportion of sites with </w:t>
      </w:r>
      <w:r w:rsidR="00C30A4D">
        <w:t>improving</w:t>
      </w:r>
      <w:r>
        <w:t xml:space="preserve"> 30-year time-period trends at each categorical level of confidence.</w:t>
      </w:r>
      <w:bookmarkEnd w:id="355"/>
      <w:bookmarkEnd w:id="356"/>
      <w:bookmarkEnd w:id="357"/>
    </w:p>
    <w:p w14:paraId="2ACDB67F" w14:textId="4817929D" w:rsidR="00412CF2" w:rsidRDefault="00412CF2" w:rsidP="00412CF2">
      <w:pPr>
        <w:pStyle w:val="CaptionText"/>
      </w:pPr>
      <w:r>
        <w:t xml:space="preserve"> </w:t>
      </w:r>
      <w:r w:rsidRPr="00EE1382">
        <w:t xml:space="preserve">The plot shows the proportion of sites with </w:t>
      </w:r>
      <w:r w:rsidR="00C30A4D">
        <w:t>improving</w:t>
      </w:r>
      <w:r w:rsidRPr="00EE1382">
        <w:t xml:space="preserve"> trends at levels of confidence defined in </w:t>
      </w:r>
      <w:r>
        <w:fldChar w:fldCharType="begin"/>
      </w:r>
      <w:r>
        <w:instrText xml:space="preserve"> REF _Ref83289928 \h </w:instrText>
      </w:r>
      <w:r>
        <w:fldChar w:fldCharType="separate"/>
      </w:r>
      <w:r w:rsidR="00E86EE1">
        <w:t xml:space="preserve">Table </w:t>
      </w:r>
      <w:r w:rsidR="00E86EE1">
        <w:rPr>
          <w:noProof/>
        </w:rPr>
        <w:t>3</w:t>
      </w:r>
      <w:r w:rsidR="00E86EE1">
        <w:t>-</w:t>
      </w:r>
      <w:r w:rsidR="00E86EE1">
        <w:rPr>
          <w:noProof/>
        </w:rPr>
        <w:t>2</w:t>
      </w:r>
      <w:r>
        <w:fldChar w:fldCharType="end"/>
      </w:r>
      <w:r>
        <w:t>.</w:t>
      </w:r>
    </w:p>
    <w:p w14:paraId="30DEE78D" w14:textId="3F05CD73" w:rsidR="00412CF2" w:rsidRPr="00B41AC9" w:rsidRDefault="00412CF2" w:rsidP="00412CF2">
      <w:pPr>
        <w:pStyle w:val="Caption"/>
        <w:pageBreakBefore/>
        <w:spacing w:after="120"/>
        <w:rPr>
          <w:vanish/>
          <w:specVanish/>
        </w:rPr>
      </w:pPr>
      <w:bookmarkStart w:id="358" w:name="_Ref82772195"/>
      <w:bookmarkStart w:id="359" w:name="_Toc96690349"/>
      <w:bookmarkStart w:id="360" w:name="_Toc212213468"/>
      <w:r>
        <w:lastRenderedPageBreak/>
        <w:t xml:space="preserve">Table </w:t>
      </w:r>
      <w:r w:rsidR="00F80E77">
        <w:fldChar w:fldCharType="begin"/>
      </w:r>
      <w:r w:rsidR="00F80E77">
        <w:instrText xml:space="preserve"> STYLEREF 1 \s </w:instrText>
      </w:r>
      <w:r w:rsidR="00F80E77">
        <w:fldChar w:fldCharType="separate"/>
      </w:r>
      <w:r w:rsidR="00E86EE1">
        <w:rPr>
          <w:noProof/>
        </w:rPr>
        <w:t>5</w:t>
      </w:r>
      <w:r w:rsidR="00F80E77">
        <w:rPr>
          <w:noProof/>
        </w:rPr>
        <w:fldChar w:fldCharType="end"/>
      </w:r>
      <w:r w:rsidR="00FF37D8">
        <w:t>-</w:t>
      </w:r>
      <w:r w:rsidR="00F80E77">
        <w:fldChar w:fldCharType="begin"/>
      </w:r>
      <w:r w:rsidR="00F80E77">
        <w:instrText xml:space="preserve"> SEQ Table \* ARABIC \s 1 </w:instrText>
      </w:r>
      <w:r w:rsidR="00F80E77">
        <w:fldChar w:fldCharType="separate"/>
      </w:r>
      <w:r w:rsidR="00E86EE1">
        <w:rPr>
          <w:noProof/>
        </w:rPr>
        <w:t>6</w:t>
      </w:r>
      <w:r w:rsidR="00F80E77">
        <w:rPr>
          <w:noProof/>
        </w:rPr>
        <w:fldChar w:fldCharType="end"/>
      </w:r>
      <w:bookmarkEnd w:id="358"/>
      <w:r>
        <w:t>:</w:t>
      </w:r>
      <w:r>
        <w:tab/>
        <w:t xml:space="preserve">Proportions of </w:t>
      </w:r>
      <w:r w:rsidR="00AE501B">
        <w:t xml:space="preserve">improving </w:t>
      </w:r>
      <w:r>
        <w:t>trends (P</w:t>
      </w:r>
      <w:r w:rsidR="00AE501B">
        <w:rPr>
          <w:vertAlign w:val="subscript"/>
        </w:rPr>
        <w:t>i</w:t>
      </w:r>
      <w:r>
        <w:t xml:space="preserve">) for 30-year </w:t>
      </w:r>
      <w:proofErr w:type="gramStart"/>
      <w:r>
        <w:t>time period</w:t>
      </w:r>
      <w:proofErr w:type="gramEnd"/>
      <w:r>
        <w:t>.</w:t>
      </w:r>
      <w:bookmarkEnd w:id="359"/>
      <w:bookmarkEnd w:id="360"/>
    </w:p>
    <w:p w14:paraId="7265D5A6" w14:textId="77777777" w:rsidR="00412CF2" w:rsidRDefault="00412CF2" w:rsidP="00412CF2">
      <w:pPr>
        <w:pStyle w:val="CaptionText"/>
        <w:keepNext/>
        <w:spacing w:after="120"/>
      </w:pPr>
      <w:r>
        <w:t xml:space="preserve"> </w:t>
      </w:r>
    </w:p>
    <w:tbl>
      <w:tblPr>
        <w:tblStyle w:val="TableGrid"/>
        <w:tblW w:w="0" w:type="auto"/>
        <w:jc w:val="center"/>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1317"/>
        <w:gridCol w:w="1985"/>
        <w:gridCol w:w="896"/>
        <w:gridCol w:w="3088"/>
      </w:tblGrid>
      <w:tr w:rsidR="00412CF2" w14:paraId="1D56DC84" w14:textId="77777777" w:rsidTr="00B77992">
        <w:trPr>
          <w:jc w:val="center"/>
        </w:trPr>
        <w:tc>
          <w:tcPr>
            <w:tcW w:w="1317" w:type="dxa"/>
            <w:tcBorders>
              <w:top w:val="single" w:sz="4" w:space="0" w:color="auto"/>
              <w:bottom w:val="single" w:sz="4" w:space="0" w:color="auto"/>
            </w:tcBorders>
            <w:vAlign w:val="center"/>
          </w:tcPr>
          <w:p w14:paraId="47C241CE" w14:textId="77777777" w:rsidR="00412CF2" w:rsidRPr="00FA015A" w:rsidRDefault="00412CF2">
            <w:pPr>
              <w:pStyle w:val="NumericTableHeading"/>
              <w:rPr>
                <w:sz w:val="20"/>
                <w:szCs w:val="28"/>
              </w:rPr>
            </w:pPr>
            <w:r w:rsidRPr="00FA015A">
              <w:rPr>
                <w:sz w:val="20"/>
                <w:szCs w:val="28"/>
              </w:rPr>
              <w:t>Variable</w:t>
            </w:r>
          </w:p>
        </w:tc>
        <w:tc>
          <w:tcPr>
            <w:tcW w:w="1985" w:type="dxa"/>
            <w:tcBorders>
              <w:top w:val="single" w:sz="4" w:space="0" w:color="auto"/>
              <w:bottom w:val="single" w:sz="4" w:space="0" w:color="auto"/>
            </w:tcBorders>
            <w:vAlign w:val="center"/>
          </w:tcPr>
          <w:p w14:paraId="02636976" w14:textId="77777777" w:rsidR="00412CF2" w:rsidRPr="00FA015A" w:rsidRDefault="00412CF2">
            <w:pPr>
              <w:pStyle w:val="NumericTableHeading"/>
              <w:rPr>
                <w:sz w:val="20"/>
                <w:szCs w:val="28"/>
              </w:rPr>
            </w:pPr>
            <w:r w:rsidRPr="00FA015A">
              <w:rPr>
                <w:sz w:val="20"/>
                <w:szCs w:val="28"/>
              </w:rPr>
              <w:t>Number of sites</w:t>
            </w:r>
          </w:p>
        </w:tc>
        <w:tc>
          <w:tcPr>
            <w:tcW w:w="896" w:type="dxa"/>
            <w:tcBorders>
              <w:top w:val="single" w:sz="4" w:space="0" w:color="auto"/>
              <w:bottom w:val="single" w:sz="4" w:space="0" w:color="auto"/>
            </w:tcBorders>
            <w:vAlign w:val="center"/>
          </w:tcPr>
          <w:p w14:paraId="3AD17D61" w14:textId="753E517F" w:rsidR="00412CF2" w:rsidRPr="00FA015A" w:rsidRDefault="00412CF2">
            <w:pPr>
              <w:pStyle w:val="NumericTableHeading"/>
              <w:jc w:val="left"/>
              <w:rPr>
                <w:sz w:val="20"/>
                <w:szCs w:val="28"/>
              </w:rPr>
            </w:pPr>
            <w:r w:rsidRPr="00FA015A">
              <w:rPr>
                <w:sz w:val="20"/>
                <w:szCs w:val="28"/>
              </w:rPr>
              <w:t>P</w:t>
            </w:r>
            <w:r w:rsidR="00AE501B" w:rsidRPr="00FA015A">
              <w:rPr>
                <w:sz w:val="20"/>
                <w:szCs w:val="28"/>
                <w:vertAlign w:val="subscript"/>
              </w:rPr>
              <w:t>i</w:t>
            </w:r>
            <w:r w:rsidRPr="00FA015A">
              <w:rPr>
                <w:sz w:val="20"/>
                <w:szCs w:val="28"/>
              </w:rPr>
              <w:t xml:space="preserve"> (%)</w:t>
            </w:r>
          </w:p>
        </w:tc>
        <w:tc>
          <w:tcPr>
            <w:tcW w:w="3088" w:type="dxa"/>
            <w:tcBorders>
              <w:top w:val="single" w:sz="4" w:space="0" w:color="auto"/>
              <w:bottom w:val="single" w:sz="4" w:space="0" w:color="auto"/>
            </w:tcBorders>
            <w:vAlign w:val="center"/>
          </w:tcPr>
          <w:p w14:paraId="11C3BDD9" w14:textId="72C9630E" w:rsidR="00412CF2" w:rsidRPr="00FA015A" w:rsidRDefault="00412CF2">
            <w:pPr>
              <w:pStyle w:val="NumericTableHeading"/>
              <w:rPr>
                <w:sz w:val="20"/>
                <w:szCs w:val="28"/>
              </w:rPr>
            </w:pPr>
            <w:r w:rsidRPr="00FA015A">
              <w:rPr>
                <w:sz w:val="20"/>
                <w:szCs w:val="28"/>
              </w:rPr>
              <w:t>95% confidence interval for P</w:t>
            </w:r>
            <w:r w:rsidR="00AE501B" w:rsidRPr="00FA015A">
              <w:rPr>
                <w:sz w:val="20"/>
                <w:szCs w:val="28"/>
                <w:vertAlign w:val="subscript"/>
              </w:rPr>
              <w:t>i</w:t>
            </w:r>
            <w:r w:rsidRPr="00FA015A">
              <w:rPr>
                <w:sz w:val="20"/>
                <w:szCs w:val="28"/>
              </w:rPr>
              <w:t xml:space="preserve"> (%)</w:t>
            </w:r>
          </w:p>
        </w:tc>
      </w:tr>
      <w:tr w:rsidR="00412CF2" w14:paraId="6D61D520" w14:textId="77777777" w:rsidTr="00B77992">
        <w:trPr>
          <w:jc w:val="center"/>
        </w:trPr>
        <w:tc>
          <w:tcPr>
            <w:tcW w:w="1317" w:type="dxa"/>
            <w:tcBorders>
              <w:top w:val="single" w:sz="4" w:space="0" w:color="auto"/>
            </w:tcBorders>
          </w:tcPr>
          <w:p w14:paraId="28566DA6" w14:textId="32E9FBE9" w:rsidR="00412CF2" w:rsidRPr="00FA015A" w:rsidRDefault="00B77992">
            <w:pPr>
              <w:pStyle w:val="NumericTableBodyText"/>
              <w:rPr>
                <w:sz w:val="20"/>
                <w:szCs w:val="28"/>
              </w:rPr>
            </w:pPr>
            <w:r w:rsidRPr="00FA015A">
              <w:rPr>
                <w:sz w:val="20"/>
                <w:szCs w:val="28"/>
              </w:rPr>
              <w:t>Clarity</w:t>
            </w:r>
          </w:p>
        </w:tc>
        <w:tc>
          <w:tcPr>
            <w:tcW w:w="1985" w:type="dxa"/>
            <w:tcBorders>
              <w:top w:val="single" w:sz="4" w:space="0" w:color="auto"/>
            </w:tcBorders>
          </w:tcPr>
          <w:p w14:paraId="16B94DE7" w14:textId="5571DBCE" w:rsidR="00412CF2" w:rsidRPr="00FA015A" w:rsidRDefault="00B77992">
            <w:pPr>
              <w:pStyle w:val="NumericTableBodyText"/>
              <w:jc w:val="center"/>
              <w:rPr>
                <w:sz w:val="20"/>
                <w:szCs w:val="28"/>
              </w:rPr>
            </w:pPr>
            <w:r w:rsidRPr="00FA015A">
              <w:rPr>
                <w:sz w:val="20"/>
                <w:szCs w:val="28"/>
              </w:rPr>
              <w:t>195</w:t>
            </w:r>
          </w:p>
        </w:tc>
        <w:tc>
          <w:tcPr>
            <w:tcW w:w="896" w:type="dxa"/>
            <w:tcBorders>
              <w:top w:val="single" w:sz="4" w:space="0" w:color="auto"/>
            </w:tcBorders>
          </w:tcPr>
          <w:p w14:paraId="5DEE4D2A" w14:textId="0C0A5697" w:rsidR="00412CF2" w:rsidRPr="00FA015A" w:rsidRDefault="00B77992">
            <w:pPr>
              <w:pStyle w:val="NumericTableBodyText"/>
              <w:jc w:val="center"/>
              <w:rPr>
                <w:sz w:val="20"/>
                <w:szCs w:val="28"/>
              </w:rPr>
            </w:pPr>
            <w:r w:rsidRPr="00FA015A">
              <w:rPr>
                <w:sz w:val="20"/>
                <w:szCs w:val="28"/>
              </w:rPr>
              <w:t>55.4</w:t>
            </w:r>
          </w:p>
        </w:tc>
        <w:tc>
          <w:tcPr>
            <w:tcW w:w="3088" w:type="dxa"/>
            <w:tcBorders>
              <w:top w:val="single" w:sz="4" w:space="0" w:color="auto"/>
            </w:tcBorders>
          </w:tcPr>
          <w:p w14:paraId="1A133195" w14:textId="471BD6E1" w:rsidR="00412CF2" w:rsidRPr="00FA015A" w:rsidRDefault="00B77992">
            <w:pPr>
              <w:pStyle w:val="NumericTableBodyText"/>
              <w:jc w:val="center"/>
              <w:rPr>
                <w:sz w:val="20"/>
                <w:szCs w:val="28"/>
              </w:rPr>
            </w:pPr>
            <w:r w:rsidRPr="00FA015A">
              <w:rPr>
                <w:sz w:val="20"/>
                <w:szCs w:val="28"/>
              </w:rPr>
              <w:t>38.</w:t>
            </w:r>
            <w:r w:rsidR="00900472" w:rsidRPr="00FA015A">
              <w:rPr>
                <w:sz w:val="20"/>
                <w:szCs w:val="28"/>
              </w:rPr>
              <w:t>7</w:t>
            </w:r>
            <w:r w:rsidRPr="00FA015A">
              <w:rPr>
                <w:sz w:val="20"/>
                <w:szCs w:val="28"/>
              </w:rPr>
              <w:t xml:space="preserve"> </w:t>
            </w:r>
            <w:r w:rsidR="00BA1D50" w:rsidRPr="00FA015A">
              <w:rPr>
                <w:sz w:val="20"/>
                <w:szCs w:val="28"/>
              </w:rPr>
              <w:t>–</w:t>
            </w:r>
            <w:r w:rsidRPr="00FA015A">
              <w:rPr>
                <w:sz w:val="20"/>
                <w:szCs w:val="28"/>
              </w:rPr>
              <w:t xml:space="preserve"> 72.1</w:t>
            </w:r>
          </w:p>
        </w:tc>
      </w:tr>
      <w:tr w:rsidR="00412CF2" w14:paraId="5381C11F" w14:textId="77777777" w:rsidTr="00B77992">
        <w:trPr>
          <w:jc w:val="center"/>
        </w:trPr>
        <w:tc>
          <w:tcPr>
            <w:tcW w:w="1317" w:type="dxa"/>
          </w:tcPr>
          <w:p w14:paraId="5D3A2F13" w14:textId="74A0DCF2" w:rsidR="00412CF2" w:rsidRPr="00FA015A" w:rsidRDefault="00B77992">
            <w:pPr>
              <w:pStyle w:val="NumericTableBodyText"/>
              <w:rPr>
                <w:sz w:val="20"/>
                <w:szCs w:val="28"/>
              </w:rPr>
            </w:pPr>
            <w:r w:rsidRPr="00FA015A">
              <w:rPr>
                <w:sz w:val="20"/>
                <w:szCs w:val="28"/>
              </w:rPr>
              <w:t>Turbidity</w:t>
            </w:r>
          </w:p>
        </w:tc>
        <w:tc>
          <w:tcPr>
            <w:tcW w:w="1985" w:type="dxa"/>
          </w:tcPr>
          <w:p w14:paraId="1C2CCEE3" w14:textId="5A492254" w:rsidR="00412CF2" w:rsidRPr="00FA015A" w:rsidRDefault="00B77992">
            <w:pPr>
              <w:pStyle w:val="NumericTableBodyText"/>
              <w:jc w:val="center"/>
              <w:rPr>
                <w:sz w:val="20"/>
                <w:szCs w:val="28"/>
              </w:rPr>
            </w:pPr>
            <w:r w:rsidRPr="00FA015A">
              <w:rPr>
                <w:sz w:val="20"/>
                <w:szCs w:val="28"/>
              </w:rPr>
              <w:t>256</w:t>
            </w:r>
          </w:p>
        </w:tc>
        <w:tc>
          <w:tcPr>
            <w:tcW w:w="896" w:type="dxa"/>
          </w:tcPr>
          <w:p w14:paraId="7E098BEA" w14:textId="42B6D871" w:rsidR="00412CF2" w:rsidRPr="00FA015A" w:rsidRDefault="00B77992">
            <w:pPr>
              <w:pStyle w:val="NumericTableBodyText"/>
              <w:jc w:val="center"/>
              <w:rPr>
                <w:sz w:val="20"/>
                <w:szCs w:val="28"/>
              </w:rPr>
            </w:pPr>
            <w:r w:rsidRPr="00FA015A">
              <w:rPr>
                <w:sz w:val="20"/>
                <w:szCs w:val="28"/>
              </w:rPr>
              <w:t>52.3</w:t>
            </w:r>
          </w:p>
        </w:tc>
        <w:tc>
          <w:tcPr>
            <w:tcW w:w="3088" w:type="dxa"/>
          </w:tcPr>
          <w:p w14:paraId="4F498BB7" w14:textId="478EEBDE" w:rsidR="00412CF2" w:rsidRPr="00FA015A" w:rsidRDefault="00B77992">
            <w:pPr>
              <w:pStyle w:val="NumericTableBodyText"/>
              <w:jc w:val="center"/>
              <w:rPr>
                <w:sz w:val="20"/>
                <w:szCs w:val="28"/>
              </w:rPr>
            </w:pPr>
            <w:r w:rsidRPr="00FA015A">
              <w:rPr>
                <w:sz w:val="20"/>
                <w:szCs w:val="28"/>
              </w:rPr>
              <w:t xml:space="preserve">43.9 </w:t>
            </w:r>
            <w:r w:rsidR="00BA1D50" w:rsidRPr="00FA015A">
              <w:rPr>
                <w:sz w:val="20"/>
                <w:szCs w:val="28"/>
              </w:rPr>
              <w:t>–</w:t>
            </w:r>
            <w:r w:rsidRPr="00FA015A">
              <w:rPr>
                <w:sz w:val="20"/>
                <w:szCs w:val="28"/>
              </w:rPr>
              <w:t xml:space="preserve"> 60.8</w:t>
            </w:r>
          </w:p>
        </w:tc>
      </w:tr>
      <w:tr w:rsidR="00E123C8" w14:paraId="12C53729" w14:textId="77777777" w:rsidTr="00B77992">
        <w:trPr>
          <w:jc w:val="center"/>
        </w:trPr>
        <w:tc>
          <w:tcPr>
            <w:tcW w:w="1317" w:type="dxa"/>
          </w:tcPr>
          <w:p w14:paraId="33DAB3B4" w14:textId="675960C4" w:rsidR="00E123C8" w:rsidRPr="00FA015A" w:rsidRDefault="00E123C8" w:rsidP="00E123C8">
            <w:pPr>
              <w:pStyle w:val="NumericTableBodyText"/>
              <w:rPr>
                <w:sz w:val="20"/>
                <w:szCs w:val="28"/>
              </w:rPr>
            </w:pPr>
            <w:r w:rsidRPr="00FA015A">
              <w:rPr>
                <w:sz w:val="20"/>
                <w:szCs w:val="28"/>
              </w:rPr>
              <w:t>MCI</w:t>
            </w:r>
          </w:p>
        </w:tc>
        <w:tc>
          <w:tcPr>
            <w:tcW w:w="1985" w:type="dxa"/>
          </w:tcPr>
          <w:p w14:paraId="682CDA61" w14:textId="1DF5F7BD" w:rsidR="00E123C8" w:rsidRPr="00E123C8" w:rsidRDefault="00E123C8" w:rsidP="00E123C8">
            <w:pPr>
              <w:pStyle w:val="NumericTableBodyText"/>
              <w:jc w:val="center"/>
              <w:rPr>
                <w:sz w:val="20"/>
                <w:szCs w:val="20"/>
              </w:rPr>
            </w:pPr>
            <w:r w:rsidRPr="007627AD">
              <w:rPr>
                <w:sz w:val="20"/>
                <w:szCs w:val="20"/>
              </w:rPr>
              <w:t>81</w:t>
            </w:r>
          </w:p>
        </w:tc>
        <w:tc>
          <w:tcPr>
            <w:tcW w:w="896" w:type="dxa"/>
          </w:tcPr>
          <w:p w14:paraId="1BC29AD9" w14:textId="51553694" w:rsidR="00E123C8" w:rsidRPr="00E123C8" w:rsidRDefault="00E123C8" w:rsidP="00E123C8">
            <w:pPr>
              <w:pStyle w:val="NumericTableBodyText"/>
              <w:jc w:val="center"/>
              <w:rPr>
                <w:sz w:val="20"/>
                <w:szCs w:val="20"/>
              </w:rPr>
            </w:pPr>
            <w:r w:rsidRPr="007627AD">
              <w:rPr>
                <w:sz w:val="20"/>
                <w:szCs w:val="20"/>
              </w:rPr>
              <w:t>33.3</w:t>
            </w:r>
          </w:p>
        </w:tc>
        <w:tc>
          <w:tcPr>
            <w:tcW w:w="3088" w:type="dxa"/>
          </w:tcPr>
          <w:p w14:paraId="13BB47FB" w14:textId="06C1A293" w:rsidR="00E123C8" w:rsidRPr="00E123C8" w:rsidRDefault="00E123C8" w:rsidP="00E123C8">
            <w:pPr>
              <w:pStyle w:val="NumericTableBodyText"/>
              <w:jc w:val="center"/>
              <w:rPr>
                <w:sz w:val="20"/>
                <w:szCs w:val="20"/>
              </w:rPr>
            </w:pPr>
            <w:r w:rsidRPr="007627AD">
              <w:rPr>
                <w:sz w:val="20"/>
                <w:szCs w:val="20"/>
              </w:rPr>
              <w:t>25.3 - 41.4</w:t>
            </w:r>
          </w:p>
        </w:tc>
      </w:tr>
      <w:tr w:rsidR="00412CF2" w14:paraId="7E9E971F" w14:textId="77777777" w:rsidTr="00B77992">
        <w:trPr>
          <w:jc w:val="center"/>
        </w:trPr>
        <w:tc>
          <w:tcPr>
            <w:tcW w:w="1317" w:type="dxa"/>
          </w:tcPr>
          <w:p w14:paraId="32E1E49B" w14:textId="3FE72860" w:rsidR="00412CF2" w:rsidRPr="00FA015A" w:rsidRDefault="00B77992">
            <w:pPr>
              <w:pStyle w:val="NumericTableBodyText"/>
              <w:rPr>
                <w:sz w:val="20"/>
                <w:szCs w:val="28"/>
              </w:rPr>
            </w:pPr>
            <w:r w:rsidRPr="00FA015A">
              <w:rPr>
                <w:i/>
                <w:iCs/>
                <w:sz w:val="20"/>
                <w:szCs w:val="28"/>
              </w:rPr>
              <w:t>E. coli</w:t>
            </w:r>
          </w:p>
        </w:tc>
        <w:tc>
          <w:tcPr>
            <w:tcW w:w="1985" w:type="dxa"/>
          </w:tcPr>
          <w:p w14:paraId="1F0BD771" w14:textId="2204C7CA" w:rsidR="00412CF2" w:rsidRPr="00FA015A" w:rsidRDefault="00900472">
            <w:pPr>
              <w:pStyle w:val="NumericTableBodyText"/>
              <w:jc w:val="center"/>
              <w:rPr>
                <w:sz w:val="20"/>
                <w:szCs w:val="28"/>
              </w:rPr>
            </w:pPr>
            <w:r w:rsidRPr="00FA015A">
              <w:rPr>
                <w:sz w:val="20"/>
                <w:szCs w:val="28"/>
              </w:rPr>
              <w:t>64</w:t>
            </w:r>
          </w:p>
        </w:tc>
        <w:tc>
          <w:tcPr>
            <w:tcW w:w="896" w:type="dxa"/>
          </w:tcPr>
          <w:p w14:paraId="2454C851" w14:textId="2C714CDA" w:rsidR="00412CF2" w:rsidRPr="00FA015A" w:rsidRDefault="00900472">
            <w:pPr>
              <w:pStyle w:val="NumericTableBodyText"/>
              <w:jc w:val="center"/>
              <w:rPr>
                <w:sz w:val="20"/>
                <w:szCs w:val="28"/>
              </w:rPr>
            </w:pPr>
            <w:r w:rsidRPr="00FA015A">
              <w:rPr>
                <w:sz w:val="20"/>
                <w:szCs w:val="28"/>
              </w:rPr>
              <w:t>46.9</w:t>
            </w:r>
          </w:p>
        </w:tc>
        <w:tc>
          <w:tcPr>
            <w:tcW w:w="3088" w:type="dxa"/>
          </w:tcPr>
          <w:p w14:paraId="6395A317" w14:textId="13F964DA" w:rsidR="00412CF2" w:rsidRPr="00FA015A" w:rsidRDefault="00900472">
            <w:pPr>
              <w:pStyle w:val="NumericTableBodyText"/>
              <w:jc w:val="center"/>
              <w:rPr>
                <w:sz w:val="20"/>
                <w:szCs w:val="28"/>
              </w:rPr>
            </w:pPr>
            <w:r w:rsidRPr="00FA015A">
              <w:rPr>
                <w:sz w:val="20"/>
                <w:szCs w:val="28"/>
              </w:rPr>
              <w:t xml:space="preserve">34.5 </w:t>
            </w:r>
            <w:r w:rsidR="00BA1D50" w:rsidRPr="00FA015A">
              <w:rPr>
                <w:sz w:val="20"/>
                <w:szCs w:val="28"/>
              </w:rPr>
              <w:t>–</w:t>
            </w:r>
            <w:r w:rsidRPr="00FA015A">
              <w:rPr>
                <w:sz w:val="20"/>
                <w:szCs w:val="28"/>
              </w:rPr>
              <w:t xml:space="preserve"> 59.2</w:t>
            </w:r>
          </w:p>
        </w:tc>
      </w:tr>
      <w:tr w:rsidR="00412CF2" w14:paraId="16B1A769" w14:textId="77777777" w:rsidTr="00B77992">
        <w:trPr>
          <w:jc w:val="center"/>
        </w:trPr>
        <w:tc>
          <w:tcPr>
            <w:tcW w:w="1317" w:type="dxa"/>
          </w:tcPr>
          <w:p w14:paraId="25188470" w14:textId="7801E37C" w:rsidR="00412CF2" w:rsidRPr="00FA015A" w:rsidRDefault="00B77992">
            <w:pPr>
              <w:pStyle w:val="NumericTableBodyText"/>
              <w:rPr>
                <w:sz w:val="20"/>
                <w:szCs w:val="28"/>
              </w:rPr>
            </w:pPr>
            <w:r w:rsidRPr="00FA015A">
              <w:rPr>
                <w:sz w:val="20"/>
                <w:szCs w:val="28"/>
              </w:rPr>
              <w:t>DRP</w:t>
            </w:r>
          </w:p>
        </w:tc>
        <w:tc>
          <w:tcPr>
            <w:tcW w:w="1985" w:type="dxa"/>
          </w:tcPr>
          <w:p w14:paraId="389D800C" w14:textId="7B81073A" w:rsidR="00412CF2" w:rsidRPr="00FA015A" w:rsidRDefault="00B77992">
            <w:pPr>
              <w:pStyle w:val="NumericTableBodyText"/>
              <w:jc w:val="center"/>
              <w:rPr>
                <w:sz w:val="20"/>
                <w:szCs w:val="28"/>
              </w:rPr>
            </w:pPr>
            <w:r w:rsidRPr="00FA015A">
              <w:rPr>
                <w:sz w:val="20"/>
                <w:szCs w:val="28"/>
              </w:rPr>
              <w:t>302</w:t>
            </w:r>
          </w:p>
        </w:tc>
        <w:tc>
          <w:tcPr>
            <w:tcW w:w="896" w:type="dxa"/>
          </w:tcPr>
          <w:p w14:paraId="0D463184" w14:textId="1FFF2D97" w:rsidR="00412CF2" w:rsidRPr="00FA015A" w:rsidRDefault="00B77992">
            <w:pPr>
              <w:pStyle w:val="NumericTableBodyText"/>
              <w:jc w:val="center"/>
              <w:rPr>
                <w:sz w:val="20"/>
                <w:szCs w:val="28"/>
              </w:rPr>
            </w:pPr>
            <w:r w:rsidRPr="00FA015A">
              <w:rPr>
                <w:sz w:val="20"/>
                <w:szCs w:val="28"/>
              </w:rPr>
              <w:t>67.9</w:t>
            </w:r>
          </w:p>
        </w:tc>
        <w:tc>
          <w:tcPr>
            <w:tcW w:w="3088" w:type="dxa"/>
          </w:tcPr>
          <w:p w14:paraId="58E650AB" w14:textId="210838D9" w:rsidR="00412CF2" w:rsidRPr="00FA015A" w:rsidRDefault="00900472">
            <w:pPr>
              <w:pStyle w:val="NumericTableBodyText"/>
              <w:jc w:val="center"/>
              <w:rPr>
                <w:sz w:val="20"/>
                <w:szCs w:val="28"/>
              </w:rPr>
            </w:pPr>
            <w:r w:rsidRPr="00FA015A">
              <w:rPr>
                <w:sz w:val="20"/>
                <w:szCs w:val="28"/>
              </w:rPr>
              <w:t>64.0</w:t>
            </w:r>
            <w:r w:rsidR="00B77992" w:rsidRPr="00FA015A">
              <w:rPr>
                <w:sz w:val="20"/>
                <w:szCs w:val="28"/>
              </w:rPr>
              <w:t xml:space="preserve"> </w:t>
            </w:r>
            <w:r w:rsidR="00BA1D50" w:rsidRPr="00FA015A">
              <w:rPr>
                <w:sz w:val="20"/>
                <w:szCs w:val="28"/>
              </w:rPr>
              <w:t>–</w:t>
            </w:r>
            <w:r w:rsidR="00B77992" w:rsidRPr="00FA015A">
              <w:rPr>
                <w:sz w:val="20"/>
                <w:szCs w:val="28"/>
              </w:rPr>
              <w:t xml:space="preserve"> 71.8</w:t>
            </w:r>
          </w:p>
        </w:tc>
      </w:tr>
      <w:tr w:rsidR="00412CF2" w14:paraId="213A0BFB" w14:textId="77777777" w:rsidTr="00B77992">
        <w:trPr>
          <w:jc w:val="center"/>
        </w:trPr>
        <w:tc>
          <w:tcPr>
            <w:tcW w:w="1317" w:type="dxa"/>
          </w:tcPr>
          <w:p w14:paraId="38702137" w14:textId="4D0E5B23" w:rsidR="00412CF2" w:rsidRPr="00FA015A" w:rsidRDefault="00B77992">
            <w:pPr>
              <w:pStyle w:val="NumericTableBodyText"/>
              <w:rPr>
                <w:sz w:val="20"/>
                <w:szCs w:val="28"/>
              </w:rPr>
            </w:pPr>
            <w:r w:rsidRPr="00FA015A">
              <w:rPr>
                <w:sz w:val="20"/>
                <w:szCs w:val="28"/>
              </w:rPr>
              <w:t>TP</w:t>
            </w:r>
          </w:p>
        </w:tc>
        <w:tc>
          <w:tcPr>
            <w:tcW w:w="1985" w:type="dxa"/>
          </w:tcPr>
          <w:p w14:paraId="40B70C0E" w14:textId="3ACB1B1E" w:rsidR="00412CF2" w:rsidRPr="00FA015A" w:rsidRDefault="00900472">
            <w:pPr>
              <w:pStyle w:val="NumericTableBodyText"/>
              <w:jc w:val="center"/>
              <w:rPr>
                <w:sz w:val="20"/>
                <w:szCs w:val="28"/>
              </w:rPr>
            </w:pPr>
            <w:r w:rsidRPr="00FA015A">
              <w:rPr>
                <w:sz w:val="20"/>
                <w:szCs w:val="28"/>
              </w:rPr>
              <w:t>236</w:t>
            </w:r>
          </w:p>
        </w:tc>
        <w:tc>
          <w:tcPr>
            <w:tcW w:w="896" w:type="dxa"/>
          </w:tcPr>
          <w:p w14:paraId="49563D17" w14:textId="1CDC19BA" w:rsidR="00412CF2" w:rsidRPr="00FA015A" w:rsidRDefault="00900472">
            <w:pPr>
              <w:pStyle w:val="NumericTableBodyText"/>
              <w:jc w:val="center"/>
              <w:rPr>
                <w:sz w:val="20"/>
                <w:szCs w:val="28"/>
              </w:rPr>
            </w:pPr>
            <w:r w:rsidRPr="00FA015A">
              <w:rPr>
                <w:sz w:val="20"/>
                <w:szCs w:val="28"/>
              </w:rPr>
              <w:t>79.7</w:t>
            </w:r>
          </w:p>
        </w:tc>
        <w:tc>
          <w:tcPr>
            <w:tcW w:w="3088" w:type="dxa"/>
          </w:tcPr>
          <w:p w14:paraId="0C728A8D" w14:textId="7B17A78E" w:rsidR="00412CF2" w:rsidRPr="00FA015A" w:rsidRDefault="00B77992">
            <w:pPr>
              <w:pStyle w:val="NumericTableBodyText"/>
              <w:jc w:val="center"/>
              <w:rPr>
                <w:sz w:val="20"/>
                <w:szCs w:val="28"/>
              </w:rPr>
            </w:pPr>
            <w:r w:rsidRPr="00FA015A">
              <w:rPr>
                <w:sz w:val="20"/>
                <w:szCs w:val="28"/>
              </w:rPr>
              <w:t>74.</w:t>
            </w:r>
            <w:r w:rsidR="00900472" w:rsidRPr="00FA015A">
              <w:rPr>
                <w:sz w:val="20"/>
                <w:szCs w:val="28"/>
              </w:rPr>
              <w:t>1</w:t>
            </w:r>
            <w:r w:rsidRPr="00FA015A">
              <w:rPr>
                <w:sz w:val="20"/>
                <w:szCs w:val="28"/>
              </w:rPr>
              <w:t xml:space="preserve"> </w:t>
            </w:r>
            <w:r w:rsidR="00BA1D50" w:rsidRPr="00FA015A">
              <w:rPr>
                <w:sz w:val="20"/>
                <w:szCs w:val="28"/>
              </w:rPr>
              <w:t>–</w:t>
            </w:r>
            <w:r w:rsidRPr="00FA015A">
              <w:rPr>
                <w:sz w:val="20"/>
                <w:szCs w:val="28"/>
              </w:rPr>
              <w:t xml:space="preserve"> 85.</w:t>
            </w:r>
            <w:r w:rsidR="00900472" w:rsidRPr="00FA015A">
              <w:rPr>
                <w:sz w:val="20"/>
                <w:szCs w:val="28"/>
              </w:rPr>
              <w:t>2</w:t>
            </w:r>
          </w:p>
        </w:tc>
      </w:tr>
      <w:tr w:rsidR="00412CF2" w14:paraId="234D0627" w14:textId="77777777" w:rsidTr="00B77992">
        <w:trPr>
          <w:jc w:val="center"/>
        </w:trPr>
        <w:tc>
          <w:tcPr>
            <w:tcW w:w="1317" w:type="dxa"/>
          </w:tcPr>
          <w:p w14:paraId="4AEA5DF8" w14:textId="1E2C6641" w:rsidR="00412CF2" w:rsidRPr="00FA015A" w:rsidRDefault="00B77992">
            <w:pPr>
              <w:pStyle w:val="NumericTableBodyText"/>
              <w:rPr>
                <w:sz w:val="20"/>
                <w:szCs w:val="28"/>
              </w:rPr>
            </w:pPr>
            <w:r w:rsidRPr="00FA015A">
              <w:rPr>
                <w:sz w:val="20"/>
                <w:szCs w:val="28"/>
              </w:rPr>
              <w:t>NH</w:t>
            </w:r>
            <w:r w:rsidRPr="00FA015A">
              <w:rPr>
                <w:sz w:val="20"/>
                <w:szCs w:val="28"/>
                <w:vertAlign w:val="subscript"/>
              </w:rPr>
              <w:t>4</w:t>
            </w:r>
            <w:r w:rsidR="00E67322" w:rsidRPr="00FA015A">
              <w:rPr>
                <w:sz w:val="20"/>
                <w:szCs w:val="28"/>
              </w:rPr>
              <w:t>-</w:t>
            </w:r>
            <w:r w:rsidRPr="00FA015A">
              <w:rPr>
                <w:sz w:val="20"/>
                <w:szCs w:val="28"/>
              </w:rPr>
              <w:t>N</w:t>
            </w:r>
          </w:p>
        </w:tc>
        <w:tc>
          <w:tcPr>
            <w:tcW w:w="1985" w:type="dxa"/>
          </w:tcPr>
          <w:p w14:paraId="1C23DF5E" w14:textId="198E1460" w:rsidR="00412CF2" w:rsidRPr="00FA015A" w:rsidRDefault="00B77992">
            <w:pPr>
              <w:pStyle w:val="NumericTableBodyText"/>
              <w:jc w:val="center"/>
              <w:rPr>
                <w:sz w:val="20"/>
                <w:szCs w:val="28"/>
              </w:rPr>
            </w:pPr>
            <w:r w:rsidRPr="00FA015A">
              <w:rPr>
                <w:sz w:val="20"/>
                <w:szCs w:val="28"/>
              </w:rPr>
              <w:t>306</w:t>
            </w:r>
          </w:p>
        </w:tc>
        <w:tc>
          <w:tcPr>
            <w:tcW w:w="896" w:type="dxa"/>
          </w:tcPr>
          <w:p w14:paraId="273CDEAF" w14:textId="7AB078FE" w:rsidR="00412CF2" w:rsidRPr="00FA015A" w:rsidRDefault="00900472">
            <w:pPr>
              <w:pStyle w:val="NumericTableBodyText"/>
              <w:jc w:val="center"/>
              <w:rPr>
                <w:sz w:val="20"/>
                <w:szCs w:val="28"/>
              </w:rPr>
            </w:pPr>
            <w:r w:rsidRPr="00FA015A">
              <w:rPr>
                <w:sz w:val="20"/>
                <w:szCs w:val="28"/>
              </w:rPr>
              <w:t>84.0</w:t>
            </w:r>
          </w:p>
        </w:tc>
        <w:tc>
          <w:tcPr>
            <w:tcW w:w="3088" w:type="dxa"/>
          </w:tcPr>
          <w:p w14:paraId="6537A8A1" w14:textId="42287F94" w:rsidR="00412CF2" w:rsidRPr="00FA015A" w:rsidRDefault="00B77992">
            <w:pPr>
              <w:pStyle w:val="NumericTableBodyText"/>
              <w:jc w:val="center"/>
              <w:rPr>
                <w:sz w:val="20"/>
                <w:szCs w:val="28"/>
              </w:rPr>
            </w:pPr>
            <w:r w:rsidRPr="00FA015A">
              <w:rPr>
                <w:sz w:val="20"/>
                <w:szCs w:val="28"/>
              </w:rPr>
              <w:t>79.</w:t>
            </w:r>
            <w:r w:rsidR="00900472" w:rsidRPr="00FA015A">
              <w:rPr>
                <w:sz w:val="20"/>
                <w:szCs w:val="28"/>
              </w:rPr>
              <w:t>7</w:t>
            </w:r>
            <w:r w:rsidRPr="00FA015A">
              <w:rPr>
                <w:sz w:val="20"/>
                <w:szCs w:val="28"/>
              </w:rPr>
              <w:t xml:space="preserve"> </w:t>
            </w:r>
            <w:r w:rsidR="00BA1D50" w:rsidRPr="00FA015A">
              <w:rPr>
                <w:sz w:val="20"/>
                <w:szCs w:val="28"/>
              </w:rPr>
              <w:t>–</w:t>
            </w:r>
            <w:r w:rsidRPr="00FA015A">
              <w:rPr>
                <w:sz w:val="20"/>
                <w:szCs w:val="28"/>
              </w:rPr>
              <w:t xml:space="preserve"> 88.3</w:t>
            </w:r>
          </w:p>
        </w:tc>
      </w:tr>
      <w:tr w:rsidR="00412CF2" w14:paraId="6ED420FF" w14:textId="77777777" w:rsidTr="00B77992">
        <w:trPr>
          <w:jc w:val="center"/>
        </w:trPr>
        <w:tc>
          <w:tcPr>
            <w:tcW w:w="1317" w:type="dxa"/>
          </w:tcPr>
          <w:p w14:paraId="5CF1BB97" w14:textId="36A51CE5" w:rsidR="00412CF2" w:rsidRPr="00FA015A" w:rsidRDefault="00B77992">
            <w:pPr>
              <w:pStyle w:val="NumericTableBodyText"/>
              <w:rPr>
                <w:sz w:val="20"/>
                <w:szCs w:val="28"/>
              </w:rPr>
            </w:pPr>
            <w:r w:rsidRPr="00FA015A">
              <w:rPr>
                <w:sz w:val="20"/>
                <w:szCs w:val="28"/>
              </w:rPr>
              <w:t>NNN</w:t>
            </w:r>
          </w:p>
        </w:tc>
        <w:tc>
          <w:tcPr>
            <w:tcW w:w="1985" w:type="dxa"/>
          </w:tcPr>
          <w:p w14:paraId="40B67D40" w14:textId="77525228" w:rsidR="00412CF2" w:rsidRPr="00FA015A" w:rsidRDefault="00900472">
            <w:pPr>
              <w:pStyle w:val="NumericTableBodyText"/>
              <w:jc w:val="center"/>
              <w:rPr>
                <w:sz w:val="20"/>
                <w:szCs w:val="28"/>
              </w:rPr>
            </w:pPr>
            <w:r w:rsidRPr="00FA015A">
              <w:rPr>
                <w:sz w:val="20"/>
                <w:szCs w:val="28"/>
              </w:rPr>
              <w:t>236</w:t>
            </w:r>
          </w:p>
        </w:tc>
        <w:tc>
          <w:tcPr>
            <w:tcW w:w="896" w:type="dxa"/>
          </w:tcPr>
          <w:p w14:paraId="33EFE195" w14:textId="2C26C7FC" w:rsidR="00412CF2" w:rsidRPr="00FA015A" w:rsidRDefault="00B77992">
            <w:pPr>
              <w:pStyle w:val="NumericTableBodyText"/>
              <w:jc w:val="center"/>
              <w:rPr>
                <w:sz w:val="20"/>
                <w:szCs w:val="28"/>
              </w:rPr>
            </w:pPr>
            <w:r w:rsidRPr="00FA015A">
              <w:rPr>
                <w:sz w:val="20"/>
                <w:szCs w:val="28"/>
              </w:rPr>
              <w:t>40.</w:t>
            </w:r>
            <w:r w:rsidR="00900472" w:rsidRPr="00FA015A">
              <w:rPr>
                <w:sz w:val="20"/>
                <w:szCs w:val="28"/>
              </w:rPr>
              <w:t>3</w:t>
            </w:r>
          </w:p>
        </w:tc>
        <w:tc>
          <w:tcPr>
            <w:tcW w:w="3088" w:type="dxa"/>
          </w:tcPr>
          <w:p w14:paraId="14ADE919" w14:textId="41C6F5DF" w:rsidR="00412CF2" w:rsidRPr="00FA015A" w:rsidRDefault="00B77992">
            <w:pPr>
              <w:pStyle w:val="NumericTableBodyText"/>
              <w:jc w:val="center"/>
              <w:rPr>
                <w:sz w:val="20"/>
                <w:szCs w:val="28"/>
              </w:rPr>
            </w:pPr>
            <w:r w:rsidRPr="00FA015A">
              <w:rPr>
                <w:sz w:val="20"/>
                <w:szCs w:val="28"/>
              </w:rPr>
              <w:t>26.</w:t>
            </w:r>
            <w:r w:rsidR="00900472" w:rsidRPr="00FA015A">
              <w:rPr>
                <w:sz w:val="20"/>
                <w:szCs w:val="28"/>
              </w:rPr>
              <w:t>1</w:t>
            </w:r>
            <w:r w:rsidR="00BA1D50" w:rsidRPr="00FA015A">
              <w:rPr>
                <w:sz w:val="20"/>
                <w:szCs w:val="28"/>
              </w:rPr>
              <w:t>–</w:t>
            </w:r>
            <w:r w:rsidRPr="00FA015A">
              <w:rPr>
                <w:sz w:val="20"/>
                <w:szCs w:val="28"/>
              </w:rPr>
              <w:t xml:space="preserve"> 54.</w:t>
            </w:r>
            <w:r w:rsidR="00900472" w:rsidRPr="00FA015A">
              <w:rPr>
                <w:sz w:val="20"/>
                <w:szCs w:val="28"/>
              </w:rPr>
              <w:t>4</w:t>
            </w:r>
          </w:p>
        </w:tc>
      </w:tr>
      <w:tr w:rsidR="00412CF2" w14:paraId="2D89B6AE" w14:textId="77777777" w:rsidTr="00B77992">
        <w:trPr>
          <w:jc w:val="center"/>
        </w:trPr>
        <w:tc>
          <w:tcPr>
            <w:tcW w:w="1317" w:type="dxa"/>
            <w:tcBorders>
              <w:bottom w:val="single" w:sz="4" w:space="0" w:color="auto"/>
            </w:tcBorders>
          </w:tcPr>
          <w:p w14:paraId="5B02CA53" w14:textId="4401B173" w:rsidR="00412CF2" w:rsidRPr="00FA015A" w:rsidRDefault="00B77992">
            <w:pPr>
              <w:pStyle w:val="NumericTableBodyText"/>
              <w:rPr>
                <w:sz w:val="20"/>
                <w:szCs w:val="28"/>
              </w:rPr>
            </w:pPr>
            <w:r w:rsidRPr="00FA015A">
              <w:rPr>
                <w:sz w:val="20"/>
                <w:szCs w:val="28"/>
              </w:rPr>
              <w:t>TN</w:t>
            </w:r>
          </w:p>
        </w:tc>
        <w:tc>
          <w:tcPr>
            <w:tcW w:w="1985" w:type="dxa"/>
            <w:tcBorders>
              <w:bottom w:val="single" w:sz="4" w:space="0" w:color="auto"/>
            </w:tcBorders>
          </w:tcPr>
          <w:p w14:paraId="1518BD61" w14:textId="10014F23" w:rsidR="00412CF2" w:rsidRPr="00FA015A" w:rsidRDefault="00B77992">
            <w:pPr>
              <w:pStyle w:val="NumericTableBodyText"/>
              <w:jc w:val="center"/>
              <w:rPr>
                <w:sz w:val="20"/>
                <w:szCs w:val="28"/>
              </w:rPr>
            </w:pPr>
            <w:r w:rsidRPr="00FA015A">
              <w:rPr>
                <w:sz w:val="20"/>
                <w:szCs w:val="28"/>
              </w:rPr>
              <w:t>194</w:t>
            </w:r>
          </w:p>
        </w:tc>
        <w:tc>
          <w:tcPr>
            <w:tcW w:w="896" w:type="dxa"/>
            <w:tcBorders>
              <w:bottom w:val="single" w:sz="4" w:space="0" w:color="auto"/>
            </w:tcBorders>
          </w:tcPr>
          <w:p w14:paraId="7125E2F0" w14:textId="1D45BAB3" w:rsidR="00412CF2" w:rsidRPr="00FA015A" w:rsidRDefault="00B77992">
            <w:pPr>
              <w:pStyle w:val="NumericTableBodyText"/>
              <w:jc w:val="center"/>
              <w:rPr>
                <w:sz w:val="20"/>
                <w:szCs w:val="28"/>
              </w:rPr>
            </w:pPr>
            <w:r w:rsidRPr="00FA015A">
              <w:rPr>
                <w:sz w:val="20"/>
                <w:szCs w:val="28"/>
              </w:rPr>
              <w:t>44.8</w:t>
            </w:r>
          </w:p>
        </w:tc>
        <w:tc>
          <w:tcPr>
            <w:tcW w:w="3088" w:type="dxa"/>
            <w:tcBorders>
              <w:bottom w:val="single" w:sz="4" w:space="0" w:color="auto"/>
            </w:tcBorders>
          </w:tcPr>
          <w:p w14:paraId="558013F0" w14:textId="29880C43" w:rsidR="00412CF2" w:rsidRPr="00FA015A" w:rsidRDefault="00B77992">
            <w:pPr>
              <w:pStyle w:val="NumericTableBodyText"/>
              <w:jc w:val="center"/>
              <w:rPr>
                <w:sz w:val="20"/>
                <w:szCs w:val="28"/>
              </w:rPr>
            </w:pPr>
            <w:r w:rsidRPr="00FA015A">
              <w:rPr>
                <w:sz w:val="20"/>
                <w:szCs w:val="28"/>
              </w:rPr>
              <w:t>31.7</w:t>
            </w:r>
            <w:r w:rsidR="00BA1D50" w:rsidRPr="00FA015A">
              <w:rPr>
                <w:sz w:val="20"/>
                <w:szCs w:val="28"/>
              </w:rPr>
              <w:t>–</w:t>
            </w:r>
            <w:r w:rsidRPr="00FA015A">
              <w:rPr>
                <w:sz w:val="20"/>
                <w:szCs w:val="28"/>
              </w:rPr>
              <w:t xml:space="preserve"> 58.0</w:t>
            </w:r>
          </w:p>
        </w:tc>
      </w:tr>
    </w:tbl>
    <w:p w14:paraId="69A9A470" w14:textId="77777777" w:rsidR="00BA1D50" w:rsidRDefault="00BA1D50" w:rsidP="00412CF2">
      <w:pPr>
        <w:pStyle w:val="BodyText"/>
        <w:keepNext/>
        <w:spacing w:before="180"/>
      </w:pPr>
    </w:p>
    <w:p w14:paraId="1731F88C" w14:textId="649961E6" w:rsidR="00412CF2" w:rsidRDefault="00E7699D" w:rsidP="00BA1D50">
      <w:pPr>
        <w:pStyle w:val="BodyText"/>
        <w:keepNext/>
        <w:spacing w:before="180"/>
        <w:jc w:val="center"/>
      </w:pPr>
      <w:r>
        <w:rPr>
          <w:noProof/>
        </w:rPr>
        <w:drawing>
          <wp:inline distT="0" distB="0" distL="0" distR="0" wp14:anchorId="5DD3AF85" wp14:editId="179AE864">
            <wp:extent cx="5010256" cy="5010256"/>
            <wp:effectExtent l="0" t="0" r="0" b="0"/>
            <wp:docPr id="1112300997" name="Picture 1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6"/>
                    <pic:cNvPicPr>
                      <a:picLocks noChangeAspect="1" noChangeArrowheads="1"/>
                    </pic:cNvPicPr>
                  </pic:nvPicPr>
                  <pic:blipFill>
                    <a:blip r:embed="rId62" cstate="print">
                      <a:extLst>
                        <a:ext uri="{28A0092B-C50C-407E-A947-70E740481C1C}">
                          <a14:useLocalDpi xmlns:a14="http://schemas.microsoft.com/office/drawing/2010/main" val="0"/>
                        </a:ext>
                      </a:extLst>
                    </a:blip>
                    <a:srcRect/>
                    <a:stretch>
                      <a:fillRect/>
                    </a:stretch>
                  </pic:blipFill>
                  <pic:spPr bwMode="auto">
                    <a:xfrm>
                      <a:off x="0" y="0"/>
                      <a:ext cx="5018779" cy="5018779"/>
                    </a:xfrm>
                    <a:prstGeom prst="rect">
                      <a:avLst/>
                    </a:prstGeom>
                    <a:noFill/>
                    <a:ln>
                      <a:noFill/>
                    </a:ln>
                  </pic:spPr>
                </pic:pic>
              </a:graphicData>
            </a:graphic>
          </wp:inline>
        </w:drawing>
      </w:r>
    </w:p>
    <w:p w14:paraId="7318C356" w14:textId="79C5D5BE" w:rsidR="00412CF2" w:rsidRPr="00B41AC9" w:rsidRDefault="00412CF2" w:rsidP="00412CF2">
      <w:pPr>
        <w:pStyle w:val="Caption"/>
        <w:keepNext w:val="0"/>
        <w:rPr>
          <w:vanish/>
          <w:specVanish/>
        </w:rPr>
      </w:pPr>
      <w:bookmarkStart w:id="361" w:name="_Ref82772341"/>
      <w:bookmarkStart w:id="362" w:name="_Toc96690376"/>
      <w:bookmarkStart w:id="363" w:name="_Toc212213501"/>
      <w:r>
        <w:t xml:space="preserve">Figure </w:t>
      </w:r>
      <w:r w:rsidR="00F80E77">
        <w:fldChar w:fldCharType="begin"/>
      </w:r>
      <w:r w:rsidR="00F80E77">
        <w:instrText xml:space="preserve"> STYLEREF 1 \s </w:instrText>
      </w:r>
      <w:r w:rsidR="00F80E77">
        <w:fldChar w:fldCharType="separate"/>
      </w:r>
      <w:r w:rsidR="00E86EE1">
        <w:rPr>
          <w:noProof/>
        </w:rPr>
        <w:t>5</w:t>
      </w:r>
      <w:r w:rsidR="00F80E77">
        <w:rPr>
          <w:noProof/>
        </w:rPr>
        <w:fldChar w:fldCharType="end"/>
      </w:r>
      <w:r w:rsidR="00F852A1">
        <w:t>-</w:t>
      </w:r>
      <w:r w:rsidR="00F80E77">
        <w:fldChar w:fldCharType="begin"/>
      </w:r>
      <w:r w:rsidR="00F80E77">
        <w:instrText xml:space="preserve"> SEQ Figure \* ARABIC \s 1 </w:instrText>
      </w:r>
      <w:r w:rsidR="00F80E77">
        <w:fldChar w:fldCharType="separate"/>
      </w:r>
      <w:r w:rsidR="00E86EE1">
        <w:rPr>
          <w:noProof/>
        </w:rPr>
        <w:t>16</w:t>
      </w:r>
      <w:r w:rsidR="00F80E77">
        <w:rPr>
          <w:noProof/>
        </w:rPr>
        <w:fldChar w:fldCharType="end"/>
      </w:r>
      <w:bookmarkEnd w:id="361"/>
      <w:r>
        <w:t>:</w:t>
      </w:r>
      <w:r>
        <w:tab/>
        <w:t>Proportions of</w:t>
      </w:r>
      <w:r w:rsidR="00C30A4D">
        <w:t xml:space="preserve"> improving</w:t>
      </w:r>
      <w:r>
        <w:t xml:space="preserve"> trends (P</w:t>
      </w:r>
      <w:r w:rsidR="00BF77AD">
        <w:rPr>
          <w:vertAlign w:val="subscript"/>
        </w:rPr>
        <w:t>i</w:t>
      </w:r>
      <w:r>
        <w:t xml:space="preserve">) within </w:t>
      </w:r>
      <w:r w:rsidR="00E70154">
        <w:t>human modified land cover</w:t>
      </w:r>
      <w:r w:rsidR="00E70154" w:rsidDel="00E70154">
        <w:t xml:space="preserve"> </w:t>
      </w:r>
      <w:r>
        <w:t>classes for 30-year trends.</w:t>
      </w:r>
      <w:bookmarkEnd w:id="362"/>
      <w:bookmarkEnd w:id="363"/>
    </w:p>
    <w:p w14:paraId="180AA817" w14:textId="50B3E029" w:rsidR="00412CF2" w:rsidRDefault="00412CF2" w:rsidP="00412CF2">
      <w:pPr>
        <w:pStyle w:val="CaptionText"/>
      </w:pPr>
      <w:r>
        <w:t xml:space="preserve"> </w:t>
      </w:r>
      <w:r w:rsidRPr="00B41AC9">
        <w:t>Error bars are 95% confidence intervals.</w:t>
      </w:r>
    </w:p>
    <w:p w14:paraId="6BDF38EB" w14:textId="5B13200A" w:rsidR="00412CF2" w:rsidRDefault="004B4656" w:rsidP="00EE376C">
      <w:pPr>
        <w:pStyle w:val="Heading2"/>
        <w:numPr>
          <w:ilvl w:val="1"/>
          <w:numId w:val="7"/>
        </w:numPr>
      </w:pPr>
      <w:bookmarkStart w:id="364" w:name="_Toc531867984"/>
      <w:bookmarkStart w:id="365" w:name="_Toc82600428"/>
      <w:bookmarkStart w:id="366" w:name="_Toc96690331"/>
      <w:bookmarkStart w:id="367" w:name="_Toc212213447"/>
      <w:r>
        <w:lastRenderedPageBreak/>
        <w:t>T</w:t>
      </w:r>
      <w:r w:rsidR="00412CF2">
        <w:t xml:space="preserve">rend directions </w:t>
      </w:r>
      <w:r>
        <w:t xml:space="preserve">for </w:t>
      </w:r>
      <w:r w:rsidR="00412CF2">
        <w:t>10-, 20- and 30-year periods</w:t>
      </w:r>
      <w:bookmarkEnd w:id="364"/>
      <w:bookmarkEnd w:id="365"/>
      <w:bookmarkEnd w:id="366"/>
      <w:bookmarkEnd w:id="367"/>
    </w:p>
    <w:p w14:paraId="6D9782E8" w14:textId="2A7A8D8A" w:rsidR="00412CF2" w:rsidRDefault="00412CF2" w:rsidP="00412CF2">
      <w:pPr>
        <w:pStyle w:val="BodyText"/>
      </w:pPr>
      <w:r w:rsidRPr="00641EEF">
        <w:t>The national scale P</w:t>
      </w:r>
      <w:r w:rsidR="003F1ABD">
        <w:rPr>
          <w:vertAlign w:val="subscript"/>
        </w:rPr>
        <w:t>i</w:t>
      </w:r>
      <w:r w:rsidRPr="00641EEF">
        <w:t xml:space="preserve"> statistics for each water quality variable are shown in</w:t>
      </w:r>
      <w:r>
        <w:t xml:space="preserve"> </w:t>
      </w:r>
      <w:r>
        <w:fldChar w:fldCharType="begin"/>
      </w:r>
      <w:r>
        <w:instrText xml:space="preserve"> REF _Ref82772419 \h </w:instrText>
      </w:r>
      <w:r>
        <w:fldChar w:fldCharType="separate"/>
      </w:r>
      <w:r w:rsidR="00E86EE1">
        <w:t xml:space="preserve">Table </w:t>
      </w:r>
      <w:r w:rsidR="00E86EE1">
        <w:rPr>
          <w:noProof/>
        </w:rPr>
        <w:t>5</w:t>
      </w:r>
      <w:r w:rsidR="00E86EE1">
        <w:t>-</w:t>
      </w:r>
      <w:r w:rsidR="00E86EE1">
        <w:rPr>
          <w:noProof/>
        </w:rPr>
        <w:t>7</w:t>
      </w:r>
      <w:r>
        <w:fldChar w:fldCharType="end"/>
      </w:r>
      <w:r w:rsidRPr="00641EEF">
        <w:t>, which combines the results in</w:t>
      </w:r>
      <w:r>
        <w:t xml:space="preserve"> </w:t>
      </w:r>
      <w:r>
        <w:fldChar w:fldCharType="begin"/>
      </w:r>
      <w:r>
        <w:instrText xml:space="preserve"> REF _Ref82771014 \h </w:instrText>
      </w:r>
      <w:r>
        <w:fldChar w:fldCharType="separate"/>
      </w:r>
      <w:r w:rsidR="00E86EE1">
        <w:t xml:space="preserve">Table </w:t>
      </w:r>
      <w:r w:rsidR="00E86EE1">
        <w:rPr>
          <w:noProof/>
        </w:rPr>
        <w:t>5</w:t>
      </w:r>
      <w:r w:rsidR="00E86EE1">
        <w:t>-</w:t>
      </w:r>
      <w:r w:rsidR="00E86EE1">
        <w:rPr>
          <w:noProof/>
        </w:rPr>
        <w:t>2</w:t>
      </w:r>
      <w:r>
        <w:fldChar w:fldCharType="end"/>
      </w:r>
      <w:r>
        <w:t xml:space="preserve">, </w:t>
      </w:r>
      <w:r>
        <w:fldChar w:fldCharType="begin"/>
      </w:r>
      <w:r>
        <w:instrText xml:space="preserve"> REF _Ref82771572 \h </w:instrText>
      </w:r>
      <w:r>
        <w:fldChar w:fldCharType="separate"/>
      </w:r>
      <w:r w:rsidR="00E86EE1">
        <w:t xml:space="preserve">Table </w:t>
      </w:r>
      <w:r w:rsidR="00E86EE1">
        <w:rPr>
          <w:noProof/>
        </w:rPr>
        <w:t>5</w:t>
      </w:r>
      <w:r w:rsidR="00E86EE1">
        <w:t>-</w:t>
      </w:r>
      <w:r w:rsidR="00E86EE1">
        <w:rPr>
          <w:noProof/>
        </w:rPr>
        <w:t>4</w:t>
      </w:r>
      <w:r>
        <w:fldChar w:fldCharType="end"/>
      </w:r>
      <w:r>
        <w:t xml:space="preserve"> and </w:t>
      </w:r>
      <w:r>
        <w:fldChar w:fldCharType="begin"/>
      </w:r>
      <w:r>
        <w:instrText xml:space="preserve"> REF _Ref82772195 \h </w:instrText>
      </w:r>
      <w:r>
        <w:fldChar w:fldCharType="separate"/>
      </w:r>
      <w:r w:rsidR="00E86EE1">
        <w:t xml:space="preserve">Table </w:t>
      </w:r>
      <w:r w:rsidR="00E86EE1">
        <w:rPr>
          <w:noProof/>
        </w:rPr>
        <w:t>5</w:t>
      </w:r>
      <w:r w:rsidR="00E86EE1">
        <w:t>-</w:t>
      </w:r>
      <w:r w:rsidR="00E86EE1">
        <w:rPr>
          <w:noProof/>
        </w:rPr>
        <w:t>6</w:t>
      </w:r>
      <w:r>
        <w:fldChar w:fldCharType="end"/>
      </w:r>
      <w:r w:rsidRPr="00641EEF">
        <w:t xml:space="preserve">. A comparison of the 10-, 20- and 20-year trends in this table reveal several changes in the </w:t>
      </w:r>
      <w:r w:rsidR="00C30A4D">
        <w:t>improving</w:t>
      </w:r>
      <w:r w:rsidRPr="00641EEF">
        <w:t xml:space="preserve"> and </w:t>
      </w:r>
      <w:r w:rsidR="00C30A4D">
        <w:t>worsening</w:t>
      </w:r>
      <w:r w:rsidRPr="00641EEF">
        <w:t xml:space="preserve"> trends</w:t>
      </w:r>
      <w:r w:rsidR="00AB11AA">
        <w:t xml:space="preserve"> at the sites incorporated into the analysis of each period</w:t>
      </w:r>
      <w:r w:rsidRPr="00641EEF">
        <w:t xml:space="preserve">: </w:t>
      </w:r>
    </w:p>
    <w:p w14:paraId="68860214" w14:textId="4F6CDBF0" w:rsidR="00412CF2" w:rsidRDefault="00412CF2" w:rsidP="00EE376C">
      <w:pPr>
        <w:pStyle w:val="BodyText"/>
        <w:numPr>
          <w:ilvl w:val="0"/>
          <w:numId w:val="12"/>
        </w:numPr>
        <w:spacing w:after="160" w:line="259" w:lineRule="auto"/>
        <w:jc w:val="both"/>
      </w:pPr>
      <w:r w:rsidRPr="00552333">
        <w:t xml:space="preserve">a predominance of </w:t>
      </w:r>
      <w:r w:rsidR="007C65F6">
        <w:t>worsening</w:t>
      </w:r>
      <w:r w:rsidR="00A51CA6" w:rsidRPr="00552333">
        <w:t xml:space="preserve"> </w:t>
      </w:r>
      <w:r>
        <w:t>30</w:t>
      </w:r>
      <w:r w:rsidRPr="00552333">
        <w:t xml:space="preserve">-year trends in </w:t>
      </w:r>
      <w:r w:rsidR="00A51CA6">
        <w:t>TN</w:t>
      </w:r>
      <w:r>
        <w:t xml:space="preserve">, shifted to </w:t>
      </w:r>
      <w:r w:rsidRPr="00552333">
        <w:t xml:space="preserve">roughly equal proportions of </w:t>
      </w:r>
      <w:r w:rsidR="00764177">
        <w:t>improving</w:t>
      </w:r>
      <w:r w:rsidR="00764177" w:rsidRPr="00552333">
        <w:t xml:space="preserve"> </w:t>
      </w:r>
      <w:r w:rsidRPr="00552333">
        <w:t xml:space="preserve">and </w:t>
      </w:r>
      <w:r w:rsidR="00507242">
        <w:t>worsening</w:t>
      </w:r>
      <w:r w:rsidRPr="00552333">
        <w:t xml:space="preserve"> </w:t>
      </w:r>
      <w:r>
        <w:t>2</w:t>
      </w:r>
      <w:r w:rsidRPr="00552333">
        <w:t>0-year trends</w:t>
      </w:r>
      <w:r>
        <w:t xml:space="preserve"> and then </w:t>
      </w:r>
      <w:r w:rsidRPr="00552333">
        <w:t xml:space="preserve">to a predominance of </w:t>
      </w:r>
      <w:r>
        <w:t>i</w:t>
      </w:r>
      <w:r w:rsidR="00A51CA6">
        <w:t>mproving</w:t>
      </w:r>
      <w:r w:rsidRPr="00552333">
        <w:t xml:space="preserve"> 10-year </w:t>
      </w:r>
      <w:proofErr w:type="gramStart"/>
      <w:r w:rsidRPr="00552333">
        <w:t>trends;</w:t>
      </w:r>
      <w:proofErr w:type="gramEnd"/>
    </w:p>
    <w:p w14:paraId="780AA695" w14:textId="4F3035A2" w:rsidR="00412CF2" w:rsidRDefault="00412CF2" w:rsidP="00EE376C">
      <w:pPr>
        <w:pStyle w:val="BodyText"/>
        <w:numPr>
          <w:ilvl w:val="0"/>
          <w:numId w:val="12"/>
        </w:numPr>
        <w:spacing w:after="160" w:line="259" w:lineRule="auto"/>
        <w:jc w:val="both"/>
      </w:pPr>
      <w:r w:rsidRPr="00552333">
        <w:t xml:space="preserve">a predominance of </w:t>
      </w:r>
      <w:r w:rsidR="007C65F6">
        <w:t>worsening</w:t>
      </w:r>
      <w:r w:rsidR="00764177" w:rsidRPr="00552333">
        <w:t xml:space="preserve"> </w:t>
      </w:r>
      <w:r>
        <w:t>30</w:t>
      </w:r>
      <w:r w:rsidRPr="00552333">
        <w:t>-year trends in</w:t>
      </w:r>
      <w:r>
        <w:t xml:space="preserve"> </w:t>
      </w:r>
      <w:r w:rsidR="00764177">
        <w:t>NNN</w:t>
      </w:r>
      <w:r>
        <w:t xml:space="preserve">, shifted to </w:t>
      </w:r>
      <w:r w:rsidRPr="00552333">
        <w:t xml:space="preserve">roughly equal proportions of </w:t>
      </w:r>
      <w:r w:rsidR="00764177">
        <w:t>improving</w:t>
      </w:r>
      <w:r w:rsidR="00764177" w:rsidRPr="00552333">
        <w:t xml:space="preserve"> and </w:t>
      </w:r>
      <w:r w:rsidR="007C65F6">
        <w:t>worsening</w:t>
      </w:r>
      <w:r w:rsidR="00764177" w:rsidRPr="00552333">
        <w:t xml:space="preserve"> </w:t>
      </w:r>
      <w:r>
        <w:t>2</w:t>
      </w:r>
      <w:r w:rsidRPr="00552333">
        <w:t xml:space="preserve">0-year </w:t>
      </w:r>
      <w:r w:rsidR="00764177">
        <w:t xml:space="preserve">and 10-year </w:t>
      </w:r>
      <w:proofErr w:type="gramStart"/>
      <w:r w:rsidRPr="00552333">
        <w:t>trends</w:t>
      </w:r>
      <w:r w:rsidR="00764177">
        <w:t>;</w:t>
      </w:r>
      <w:proofErr w:type="gramEnd"/>
    </w:p>
    <w:p w14:paraId="4BA5A2DB" w14:textId="5ABF94A9" w:rsidR="00412CF2" w:rsidRDefault="00412CF2" w:rsidP="00EE376C">
      <w:pPr>
        <w:pStyle w:val="BodyText"/>
        <w:numPr>
          <w:ilvl w:val="0"/>
          <w:numId w:val="12"/>
        </w:numPr>
        <w:spacing w:after="160" w:line="259" w:lineRule="auto"/>
        <w:jc w:val="both"/>
      </w:pPr>
      <w:r w:rsidRPr="00552333">
        <w:t xml:space="preserve">a predominance of </w:t>
      </w:r>
      <w:r w:rsidR="006F706B">
        <w:t>improving</w:t>
      </w:r>
      <w:r w:rsidR="006F706B" w:rsidRPr="00552333">
        <w:t xml:space="preserve"> </w:t>
      </w:r>
      <w:r w:rsidRPr="00552333">
        <w:t xml:space="preserve">20- and </w:t>
      </w:r>
      <w:r>
        <w:t>30</w:t>
      </w:r>
      <w:r w:rsidRPr="00552333">
        <w:t xml:space="preserve">-year trends in </w:t>
      </w:r>
      <w:r w:rsidR="00136B1A">
        <w:t>clarity</w:t>
      </w:r>
      <w:r w:rsidR="006F706B">
        <w:t xml:space="preserve"> and </w:t>
      </w:r>
      <w:r w:rsidR="00E67322" w:rsidRPr="007D5F4A">
        <w:rPr>
          <w:rStyle w:val="BodyTextChar"/>
        </w:rPr>
        <w:t>NH</w:t>
      </w:r>
      <w:r w:rsidR="00E67322" w:rsidRPr="00E67322">
        <w:rPr>
          <w:rStyle w:val="BodyTextChar"/>
          <w:vertAlign w:val="subscript"/>
        </w:rPr>
        <w:t>4</w:t>
      </w:r>
      <w:r w:rsidR="00E67322">
        <w:rPr>
          <w:rStyle w:val="BodyTextChar"/>
        </w:rPr>
        <w:t>-</w:t>
      </w:r>
      <w:r w:rsidR="00E67322" w:rsidRPr="007D5F4A">
        <w:rPr>
          <w:rStyle w:val="BodyTextChar"/>
        </w:rPr>
        <w:t>N</w:t>
      </w:r>
      <w:r w:rsidRPr="00552333">
        <w:t xml:space="preserve"> shifted to </w:t>
      </w:r>
      <w:r w:rsidR="006F706B">
        <w:t>a pred</w:t>
      </w:r>
      <w:r w:rsidR="00136B1A">
        <w:t xml:space="preserve">ominance of </w:t>
      </w:r>
      <w:r w:rsidR="00C4655A">
        <w:t>worsening</w:t>
      </w:r>
      <w:r>
        <w:t xml:space="preserve"> </w:t>
      </w:r>
      <w:r w:rsidRPr="00552333">
        <w:t xml:space="preserve">10-year trends. </w:t>
      </w:r>
    </w:p>
    <w:p w14:paraId="4F2B08D2" w14:textId="2EB73332" w:rsidR="009D6F9E" w:rsidRPr="00641EEF" w:rsidRDefault="00412CF2" w:rsidP="007142BC">
      <w:r w:rsidRPr="00641EEF">
        <w:t>In contrast to the changes</w:t>
      </w:r>
      <w:r w:rsidR="00586E62">
        <w:t xml:space="preserve"> </w:t>
      </w:r>
      <w:r w:rsidR="00A37474">
        <w:t xml:space="preserve">above, </w:t>
      </w:r>
      <w:r w:rsidR="00586E62">
        <w:t xml:space="preserve">some trends have persisted between </w:t>
      </w:r>
      <w:r w:rsidRPr="00641EEF">
        <w:t>trend periods</w:t>
      </w:r>
      <w:r w:rsidR="00CF5CEE">
        <w:t>, including</w:t>
      </w:r>
      <w:r w:rsidRPr="00641EEF">
        <w:t xml:space="preserve"> predomin</w:t>
      </w:r>
      <w:r w:rsidR="00835D98">
        <w:t>antly</w:t>
      </w:r>
      <w:r w:rsidRPr="00641EEF">
        <w:t xml:space="preserve"> </w:t>
      </w:r>
      <w:r w:rsidR="007C65F6">
        <w:t>worsening</w:t>
      </w:r>
      <w:r w:rsidR="00225BB3" w:rsidRPr="00641EEF">
        <w:t xml:space="preserve"> </w:t>
      </w:r>
      <w:r w:rsidRPr="00641EEF">
        <w:t xml:space="preserve">trends in </w:t>
      </w:r>
      <w:r w:rsidR="00225BB3">
        <w:t xml:space="preserve">MCI and </w:t>
      </w:r>
      <w:r w:rsidR="00225BB3" w:rsidRPr="00A90BD4">
        <w:rPr>
          <w:i/>
          <w:iCs/>
        </w:rPr>
        <w:t>E. coli</w:t>
      </w:r>
      <w:r w:rsidR="00225BB3">
        <w:t xml:space="preserve"> </w:t>
      </w:r>
      <w:r w:rsidRPr="00641EEF">
        <w:t xml:space="preserve">and </w:t>
      </w:r>
      <w:r w:rsidR="00225BB3">
        <w:t>improving</w:t>
      </w:r>
      <w:r>
        <w:t xml:space="preserve"> trends </w:t>
      </w:r>
      <w:r w:rsidR="00FA3828">
        <w:t xml:space="preserve">in </w:t>
      </w:r>
      <w:r w:rsidR="00A66D4C">
        <w:t xml:space="preserve">turbidity, </w:t>
      </w:r>
      <w:r>
        <w:t>DR</w:t>
      </w:r>
      <w:r w:rsidRPr="00641EEF">
        <w:t>P</w:t>
      </w:r>
      <w:r w:rsidR="00044C45">
        <w:t>,</w:t>
      </w:r>
      <w:r>
        <w:t xml:space="preserve"> and </w:t>
      </w:r>
      <w:r w:rsidR="00A66D4C">
        <w:t>TP</w:t>
      </w:r>
      <w:r>
        <w:t>.</w:t>
      </w:r>
      <w:r w:rsidR="003C3926">
        <w:t xml:space="preserve"> However, it should be noted that </w:t>
      </w:r>
      <w:r w:rsidR="00987142">
        <w:t xml:space="preserve">there are </w:t>
      </w:r>
      <w:r w:rsidR="009D6F9E">
        <w:t>d</w:t>
      </w:r>
      <w:r w:rsidR="009D6F9E" w:rsidRPr="009D6F9E">
        <w:t>ifferences in</w:t>
      </w:r>
      <w:r w:rsidR="00554F48">
        <w:t xml:space="preserve"> both the</w:t>
      </w:r>
      <w:r w:rsidR="009D6F9E" w:rsidRPr="009D6F9E">
        <w:t xml:space="preserve"> number</w:t>
      </w:r>
      <w:r w:rsidR="007A7800">
        <w:t>s</w:t>
      </w:r>
      <w:r w:rsidR="009D6F9E" w:rsidRPr="009D6F9E">
        <w:t xml:space="preserve"> and </w:t>
      </w:r>
      <w:r w:rsidR="00554F48">
        <w:t xml:space="preserve">the </w:t>
      </w:r>
      <w:r w:rsidR="009D6F9E" w:rsidRPr="009D6F9E">
        <w:t xml:space="preserve">positions </w:t>
      </w:r>
      <w:r w:rsidR="007A7800">
        <w:t xml:space="preserve">of </w:t>
      </w:r>
      <w:r w:rsidR="007374ED">
        <w:t xml:space="preserve">sites </w:t>
      </w:r>
      <w:r w:rsidR="002D0DD3">
        <w:t xml:space="preserve">being aggregated into </w:t>
      </w:r>
      <w:r w:rsidR="00F518DA" w:rsidRPr="00F518DA">
        <w:t>the 10-, 20-, and 30-year periods</w:t>
      </w:r>
      <w:r w:rsidR="00987142">
        <w:t>. This</w:t>
      </w:r>
      <w:r w:rsidR="00F518DA" w:rsidRPr="00F518DA">
        <w:t xml:space="preserve"> means </w:t>
      </w:r>
      <w:r w:rsidR="00987142">
        <w:t>that</w:t>
      </w:r>
      <w:r w:rsidR="00CA55D9" w:rsidRPr="00F518DA">
        <w:t xml:space="preserve"> </w:t>
      </w:r>
      <w:r w:rsidR="005B398B">
        <w:t xml:space="preserve">care should be taken when comparing </w:t>
      </w:r>
      <w:r w:rsidR="00F1368A">
        <w:t xml:space="preserve">between </w:t>
      </w:r>
      <w:r w:rsidR="005B398B">
        <w:t xml:space="preserve">the columns of </w:t>
      </w:r>
      <w:r w:rsidR="00304CB9">
        <w:fldChar w:fldCharType="begin"/>
      </w:r>
      <w:r w:rsidR="00304CB9">
        <w:instrText xml:space="preserve"> REF _Ref82772419 \h </w:instrText>
      </w:r>
      <w:r w:rsidR="00304CB9">
        <w:fldChar w:fldCharType="separate"/>
      </w:r>
      <w:r w:rsidR="00E86EE1">
        <w:t xml:space="preserve">Table </w:t>
      </w:r>
      <w:r w:rsidR="00E86EE1">
        <w:rPr>
          <w:noProof/>
        </w:rPr>
        <w:t>5</w:t>
      </w:r>
      <w:r w:rsidR="00E86EE1">
        <w:t>-</w:t>
      </w:r>
      <w:r w:rsidR="00E86EE1">
        <w:rPr>
          <w:noProof/>
        </w:rPr>
        <w:t>7</w:t>
      </w:r>
      <w:r w:rsidR="00304CB9">
        <w:fldChar w:fldCharType="end"/>
      </w:r>
      <w:r w:rsidR="00F518DA" w:rsidRPr="00F518DA">
        <w:t>.</w:t>
      </w:r>
      <w:r w:rsidR="00E07B81">
        <w:t xml:space="preserve"> </w:t>
      </w:r>
      <w:r w:rsidR="00E25B52">
        <w:t xml:space="preserve">For example, </w:t>
      </w:r>
      <w:r w:rsidR="00FE7BEA">
        <w:t xml:space="preserve">for </w:t>
      </w:r>
      <w:r w:rsidR="009A1C36" w:rsidRPr="00724EAB">
        <w:rPr>
          <w:i/>
          <w:iCs/>
        </w:rPr>
        <w:t>E. coli</w:t>
      </w:r>
      <w:r w:rsidR="0002039A">
        <w:t xml:space="preserve">, </w:t>
      </w:r>
      <w:r w:rsidR="00CB06BC">
        <w:t>the 863 sites incorporated into the 10-year trend period were more evenly distributed across the country (</w:t>
      </w:r>
      <w:r w:rsidR="00CB06BC">
        <w:fldChar w:fldCharType="begin"/>
      </w:r>
      <w:r w:rsidR="00CB06BC">
        <w:instrText xml:space="preserve"> REF _Ref82770826 \h </w:instrText>
      </w:r>
      <w:r w:rsidR="00CB06BC">
        <w:fldChar w:fldCharType="separate"/>
      </w:r>
      <w:r w:rsidR="00E86EE1">
        <w:t xml:space="preserve">Figure </w:t>
      </w:r>
      <w:r w:rsidR="00E86EE1">
        <w:rPr>
          <w:noProof/>
        </w:rPr>
        <w:t>5</w:t>
      </w:r>
      <w:r w:rsidR="00E86EE1">
        <w:t>-</w:t>
      </w:r>
      <w:r w:rsidR="00E86EE1">
        <w:rPr>
          <w:noProof/>
        </w:rPr>
        <w:t>4</w:t>
      </w:r>
      <w:r w:rsidR="00CB06BC">
        <w:fldChar w:fldCharType="end"/>
      </w:r>
      <w:r w:rsidR="00CB06BC">
        <w:t xml:space="preserve">) whereas </w:t>
      </w:r>
      <w:r w:rsidR="00A70411">
        <w:t>the 64 s</w:t>
      </w:r>
      <w:r w:rsidR="00FE7BEA">
        <w:t xml:space="preserve">ites incorporated </w:t>
      </w:r>
      <w:r w:rsidR="00E96EBC">
        <w:t xml:space="preserve">into the 30-year </w:t>
      </w:r>
      <w:r w:rsidR="006B7C26">
        <w:t>trend period were mostly located in the Waikato region</w:t>
      </w:r>
      <w:r w:rsidR="001C3B71">
        <w:t xml:space="preserve"> (</w:t>
      </w:r>
      <w:r w:rsidR="00A14B7B">
        <w:fldChar w:fldCharType="begin"/>
      </w:r>
      <w:r w:rsidR="00A14B7B">
        <w:instrText xml:space="preserve"> REF _Ref82772009 \h </w:instrText>
      </w:r>
      <w:r w:rsidR="00A14B7B">
        <w:fldChar w:fldCharType="separate"/>
      </w:r>
      <w:r w:rsidR="00E86EE1">
        <w:t xml:space="preserve">Figure </w:t>
      </w:r>
      <w:r w:rsidR="00E86EE1">
        <w:rPr>
          <w:noProof/>
        </w:rPr>
        <w:t>5</w:t>
      </w:r>
      <w:r w:rsidR="00E86EE1">
        <w:t>-</w:t>
      </w:r>
      <w:r w:rsidR="00E86EE1">
        <w:rPr>
          <w:noProof/>
        </w:rPr>
        <w:t>14</w:t>
      </w:r>
      <w:r w:rsidR="00A14B7B">
        <w:fldChar w:fldCharType="end"/>
      </w:r>
      <w:r w:rsidR="001C3B71">
        <w:t>)</w:t>
      </w:r>
      <w:r w:rsidR="00CB06BC">
        <w:t xml:space="preserve">. </w:t>
      </w:r>
    </w:p>
    <w:p w14:paraId="4E176796" w14:textId="0D3A205C" w:rsidR="00412CF2" w:rsidRPr="00B41AC9" w:rsidRDefault="00412CF2" w:rsidP="00412CF2">
      <w:pPr>
        <w:pStyle w:val="Caption"/>
        <w:spacing w:after="120"/>
        <w:rPr>
          <w:vanish/>
          <w:specVanish/>
        </w:rPr>
      </w:pPr>
      <w:bookmarkStart w:id="368" w:name="_Ref82772419"/>
      <w:bookmarkStart w:id="369" w:name="_Toc96690350"/>
      <w:bookmarkStart w:id="370" w:name="_Toc212213469"/>
      <w:r>
        <w:t xml:space="preserve">Table </w:t>
      </w:r>
      <w:r w:rsidR="00F80E77">
        <w:fldChar w:fldCharType="begin"/>
      </w:r>
      <w:r w:rsidR="00F80E77">
        <w:instrText xml:space="preserve"> STYLEREF 1 \s </w:instrText>
      </w:r>
      <w:r w:rsidR="00F80E77">
        <w:fldChar w:fldCharType="separate"/>
      </w:r>
      <w:r w:rsidR="00E86EE1">
        <w:rPr>
          <w:noProof/>
        </w:rPr>
        <w:t>5</w:t>
      </w:r>
      <w:r w:rsidR="00F80E77">
        <w:rPr>
          <w:noProof/>
        </w:rPr>
        <w:fldChar w:fldCharType="end"/>
      </w:r>
      <w:r w:rsidR="00FF37D8">
        <w:t>-</w:t>
      </w:r>
      <w:r w:rsidR="00F80E77">
        <w:fldChar w:fldCharType="begin"/>
      </w:r>
      <w:r w:rsidR="00F80E77">
        <w:instrText xml:space="preserve"> SEQ Table \* ARABIC \s 1 </w:instrText>
      </w:r>
      <w:r w:rsidR="00F80E77">
        <w:fldChar w:fldCharType="separate"/>
      </w:r>
      <w:r w:rsidR="00E86EE1">
        <w:rPr>
          <w:noProof/>
        </w:rPr>
        <w:t>7</w:t>
      </w:r>
      <w:r w:rsidR="00F80E77">
        <w:rPr>
          <w:noProof/>
        </w:rPr>
        <w:fldChar w:fldCharType="end"/>
      </w:r>
      <w:bookmarkEnd w:id="368"/>
      <w:r>
        <w:t>:</w:t>
      </w:r>
      <w:r>
        <w:tab/>
        <w:t>National-scale P</w:t>
      </w:r>
      <w:r w:rsidR="009B65C3">
        <w:rPr>
          <w:vertAlign w:val="subscript"/>
        </w:rPr>
        <w:t>i</w:t>
      </w:r>
      <w:r>
        <w:t xml:space="preserve"> statistics.</w:t>
      </w:r>
      <w:bookmarkEnd w:id="369"/>
      <w:bookmarkEnd w:id="370"/>
    </w:p>
    <w:p w14:paraId="72EDD475" w14:textId="315AA909" w:rsidR="00412CF2" w:rsidRDefault="00412CF2" w:rsidP="00412CF2">
      <w:pPr>
        <w:pStyle w:val="CaptionText"/>
        <w:keepNext/>
        <w:spacing w:after="120"/>
      </w:pPr>
      <w:r>
        <w:t xml:space="preserve"> </w:t>
      </w:r>
      <w:r w:rsidRPr="00B41AC9">
        <w:t>Values are estimated percentages of river sites with</w:t>
      </w:r>
      <w:r>
        <w:t xml:space="preserve"> </w:t>
      </w:r>
      <w:r w:rsidR="00E8337A">
        <w:t>improving</w:t>
      </w:r>
      <w:r>
        <w:t xml:space="preserve"> </w:t>
      </w:r>
      <w:r w:rsidRPr="00B41AC9">
        <w:t xml:space="preserve">trends across New Zealand. </w:t>
      </w:r>
      <w:r w:rsidR="0012167D">
        <w:t>Small grey text indicates number of sites.</w:t>
      </w:r>
    </w:p>
    <w:p w14:paraId="17C7CFAB" w14:textId="63548416" w:rsidR="003F1ABD" w:rsidRPr="007E2FFE" w:rsidRDefault="00B84E8E" w:rsidP="00412CF2">
      <w:pPr>
        <w:pStyle w:val="BodyText"/>
      </w:pPr>
      <w:r>
        <w:rPr>
          <w:noProof/>
        </w:rPr>
        <w:drawing>
          <wp:inline distT="0" distB="0" distL="0" distR="0" wp14:anchorId="171D0384" wp14:editId="6C5E95C7">
            <wp:extent cx="5755963" cy="3285804"/>
            <wp:effectExtent l="0" t="0" r="0" b="0"/>
            <wp:docPr id="1905173957" name="Picture 1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7"/>
                    <pic:cNvPicPr>
                      <a:picLocks noChangeAspect="1" noChangeArrowheads="1"/>
                    </pic:cNvPicPr>
                  </pic:nvPicPr>
                  <pic:blipFill>
                    <a:blip r:embed="rId63">
                      <a:extLst>
                        <a:ext uri="{28A0092B-C50C-407E-A947-70E740481C1C}">
                          <a14:useLocalDpi xmlns:a14="http://schemas.microsoft.com/office/drawing/2010/main" val="0"/>
                        </a:ext>
                      </a:extLst>
                    </a:blip>
                    <a:srcRect/>
                    <a:stretch>
                      <a:fillRect/>
                    </a:stretch>
                  </pic:blipFill>
                  <pic:spPr bwMode="auto">
                    <a:xfrm>
                      <a:off x="0" y="0"/>
                      <a:ext cx="5775084" cy="3296719"/>
                    </a:xfrm>
                    <a:prstGeom prst="rect">
                      <a:avLst/>
                    </a:prstGeom>
                    <a:noFill/>
                    <a:ln>
                      <a:noFill/>
                    </a:ln>
                  </pic:spPr>
                </pic:pic>
              </a:graphicData>
            </a:graphic>
          </wp:inline>
        </w:drawing>
      </w:r>
    </w:p>
    <w:p w14:paraId="023B00B4" w14:textId="77777777" w:rsidR="00412CF2" w:rsidRDefault="00412CF2" w:rsidP="00EE376C">
      <w:pPr>
        <w:pStyle w:val="Heading2"/>
        <w:pageBreakBefore/>
        <w:numPr>
          <w:ilvl w:val="1"/>
          <w:numId w:val="7"/>
        </w:numPr>
      </w:pPr>
      <w:bookmarkStart w:id="371" w:name="_Toc82600429"/>
      <w:bookmarkStart w:id="372" w:name="_Toc96690332"/>
      <w:bookmarkStart w:id="373" w:name="_Toc212213448"/>
      <w:r>
        <w:lastRenderedPageBreak/>
        <w:t>Rolling ten-year trends</w:t>
      </w:r>
      <w:bookmarkEnd w:id="371"/>
      <w:bookmarkEnd w:id="372"/>
      <w:bookmarkEnd w:id="373"/>
    </w:p>
    <w:p w14:paraId="5C26AFBB" w14:textId="7A96C4BC" w:rsidR="00E525AC" w:rsidRDefault="00412CF2" w:rsidP="00412CF2">
      <w:pPr>
        <w:pStyle w:val="BodyText"/>
      </w:pPr>
      <w:r>
        <w:t xml:space="preserve">The number of river monitoring sites that met the filtering rules for inclusion in each of the ten-year windows in the rolling trends analyses ranged from </w:t>
      </w:r>
      <w:r w:rsidR="00B83967">
        <w:t xml:space="preserve">4 </w:t>
      </w:r>
      <w:r>
        <w:t xml:space="preserve">to </w:t>
      </w:r>
      <w:r w:rsidR="00B83967">
        <w:t>82</w:t>
      </w:r>
      <w:r>
        <w:t xml:space="preserve"> for the first time window, and from </w:t>
      </w:r>
      <w:r w:rsidR="00BB2097">
        <w:t xml:space="preserve">617 </w:t>
      </w:r>
      <w:r>
        <w:t>to 8</w:t>
      </w:r>
      <w:r w:rsidR="00BB2097">
        <w:t>52</w:t>
      </w:r>
      <w:r>
        <w:t xml:space="preserve"> for the most recent time window. The changes in the number of sites that were included in the rolling trend analysis over time and by variable are shown in </w:t>
      </w:r>
      <w:r>
        <w:fldChar w:fldCharType="begin"/>
      </w:r>
      <w:r>
        <w:instrText xml:space="preserve"> REF _Ref82772595 \h </w:instrText>
      </w:r>
      <w:r>
        <w:fldChar w:fldCharType="separate"/>
      </w:r>
      <w:r w:rsidR="00E86EE1">
        <w:t xml:space="preserve">Figure </w:t>
      </w:r>
      <w:r w:rsidR="00E86EE1">
        <w:rPr>
          <w:noProof/>
        </w:rPr>
        <w:t>5</w:t>
      </w:r>
      <w:r w:rsidR="00E86EE1">
        <w:t>-</w:t>
      </w:r>
      <w:r w:rsidR="00E86EE1">
        <w:rPr>
          <w:noProof/>
        </w:rPr>
        <w:t>17</w:t>
      </w:r>
      <w:r>
        <w:fldChar w:fldCharType="end"/>
      </w:r>
      <w:r>
        <w:t xml:space="preserve">. The number of time windows for each site </w:t>
      </w:r>
      <w:r w:rsidR="00EA481F">
        <w:t>×</w:t>
      </w:r>
      <w:r>
        <w:t xml:space="preserve"> variable combination that complied with the filtering rules are mapped in </w:t>
      </w:r>
      <w:r>
        <w:fldChar w:fldCharType="begin"/>
      </w:r>
      <w:r>
        <w:instrText xml:space="preserve"> REF _Ref82772603 \h </w:instrText>
      </w:r>
      <w:r>
        <w:fldChar w:fldCharType="separate"/>
      </w:r>
      <w:r w:rsidR="00E86EE1">
        <w:t xml:space="preserve">Figure </w:t>
      </w:r>
      <w:r w:rsidR="00E86EE1">
        <w:rPr>
          <w:noProof/>
        </w:rPr>
        <w:t>5</w:t>
      </w:r>
      <w:r w:rsidR="00E86EE1">
        <w:t>-</w:t>
      </w:r>
      <w:r w:rsidR="00E86EE1">
        <w:rPr>
          <w:noProof/>
        </w:rPr>
        <w:t>18</w:t>
      </w:r>
      <w:r>
        <w:fldChar w:fldCharType="end"/>
      </w:r>
      <w:r>
        <w:t xml:space="preserve">. </w:t>
      </w:r>
      <w:r w:rsidR="00E46322">
        <w:t xml:space="preserve">The </w:t>
      </w:r>
      <w:r w:rsidR="001E46A7">
        <w:t xml:space="preserve">proportion of observations </w:t>
      </w:r>
      <w:r w:rsidR="00E46322">
        <w:t xml:space="preserve">that </w:t>
      </w:r>
      <w:r w:rsidR="001E46A7">
        <w:t xml:space="preserve">were censored </w:t>
      </w:r>
      <w:r w:rsidR="00E46322">
        <w:t xml:space="preserve">remained </w:t>
      </w:r>
      <w:r w:rsidR="00587FA0">
        <w:t xml:space="preserve">broadly </w:t>
      </w:r>
      <w:r w:rsidR="00E46322">
        <w:t xml:space="preserve">similar </w:t>
      </w:r>
      <w:r w:rsidR="00BA3099">
        <w:t xml:space="preserve">over time for some </w:t>
      </w:r>
      <w:r w:rsidR="001B7C5B">
        <w:t>site x variable combinations</w:t>
      </w:r>
      <w:r w:rsidR="00587FA0">
        <w:t xml:space="preserve">. </w:t>
      </w:r>
      <w:r w:rsidR="00263D87">
        <w:t>However, t</w:t>
      </w:r>
      <w:r w:rsidR="000E6383">
        <w:t xml:space="preserve">he effect of changes in detection limits as well as changes in sites through time </w:t>
      </w:r>
      <w:r w:rsidR="00F937E7">
        <w:t xml:space="preserve">was evident </w:t>
      </w:r>
      <w:r w:rsidR="002A7AFB">
        <w:t xml:space="preserve">for </w:t>
      </w:r>
      <w:r w:rsidR="0016248D">
        <w:t xml:space="preserve">DP, </w:t>
      </w:r>
      <w:r w:rsidR="002A7AFB">
        <w:t xml:space="preserve">DRP, </w:t>
      </w:r>
      <w:r w:rsidR="000B2009">
        <w:t xml:space="preserve">NNN, to a lesser extent </w:t>
      </w:r>
      <w:r w:rsidR="00263D87">
        <w:t xml:space="preserve">for </w:t>
      </w:r>
      <w:r w:rsidR="000B2009">
        <w:t>TN</w:t>
      </w:r>
      <w:r w:rsidR="00263D87">
        <w:t xml:space="preserve">, and to a greater extent for </w:t>
      </w:r>
      <w:r w:rsidR="00E67322" w:rsidRPr="007D5F4A">
        <w:rPr>
          <w:rStyle w:val="BodyTextChar"/>
        </w:rPr>
        <w:t>NH</w:t>
      </w:r>
      <w:r w:rsidR="00E67322" w:rsidRPr="00E67322">
        <w:rPr>
          <w:rStyle w:val="BodyTextChar"/>
          <w:vertAlign w:val="subscript"/>
        </w:rPr>
        <w:t>4</w:t>
      </w:r>
      <w:r w:rsidR="00E67322">
        <w:rPr>
          <w:rStyle w:val="BodyTextChar"/>
        </w:rPr>
        <w:t>-</w:t>
      </w:r>
      <w:r w:rsidR="00E67322" w:rsidRPr="007D5F4A">
        <w:rPr>
          <w:rStyle w:val="BodyTextChar"/>
        </w:rPr>
        <w:t>N</w:t>
      </w:r>
      <w:r w:rsidR="00370215">
        <w:t xml:space="preserve"> </w:t>
      </w:r>
      <w:r w:rsidR="001E46A7">
        <w:t>(</w:t>
      </w:r>
      <w:r w:rsidR="001E46A7">
        <w:fldChar w:fldCharType="begin"/>
      </w:r>
      <w:r w:rsidR="001E46A7">
        <w:instrText xml:space="preserve"> REF _Ref210146777 \h </w:instrText>
      </w:r>
      <w:r w:rsidR="001E46A7">
        <w:fldChar w:fldCharType="separate"/>
      </w:r>
      <w:r w:rsidR="00E86EE1">
        <w:t xml:space="preserve">Figure </w:t>
      </w:r>
      <w:r w:rsidR="00E86EE1">
        <w:rPr>
          <w:noProof/>
        </w:rPr>
        <w:t>5</w:t>
      </w:r>
      <w:r w:rsidR="00E86EE1">
        <w:noBreakHyphen/>
      </w:r>
      <w:r w:rsidR="00E86EE1">
        <w:rPr>
          <w:noProof/>
        </w:rPr>
        <w:t>19</w:t>
      </w:r>
      <w:r w:rsidR="001E46A7">
        <w:fldChar w:fldCharType="end"/>
      </w:r>
      <w:r w:rsidR="001E46A7">
        <w:t>).</w:t>
      </w:r>
    </w:p>
    <w:p w14:paraId="2C3329A9" w14:textId="694FBB6D" w:rsidR="00412CF2" w:rsidRDefault="00316E5F" w:rsidP="00412CF2">
      <w:pPr>
        <w:pStyle w:val="BodyText"/>
        <w:keepNext/>
      </w:pPr>
      <w:r>
        <w:rPr>
          <w:noProof/>
        </w:rPr>
        <w:drawing>
          <wp:inline distT="0" distB="0" distL="0" distR="0" wp14:anchorId="4D12E423" wp14:editId="53D19EC8">
            <wp:extent cx="5756275" cy="4154170"/>
            <wp:effectExtent l="0" t="0" r="0" b="0"/>
            <wp:docPr id="1081582044" name="Picture 1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8"/>
                    <pic:cNvPicPr>
                      <a:picLocks noChangeAspect="1" noChangeArrowheads="1"/>
                    </pic:cNvPicPr>
                  </pic:nvPicPr>
                  <pic:blipFill>
                    <a:blip r:embed="rId64" cstate="print">
                      <a:extLst>
                        <a:ext uri="{28A0092B-C50C-407E-A947-70E740481C1C}">
                          <a14:useLocalDpi xmlns:a14="http://schemas.microsoft.com/office/drawing/2010/main" val="0"/>
                        </a:ext>
                      </a:extLst>
                    </a:blip>
                    <a:srcRect/>
                    <a:stretch>
                      <a:fillRect/>
                    </a:stretch>
                  </pic:blipFill>
                  <pic:spPr bwMode="auto">
                    <a:xfrm>
                      <a:off x="0" y="0"/>
                      <a:ext cx="5756275" cy="4154170"/>
                    </a:xfrm>
                    <a:prstGeom prst="rect">
                      <a:avLst/>
                    </a:prstGeom>
                    <a:noFill/>
                    <a:ln>
                      <a:noFill/>
                    </a:ln>
                  </pic:spPr>
                </pic:pic>
              </a:graphicData>
            </a:graphic>
          </wp:inline>
        </w:drawing>
      </w:r>
    </w:p>
    <w:p w14:paraId="41D1FADB" w14:textId="5425D42F" w:rsidR="00412CF2" w:rsidRPr="00B41AC9" w:rsidRDefault="00412CF2" w:rsidP="00412CF2">
      <w:pPr>
        <w:pStyle w:val="Caption"/>
        <w:keepNext w:val="0"/>
        <w:rPr>
          <w:vanish/>
          <w:specVanish/>
        </w:rPr>
      </w:pPr>
      <w:bookmarkStart w:id="374" w:name="_Ref82772595"/>
      <w:bookmarkStart w:id="375" w:name="_Toc96690377"/>
      <w:bookmarkStart w:id="376" w:name="_Toc212213502"/>
      <w:bookmarkStart w:id="377" w:name="_Ref82594498"/>
      <w:bookmarkStart w:id="378" w:name="_Toc82600461"/>
      <w:r>
        <w:t xml:space="preserve">Figure </w:t>
      </w:r>
      <w:r w:rsidR="00F80E77">
        <w:fldChar w:fldCharType="begin"/>
      </w:r>
      <w:r w:rsidR="00F80E77">
        <w:instrText xml:space="preserve"> STYLEREF 1 \s </w:instrText>
      </w:r>
      <w:r w:rsidR="00F80E77">
        <w:fldChar w:fldCharType="separate"/>
      </w:r>
      <w:r w:rsidR="00E86EE1">
        <w:rPr>
          <w:noProof/>
        </w:rPr>
        <w:t>5</w:t>
      </w:r>
      <w:r w:rsidR="00F80E77">
        <w:rPr>
          <w:noProof/>
        </w:rPr>
        <w:fldChar w:fldCharType="end"/>
      </w:r>
      <w:r w:rsidR="00F852A1">
        <w:t>-</w:t>
      </w:r>
      <w:r w:rsidR="00F80E77">
        <w:fldChar w:fldCharType="begin"/>
      </w:r>
      <w:r w:rsidR="00F80E77">
        <w:instrText xml:space="preserve"> SEQ Figure \* ARABIC \s 1 </w:instrText>
      </w:r>
      <w:r w:rsidR="00F80E77">
        <w:fldChar w:fldCharType="separate"/>
      </w:r>
      <w:r w:rsidR="00E86EE1">
        <w:rPr>
          <w:noProof/>
        </w:rPr>
        <w:t>17</w:t>
      </w:r>
      <w:r w:rsidR="00F80E77">
        <w:rPr>
          <w:noProof/>
        </w:rPr>
        <w:fldChar w:fldCharType="end"/>
      </w:r>
      <w:bookmarkEnd w:id="374"/>
      <w:r>
        <w:t>:</w:t>
      </w:r>
      <w:r>
        <w:tab/>
        <w:t>Number of sites that were included for each 10-year window included in the rolling trends analysis by variable.</w:t>
      </w:r>
      <w:bookmarkEnd w:id="375"/>
      <w:bookmarkEnd w:id="376"/>
    </w:p>
    <w:p w14:paraId="2F9181D2" w14:textId="77777777" w:rsidR="00412CF2" w:rsidRPr="00B41AC9" w:rsidRDefault="00412CF2" w:rsidP="00412CF2">
      <w:pPr>
        <w:pStyle w:val="CaptionText"/>
      </w:pPr>
    </w:p>
    <w:bookmarkEnd w:id="377"/>
    <w:bookmarkEnd w:id="378"/>
    <w:p w14:paraId="7C2E1C18" w14:textId="445ABF0E" w:rsidR="00412CF2" w:rsidRDefault="00980AA4" w:rsidP="00412CF2">
      <w:pPr>
        <w:pStyle w:val="BodyText"/>
        <w:keepNext/>
      </w:pPr>
      <w:r>
        <w:rPr>
          <w:noProof/>
        </w:rPr>
        <w:lastRenderedPageBreak/>
        <w:drawing>
          <wp:inline distT="0" distB="0" distL="0" distR="0" wp14:anchorId="548EABAA" wp14:editId="55CA79A0">
            <wp:extent cx="5750560" cy="7833360"/>
            <wp:effectExtent l="0" t="0" r="2540" b="0"/>
            <wp:docPr id="1338445546" name="Picture 1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9"/>
                    <pic:cNvPicPr>
                      <a:picLocks noChangeAspect="1" noChangeArrowheads="1"/>
                    </pic:cNvPicPr>
                  </pic:nvPicPr>
                  <pic:blipFill>
                    <a:blip r:embed="rId65" cstate="print">
                      <a:extLst>
                        <a:ext uri="{28A0092B-C50C-407E-A947-70E740481C1C}">
                          <a14:useLocalDpi xmlns:a14="http://schemas.microsoft.com/office/drawing/2010/main" val="0"/>
                        </a:ext>
                      </a:extLst>
                    </a:blip>
                    <a:srcRect/>
                    <a:stretch>
                      <a:fillRect/>
                    </a:stretch>
                  </pic:blipFill>
                  <pic:spPr bwMode="auto">
                    <a:xfrm>
                      <a:off x="0" y="0"/>
                      <a:ext cx="5750560" cy="7833360"/>
                    </a:xfrm>
                    <a:prstGeom prst="rect">
                      <a:avLst/>
                    </a:prstGeom>
                    <a:noFill/>
                    <a:ln>
                      <a:noFill/>
                    </a:ln>
                  </pic:spPr>
                </pic:pic>
              </a:graphicData>
            </a:graphic>
          </wp:inline>
        </w:drawing>
      </w:r>
    </w:p>
    <w:p w14:paraId="0FF8B783" w14:textId="09751671" w:rsidR="00412CF2" w:rsidRPr="00B41AC9" w:rsidRDefault="00412CF2" w:rsidP="00412CF2">
      <w:pPr>
        <w:pStyle w:val="Caption"/>
        <w:keepNext w:val="0"/>
        <w:rPr>
          <w:vanish/>
          <w:specVanish/>
        </w:rPr>
      </w:pPr>
      <w:bookmarkStart w:id="379" w:name="_Ref82772603"/>
      <w:bookmarkStart w:id="380" w:name="_Toc96690378"/>
      <w:bookmarkStart w:id="381" w:name="_Toc212213503"/>
      <w:r>
        <w:t xml:space="preserve">Figure </w:t>
      </w:r>
      <w:r w:rsidR="00F80E77">
        <w:fldChar w:fldCharType="begin"/>
      </w:r>
      <w:r w:rsidR="00F80E77">
        <w:instrText xml:space="preserve"> STYLEREF 1 \s </w:instrText>
      </w:r>
      <w:r w:rsidR="00F80E77">
        <w:fldChar w:fldCharType="separate"/>
      </w:r>
      <w:r w:rsidR="00E86EE1">
        <w:rPr>
          <w:noProof/>
        </w:rPr>
        <w:t>5</w:t>
      </w:r>
      <w:r w:rsidR="00F80E77">
        <w:rPr>
          <w:noProof/>
        </w:rPr>
        <w:fldChar w:fldCharType="end"/>
      </w:r>
      <w:r w:rsidR="00F852A1">
        <w:t>-</w:t>
      </w:r>
      <w:r w:rsidR="00F80E77">
        <w:fldChar w:fldCharType="begin"/>
      </w:r>
      <w:r w:rsidR="00F80E77">
        <w:instrText xml:space="preserve"> SEQ Figure \* ARABIC \s 1 </w:instrText>
      </w:r>
      <w:r w:rsidR="00F80E77">
        <w:fldChar w:fldCharType="separate"/>
      </w:r>
      <w:r w:rsidR="00E86EE1">
        <w:rPr>
          <w:noProof/>
        </w:rPr>
        <w:t>18</w:t>
      </w:r>
      <w:r w:rsidR="00F80E77">
        <w:rPr>
          <w:noProof/>
        </w:rPr>
        <w:fldChar w:fldCharType="end"/>
      </w:r>
      <w:bookmarkEnd w:id="379"/>
      <w:r>
        <w:t>:</w:t>
      </w:r>
      <w:r>
        <w:tab/>
        <w:t xml:space="preserve">Number time windows that each river water quality monitoring site was included the 10-year rolling trend analyses of nutrients, </w:t>
      </w:r>
      <w:r w:rsidR="006031B2" w:rsidRPr="004E4812">
        <w:rPr>
          <w:i/>
          <w:iCs/>
        </w:rPr>
        <w:t xml:space="preserve">E. </w:t>
      </w:r>
      <w:r w:rsidR="006031B2">
        <w:rPr>
          <w:i/>
          <w:iCs/>
        </w:rPr>
        <w:t>coli</w:t>
      </w:r>
      <w:r>
        <w:t xml:space="preserve">, </w:t>
      </w:r>
      <w:r w:rsidR="00CB3815">
        <w:t>clarity</w:t>
      </w:r>
      <w:r>
        <w:t xml:space="preserve">, </w:t>
      </w:r>
      <w:r w:rsidR="00CB3815">
        <w:t>turbidity</w:t>
      </w:r>
      <w:r>
        <w:t xml:space="preserve"> and MCI.</w:t>
      </w:r>
      <w:bookmarkEnd w:id="380"/>
      <w:bookmarkEnd w:id="381"/>
    </w:p>
    <w:p w14:paraId="53A4DA8E" w14:textId="77777777" w:rsidR="00412CF2" w:rsidRDefault="00412CF2" w:rsidP="00412CF2">
      <w:pPr>
        <w:pStyle w:val="CaptionText"/>
      </w:pPr>
      <w:r>
        <w:t xml:space="preserve"> </w:t>
      </w:r>
    </w:p>
    <w:p w14:paraId="46F20BEC" w14:textId="6B14D55A" w:rsidR="00101F9F" w:rsidRDefault="00ED3F88" w:rsidP="00A90BD4">
      <w:pPr>
        <w:pStyle w:val="BodyText"/>
        <w:keepNext/>
      </w:pPr>
      <w:bookmarkStart w:id="382" w:name="_Toc82600430"/>
      <w:r>
        <w:rPr>
          <w:noProof/>
        </w:rPr>
        <w:lastRenderedPageBreak/>
        <w:drawing>
          <wp:inline distT="0" distB="0" distL="0" distR="0" wp14:anchorId="09826E9E" wp14:editId="0A74A4CF">
            <wp:extent cx="5753100" cy="2981325"/>
            <wp:effectExtent l="0" t="0" r="0" b="9525"/>
            <wp:docPr id="202610509" name="Picture 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7"/>
                    <pic:cNvPicPr>
                      <a:picLocks noChangeAspect="1" noChangeArrowheads="1"/>
                    </pic:cNvPicPr>
                  </pic:nvPicPr>
                  <pic:blipFill>
                    <a:blip r:embed="rId66" cstate="print">
                      <a:extLst>
                        <a:ext uri="{28A0092B-C50C-407E-A947-70E740481C1C}">
                          <a14:useLocalDpi xmlns:a14="http://schemas.microsoft.com/office/drawing/2010/main" val="0"/>
                        </a:ext>
                      </a:extLst>
                    </a:blip>
                    <a:srcRect/>
                    <a:stretch>
                      <a:fillRect/>
                    </a:stretch>
                  </pic:blipFill>
                  <pic:spPr bwMode="auto">
                    <a:xfrm>
                      <a:off x="0" y="0"/>
                      <a:ext cx="5753100" cy="2981325"/>
                    </a:xfrm>
                    <a:prstGeom prst="rect">
                      <a:avLst/>
                    </a:prstGeom>
                    <a:noFill/>
                    <a:ln>
                      <a:noFill/>
                    </a:ln>
                  </pic:spPr>
                </pic:pic>
              </a:graphicData>
            </a:graphic>
          </wp:inline>
        </w:drawing>
      </w:r>
    </w:p>
    <w:p w14:paraId="3B521A91" w14:textId="70CE3B5E" w:rsidR="00E525AC" w:rsidRPr="00A90BD4" w:rsidRDefault="00E525AC" w:rsidP="00A90BD4">
      <w:pPr>
        <w:pStyle w:val="Caption"/>
        <w:keepNext w:val="0"/>
        <w:rPr>
          <w:vanish/>
          <w:specVanish/>
        </w:rPr>
      </w:pPr>
      <w:bookmarkStart w:id="383" w:name="_Ref210146777"/>
      <w:bookmarkStart w:id="384" w:name="_Toc212213504"/>
      <w:r>
        <w:t xml:space="preserve">Figure </w:t>
      </w:r>
      <w:r w:rsidR="00F80E77">
        <w:fldChar w:fldCharType="begin"/>
      </w:r>
      <w:r w:rsidR="00F80E77">
        <w:instrText xml:space="preserve"> STYLEREF "Heading 1" \s </w:instrText>
      </w:r>
      <w:r w:rsidR="00F80E77">
        <w:fldChar w:fldCharType="separate"/>
      </w:r>
      <w:r w:rsidR="00E86EE1">
        <w:rPr>
          <w:noProof/>
        </w:rPr>
        <w:t>5</w:t>
      </w:r>
      <w:r w:rsidR="00F80E77">
        <w:rPr>
          <w:noProof/>
        </w:rPr>
        <w:fldChar w:fldCharType="end"/>
      </w:r>
      <w:r>
        <w:noBreakHyphen/>
      </w:r>
      <w:r w:rsidR="00F80E77">
        <w:fldChar w:fldCharType="begin"/>
      </w:r>
      <w:r w:rsidR="00F80E77">
        <w:instrText xml:space="preserve"> SEQ Figure \s 1 </w:instrText>
      </w:r>
      <w:r w:rsidR="00F80E77">
        <w:fldChar w:fldCharType="separate"/>
      </w:r>
      <w:r w:rsidR="00E86EE1">
        <w:rPr>
          <w:noProof/>
        </w:rPr>
        <w:t>19</w:t>
      </w:r>
      <w:r w:rsidR="00F80E77">
        <w:rPr>
          <w:noProof/>
        </w:rPr>
        <w:fldChar w:fldCharType="end"/>
      </w:r>
      <w:bookmarkEnd w:id="383"/>
      <w:r>
        <w:t>:</w:t>
      </w:r>
      <w:r>
        <w:tab/>
        <w:t xml:space="preserve">Proportion of censored data for each site × variable combination for which </w:t>
      </w:r>
      <w:r w:rsidR="00EE419E">
        <w:t xml:space="preserve">10-year rolling </w:t>
      </w:r>
      <w:r>
        <w:t>trend</w:t>
      </w:r>
      <w:r w:rsidR="00EE419E">
        <w:t>s</w:t>
      </w:r>
      <w:r>
        <w:t xml:space="preserve"> w</w:t>
      </w:r>
      <w:r w:rsidR="00EC085B">
        <w:t>ere</w:t>
      </w:r>
      <w:r>
        <w:t xml:space="preserve"> assessed.</w:t>
      </w:r>
      <w:bookmarkEnd w:id="384"/>
    </w:p>
    <w:p w14:paraId="3075FA6F" w14:textId="1A968F2F" w:rsidR="00E525AC" w:rsidRPr="00E525AC" w:rsidRDefault="00E525AC" w:rsidP="00A90BD4">
      <w:pPr>
        <w:pStyle w:val="CaptionText"/>
      </w:pPr>
      <w:r>
        <w:t xml:space="preserve"> </w:t>
      </w:r>
      <w:r w:rsidR="00EE419E">
        <w:t>Note no MCI observations were censored</w:t>
      </w:r>
      <w:r>
        <w:t>.</w:t>
      </w:r>
    </w:p>
    <w:p w14:paraId="76615BBD" w14:textId="583318FA" w:rsidR="00412CF2" w:rsidRPr="00D546BB" w:rsidRDefault="00412CF2" w:rsidP="00EE376C">
      <w:pPr>
        <w:pStyle w:val="Heading3"/>
        <w:numPr>
          <w:ilvl w:val="2"/>
          <w:numId w:val="7"/>
        </w:numPr>
      </w:pPr>
      <w:r>
        <w:t xml:space="preserve">Trend </w:t>
      </w:r>
      <w:bookmarkEnd w:id="382"/>
      <w:r>
        <w:t>rate</w:t>
      </w:r>
    </w:p>
    <w:p w14:paraId="10095FEB" w14:textId="799B80C7" w:rsidR="00412CF2" w:rsidRDefault="00412CF2" w:rsidP="00412CF2">
      <w:pPr>
        <w:pStyle w:val="BodyText"/>
      </w:pPr>
      <w:r w:rsidRPr="008912B0">
        <w:t xml:space="preserve">Box and whisker plots </w:t>
      </w:r>
      <w:r w:rsidR="00F205AE" w:rsidRPr="008912B0">
        <w:t>summaris</w:t>
      </w:r>
      <w:r w:rsidR="00F205AE">
        <w:t>ing</w:t>
      </w:r>
      <w:r w:rsidR="00F205AE" w:rsidRPr="008912B0">
        <w:t xml:space="preserve"> </w:t>
      </w:r>
      <w:r w:rsidRPr="008912B0">
        <w:t xml:space="preserve">the trends </w:t>
      </w:r>
      <w:r>
        <w:t>assessed</w:t>
      </w:r>
      <w:r w:rsidRPr="008912B0">
        <w:t xml:space="preserve"> </w:t>
      </w:r>
      <w:r>
        <w:t xml:space="preserve">for each </w:t>
      </w:r>
      <w:r w:rsidRPr="008912B0">
        <w:t xml:space="preserve">10-year </w:t>
      </w:r>
      <w:r>
        <w:t xml:space="preserve">time window and </w:t>
      </w:r>
      <w:r w:rsidRPr="008912B0">
        <w:t>each water quality variable</w:t>
      </w:r>
      <w:r w:rsidR="002200CD">
        <w:t xml:space="preserve"> are provided in</w:t>
      </w:r>
      <w:r w:rsidRPr="008912B0">
        <w:t xml:space="preserve"> </w:t>
      </w:r>
      <w:r>
        <w:fldChar w:fldCharType="begin"/>
      </w:r>
      <w:r>
        <w:instrText xml:space="preserve"> REF _Ref82772788 \h </w:instrText>
      </w:r>
      <w:r>
        <w:fldChar w:fldCharType="separate"/>
      </w:r>
      <w:r w:rsidR="00E86EE1">
        <w:t xml:space="preserve">Figure </w:t>
      </w:r>
      <w:r w:rsidR="00E86EE1">
        <w:rPr>
          <w:noProof/>
        </w:rPr>
        <w:t>5</w:t>
      </w:r>
      <w:r w:rsidR="00E86EE1">
        <w:t>-</w:t>
      </w:r>
      <w:r w:rsidR="00E86EE1">
        <w:rPr>
          <w:noProof/>
        </w:rPr>
        <w:t>20</w:t>
      </w:r>
      <w:r>
        <w:fldChar w:fldCharType="end"/>
      </w:r>
      <w:r w:rsidRPr="008912B0">
        <w:t xml:space="preserve">. All </w:t>
      </w:r>
      <w:r>
        <w:t>assessed</w:t>
      </w:r>
      <w:r w:rsidRPr="008912B0">
        <w:t xml:space="preserve"> trends are included in these plots</w:t>
      </w:r>
      <w:r w:rsidR="0032119F" w:rsidRPr="0032119F">
        <w:t xml:space="preserve"> </w:t>
      </w:r>
      <w:proofErr w:type="gramStart"/>
      <w:r w:rsidR="0032119F">
        <w:t>provided that</w:t>
      </w:r>
      <w:proofErr w:type="gramEnd"/>
      <w:r w:rsidR="0032119F">
        <w:t xml:space="preserve"> the</w:t>
      </w:r>
      <w:r w:rsidR="00AC234B">
        <w:t>re</w:t>
      </w:r>
      <w:r w:rsidR="0032119F">
        <w:t xml:space="preserve"> </w:t>
      </w:r>
      <w:r w:rsidR="005B2DCE">
        <w:t>were</w:t>
      </w:r>
      <w:r w:rsidR="0032119F">
        <w:t xml:space="preserve"> at least 200 sites</w:t>
      </w:r>
      <w:r w:rsidR="008126FF">
        <w:t xml:space="preserve"> within the </w:t>
      </w:r>
      <w:r w:rsidR="008126FF" w:rsidRPr="008912B0">
        <w:t xml:space="preserve">10-year </w:t>
      </w:r>
      <w:r w:rsidR="008126FF">
        <w:t>time window</w:t>
      </w:r>
      <w:r w:rsidRPr="008912B0">
        <w:t xml:space="preserve">, irrespective of the </w:t>
      </w:r>
      <w:r>
        <w:t xml:space="preserve">level of </w:t>
      </w:r>
      <w:r w:rsidRPr="008912B0">
        <w:t xml:space="preserve">confidence in </w:t>
      </w:r>
      <w:r>
        <w:t>the assessment</w:t>
      </w:r>
      <w:r w:rsidRPr="008912B0">
        <w:t xml:space="preserve"> (</w:t>
      </w:r>
      <w:r>
        <w:t>see</w:t>
      </w:r>
      <w:r w:rsidRPr="008912B0">
        <w:t xml:space="preserve"> Section</w:t>
      </w:r>
      <w:r>
        <w:t xml:space="preserve"> </w:t>
      </w:r>
      <w:r>
        <w:fldChar w:fldCharType="begin"/>
      </w:r>
      <w:r>
        <w:instrText xml:space="preserve"> REF _Ref57642455 \r \h </w:instrText>
      </w:r>
      <w:r>
        <w:fldChar w:fldCharType="separate"/>
      </w:r>
      <w:r w:rsidR="00E86EE1">
        <w:t>3.2.3</w:t>
      </w:r>
      <w:r>
        <w:fldChar w:fldCharType="end"/>
      </w:r>
      <w:r w:rsidRPr="008912B0">
        <w:t>)</w:t>
      </w:r>
      <w:r>
        <w:t xml:space="preserve">. </w:t>
      </w:r>
      <w:r w:rsidRPr="008912B0">
        <w:t xml:space="preserve">The plots </w:t>
      </w:r>
      <w:r>
        <w:t xml:space="preserve">show </w:t>
      </w:r>
      <w:r w:rsidR="006F1812">
        <w:t xml:space="preserve">transient patterns in </w:t>
      </w:r>
      <w:r>
        <w:t>in median RSS for all variables</w:t>
      </w:r>
      <w:r w:rsidRPr="008912B0">
        <w:t>.</w:t>
      </w:r>
      <w:r>
        <w:t xml:space="preserve"> </w:t>
      </w:r>
    </w:p>
    <w:p w14:paraId="52B17065" w14:textId="538D3AC7" w:rsidR="00412CF2" w:rsidRDefault="00980AA4" w:rsidP="00412CF2">
      <w:pPr>
        <w:pStyle w:val="BodyText"/>
        <w:keepNext/>
      </w:pPr>
      <w:r>
        <w:rPr>
          <w:noProof/>
        </w:rPr>
        <w:lastRenderedPageBreak/>
        <w:drawing>
          <wp:inline distT="0" distB="0" distL="0" distR="0" wp14:anchorId="59FFACC2" wp14:editId="538E5D37">
            <wp:extent cx="5750560" cy="5750560"/>
            <wp:effectExtent l="0" t="0" r="2540" b="2540"/>
            <wp:docPr id="900984521" name="Picture 1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0"/>
                    <pic:cNvPicPr>
                      <a:picLocks noChangeAspect="1" noChangeArrowheads="1"/>
                    </pic:cNvPicPr>
                  </pic:nvPicPr>
                  <pic:blipFill>
                    <a:blip r:embed="rId67" cstate="print">
                      <a:extLst>
                        <a:ext uri="{28A0092B-C50C-407E-A947-70E740481C1C}">
                          <a14:useLocalDpi xmlns:a14="http://schemas.microsoft.com/office/drawing/2010/main" val="0"/>
                        </a:ext>
                      </a:extLst>
                    </a:blip>
                    <a:srcRect/>
                    <a:stretch>
                      <a:fillRect/>
                    </a:stretch>
                  </pic:blipFill>
                  <pic:spPr bwMode="auto">
                    <a:xfrm>
                      <a:off x="0" y="0"/>
                      <a:ext cx="5750560" cy="5750560"/>
                    </a:xfrm>
                    <a:prstGeom prst="rect">
                      <a:avLst/>
                    </a:prstGeom>
                    <a:noFill/>
                    <a:ln>
                      <a:noFill/>
                    </a:ln>
                  </pic:spPr>
                </pic:pic>
              </a:graphicData>
            </a:graphic>
          </wp:inline>
        </w:drawing>
      </w:r>
    </w:p>
    <w:p w14:paraId="7C31AB1A" w14:textId="09377F04" w:rsidR="00412CF2" w:rsidRPr="00701020" w:rsidRDefault="00412CF2" w:rsidP="00412CF2">
      <w:pPr>
        <w:pStyle w:val="Caption"/>
        <w:keepNext w:val="0"/>
        <w:rPr>
          <w:vanish/>
          <w:specVanish/>
        </w:rPr>
      </w:pPr>
      <w:bookmarkStart w:id="385" w:name="_Ref82772788"/>
      <w:bookmarkStart w:id="386" w:name="_Toc96690379"/>
      <w:bookmarkStart w:id="387" w:name="_Toc212213505"/>
      <w:r>
        <w:t xml:space="preserve">Figure </w:t>
      </w:r>
      <w:r w:rsidR="00F80E77">
        <w:fldChar w:fldCharType="begin"/>
      </w:r>
      <w:r w:rsidR="00F80E77">
        <w:instrText xml:space="preserve"> STYLEREF 1 \s </w:instrText>
      </w:r>
      <w:r w:rsidR="00F80E77">
        <w:fldChar w:fldCharType="separate"/>
      </w:r>
      <w:r w:rsidR="00E86EE1">
        <w:rPr>
          <w:noProof/>
        </w:rPr>
        <w:t>5</w:t>
      </w:r>
      <w:r w:rsidR="00F80E77">
        <w:rPr>
          <w:noProof/>
        </w:rPr>
        <w:fldChar w:fldCharType="end"/>
      </w:r>
      <w:r w:rsidR="00F852A1">
        <w:t>-</w:t>
      </w:r>
      <w:r w:rsidR="00F80E77">
        <w:fldChar w:fldCharType="begin"/>
      </w:r>
      <w:r w:rsidR="00F80E77">
        <w:instrText xml:space="preserve"> SEQ Figure \* ARABIC \s 1 </w:instrText>
      </w:r>
      <w:r w:rsidR="00F80E77">
        <w:fldChar w:fldCharType="separate"/>
      </w:r>
      <w:r w:rsidR="00E86EE1">
        <w:rPr>
          <w:noProof/>
        </w:rPr>
        <w:t>20</w:t>
      </w:r>
      <w:r w:rsidR="00F80E77">
        <w:rPr>
          <w:noProof/>
        </w:rPr>
        <w:fldChar w:fldCharType="end"/>
      </w:r>
      <w:bookmarkEnd w:id="385"/>
      <w:r>
        <w:t>:</w:t>
      </w:r>
      <w:r>
        <w:tab/>
        <w:t>Summary of raw trend rates for rolling 10-year windows.</w:t>
      </w:r>
      <w:bookmarkEnd w:id="386"/>
      <w:bookmarkEnd w:id="387"/>
    </w:p>
    <w:p w14:paraId="187E118A" w14:textId="0822970B" w:rsidR="00412CF2" w:rsidRDefault="00412CF2" w:rsidP="00412CF2">
      <w:pPr>
        <w:pStyle w:val="CaptionText"/>
      </w:pPr>
      <w:r>
        <w:t xml:space="preserve"> </w:t>
      </w:r>
      <w:r w:rsidRPr="00701020">
        <w:t>Box-and-whisker plots show the distributions of relative trend rates (i.e., Sen slopes) within each ten-year window</w:t>
      </w:r>
      <w:r>
        <w:t xml:space="preserve">. </w:t>
      </w:r>
      <w:r w:rsidRPr="002C06FD">
        <w:t>Black horizontal line in each box indicates the median of site trend</w:t>
      </w:r>
      <w:r>
        <w:t xml:space="preserve"> rate</w:t>
      </w:r>
      <w:r w:rsidRPr="002C06FD">
        <w:t xml:space="preserve">s, </w:t>
      </w:r>
      <w:r>
        <w:t xml:space="preserve">and the </w:t>
      </w:r>
      <w:r w:rsidRPr="007E7309">
        <w:t>box indicates the inter-quartile range</w:t>
      </w:r>
      <w:r>
        <w:t xml:space="preserve"> (IQR). Whiskers extend from the box to the largest (or smallest) values no more than </w:t>
      </w:r>
      <w:r w:rsidR="004B280D" w:rsidRPr="00BA0199">
        <w:t>1.5</w:t>
      </w:r>
      <w:r w:rsidR="004B280D">
        <w:t>×</w:t>
      </w:r>
      <w:r w:rsidR="004B280D" w:rsidRPr="00BA0199">
        <w:t>IQR</w:t>
      </w:r>
      <w:r w:rsidR="004B280D">
        <w:t xml:space="preserve"> </w:t>
      </w:r>
      <w:r>
        <w:t>from the box. Data beyond the whiskers are shown as</w:t>
      </w:r>
      <w:r w:rsidRPr="007E7309">
        <w:t xml:space="preserve"> and </w:t>
      </w:r>
      <w:r>
        <w:t>black circles</w:t>
      </w:r>
      <w:r w:rsidRPr="007E7309">
        <w:t>.</w:t>
      </w:r>
      <w:r>
        <w:t xml:space="preserve"> The red line indicates a trend rate of zero. Note, y-axis has a signed square root transformation. Units for each variable are given in </w:t>
      </w:r>
      <w:r>
        <w:fldChar w:fldCharType="begin"/>
      </w:r>
      <w:r>
        <w:instrText xml:space="preserve"> REF _Ref531425957 \h </w:instrText>
      </w:r>
      <w:r>
        <w:fldChar w:fldCharType="separate"/>
      </w:r>
      <w:r w:rsidR="00E86EE1" w:rsidRPr="003C1F13">
        <w:rPr>
          <w:szCs w:val="22"/>
        </w:rPr>
        <w:t xml:space="preserve">Table </w:t>
      </w:r>
      <w:r w:rsidR="00E86EE1">
        <w:rPr>
          <w:noProof/>
          <w:szCs w:val="22"/>
        </w:rPr>
        <w:t>2</w:t>
      </w:r>
      <w:r w:rsidR="00E86EE1">
        <w:rPr>
          <w:szCs w:val="22"/>
        </w:rPr>
        <w:t>-</w:t>
      </w:r>
      <w:r w:rsidR="00E86EE1">
        <w:rPr>
          <w:noProof/>
          <w:szCs w:val="22"/>
        </w:rPr>
        <w:t>1</w:t>
      </w:r>
      <w:r>
        <w:fldChar w:fldCharType="end"/>
      </w:r>
      <w:r>
        <w:t>.</w:t>
      </w:r>
    </w:p>
    <w:p w14:paraId="37738FCF" w14:textId="77777777" w:rsidR="00412CF2" w:rsidRDefault="00412CF2" w:rsidP="00EE376C">
      <w:pPr>
        <w:pStyle w:val="Heading3"/>
        <w:pageBreakBefore/>
        <w:numPr>
          <w:ilvl w:val="2"/>
          <w:numId w:val="7"/>
        </w:numPr>
      </w:pPr>
      <w:bookmarkStart w:id="388" w:name="_Toc82600431"/>
      <w:r>
        <w:lastRenderedPageBreak/>
        <w:t>Aggregate trends</w:t>
      </w:r>
      <w:bookmarkEnd w:id="388"/>
    </w:p>
    <w:p w14:paraId="6760C646" w14:textId="4EECBFA0" w:rsidR="00412CF2" w:rsidRDefault="00412CF2" w:rsidP="00412CF2">
      <w:pPr>
        <w:pStyle w:val="BodyText"/>
      </w:pPr>
      <w:r>
        <w:fldChar w:fldCharType="begin"/>
      </w:r>
      <w:r>
        <w:instrText xml:space="preserve"> REF _Ref82772887 \h </w:instrText>
      </w:r>
      <w:r>
        <w:fldChar w:fldCharType="separate"/>
      </w:r>
      <w:r w:rsidR="00E86EE1">
        <w:t xml:space="preserve">Figure </w:t>
      </w:r>
      <w:r w:rsidR="00E86EE1">
        <w:rPr>
          <w:noProof/>
        </w:rPr>
        <w:t>5</w:t>
      </w:r>
      <w:r w:rsidR="00E86EE1">
        <w:t>-</w:t>
      </w:r>
      <w:r w:rsidR="00E86EE1">
        <w:rPr>
          <w:noProof/>
        </w:rPr>
        <w:t>21</w:t>
      </w:r>
      <w:r>
        <w:fldChar w:fldCharType="end"/>
      </w:r>
      <w:r>
        <w:t xml:space="preserve"> shows the proportions of site trends assigned to each of the </w:t>
      </w:r>
      <w:r w:rsidR="00E56D00">
        <w:t xml:space="preserve">five </w:t>
      </w:r>
      <w:r>
        <w:t xml:space="preserve">categorical levels of confidence for </w:t>
      </w:r>
      <w:r w:rsidRPr="00D229FB">
        <w:t>C</w:t>
      </w:r>
      <w:r w:rsidR="00E56D00">
        <w:rPr>
          <w:vertAlign w:val="subscript"/>
        </w:rPr>
        <w:t>i</w:t>
      </w:r>
      <w:r>
        <w:t xml:space="preserve"> defined in </w:t>
      </w:r>
      <w:r>
        <w:fldChar w:fldCharType="begin"/>
      </w:r>
      <w:r>
        <w:instrText xml:space="preserve"> REF _Ref83289928 \h </w:instrText>
      </w:r>
      <w:r>
        <w:fldChar w:fldCharType="separate"/>
      </w:r>
      <w:r w:rsidR="00E86EE1">
        <w:t xml:space="preserve">Table </w:t>
      </w:r>
      <w:r w:rsidR="00E86EE1">
        <w:rPr>
          <w:noProof/>
        </w:rPr>
        <w:t>3</w:t>
      </w:r>
      <w:r w:rsidR="00E86EE1">
        <w:t>-</w:t>
      </w:r>
      <w:r w:rsidR="00E86EE1">
        <w:rPr>
          <w:noProof/>
        </w:rPr>
        <w:t>2</w:t>
      </w:r>
      <w:r>
        <w:fldChar w:fldCharType="end"/>
      </w:r>
      <w:r>
        <w:t xml:space="preserve"> for each of the 10-year time window</w:t>
      </w:r>
      <w:r w:rsidR="00E56D00">
        <w:t>.</w:t>
      </w:r>
      <w:r>
        <w:t xml:space="preserve"> These plots provide a national-scale summary of the assessed confidence in trend direction across sites and the rolling 10-year time windows. Time windows are only shown where </w:t>
      </w:r>
      <w:r w:rsidR="00FE1A86">
        <w:t>there w</w:t>
      </w:r>
      <w:r w:rsidR="00AC3BB6">
        <w:t>ere</w:t>
      </w:r>
      <w:r w:rsidR="00FE1A86">
        <w:t xml:space="preserve"> at least 200 sites within the </w:t>
      </w:r>
      <w:r w:rsidR="00FE1A86" w:rsidRPr="008912B0">
        <w:t xml:space="preserve">10-year </w:t>
      </w:r>
      <w:r w:rsidR="00FE1A86">
        <w:t>time window</w:t>
      </w:r>
      <w:r>
        <w:t>.</w:t>
      </w:r>
    </w:p>
    <w:p w14:paraId="06A34F9D" w14:textId="67DA611B" w:rsidR="00412CF2" w:rsidRDefault="00BB5688" w:rsidP="00412CF2">
      <w:pPr>
        <w:pStyle w:val="BodyText"/>
        <w:keepNext/>
      </w:pPr>
      <w:r>
        <w:rPr>
          <w:noProof/>
        </w:rPr>
        <w:drawing>
          <wp:inline distT="0" distB="0" distL="0" distR="0" wp14:anchorId="6D8ABAAD" wp14:editId="6D1AE5C8">
            <wp:extent cx="5750560" cy="5750560"/>
            <wp:effectExtent l="0" t="0" r="2540" b="2540"/>
            <wp:docPr id="277782167" name="Picture 2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1"/>
                    <pic:cNvPicPr>
                      <a:picLocks noChangeAspect="1" noChangeArrowheads="1"/>
                    </pic:cNvPicPr>
                  </pic:nvPicPr>
                  <pic:blipFill>
                    <a:blip r:embed="rId68" cstate="print">
                      <a:extLst>
                        <a:ext uri="{28A0092B-C50C-407E-A947-70E740481C1C}">
                          <a14:useLocalDpi xmlns:a14="http://schemas.microsoft.com/office/drawing/2010/main" val="0"/>
                        </a:ext>
                      </a:extLst>
                    </a:blip>
                    <a:srcRect/>
                    <a:stretch>
                      <a:fillRect/>
                    </a:stretch>
                  </pic:blipFill>
                  <pic:spPr bwMode="auto">
                    <a:xfrm>
                      <a:off x="0" y="0"/>
                      <a:ext cx="5750560" cy="5750560"/>
                    </a:xfrm>
                    <a:prstGeom prst="rect">
                      <a:avLst/>
                    </a:prstGeom>
                    <a:noFill/>
                    <a:ln>
                      <a:noFill/>
                    </a:ln>
                  </pic:spPr>
                </pic:pic>
              </a:graphicData>
            </a:graphic>
          </wp:inline>
        </w:drawing>
      </w:r>
    </w:p>
    <w:p w14:paraId="4231E7E4" w14:textId="78E593D5" w:rsidR="00412CF2" w:rsidRPr="009D616A" w:rsidRDefault="00412CF2" w:rsidP="00412CF2">
      <w:pPr>
        <w:pStyle w:val="Caption"/>
        <w:keepNext w:val="0"/>
        <w:rPr>
          <w:vanish/>
          <w:specVanish/>
        </w:rPr>
      </w:pPr>
      <w:bookmarkStart w:id="389" w:name="_Ref82772887"/>
      <w:bookmarkStart w:id="390" w:name="_Toc96690380"/>
      <w:bookmarkStart w:id="391" w:name="_Toc212213506"/>
      <w:r>
        <w:t xml:space="preserve">Figure </w:t>
      </w:r>
      <w:r w:rsidR="00F80E77">
        <w:fldChar w:fldCharType="begin"/>
      </w:r>
      <w:r w:rsidR="00F80E77">
        <w:instrText xml:space="preserve"> STYLEREF 1 \s </w:instrText>
      </w:r>
      <w:r w:rsidR="00F80E77">
        <w:fldChar w:fldCharType="separate"/>
      </w:r>
      <w:r w:rsidR="00E86EE1">
        <w:rPr>
          <w:noProof/>
        </w:rPr>
        <w:t>5</w:t>
      </w:r>
      <w:r w:rsidR="00F80E77">
        <w:rPr>
          <w:noProof/>
        </w:rPr>
        <w:fldChar w:fldCharType="end"/>
      </w:r>
      <w:r w:rsidR="00F852A1">
        <w:t>-</w:t>
      </w:r>
      <w:r w:rsidR="00F80E77">
        <w:fldChar w:fldCharType="begin"/>
      </w:r>
      <w:r w:rsidR="00F80E77">
        <w:instrText xml:space="preserve"> SEQ Figure \* ARABIC \s 1 </w:instrText>
      </w:r>
      <w:r w:rsidR="00F80E77">
        <w:fldChar w:fldCharType="separate"/>
      </w:r>
      <w:r w:rsidR="00E86EE1">
        <w:rPr>
          <w:noProof/>
        </w:rPr>
        <w:t>21</w:t>
      </w:r>
      <w:r w:rsidR="00F80E77">
        <w:rPr>
          <w:noProof/>
        </w:rPr>
        <w:fldChar w:fldCharType="end"/>
      </w:r>
      <w:bookmarkEnd w:id="389"/>
      <w:r>
        <w:t>:</w:t>
      </w:r>
      <w:r>
        <w:tab/>
        <w:t xml:space="preserve">Summary plot representing the proportion of </w:t>
      </w:r>
      <w:r w:rsidR="002D56CC">
        <w:t>improving</w:t>
      </w:r>
      <w:r>
        <w:t xml:space="preserve"> site trends at each categorical level of confidence for each of the rolling 10-year windows.</w:t>
      </w:r>
      <w:bookmarkEnd w:id="390"/>
      <w:bookmarkEnd w:id="391"/>
    </w:p>
    <w:p w14:paraId="0F99F5F7" w14:textId="7E72B5B5" w:rsidR="00412CF2" w:rsidRDefault="00412CF2" w:rsidP="00412CF2">
      <w:pPr>
        <w:pStyle w:val="CaptionText"/>
      </w:pPr>
      <w:r>
        <w:t xml:space="preserve"> </w:t>
      </w:r>
      <w:r w:rsidRPr="009D616A">
        <w:t xml:space="preserve">The plot shows the proportion of sites with </w:t>
      </w:r>
      <w:r w:rsidR="002D56CC">
        <w:t>improving</w:t>
      </w:r>
      <w:r w:rsidRPr="009D616A">
        <w:t xml:space="preserve"> trends at levels of confidence defined in</w:t>
      </w:r>
      <w:r>
        <w:t xml:space="preserve"> </w:t>
      </w:r>
      <w:r>
        <w:fldChar w:fldCharType="begin"/>
      </w:r>
      <w:r>
        <w:instrText xml:space="preserve"> REF _Ref83289928 \h </w:instrText>
      </w:r>
      <w:r>
        <w:fldChar w:fldCharType="separate"/>
      </w:r>
      <w:r w:rsidR="00E86EE1">
        <w:t xml:space="preserve">Table </w:t>
      </w:r>
      <w:r w:rsidR="00E86EE1">
        <w:rPr>
          <w:noProof/>
        </w:rPr>
        <w:t>3</w:t>
      </w:r>
      <w:r w:rsidR="00E86EE1">
        <w:t>-</w:t>
      </w:r>
      <w:r w:rsidR="00E86EE1">
        <w:rPr>
          <w:noProof/>
        </w:rPr>
        <w:t>2</w:t>
      </w:r>
      <w:r>
        <w:fldChar w:fldCharType="end"/>
      </w:r>
      <w:r w:rsidRPr="009D616A">
        <w:t>.</w:t>
      </w:r>
    </w:p>
    <w:p w14:paraId="1252B7F4" w14:textId="03995697" w:rsidR="00412CF2" w:rsidRDefault="00412CF2" w:rsidP="003045A7">
      <w:pPr>
        <w:pStyle w:val="BodyText"/>
        <w:pageBreakBefore/>
      </w:pPr>
      <w:r>
        <w:lastRenderedPageBreak/>
        <w:t xml:space="preserve">The national-scale proportions of </w:t>
      </w:r>
      <w:r w:rsidR="00E56D00">
        <w:t xml:space="preserve">improving </w:t>
      </w:r>
      <w:r>
        <w:t>trends (</w:t>
      </w:r>
      <w:r w:rsidRPr="0092265B">
        <w:t>P</w:t>
      </w:r>
      <w:r w:rsidR="00E56D00">
        <w:rPr>
          <w:vertAlign w:val="subscript"/>
        </w:rPr>
        <w:t>i</w:t>
      </w:r>
      <w:r>
        <w:t xml:space="preserve">) for each time window with more than 200 sites are summarised in </w:t>
      </w:r>
      <w:r>
        <w:fldChar w:fldCharType="begin"/>
      </w:r>
      <w:r>
        <w:instrText xml:space="preserve"> REF _Ref82772962 \h </w:instrText>
      </w:r>
      <w:r>
        <w:fldChar w:fldCharType="separate"/>
      </w:r>
      <w:r w:rsidR="00E86EE1">
        <w:t xml:space="preserve">Figure </w:t>
      </w:r>
      <w:r w:rsidR="00E86EE1">
        <w:rPr>
          <w:noProof/>
        </w:rPr>
        <w:t>5</w:t>
      </w:r>
      <w:r w:rsidR="00E86EE1">
        <w:t>-</w:t>
      </w:r>
      <w:r w:rsidR="00E86EE1">
        <w:rPr>
          <w:noProof/>
        </w:rPr>
        <w:t>22</w:t>
      </w:r>
      <w:r>
        <w:fldChar w:fldCharType="end"/>
      </w:r>
      <w:r>
        <w:t>. No variables exhibited monotonic changes in the P</w:t>
      </w:r>
      <w:r w:rsidR="00E56D00">
        <w:rPr>
          <w:vertAlign w:val="subscript"/>
        </w:rPr>
        <w:t>i</w:t>
      </w:r>
      <w:r>
        <w:t xml:space="preserve"> score. There were quasi-periodic fluctuations in P</w:t>
      </w:r>
      <w:r w:rsidR="00E56D00">
        <w:rPr>
          <w:vertAlign w:val="subscript"/>
        </w:rPr>
        <w:t>i</w:t>
      </w:r>
      <w:r>
        <w:t xml:space="preserve"> that varied between variables. The magnitude of the fluctuations was greatest for </w:t>
      </w:r>
      <w:r w:rsidR="00DD09CD">
        <w:t>TP</w:t>
      </w:r>
      <w:r>
        <w:t xml:space="preserve"> (ranging from </w:t>
      </w:r>
      <w:r w:rsidR="00D81854">
        <w:t>34</w:t>
      </w:r>
      <w:r>
        <w:t xml:space="preserve">% to </w:t>
      </w:r>
      <w:r w:rsidR="00D81854">
        <w:t>82</w:t>
      </w:r>
      <w:r>
        <w:t xml:space="preserve">%) and smallest for MCI (ranging from </w:t>
      </w:r>
      <w:r w:rsidR="002D1BF4">
        <w:t>33</w:t>
      </w:r>
      <w:r>
        <w:t xml:space="preserve">% to </w:t>
      </w:r>
      <w:r w:rsidR="00724C86">
        <w:t>4</w:t>
      </w:r>
      <w:r>
        <w:t xml:space="preserve">9%). MCI consistently had </w:t>
      </w:r>
      <w:proofErr w:type="gramStart"/>
      <w:r>
        <w:t>a majority of</w:t>
      </w:r>
      <w:proofErr w:type="gramEnd"/>
      <w:r>
        <w:t xml:space="preserve"> sites (i.e., &gt;50%) that had </w:t>
      </w:r>
      <w:r w:rsidR="007C65F6">
        <w:t>worsening</w:t>
      </w:r>
      <w:r w:rsidR="00F74605">
        <w:t xml:space="preserve"> </w:t>
      </w:r>
      <w:r>
        <w:t xml:space="preserve">trends. </w:t>
      </w:r>
      <w:r w:rsidR="007003F8">
        <w:t>Prior to 202</w:t>
      </w:r>
      <w:r w:rsidR="00F74605">
        <w:t xml:space="preserve">1, </w:t>
      </w:r>
      <w:r w:rsidR="00E67322" w:rsidRPr="007D5F4A">
        <w:rPr>
          <w:rStyle w:val="BodyTextChar"/>
        </w:rPr>
        <w:t>NH</w:t>
      </w:r>
      <w:r w:rsidR="00E67322" w:rsidRPr="00E67322">
        <w:rPr>
          <w:rStyle w:val="BodyTextChar"/>
          <w:vertAlign w:val="subscript"/>
        </w:rPr>
        <w:t>4</w:t>
      </w:r>
      <w:r w:rsidR="00E67322">
        <w:rPr>
          <w:rStyle w:val="BodyTextChar"/>
        </w:rPr>
        <w:t>-</w:t>
      </w:r>
      <w:r w:rsidR="00E67322" w:rsidRPr="007D5F4A">
        <w:rPr>
          <w:rStyle w:val="BodyTextChar"/>
        </w:rPr>
        <w:t>N</w:t>
      </w:r>
      <w:r w:rsidR="00F74605">
        <w:t xml:space="preserve"> demonstrated consistently improving trends, but over the last </w:t>
      </w:r>
      <w:proofErr w:type="gramStart"/>
      <w:r w:rsidR="00F74605">
        <w:t>three time</w:t>
      </w:r>
      <w:proofErr w:type="gramEnd"/>
      <w:r w:rsidR="00F74605">
        <w:t xml:space="preserve"> windows</w:t>
      </w:r>
      <w:r w:rsidR="00734CFC">
        <w:t xml:space="preserve"> trends are </w:t>
      </w:r>
      <w:r w:rsidR="00724C86">
        <w:t>predominantly</w:t>
      </w:r>
      <w:r w:rsidR="00734CFC">
        <w:t xml:space="preserve"> </w:t>
      </w:r>
      <w:r w:rsidR="007C65F6">
        <w:t>worsening</w:t>
      </w:r>
      <w:r w:rsidR="00734CFC">
        <w:t>.</w:t>
      </w:r>
    </w:p>
    <w:p w14:paraId="4C15714C" w14:textId="2334CAED" w:rsidR="00412CF2" w:rsidRDefault="00172A08" w:rsidP="00412CF2">
      <w:pPr>
        <w:pStyle w:val="BodyText"/>
        <w:keepNext/>
      </w:pPr>
      <w:r>
        <w:rPr>
          <w:noProof/>
        </w:rPr>
        <w:drawing>
          <wp:inline distT="0" distB="0" distL="0" distR="0" wp14:anchorId="6E640B87" wp14:editId="50411DA3">
            <wp:extent cx="5750560" cy="5750560"/>
            <wp:effectExtent l="0" t="0" r="2540" b="2540"/>
            <wp:docPr id="1755430863" name="Picture 2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2"/>
                    <pic:cNvPicPr>
                      <a:picLocks noChangeAspect="1" noChangeArrowheads="1"/>
                    </pic:cNvPicPr>
                  </pic:nvPicPr>
                  <pic:blipFill>
                    <a:blip r:embed="rId69" cstate="print">
                      <a:extLst>
                        <a:ext uri="{28A0092B-C50C-407E-A947-70E740481C1C}">
                          <a14:useLocalDpi xmlns:a14="http://schemas.microsoft.com/office/drawing/2010/main" val="0"/>
                        </a:ext>
                      </a:extLst>
                    </a:blip>
                    <a:srcRect/>
                    <a:stretch>
                      <a:fillRect/>
                    </a:stretch>
                  </pic:blipFill>
                  <pic:spPr bwMode="auto">
                    <a:xfrm>
                      <a:off x="0" y="0"/>
                      <a:ext cx="5750560" cy="5750560"/>
                    </a:xfrm>
                    <a:prstGeom prst="rect">
                      <a:avLst/>
                    </a:prstGeom>
                    <a:noFill/>
                    <a:ln>
                      <a:noFill/>
                    </a:ln>
                  </pic:spPr>
                </pic:pic>
              </a:graphicData>
            </a:graphic>
          </wp:inline>
        </w:drawing>
      </w:r>
    </w:p>
    <w:p w14:paraId="6DA85E74" w14:textId="40A2E983" w:rsidR="00412CF2" w:rsidRPr="009D616A" w:rsidRDefault="00412CF2" w:rsidP="00412CF2">
      <w:pPr>
        <w:pStyle w:val="Caption"/>
        <w:keepNext w:val="0"/>
        <w:rPr>
          <w:vanish/>
          <w:specVanish/>
        </w:rPr>
      </w:pPr>
      <w:bookmarkStart w:id="392" w:name="_Ref82772962"/>
      <w:bookmarkStart w:id="393" w:name="_Toc96690381"/>
      <w:bookmarkStart w:id="394" w:name="_Toc212213507"/>
      <w:r>
        <w:t xml:space="preserve">Figure </w:t>
      </w:r>
      <w:r w:rsidR="00F80E77">
        <w:fldChar w:fldCharType="begin"/>
      </w:r>
      <w:r w:rsidR="00F80E77">
        <w:instrText xml:space="preserve"> STYLEREF 1 \s </w:instrText>
      </w:r>
      <w:r w:rsidR="00F80E77">
        <w:fldChar w:fldCharType="separate"/>
      </w:r>
      <w:r w:rsidR="00E86EE1">
        <w:rPr>
          <w:noProof/>
        </w:rPr>
        <w:t>5</w:t>
      </w:r>
      <w:r w:rsidR="00F80E77">
        <w:rPr>
          <w:noProof/>
        </w:rPr>
        <w:fldChar w:fldCharType="end"/>
      </w:r>
      <w:r w:rsidR="00F852A1">
        <w:t>-</w:t>
      </w:r>
      <w:r w:rsidR="00F80E77">
        <w:fldChar w:fldCharType="begin"/>
      </w:r>
      <w:r w:rsidR="00F80E77">
        <w:instrText xml:space="preserve"> SEQ Figure \* ARABIC \s 1 </w:instrText>
      </w:r>
      <w:r w:rsidR="00F80E77">
        <w:fldChar w:fldCharType="separate"/>
      </w:r>
      <w:r w:rsidR="00E86EE1">
        <w:rPr>
          <w:noProof/>
        </w:rPr>
        <w:t>22</w:t>
      </w:r>
      <w:r w:rsidR="00F80E77">
        <w:rPr>
          <w:noProof/>
        </w:rPr>
        <w:fldChar w:fldCharType="end"/>
      </w:r>
      <w:bookmarkEnd w:id="392"/>
      <w:r>
        <w:t>:</w:t>
      </w:r>
      <w:r>
        <w:tab/>
      </w:r>
      <w:bookmarkStart w:id="395" w:name="_Hlk211946421"/>
      <w:r>
        <w:t xml:space="preserve">Summary plot representing the proportion of </w:t>
      </w:r>
      <w:r w:rsidR="002D56CC">
        <w:t>improving</w:t>
      </w:r>
      <w:r>
        <w:t xml:space="preserve"> site trends (P</w:t>
      </w:r>
      <w:r w:rsidR="002D56CC">
        <w:rPr>
          <w:vertAlign w:val="subscript"/>
        </w:rPr>
        <w:t>i</w:t>
      </w:r>
      <w:r>
        <w:t>) for each of the rolling 10-year windows</w:t>
      </w:r>
      <w:bookmarkEnd w:id="395"/>
      <w:r>
        <w:t>.</w:t>
      </w:r>
      <w:bookmarkEnd w:id="393"/>
      <w:bookmarkEnd w:id="394"/>
    </w:p>
    <w:p w14:paraId="6F3C6CEB" w14:textId="5BAAD29B" w:rsidR="00412CF2" w:rsidRPr="009D616A" w:rsidRDefault="00412CF2" w:rsidP="00412CF2">
      <w:pPr>
        <w:pStyle w:val="CaptionText"/>
      </w:pPr>
      <w:r>
        <w:t xml:space="preserve"> </w:t>
      </w:r>
      <w:r w:rsidR="00A278BC">
        <w:t>E</w:t>
      </w:r>
      <w:r w:rsidRPr="009D616A">
        <w:t xml:space="preserve">rror bars </w:t>
      </w:r>
      <w:r w:rsidR="00A278BC">
        <w:t>are</w:t>
      </w:r>
      <w:r w:rsidRPr="009D616A">
        <w:t xml:space="preserve"> 95% confidence </w:t>
      </w:r>
      <w:bookmarkStart w:id="396" w:name="_Hlk211946449"/>
      <w:r w:rsidRPr="009D616A">
        <w:t>intervals for P</w:t>
      </w:r>
      <w:r w:rsidR="002D56CC">
        <w:rPr>
          <w:vertAlign w:val="subscript"/>
        </w:rPr>
        <w:t>i</w:t>
      </w:r>
      <w:bookmarkEnd w:id="396"/>
      <w:r>
        <w:t>.</w:t>
      </w:r>
    </w:p>
    <w:p w14:paraId="7C2B590C" w14:textId="77777777" w:rsidR="00412CF2" w:rsidRPr="0089331E" w:rsidRDefault="00412CF2" w:rsidP="00EE376C">
      <w:pPr>
        <w:pStyle w:val="Heading1"/>
        <w:pageBreakBefore/>
        <w:numPr>
          <w:ilvl w:val="0"/>
          <w:numId w:val="7"/>
        </w:numPr>
        <w:spacing w:line="288" w:lineRule="atLeast"/>
      </w:pPr>
      <w:bookmarkStart w:id="397" w:name="_Toc531867985"/>
      <w:bookmarkStart w:id="398" w:name="_Toc82600432"/>
      <w:bookmarkStart w:id="399" w:name="_Toc96690333"/>
      <w:bookmarkStart w:id="400" w:name="_Toc212213449"/>
      <w:r w:rsidRPr="0089331E">
        <w:lastRenderedPageBreak/>
        <w:t>Discussion</w:t>
      </w:r>
      <w:bookmarkEnd w:id="397"/>
      <w:bookmarkEnd w:id="398"/>
      <w:bookmarkEnd w:id="399"/>
      <w:bookmarkEnd w:id="400"/>
    </w:p>
    <w:p w14:paraId="4DE8AFAD" w14:textId="1AC529DC" w:rsidR="00D37B16" w:rsidRDefault="00412CF2" w:rsidP="006F5386">
      <w:pPr>
        <w:pStyle w:val="BodyText"/>
      </w:pPr>
      <w:r w:rsidRPr="0089331E">
        <w:t xml:space="preserve">The purpose of </w:t>
      </w:r>
      <w:r w:rsidR="004B1199">
        <w:t xml:space="preserve">our </w:t>
      </w:r>
      <w:r w:rsidRPr="0089331E">
        <w:t xml:space="preserve">analyses </w:t>
      </w:r>
      <w:r w:rsidR="00721B2B">
        <w:t>w</w:t>
      </w:r>
      <w:r w:rsidR="00D7546B">
        <w:t xml:space="preserve">as </w:t>
      </w:r>
      <w:r w:rsidRPr="0089331E">
        <w:t xml:space="preserve">to provide information </w:t>
      </w:r>
      <w:r>
        <w:t>required</w:t>
      </w:r>
      <w:r w:rsidRPr="0089331E">
        <w:t xml:space="preserve"> </w:t>
      </w:r>
      <w:r>
        <w:t>for</w:t>
      </w:r>
      <w:r w:rsidRPr="0089331E">
        <w:t xml:space="preserve"> </w:t>
      </w:r>
      <w:r w:rsidR="004107CB">
        <w:t xml:space="preserve">national environmental </w:t>
      </w:r>
      <w:r w:rsidRPr="0089331E">
        <w:t>report</w:t>
      </w:r>
      <w:r>
        <w:t>ing</w:t>
      </w:r>
      <w:r w:rsidRPr="0089331E">
        <w:t xml:space="preserve"> </w:t>
      </w:r>
      <w:r>
        <w:t xml:space="preserve">and to </w:t>
      </w:r>
      <w:r w:rsidR="003A0DFC">
        <w:t xml:space="preserve">assist </w:t>
      </w:r>
      <w:r w:rsidR="009F1C53">
        <w:t xml:space="preserve">freshwater </w:t>
      </w:r>
      <w:r>
        <w:t>policy development</w:t>
      </w:r>
      <w:r w:rsidRPr="0089331E">
        <w:t>.</w:t>
      </w:r>
      <w:r w:rsidR="00164891">
        <w:t xml:space="preserve"> </w:t>
      </w:r>
      <w:r w:rsidR="00555266">
        <w:t xml:space="preserve">We </w:t>
      </w:r>
      <w:r w:rsidR="001A37FA">
        <w:t xml:space="preserve">overcame several challenges to </w:t>
      </w:r>
      <w:r w:rsidR="00555266">
        <w:t xml:space="preserve">fulfil this purpose </w:t>
      </w:r>
      <w:r w:rsidR="00142ACE">
        <w:t xml:space="preserve">by </w:t>
      </w:r>
      <w:r w:rsidR="00D37B16">
        <w:t>collatin</w:t>
      </w:r>
      <w:r w:rsidR="00142ACE">
        <w:t>g</w:t>
      </w:r>
      <w:r w:rsidR="00D37B16">
        <w:t xml:space="preserve"> and </w:t>
      </w:r>
      <w:r w:rsidR="00142ACE">
        <w:t xml:space="preserve">analysing </w:t>
      </w:r>
      <w:r w:rsidR="00D37B16">
        <w:t xml:space="preserve">a large volume of data </w:t>
      </w:r>
      <w:r w:rsidR="00823AC9">
        <w:t>for</w:t>
      </w:r>
      <w:r w:rsidR="00D37B16">
        <w:t xml:space="preserve"> several </w:t>
      </w:r>
      <w:r w:rsidR="00B2618A">
        <w:t xml:space="preserve">water quality </w:t>
      </w:r>
      <w:r w:rsidR="00D37B16">
        <w:t>variables collected at many sites over a long period by a diverse set of providers.</w:t>
      </w:r>
    </w:p>
    <w:p w14:paraId="422BCF29" w14:textId="1BD1B60E" w:rsidR="00C23FE5" w:rsidRDefault="00C029DA">
      <w:pPr>
        <w:pStyle w:val="BodyText"/>
      </w:pPr>
      <w:r w:rsidRPr="008205CA">
        <w:t xml:space="preserve">It is impossible for state and trend results to </w:t>
      </w:r>
      <w:r w:rsidR="0039095A" w:rsidRPr="008205CA">
        <w:t xml:space="preserve">precisely </w:t>
      </w:r>
      <w:r w:rsidRPr="008205CA">
        <w:t xml:space="preserve">represent true, but unknown, water quality conditions with unequivocal certainty because the observed data are samples of </w:t>
      </w:r>
      <w:r w:rsidR="007C58DD">
        <w:t xml:space="preserve">a </w:t>
      </w:r>
      <w:r w:rsidRPr="008205CA">
        <w:t>complete population</w:t>
      </w:r>
      <w:r w:rsidR="00EB49BB" w:rsidRPr="008205CA">
        <w:t>. Furthermore</w:t>
      </w:r>
      <w:r w:rsidRPr="008205CA">
        <w:t xml:space="preserve">, </w:t>
      </w:r>
      <w:r w:rsidR="009E1DD8">
        <w:t>t</w:t>
      </w:r>
      <w:r w:rsidR="003B5A9A">
        <w:t>he</w:t>
      </w:r>
      <w:r w:rsidR="0027477D" w:rsidRPr="00E969A8">
        <w:t xml:space="preserve"> results </w:t>
      </w:r>
      <w:r w:rsidR="003B5A9A" w:rsidRPr="00E969A8">
        <w:t>of our analyses</w:t>
      </w:r>
      <w:r w:rsidR="0027477D" w:rsidRPr="00E969A8">
        <w:t xml:space="preserve"> will be sensitive to various </w:t>
      </w:r>
      <w:r w:rsidR="00B76345" w:rsidRPr="00E969A8">
        <w:t xml:space="preserve">features </w:t>
      </w:r>
      <w:r w:rsidR="00223D3A" w:rsidRPr="00E969A8">
        <w:t>of the</w:t>
      </w:r>
      <w:r w:rsidR="0083161A" w:rsidRPr="00E969A8">
        <w:t xml:space="preserve"> </w:t>
      </w:r>
      <w:r w:rsidR="0027477D" w:rsidRPr="00E969A8">
        <w:t>water quality observation data</w:t>
      </w:r>
      <w:r w:rsidR="00000BE4" w:rsidRPr="00E969A8">
        <w:t xml:space="preserve">, </w:t>
      </w:r>
      <w:r w:rsidR="004473F7">
        <w:t>some</w:t>
      </w:r>
      <w:r w:rsidR="00223D3A" w:rsidRPr="00E969A8">
        <w:t xml:space="preserve"> </w:t>
      </w:r>
      <w:r w:rsidR="00000BE4" w:rsidRPr="00E969A8">
        <w:t>methodological choices</w:t>
      </w:r>
      <w:r w:rsidR="00001D3F" w:rsidRPr="00E969A8">
        <w:t>,</w:t>
      </w:r>
      <w:r w:rsidR="00000BE4" w:rsidRPr="00E969A8">
        <w:t xml:space="preserve"> and </w:t>
      </w:r>
      <w:r w:rsidR="00413E5D" w:rsidRPr="00E969A8">
        <w:t>the specifics of the monitoring network that generated the data</w:t>
      </w:r>
      <w:r w:rsidR="00ED4171" w:rsidRPr="00E969A8">
        <w:t xml:space="preserve">. </w:t>
      </w:r>
    </w:p>
    <w:p w14:paraId="063C3061" w14:textId="107CEDE3" w:rsidR="0083161A" w:rsidRPr="00E969A8" w:rsidRDefault="00D37108">
      <w:pPr>
        <w:pStyle w:val="BodyText"/>
      </w:pPr>
      <w:r w:rsidRPr="00BA6205">
        <w:t xml:space="preserve">We </w:t>
      </w:r>
      <w:r w:rsidR="0073521B" w:rsidRPr="008205CA">
        <w:t>discuss</w:t>
      </w:r>
      <w:r w:rsidRPr="00BA6205">
        <w:t xml:space="preserve"> </w:t>
      </w:r>
      <w:r w:rsidR="001601E9" w:rsidRPr="00E969A8">
        <w:t>f</w:t>
      </w:r>
      <w:r w:rsidR="00C72538">
        <w:t xml:space="preserve">actors </w:t>
      </w:r>
      <w:r w:rsidR="00A76F5A">
        <w:t xml:space="preserve">to consider when interpreting results </w:t>
      </w:r>
      <w:r w:rsidR="006973D0" w:rsidRPr="00E969A8">
        <w:t xml:space="preserve">in Section </w:t>
      </w:r>
      <w:r w:rsidR="006973D0" w:rsidRPr="00BA6205">
        <w:fldChar w:fldCharType="begin"/>
      </w:r>
      <w:r w:rsidR="006973D0" w:rsidRPr="00BA6205">
        <w:instrText xml:space="preserve"> REF _Ref210752065 \r \h </w:instrText>
      </w:r>
      <w:r w:rsidR="00BA6205">
        <w:instrText xml:space="preserve"> \* MERGEFORMAT </w:instrText>
      </w:r>
      <w:r w:rsidR="006973D0" w:rsidRPr="00BA6205">
        <w:fldChar w:fldCharType="separate"/>
      </w:r>
      <w:r w:rsidR="00E86EE1">
        <w:t>6.1</w:t>
      </w:r>
      <w:r w:rsidR="006973D0" w:rsidRPr="00BA6205">
        <w:fldChar w:fldCharType="end"/>
      </w:r>
      <w:r w:rsidRPr="00E969A8">
        <w:t xml:space="preserve"> </w:t>
      </w:r>
      <w:r w:rsidR="000B3D57" w:rsidRPr="00E969A8">
        <w:t>and describe</w:t>
      </w:r>
      <w:r w:rsidRPr="00E969A8">
        <w:t xml:space="preserve"> </w:t>
      </w:r>
      <w:r w:rsidR="00AB071F" w:rsidRPr="00E969A8">
        <w:t>some of the</w:t>
      </w:r>
      <w:r w:rsidRPr="00E969A8">
        <w:t xml:space="preserve"> </w:t>
      </w:r>
      <w:r w:rsidR="00AB071F" w:rsidRPr="008205CA">
        <w:t xml:space="preserve">measures we </w:t>
      </w:r>
      <w:r w:rsidR="00A472C6" w:rsidRPr="008205CA">
        <w:t xml:space="preserve">applied </w:t>
      </w:r>
      <w:r w:rsidR="00AB071F" w:rsidRPr="008205CA">
        <w:t>to mitigate</w:t>
      </w:r>
      <w:r w:rsidR="0081311D">
        <w:t xml:space="preserve"> </w:t>
      </w:r>
      <w:r w:rsidR="008B005B">
        <w:t>or better understand</w:t>
      </w:r>
      <w:r w:rsidR="00AB071F" w:rsidRPr="008205CA">
        <w:t xml:space="preserve"> their effects</w:t>
      </w:r>
      <w:r w:rsidR="00C23FE5">
        <w:t>,</w:t>
      </w:r>
      <w:r w:rsidR="00AB071F" w:rsidRPr="008205CA">
        <w:t xml:space="preserve"> but </w:t>
      </w:r>
      <w:r w:rsidR="001613FE" w:rsidRPr="008205CA">
        <w:t>emphasise that u</w:t>
      </w:r>
      <w:r w:rsidR="007B530D" w:rsidRPr="00BA6205">
        <w:t xml:space="preserve">sers of our results should be cognisant of these factors </w:t>
      </w:r>
      <w:r w:rsidR="008D154A" w:rsidRPr="008205CA">
        <w:t xml:space="preserve">when interpreting results. </w:t>
      </w:r>
    </w:p>
    <w:p w14:paraId="19C933E3" w14:textId="6C56A8B8" w:rsidR="00A64952" w:rsidRDefault="00A64952" w:rsidP="00A64952">
      <w:pPr>
        <w:pStyle w:val="BodyText"/>
      </w:pPr>
      <w:r>
        <w:t>S</w:t>
      </w:r>
      <w:r w:rsidRPr="00CA0089">
        <w:t>everal</w:t>
      </w:r>
      <w:r>
        <w:t xml:space="preserve"> </w:t>
      </w:r>
      <w:r w:rsidRPr="00CA0089">
        <w:t xml:space="preserve">additional analyses and interpretive approaches could further enhance </w:t>
      </w:r>
      <w:r>
        <w:t>the</w:t>
      </w:r>
      <w:r w:rsidRPr="00CA0089">
        <w:t xml:space="preserve"> utility</w:t>
      </w:r>
      <w:r>
        <w:t xml:space="preserve"> of the information presented </w:t>
      </w:r>
      <w:r w:rsidR="00A67097">
        <w:t>in this report</w:t>
      </w:r>
      <w:r w:rsidRPr="00CA0089">
        <w:t xml:space="preserve">. </w:t>
      </w:r>
      <w:r>
        <w:t xml:space="preserve">We acknowledge some of these </w:t>
      </w:r>
      <w:r w:rsidR="00B46E35">
        <w:t xml:space="preserve">in Section </w:t>
      </w:r>
      <w:r w:rsidR="006973D0">
        <w:fldChar w:fldCharType="begin"/>
      </w:r>
      <w:r w:rsidR="006973D0">
        <w:instrText xml:space="preserve"> REF _Ref210752048 \r \h </w:instrText>
      </w:r>
      <w:r w:rsidR="006973D0">
        <w:fldChar w:fldCharType="separate"/>
      </w:r>
      <w:r w:rsidR="00E86EE1">
        <w:t>6.2</w:t>
      </w:r>
      <w:r w:rsidR="006973D0">
        <w:fldChar w:fldCharType="end"/>
      </w:r>
      <w:r w:rsidR="006973D0">
        <w:t xml:space="preserve"> </w:t>
      </w:r>
      <w:r>
        <w:t>but emphasise that these were</w:t>
      </w:r>
      <w:r w:rsidRPr="00CA0089">
        <w:t xml:space="preserve"> outside the scope of the current work.</w:t>
      </w:r>
    </w:p>
    <w:p w14:paraId="346111BB" w14:textId="7348C875" w:rsidR="00291DC5" w:rsidRDefault="00D275CF" w:rsidP="00291DC5">
      <w:pPr>
        <w:pStyle w:val="Heading2"/>
      </w:pPr>
      <w:bookmarkStart w:id="401" w:name="_Ref210752065"/>
      <w:bookmarkStart w:id="402" w:name="_Toc212213450"/>
      <w:r>
        <w:t>F</w:t>
      </w:r>
      <w:r w:rsidR="00AD77AE">
        <w:t>actors</w:t>
      </w:r>
      <w:r w:rsidR="00927A4F">
        <w:t xml:space="preserve"> </w:t>
      </w:r>
      <w:r w:rsidR="00292276">
        <w:t>to consider when interpreting results</w:t>
      </w:r>
      <w:bookmarkEnd w:id="401"/>
      <w:bookmarkEnd w:id="402"/>
    </w:p>
    <w:p w14:paraId="627AC767" w14:textId="0BC35437" w:rsidR="002B24FD" w:rsidRDefault="00632B55" w:rsidP="00886404">
      <w:pPr>
        <w:pStyle w:val="BodyText"/>
        <w:rPr>
          <w:szCs w:val="22"/>
        </w:rPr>
      </w:pPr>
      <w:r w:rsidRPr="00632B55">
        <w:rPr>
          <w:szCs w:val="22"/>
        </w:rPr>
        <w:t>Operational, methodological, and strategic aspects relating to the water quality data and analysis techniques have the potential to influence our results. In this section we outline examples of how these three aspects can be influential and their possible consequences for results of our state and trend analyses.</w:t>
      </w:r>
      <w:r w:rsidR="00E321FF">
        <w:rPr>
          <w:szCs w:val="22"/>
        </w:rPr>
        <w:t xml:space="preserve"> </w:t>
      </w:r>
      <w:r w:rsidR="00EE3D3C">
        <w:rPr>
          <w:szCs w:val="22"/>
        </w:rPr>
        <w:t>F</w:t>
      </w:r>
      <w:r w:rsidR="00274E6F">
        <w:rPr>
          <w:szCs w:val="22"/>
        </w:rPr>
        <w:t>irst</w:t>
      </w:r>
      <w:r w:rsidR="00EE3D3C">
        <w:rPr>
          <w:szCs w:val="22"/>
        </w:rPr>
        <w:t>,</w:t>
      </w:r>
      <w:r w:rsidR="00274E6F">
        <w:rPr>
          <w:szCs w:val="22"/>
        </w:rPr>
        <w:t xml:space="preserve"> </w:t>
      </w:r>
      <w:r w:rsidR="00EE3D3C">
        <w:rPr>
          <w:szCs w:val="22"/>
        </w:rPr>
        <w:t xml:space="preserve">we </w:t>
      </w:r>
      <w:r w:rsidR="00812CC3">
        <w:rPr>
          <w:szCs w:val="22"/>
        </w:rPr>
        <w:t xml:space="preserve">highlight </w:t>
      </w:r>
      <w:r w:rsidR="002B1423">
        <w:rPr>
          <w:szCs w:val="22"/>
        </w:rPr>
        <w:t xml:space="preserve">some technical methods applied to mitigate </w:t>
      </w:r>
      <w:r w:rsidR="00273D6F">
        <w:rPr>
          <w:szCs w:val="22"/>
        </w:rPr>
        <w:t xml:space="preserve">the </w:t>
      </w:r>
      <w:r w:rsidR="000F2F82">
        <w:rPr>
          <w:szCs w:val="22"/>
        </w:rPr>
        <w:t xml:space="preserve">potential </w:t>
      </w:r>
      <w:r w:rsidR="00273D6F">
        <w:rPr>
          <w:szCs w:val="22"/>
        </w:rPr>
        <w:t xml:space="preserve">influence of </w:t>
      </w:r>
      <w:r w:rsidR="00023B3A">
        <w:rPr>
          <w:szCs w:val="22"/>
        </w:rPr>
        <w:t>operational factors</w:t>
      </w:r>
      <w:r w:rsidR="00273D6F">
        <w:rPr>
          <w:szCs w:val="22"/>
        </w:rPr>
        <w:t xml:space="preserve"> on </w:t>
      </w:r>
      <w:r w:rsidR="00951E25">
        <w:rPr>
          <w:szCs w:val="22"/>
        </w:rPr>
        <w:t xml:space="preserve">state and trend </w:t>
      </w:r>
      <w:r w:rsidR="00273D6F">
        <w:rPr>
          <w:szCs w:val="22"/>
        </w:rPr>
        <w:t>results</w:t>
      </w:r>
      <w:r w:rsidR="00023B3A">
        <w:rPr>
          <w:szCs w:val="22"/>
        </w:rPr>
        <w:t xml:space="preserve">. </w:t>
      </w:r>
      <w:r w:rsidR="00EE3D3C">
        <w:rPr>
          <w:szCs w:val="22"/>
        </w:rPr>
        <w:t>Second, w</w:t>
      </w:r>
      <w:r w:rsidR="00023B3A">
        <w:rPr>
          <w:szCs w:val="22"/>
        </w:rPr>
        <w:t xml:space="preserve">e </w:t>
      </w:r>
      <w:r w:rsidR="00001DBE">
        <w:rPr>
          <w:szCs w:val="22"/>
        </w:rPr>
        <w:t xml:space="preserve">clarify </w:t>
      </w:r>
      <w:r w:rsidR="00CE528C">
        <w:rPr>
          <w:szCs w:val="22"/>
        </w:rPr>
        <w:t xml:space="preserve">why </w:t>
      </w:r>
      <w:r w:rsidR="00771BB4">
        <w:rPr>
          <w:szCs w:val="22"/>
        </w:rPr>
        <w:t>methodo</w:t>
      </w:r>
      <w:r w:rsidR="005B6041">
        <w:rPr>
          <w:szCs w:val="22"/>
        </w:rPr>
        <w:t xml:space="preserve">logical </w:t>
      </w:r>
      <w:r w:rsidR="002776E0">
        <w:rPr>
          <w:szCs w:val="22"/>
        </w:rPr>
        <w:t xml:space="preserve">choices </w:t>
      </w:r>
      <w:r w:rsidR="0042747F">
        <w:rPr>
          <w:szCs w:val="22"/>
        </w:rPr>
        <w:t xml:space="preserve">of the analysis </w:t>
      </w:r>
      <w:r w:rsidR="00055F3E">
        <w:rPr>
          <w:szCs w:val="22"/>
        </w:rPr>
        <w:t xml:space="preserve">can </w:t>
      </w:r>
      <w:r w:rsidR="003A23B8">
        <w:rPr>
          <w:szCs w:val="22"/>
        </w:rPr>
        <w:t xml:space="preserve">influence </w:t>
      </w:r>
      <w:r w:rsidR="00A627BE">
        <w:rPr>
          <w:szCs w:val="22"/>
        </w:rPr>
        <w:t xml:space="preserve">state and trend </w:t>
      </w:r>
      <w:r w:rsidR="003A23B8">
        <w:rPr>
          <w:szCs w:val="22"/>
        </w:rPr>
        <w:t xml:space="preserve">results </w:t>
      </w:r>
      <w:r w:rsidR="00727B05">
        <w:rPr>
          <w:szCs w:val="22"/>
        </w:rPr>
        <w:t xml:space="preserve">and </w:t>
      </w:r>
      <w:r w:rsidR="008E486A">
        <w:rPr>
          <w:szCs w:val="22"/>
        </w:rPr>
        <w:t xml:space="preserve">describe </w:t>
      </w:r>
      <w:r w:rsidR="00871383">
        <w:rPr>
          <w:szCs w:val="22"/>
        </w:rPr>
        <w:t xml:space="preserve">how </w:t>
      </w:r>
      <w:r w:rsidR="00664692">
        <w:rPr>
          <w:szCs w:val="22"/>
        </w:rPr>
        <w:t xml:space="preserve">our </w:t>
      </w:r>
      <w:r w:rsidR="00CD7B71">
        <w:rPr>
          <w:szCs w:val="22"/>
        </w:rPr>
        <w:t xml:space="preserve">rolling </w:t>
      </w:r>
      <w:r w:rsidR="004D44B1">
        <w:rPr>
          <w:szCs w:val="22"/>
        </w:rPr>
        <w:t xml:space="preserve">trend </w:t>
      </w:r>
      <w:r w:rsidR="00871383">
        <w:rPr>
          <w:szCs w:val="22"/>
        </w:rPr>
        <w:t xml:space="preserve">analyses </w:t>
      </w:r>
      <w:r w:rsidR="00CB5F42">
        <w:rPr>
          <w:szCs w:val="22"/>
        </w:rPr>
        <w:t xml:space="preserve">can </w:t>
      </w:r>
      <w:r w:rsidR="00AA326D">
        <w:rPr>
          <w:szCs w:val="22"/>
        </w:rPr>
        <w:t xml:space="preserve">aid </w:t>
      </w:r>
      <w:r w:rsidR="002E4B8B">
        <w:rPr>
          <w:szCs w:val="22"/>
        </w:rPr>
        <w:t xml:space="preserve">interpretation of results. </w:t>
      </w:r>
      <w:r w:rsidR="00AA326D">
        <w:rPr>
          <w:szCs w:val="22"/>
        </w:rPr>
        <w:t xml:space="preserve">Third, </w:t>
      </w:r>
      <w:r w:rsidR="00F92177">
        <w:rPr>
          <w:szCs w:val="22"/>
        </w:rPr>
        <w:t>we</w:t>
      </w:r>
      <w:r w:rsidR="005C6F15">
        <w:rPr>
          <w:szCs w:val="22"/>
        </w:rPr>
        <w:t xml:space="preserve"> </w:t>
      </w:r>
      <w:r w:rsidR="00FF7EDF">
        <w:rPr>
          <w:szCs w:val="22"/>
        </w:rPr>
        <w:t xml:space="preserve">describe </w:t>
      </w:r>
      <w:r w:rsidR="00326D1F">
        <w:rPr>
          <w:szCs w:val="22"/>
        </w:rPr>
        <w:t xml:space="preserve">how </w:t>
      </w:r>
      <w:r w:rsidR="006C7F3D">
        <w:rPr>
          <w:szCs w:val="22"/>
        </w:rPr>
        <w:t xml:space="preserve">strategic factors </w:t>
      </w:r>
      <w:r w:rsidR="00143B46">
        <w:rPr>
          <w:szCs w:val="22"/>
        </w:rPr>
        <w:t xml:space="preserve">can influence state and trend </w:t>
      </w:r>
      <w:r w:rsidR="00446A43">
        <w:rPr>
          <w:szCs w:val="22"/>
        </w:rPr>
        <w:t>results</w:t>
      </w:r>
      <w:r w:rsidR="00695DED">
        <w:rPr>
          <w:szCs w:val="22"/>
        </w:rPr>
        <w:t xml:space="preserve"> but </w:t>
      </w:r>
      <w:r w:rsidR="0067706D">
        <w:rPr>
          <w:szCs w:val="22"/>
        </w:rPr>
        <w:t xml:space="preserve">were not </w:t>
      </w:r>
      <w:r w:rsidR="00A76AFB">
        <w:rPr>
          <w:szCs w:val="22"/>
        </w:rPr>
        <w:t xml:space="preserve">investigated </w:t>
      </w:r>
      <w:r w:rsidR="00534656">
        <w:rPr>
          <w:szCs w:val="22"/>
        </w:rPr>
        <w:t>in this report</w:t>
      </w:r>
      <w:r w:rsidR="00A76AFB">
        <w:rPr>
          <w:szCs w:val="22"/>
        </w:rPr>
        <w:t>.</w:t>
      </w:r>
      <w:r w:rsidR="00EF063F">
        <w:rPr>
          <w:szCs w:val="22"/>
        </w:rPr>
        <w:t xml:space="preserve"> </w:t>
      </w:r>
      <w:r w:rsidR="00EF063F" w:rsidRPr="00EF063F">
        <w:rPr>
          <w:szCs w:val="22"/>
        </w:rPr>
        <w:t xml:space="preserve">The degree to which results are sensitive to the various influencing factors will depend on water quality variable, site, </w:t>
      </w:r>
      <w:proofErr w:type="gramStart"/>
      <w:r w:rsidR="00EF063F" w:rsidRPr="00EF063F">
        <w:rPr>
          <w:szCs w:val="22"/>
        </w:rPr>
        <w:t>time period</w:t>
      </w:r>
      <w:proofErr w:type="gramEnd"/>
      <w:r w:rsidR="00EF063F" w:rsidRPr="00EF063F">
        <w:rPr>
          <w:szCs w:val="22"/>
        </w:rPr>
        <w:t>, and type of analysis.</w:t>
      </w:r>
      <w:r w:rsidR="00EF063F">
        <w:rPr>
          <w:rStyle w:val="CommentReference"/>
          <w:rFonts w:cs="Times New Roman"/>
        </w:rPr>
        <w:t xml:space="preserve"> </w:t>
      </w:r>
    </w:p>
    <w:p w14:paraId="6FCEE9FF" w14:textId="6E56AA53" w:rsidR="000A37C0" w:rsidRDefault="000D2C2E" w:rsidP="008205CA">
      <w:pPr>
        <w:pStyle w:val="Heading3"/>
      </w:pPr>
      <w:r>
        <w:t>Operational</w:t>
      </w:r>
    </w:p>
    <w:p w14:paraId="635DD5DE" w14:textId="3A5D43FE" w:rsidR="002C60F6" w:rsidRDefault="00C60F7D" w:rsidP="00886404">
      <w:pPr>
        <w:pStyle w:val="BodyText"/>
        <w:rPr>
          <w:szCs w:val="22"/>
        </w:rPr>
      </w:pPr>
      <w:r w:rsidRPr="00C60F7D">
        <w:rPr>
          <w:szCs w:val="22"/>
        </w:rPr>
        <w:t>Features within water quality observation data that can arise at the operational level for a site × variable combination and have the potential to influence our results, include the following</w:t>
      </w:r>
      <w:r w:rsidR="000469C0">
        <w:rPr>
          <w:szCs w:val="22"/>
        </w:rPr>
        <w:t xml:space="preserve">. </w:t>
      </w:r>
    </w:p>
    <w:p w14:paraId="5789F98F" w14:textId="77777777" w:rsidR="001B1D83" w:rsidRPr="00A444DE" w:rsidRDefault="001B1D83" w:rsidP="001B1D83">
      <w:pPr>
        <w:pStyle w:val="BulletLevel1"/>
      </w:pPr>
      <w:r>
        <w:rPr>
          <w:szCs w:val="22"/>
        </w:rPr>
        <w:t>The proportion and position of missing data.</w:t>
      </w:r>
    </w:p>
    <w:p w14:paraId="3365816F" w14:textId="5DBD43BC" w:rsidR="00A444DE" w:rsidRPr="00FF4613" w:rsidRDefault="00A444DE" w:rsidP="001B1D83">
      <w:pPr>
        <w:pStyle w:val="BulletLevel1"/>
      </w:pPr>
      <w:r>
        <w:rPr>
          <w:szCs w:val="22"/>
        </w:rPr>
        <w:t>Uneven observation frequency.</w:t>
      </w:r>
    </w:p>
    <w:p w14:paraId="01457D99" w14:textId="34EADF43" w:rsidR="00C70659" w:rsidRDefault="000F2E70" w:rsidP="008205CA">
      <w:pPr>
        <w:pStyle w:val="BulletLevel1"/>
      </w:pPr>
      <w:r>
        <w:t>T</w:t>
      </w:r>
      <w:r w:rsidR="004B570D" w:rsidRPr="00A90BD4">
        <w:t>he proportion of censored data</w:t>
      </w:r>
      <w:r w:rsidR="00EB7090">
        <w:t>.</w:t>
      </w:r>
    </w:p>
    <w:p w14:paraId="4216D657" w14:textId="0ADF1C78" w:rsidR="00C70659" w:rsidRPr="009847EC" w:rsidRDefault="00DD14D2" w:rsidP="008205CA">
      <w:pPr>
        <w:pStyle w:val="BulletLevel1"/>
      </w:pPr>
      <w:r>
        <w:t>Observation d</w:t>
      </w:r>
      <w:r w:rsidR="004B570D" w:rsidRPr="00A90BD4">
        <w:t>ata precision</w:t>
      </w:r>
      <w:r w:rsidR="00EB7090">
        <w:t>.</w:t>
      </w:r>
    </w:p>
    <w:p w14:paraId="3D2CD0B4" w14:textId="229C9DB5" w:rsidR="004B570D" w:rsidRPr="006169B0" w:rsidRDefault="00EB7090" w:rsidP="008205CA">
      <w:pPr>
        <w:pStyle w:val="BulletLevel1"/>
      </w:pPr>
      <w:r>
        <w:t>C</w:t>
      </w:r>
      <w:r w:rsidR="004B570D" w:rsidRPr="00A90BD4">
        <w:t>hanges in detection limits within the assessment period</w:t>
      </w:r>
      <w:r>
        <w:t>.</w:t>
      </w:r>
    </w:p>
    <w:p w14:paraId="4B33F9D9" w14:textId="07B370B3" w:rsidR="004B570D" w:rsidRDefault="00EB7090" w:rsidP="006169B0">
      <w:pPr>
        <w:pStyle w:val="BulletLevel1"/>
      </w:pPr>
      <w:r>
        <w:t>C</w:t>
      </w:r>
      <w:r w:rsidR="003F3BFF">
        <w:t xml:space="preserve">hanges in </w:t>
      </w:r>
      <w:r w:rsidR="003F3BFF" w:rsidRPr="00A90BD4">
        <w:t>data precision</w:t>
      </w:r>
      <w:r w:rsidR="003F3BFF" w:rsidRPr="00372AD0">
        <w:t xml:space="preserve"> </w:t>
      </w:r>
      <w:r w:rsidR="003F3BFF" w:rsidRPr="00A90BD4">
        <w:t>within the assessment period</w:t>
      </w:r>
      <w:r>
        <w:t>.</w:t>
      </w:r>
    </w:p>
    <w:p w14:paraId="3330259F" w14:textId="63A9F7DF" w:rsidR="00D826DC" w:rsidRDefault="00D826DC" w:rsidP="00D826DC">
      <w:pPr>
        <w:pStyle w:val="BodyText"/>
        <w:rPr>
          <w:szCs w:val="22"/>
        </w:rPr>
      </w:pPr>
      <w:r>
        <w:rPr>
          <w:szCs w:val="22"/>
        </w:rPr>
        <w:t xml:space="preserve">Our analysis applied transparent assumptions and robust technical procedures designed to maximise the degree to which results </w:t>
      </w:r>
      <w:r w:rsidR="00EB298D">
        <w:rPr>
          <w:szCs w:val="22"/>
        </w:rPr>
        <w:t xml:space="preserve">for </w:t>
      </w:r>
      <w:r w:rsidR="00EB298D">
        <w:t xml:space="preserve">a site </w:t>
      </w:r>
      <w:r w:rsidR="00EB298D" w:rsidRPr="0035084A">
        <w:t>×</w:t>
      </w:r>
      <w:r w:rsidR="00EB298D">
        <w:t xml:space="preserve"> variable combination</w:t>
      </w:r>
      <w:r w:rsidR="00EB298D">
        <w:rPr>
          <w:szCs w:val="22"/>
        </w:rPr>
        <w:t xml:space="preserve"> </w:t>
      </w:r>
      <w:proofErr w:type="gramStart"/>
      <w:r>
        <w:rPr>
          <w:szCs w:val="22"/>
        </w:rPr>
        <w:t>reflect</w:t>
      </w:r>
      <w:proofErr w:type="gramEnd"/>
      <w:r>
        <w:rPr>
          <w:szCs w:val="22"/>
        </w:rPr>
        <w:t xml:space="preserve"> true</w:t>
      </w:r>
      <w:r w:rsidRPr="00A90BD4">
        <w:rPr>
          <w:color w:val="auto"/>
          <w:szCs w:val="22"/>
        </w:rPr>
        <w:t xml:space="preserve">, but </w:t>
      </w:r>
      <w:r w:rsidRPr="00A90BD4">
        <w:rPr>
          <w:color w:val="auto"/>
          <w:szCs w:val="22"/>
        </w:rPr>
        <w:lastRenderedPageBreak/>
        <w:t xml:space="preserve">unknown, </w:t>
      </w:r>
      <w:r>
        <w:rPr>
          <w:color w:val="auto"/>
          <w:szCs w:val="22"/>
        </w:rPr>
        <w:t xml:space="preserve">water quality </w:t>
      </w:r>
      <w:r w:rsidRPr="00A90BD4">
        <w:rPr>
          <w:color w:val="auto"/>
          <w:szCs w:val="22"/>
        </w:rPr>
        <w:t xml:space="preserve">conditions </w:t>
      </w:r>
      <w:r w:rsidR="004B38E7">
        <w:rPr>
          <w:color w:val="auto"/>
          <w:szCs w:val="22"/>
        </w:rPr>
        <w:t xml:space="preserve">while </w:t>
      </w:r>
      <w:r w:rsidR="00FC550C">
        <w:rPr>
          <w:color w:val="auto"/>
          <w:szCs w:val="22"/>
        </w:rPr>
        <w:t xml:space="preserve">accounting for </w:t>
      </w:r>
      <w:r w:rsidR="003E53DB">
        <w:rPr>
          <w:color w:val="auto"/>
          <w:szCs w:val="22"/>
        </w:rPr>
        <w:t xml:space="preserve">the </w:t>
      </w:r>
      <w:r w:rsidR="00DF56C7">
        <w:rPr>
          <w:color w:val="auto"/>
          <w:szCs w:val="22"/>
        </w:rPr>
        <w:t xml:space="preserve">features listed </w:t>
      </w:r>
      <w:r w:rsidRPr="00A90BD4">
        <w:rPr>
          <w:color w:val="auto"/>
          <w:szCs w:val="22"/>
        </w:rPr>
        <w:t xml:space="preserve">above. </w:t>
      </w:r>
      <w:r w:rsidR="00030CBD">
        <w:rPr>
          <w:color w:val="auto"/>
          <w:szCs w:val="22"/>
        </w:rPr>
        <w:t>W</w:t>
      </w:r>
      <w:r w:rsidRPr="00A90BD4">
        <w:rPr>
          <w:color w:val="auto"/>
        </w:rPr>
        <w:t xml:space="preserve">hen producing results for each site × variable combination, our approach applied </w:t>
      </w:r>
      <w:r w:rsidR="009B2B8A">
        <w:rPr>
          <w:color w:val="auto"/>
        </w:rPr>
        <w:t xml:space="preserve">the following </w:t>
      </w:r>
      <w:r w:rsidRPr="00A90BD4">
        <w:rPr>
          <w:color w:val="auto"/>
        </w:rPr>
        <w:t xml:space="preserve">technical procedures designed to mitigate the effects of (sometimes time-varying) </w:t>
      </w:r>
      <w:r>
        <w:rPr>
          <w:color w:val="auto"/>
        </w:rPr>
        <w:t xml:space="preserve">features </w:t>
      </w:r>
      <w:r w:rsidRPr="00A90BD4">
        <w:rPr>
          <w:color w:val="auto"/>
        </w:rPr>
        <w:t>that can be contained within observation data.</w:t>
      </w:r>
    </w:p>
    <w:p w14:paraId="634EFCAC" w14:textId="34ED15FE" w:rsidR="00C34383" w:rsidRDefault="00C34383" w:rsidP="005E1144">
      <w:pPr>
        <w:pStyle w:val="BulletLevel1"/>
        <w:rPr>
          <w:color w:val="auto"/>
        </w:rPr>
      </w:pPr>
      <w:r w:rsidRPr="00A90BD4">
        <w:rPr>
          <w:color w:val="auto"/>
        </w:rPr>
        <w:t>The irregular</w:t>
      </w:r>
      <w:r>
        <w:rPr>
          <w:color w:val="auto"/>
        </w:rPr>
        <w:t xml:space="preserve"> or systematic changes</w:t>
      </w:r>
      <w:r w:rsidRPr="00A90BD4">
        <w:rPr>
          <w:color w:val="auto"/>
        </w:rPr>
        <w:t xml:space="preserve"> </w:t>
      </w:r>
      <w:r>
        <w:rPr>
          <w:color w:val="auto"/>
        </w:rPr>
        <w:t xml:space="preserve">in </w:t>
      </w:r>
      <w:r w:rsidRPr="00A90BD4">
        <w:rPr>
          <w:color w:val="auto"/>
        </w:rPr>
        <w:t xml:space="preserve">sampling frequency </w:t>
      </w:r>
      <w:r w:rsidR="002663FF">
        <w:rPr>
          <w:color w:val="auto"/>
        </w:rPr>
        <w:t>were robustly handled</w:t>
      </w:r>
      <w:r w:rsidRPr="00A90BD4">
        <w:rPr>
          <w:color w:val="auto"/>
        </w:rPr>
        <w:t xml:space="preserve"> by </w:t>
      </w:r>
      <w:proofErr w:type="spellStart"/>
      <w:r w:rsidRPr="00A90BD4">
        <w:rPr>
          <w:color w:val="auto"/>
        </w:rPr>
        <w:t>downsampling</w:t>
      </w:r>
      <w:proofErr w:type="spellEnd"/>
      <w:r>
        <w:rPr>
          <w:color w:val="auto"/>
        </w:rPr>
        <w:t xml:space="preserve"> before calculating state</w:t>
      </w:r>
      <w:r w:rsidR="00F5283F">
        <w:rPr>
          <w:color w:val="auto"/>
        </w:rPr>
        <w:t xml:space="preserve"> and as part of the trend assessment</w:t>
      </w:r>
      <w:r w:rsidRPr="00A90BD4">
        <w:rPr>
          <w:color w:val="auto"/>
        </w:rPr>
        <w:t>.</w:t>
      </w:r>
    </w:p>
    <w:p w14:paraId="3FB1D7AC" w14:textId="36915DF2" w:rsidR="005E1144" w:rsidRDefault="00D22726" w:rsidP="005E1144">
      <w:pPr>
        <w:pStyle w:val="BulletLevel1"/>
        <w:rPr>
          <w:color w:val="auto"/>
        </w:rPr>
      </w:pPr>
      <w:r>
        <w:rPr>
          <w:color w:val="auto"/>
        </w:rPr>
        <w:t>T</w:t>
      </w:r>
      <w:r w:rsidR="005E1144" w:rsidRPr="00A90BD4">
        <w:rPr>
          <w:color w:val="auto"/>
        </w:rPr>
        <w:t xml:space="preserve">he censored data </w:t>
      </w:r>
      <w:r w:rsidR="002663FF">
        <w:rPr>
          <w:color w:val="auto"/>
        </w:rPr>
        <w:t>were robustly handled</w:t>
      </w:r>
      <w:r w:rsidR="005E1144" w:rsidRPr="00A90BD4">
        <w:rPr>
          <w:color w:val="auto"/>
        </w:rPr>
        <w:t xml:space="preserve"> </w:t>
      </w:r>
      <w:r>
        <w:rPr>
          <w:color w:val="auto"/>
        </w:rPr>
        <w:t>w</w:t>
      </w:r>
      <w:r w:rsidRPr="00331A25">
        <w:rPr>
          <w:color w:val="auto"/>
        </w:rPr>
        <w:t xml:space="preserve">hen calculating state </w:t>
      </w:r>
      <w:r w:rsidR="005E1144">
        <w:rPr>
          <w:color w:val="auto"/>
        </w:rPr>
        <w:t xml:space="preserve">by applying imputation based on </w:t>
      </w:r>
      <w:r w:rsidR="005E1144" w:rsidRPr="00A90BD4">
        <w:rPr>
          <w:color w:val="auto"/>
        </w:rPr>
        <w:t>the distribution of uncensored data</w:t>
      </w:r>
      <w:r w:rsidR="005E1144">
        <w:rPr>
          <w:color w:val="auto"/>
        </w:rPr>
        <w:t xml:space="preserve">. </w:t>
      </w:r>
    </w:p>
    <w:p w14:paraId="24ABBD59" w14:textId="436E27DD" w:rsidR="005E1144" w:rsidRPr="00A90BD4" w:rsidRDefault="005903D8" w:rsidP="005E1144">
      <w:pPr>
        <w:pStyle w:val="BulletLevel1"/>
        <w:rPr>
          <w:color w:val="auto"/>
        </w:rPr>
      </w:pPr>
      <w:r>
        <w:rPr>
          <w:color w:val="auto"/>
        </w:rPr>
        <w:t>T</w:t>
      </w:r>
      <w:r w:rsidR="005E1144" w:rsidRPr="006A3ED0">
        <w:rPr>
          <w:color w:val="auto"/>
        </w:rPr>
        <w:t>he censored data</w:t>
      </w:r>
      <w:r w:rsidR="005E1144">
        <w:rPr>
          <w:color w:val="auto"/>
        </w:rPr>
        <w:t xml:space="preserve"> </w:t>
      </w:r>
      <w:r w:rsidR="005E1144" w:rsidRPr="006A3ED0">
        <w:rPr>
          <w:color w:val="auto"/>
        </w:rPr>
        <w:t>w</w:t>
      </w:r>
      <w:r w:rsidR="00962B3C">
        <w:rPr>
          <w:color w:val="auto"/>
        </w:rPr>
        <w:t>ere robustly handled</w:t>
      </w:r>
      <w:r w:rsidR="005E1144" w:rsidRPr="006A3ED0">
        <w:rPr>
          <w:color w:val="auto"/>
        </w:rPr>
        <w:t xml:space="preserve"> </w:t>
      </w:r>
      <w:r w:rsidR="00A70F55">
        <w:rPr>
          <w:color w:val="auto"/>
        </w:rPr>
        <w:t xml:space="preserve">when calculating </w:t>
      </w:r>
      <w:r w:rsidR="00DD1937">
        <w:rPr>
          <w:color w:val="auto"/>
        </w:rPr>
        <w:t xml:space="preserve">both </w:t>
      </w:r>
      <w:r w:rsidR="00A70F55">
        <w:rPr>
          <w:color w:val="auto"/>
        </w:rPr>
        <w:t>trend</w:t>
      </w:r>
      <w:r w:rsidR="00DD1937">
        <w:rPr>
          <w:color w:val="auto"/>
        </w:rPr>
        <w:t xml:space="preserve"> rates and confidence in trend direction</w:t>
      </w:r>
      <w:r w:rsidR="005E1144" w:rsidRPr="00A90BD4">
        <w:rPr>
          <w:color w:val="auto"/>
        </w:rPr>
        <w:t xml:space="preserve">. </w:t>
      </w:r>
    </w:p>
    <w:p w14:paraId="4B1C5DDA" w14:textId="27B13A0C" w:rsidR="001D5375" w:rsidRPr="00C34383" w:rsidRDefault="001B467E">
      <w:pPr>
        <w:pStyle w:val="BulletLevel1"/>
        <w:rPr>
          <w:color w:val="auto"/>
        </w:rPr>
      </w:pPr>
      <w:r w:rsidRPr="00C34383">
        <w:rPr>
          <w:color w:val="auto"/>
        </w:rPr>
        <w:t xml:space="preserve">The effect of seasonality was detected and accounted for </w:t>
      </w:r>
      <w:r w:rsidR="007A39AA">
        <w:rPr>
          <w:color w:val="auto"/>
        </w:rPr>
        <w:t>by the</w:t>
      </w:r>
      <w:r w:rsidR="007A39AA" w:rsidRPr="00A90BD4">
        <w:rPr>
          <w:color w:val="auto"/>
        </w:rPr>
        <w:t xml:space="preserve"> </w:t>
      </w:r>
      <w:r w:rsidRPr="00C34383">
        <w:rPr>
          <w:color w:val="auto"/>
        </w:rPr>
        <w:t xml:space="preserve">trend </w:t>
      </w:r>
      <w:r w:rsidRPr="00A90BD4">
        <w:rPr>
          <w:color w:val="auto"/>
        </w:rPr>
        <w:t>analys</w:t>
      </w:r>
      <w:r w:rsidR="001832F7">
        <w:rPr>
          <w:color w:val="auto"/>
        </w:rPr>
        <w:t>e</w:t>
      </w:r>
      <w:r w:rsidRPr="00A90BD4">
        <w:rPr>
          <w:color w:val="auto"/>
        </w:rPr>
        <w:t>s</w:t>
      </w:r>
      <w:r w:rsidRPr="00C34383">
        <w:rPr>
          <w:color w:val="auto"/>
        </w:rPr>
        <w:t xml:space="preserve">. </w:t>
      </w:r>
    </w:p>
    <w:p w14:paraId="0EEC48A1" w14:textId="26B00BF7" w:rsidR="00C24D13" w:rsidRDefault="00E12EB6" w:rsidP="004A6CF7">
      <w:pPr>
        <w:pStyle w:val="BodyText"/>
        <w:rPr>
          <w:szCs w:val="22"/>
        </w:rPr>
      </w:pPr>
      <w:r w:rsidRPr="003821AC">
        <w:t xml:space="preserve">The proportion of censored data was relatively </w:t>
      </w:r>
      <w:r w:rsidR="00903F34">
        <w:t>low</w:t>
      </w:r>
      <w:r w:rsidRPr="003821AC">
        <w:t xml:space="preserve"> at most sites for most variables except for </w:t>
      </w:r>
      <w:r w:rsidRPr="007D5F4A">
        <w:rPr>
          <w:rStyle w:val="BodyTextChar"/>
        </w:rPr>
        <w:t>NH</w:t>
      </w:r>
      <w:r w:rsidRPr="00E67322">
        <w:rPr>
          <w:rStyle w:val="BodyTextChar"/>
          <w:vertAlign w:val="subscript"/>
        </w:rPr>
        <w:t>4</w:t>
      </w:r>
      <w:r>
        <w:rPr>
          <w:rStyle w:val="BodyTextChar"/>
        </w:rPr>
        <w:t>-</w:t>
      </w:r>
      <w:r w:rsidRPr="007D5F4A">
        <w:rPr>
          <w:rStyle w:val="BodyTextChar"/>
        </w:rPr>
        <w:t>N</w:t>
      </w:r>
      <w:r w:rsidRPr="003821AC">
        <w:t xml:space="preserve"> which contained considerably more censored data at more sites across all time periods compared to other variables</w:t>
      </w:r>
      <w:r w:rsidR="0021726B">
        <w:t xml:space="preserve"> </w:t>
      </w:r>
      <w:r w:rsidR="0021726B" w:rsidRPr="00E56BEF">
        <w:rPr>
          <w:szCs w:val="22"/>
        </w:rPr>
        <w:t>(</w:t>
      </w:r>
      <w:r w:rsidR="005C1509">
        <w:rPr>
          <w:szCs w:val="22"/>
        </w:rPr>
        <w:fldChar w:fldCharType="begin"/>
      </w:r>
      <w:r w:rsidR="005C1509">
        <w:rPr>
          <w:szCs w:val="22"/>
        </w:rPr>
        <w:instrText xml:space="preserve"> REF _Ref210144546 \h </w:instrText>
      </w:r>
      <w:r w:rsidR="005C1509">
        <w:rPr>
          <w:szCs w:val="22"/>
        </w:rPr>
      </w:r>
      <w:r w:rsidR="005C1509">
        <w:rPr>
          <w:szCs w:val="22"/>
        </w:rPr>
        <w:fldChar w:fldCharType="separate"/>
      </w:r>
      <w:r w:rsidR="00E86EE1">
        <w:t xml:space="preserve">Figure </w:t>
      </w:r>
      <w:r w:rsidR="00E86EE1">
        <w:rPr>
          <w:noProof/>
        </w:rPr>
        <w:t>5</w:t>
      </w:r>
      <w:r w:rsidR="00E86EE1">
        <w:noBreakHyphen/>
      </w:r>
      <w:r w:rsidR="00E86EE1">
        <w:rPr>
          <w:noProof/>
        </w:rPr>
        <w:t>2</w:t>
      </w:r>
      <w:r w:rsidR="005C1509">
        <w:rPr>
          <w:szCs w:val="22"/>
        </w:rPr>
        <w:fldChar w:fldCharType="end"/>
      </w:r>
      <w:r w:rsidR="0021726B" w:rsidRPr="00E56BEF">
        <w:rPr>
          <w:szCs w:val="22"/>
        </w:rPr>
        <w:t>)</w:t>
      </w:r>
      <w:r w:rsidRPr="003821AC">
        <w:t xml:space="preserve">. Therefore, </w:t>
      </w:r>
      <w:r w:rsidRPr="00E12EB6">
        <w:t xml:space="preserve">median values were not </w:t>
      </w:r>
      <w:r w:rsidR="00773A2B">
        <w:t>influence</w:t>
      </w:r>
      <w:r w:rsidR="009F6F4B">
        <w:t>d</w:t>
      </w:r>
      <w:r w:rsidR="00773A2B">
        <w:t xml:space="preserve"> by data</w:t>
      </w:r>
      <w:r w:rsidRPr="00E12EB6">
        <w:t xml:space="preserve"> censor</w:t>
      </w:r>
      <w:r w:rsidR="00773A2B">
        <w:t>ing</w:t>
      </w:r>
      <w:r w:rsidRPr="00E12EB6">
        <w:t xml:space="preserve"> for most variables at most sites.</w:t>
      </w:r>
      <w:r w:rsidR="00150D42">
        <w:rPr>
          <w:szCs w:val="22"/>
        </w:rPr>
        <w:t xml:space="preserve"> </w:t>
      </w:r>
      <w:r w:rsidR="004262FF">
        <w:rPr>
          <w:szCs w:val="22"/>
        </w:rPr>
        <w:t>However, o</w:t>
      </w:r>
      <w:r w:rsidR="005C79C0" w:rsidRPr="000B19DC">
        <w:rPr>
          <w:szCs w:val="22"/>
        </w:rPr>
        <w:t xml:space="preserve">ur trend analyses </w:t>
      </w:r>
      <w:r w:rsidR="004A1A29" w:rsidRPr="008205CA">
        <w:rPr>
          <w:szCs w:val="22"/>
        </w:rPr>
        <w:t>produce</w:t>
      </w:r>
      <w:r w:rsidR="00A27EC0" w:rsidRPr="008205CA">
        <w:rPr>
          <w:szCs w:val="22"/>
        </w:rPr>
        <w:t>d</w:t>
      </w:r>
      <w:r w:rsidR="005C79C0" w:rsidRPr="000B19DC">
        <w:rPr>
          <w:szCs w:val="22"/>
        </w:rPr>
        <w:t xml:space="preserve"> trend rates of zero </w:t>
      </w:r>
      <w:r w:rsidR="003954CF" w:rsidRPr="008205CA">
        <w:rPr>
          <w:szCs w:val="22"/>
        </w:rPr>
        <w:t xml:space="preserve">for </w:t>
      </w:r>
      <w:r w:rsidR="002D7A58" w:rsidRPr="007D5F4A">
        <w:rPr>
          <w:rStyle w:val="BodyTextChar"/>
        </w:rPr>
        <w:t>NH</w:t>
      </w:r>
      <w:r w:rsidR="002D7A58" w:rsidRPr="00E67322">
        <w:rPr>
          <w:rStyle w:val="BodyTextChar"/>
          <w:vertAlign w:val="subscript"/>
        </w:rPr>
        <w:t>4</w:t>
      </w:r>
      <w:r w:rsidR="002D7A58">
        <w:rPr>
          <w:rStyle w:val="BodyTextChar"/>
        </w:rPr>
        <w:t>-</w:t>
      </w:r>
      <w:r w:rsidR="002D7A58" w:rsidRPr="007D5F4A">
        <w:rPr>
          <w:rStyle w:val="BodyTextChar"/>
        </w:rPr>
        <w:t>N</w:t>
      </w:r>
      <w:r w:rsidR="003954CF" w:rsidRPr="008205CA">
        <w:rPr>
          <w:szCs w:val="22"/>
        </w:rPr>
        <w:t xml:space="preserve"> for many sites (i.e., ≥50%) </w:t>
      </w:r>
      <w:r w:rsidR="00266F58">
        <w:rPr>
          <w:szCs w:val="22"/>
        </w:rPr>
        <w:t xml:space="preserve">due to </w:t>
      </w:r>
      <w:r w:rsidR="00554955">
        <w:rPr>
          <w:szCs w:val="22"/>
        </w:rPr>
        <w:t>th</w:t>
      </w:r>
      <w:r w:rsidR="000A1138">
        <w:rPr>
          <w:szCs w:val="22"/>
        </w:rPr>
        <w:t>e</w:t>
      </w:r>
      <w:r w:rsidR="000816C6">
        <w:rPr>
          <w:szCs w:val="22"/>
        </w:rPr>
        <w:t xml:space="preserve"> hi</w:t>
      </w:r>
      <w:r w:rsidR="007A5166">
        <w:rPr>
          <w:szCs w:val="22"/>
        </w:rPr>
        <w:t xml:space="preserve">gh proportion of censored data </w:t>
      </w:r>
      <w:r w:rsidR="002C768C">
        <w:rPr>
          <w:szCs w:val="22"/>
        </w:rPr>
        <w:t xml:space="preserve">for </w:t>
      </w:r>
      <w:r w:rsidR="002C768C" w:rsidRPr="007D5F4A">
        <w:rPr>
          <w:rStyle w:val="BodyTextChar"/>
        </w:rPr>
        <w:t>NH</w:t>
      </w:r>
      <w:r w:rsidR="002C768C" w:rsidRPr="00E67322">
        <w:rPr>
          <w:rStyle w:val="BodyTextChar"/>
          <w:vertAlign w:val="subscript"/>
        </w:rPr>
        <w:t>4</w:t>
      </w:r>
      <w:r w:rsidR="002C768C">
        <w:rPr>
          <w:rStyle w:val="BodyTextChar"/>
        </w:rPr>
        <w:t>-</w:t>
      </w:r>
      <w:r w:rsidR="002C768C" w:rsidRPr="007D5F4A">
        <w:rPr>
          <w:rStyle w:val="BodyTextChar"/>
        </w:rPr>
        <w:t>N</w:t>
      </w:r>
      <w:r w:rsidR="002C768C" w:rsidRPr="008205CA">
        <w:rPr>
          <w:szCs w:val="22"/>
        </w:rPr>
        <w:t xml:space="preserve"> </w:t>
      </w:r>
      <w:r w:rsidR="005C79C0" w:rsidRPr="000B19DC">
        <w:rPr>
          <w:szCs w:val="22"/>
        </w:rPr>
        <w:t>(</w:t>
      </w:r>
      <w:r w:rsidR="00844E98">
        <w:rPr>
          <w:szCs w:val="22"/>
        </w:rPr>
        <w:fldChar w:fldCharType="begin"/>
      </w:r>
      <w:r w:rsidR="00844E98">
        <w:rPr>
          <w:szCs w:val="22"/>
        </w:rPr>
        <w:instrText xml:space="preserve"> REF _Ref82770623 \h </w:instrText>
      </w:r>
      <w:r w:rsidR="00844E98">
        <w:rPr>
          <w:szCs w:val="22"/>
        </w:rPr>
      </w:r>
      <w:r w:rsidR="00844E98">
        <w:rPr>
          <w:szCs w:val="22"/>
        </w:rPr>
        <w:fldChar w:fldCharType="separate"/>
      </w:r>
      <w:r w:rsidR="00E86EE1">
        <w:t xml:space="preserve">Figure </w:t>
      </w:r>
      <w:r w:rsidR="00E86EE1">
        <w:rPr>
          <w:noProof/>
        </w:rPr>
        <w:t>5</w:t>
      </w:r>
      <w:r w:rsidR="00E86EE1">
        <w:t>-</w:t>
      </w:r>
      <w:r w:rsidR="00E86EE1">
        <w:rPr>
          <w:noProof/>
        </w:rPr>
        <w:t>3</w:t>
      </w:r>
      <w:r w:rsidR="00844E98">
        <w:rPr>
          <w:szCs w:val="22"/>
        </w:rPr>
        <w:fldChar w:fldCharType="end"/>
      </w:r>
      <w:r w:rsidR="005C79C0" w:rsidRPr="000B19DC">
        <w:rPr>
          <w:szCs w:val="22"/>
        </w:rPr>
        <w:t xml:space="preserve">). </w:t>
      </w:r>
      <w:r w:rsidR="00F945AB" w:rsidRPr="00F945AB">
        <w:rPr>
          <w:szCs w:val="22"/>
        </w:rPr>
        <w:t xml:space="preserve">A trend rate of zero </w:t>
      </w:r>
      <w:r w:rsidR="00F945AB">
        <w:rPr>
          <w:szCs w:val="22"/>
        </w:rPr>
        <w:t>indicates</w:t>
      </w:r>
      <w:r w:rsidR="00F945AB" w:rsidRPr="00F945AB">
        <w:rPr>
          <w:szCs w:val="22"/>
        </w:rPr>
        <w:t xml:space="preserve"> that any underlying trend is too small to be reliably detected given the </w:t>
      </w:r>
      <w:r w:rsidR="00B420B5">
        <w:rPr>
          <w:szCs w:val="22"/>
        </w:rPr>
        <w:t>precision</w:t>
      </w:r>
      <w:r w:rsidR="00F945AB" w:rsidRPr="00F945AB">
        <w:rPr>
          <w:szCs w:val="22"/>
        </w:rPr>
        <w:t xml:space="preserve"> of the </w:t>
      </w:r>
      <w:r w:rsidR="00B420B5">
        <w:rPr>
          <w:szCs w:val="22"/>
        </w:rPr>
        <w:t>measured observations</w:t>
      </w:r>
      <w:r w:rsidR="00F945AB" w:rsidRPr="00F945AB">
        <w:rPr>
          <w:szCs w:val="22"/>
        </w:rPr>
        <w:t>.</w:t>
      </w:r>
      <w:r w:rsidR="00F945AB">
        <w:rPr>
          <w:szCs w:val="22"/>
        </w:rPr>
        <w:t xml:space="preserve"> </w:t>
      </w:r>
      <w:r w:rsidR="005C79C0" w:rsidRPr="007121AD">
        <w:rPr>
          <w:szCs w:val="22"/>
        </w:rPr>
        <w:t xml:space="preserve">We </w:t>
      </w:r>
      <w:r w:rsidR="00FB683E" w:rsidRPr="008205CA">
        <w:rPr>
          <w:szCs w:val="22"/>
        </w:rPr>
        <w:t xml:space="preserve">note that </w:t>
      </w:r>
      <w:r w:rsidR="00D12A7B" w:rsidRPr="008205CA">
        <w:rPr>
          <w:szCs w:val="22"/>
        </w:rPr>
        <w:t xml:space="preserve">results </w:t>
      </w:r>
      <w:r w:rsidR="00D12A7B">
        <w:rPr>
          <w:szCs w:val="22"/>
        </w:rPr>
        <w:t xml:space="preserve">showing </w:t>
      </w:r>
      <w:r w:rsidR="00D12A7B" w:rsidRPr="000B19DC">
        <w:rPr>
          <w:szCs w:val="22"/>
        </w:rPr>
        <w:t xml:space="preserve">trend rates of zero </w:t>
      </w:r>
      <w:r w:rsidR="009A322E" w:rsidRPr="008205CA">
        <w:rPr>
          <w:szCs w:val="22"/>
        </w:rPr>
        <w:t xml:space="preserve">are possible </w:t>
      </w:r>
      <w:r w:rsidR="00403940" w:rsidRPr="008205CA">
        <w:rPr>
          <w:szCs w:val="22"/>
        </w:rPr>
        <w:t xml:space="preserve">for </w:t>
      </w:r>
      <w:r w:rsidR="000B12C1" w:rsidRPr="008205CA">
        <w:rPr>
          <w:szCs w:val="22"/>
        </w:rPr>
        <w:t xml:space="preserve">any </w:t>
      </w:r>
      <w:r w:rsidR="0054236C" w:rsidRPr="008205CA">
        <w:rPr>
          <w:szCs w:val="22"/>
        </w:rPr>
        <w:t xml:space="preserve">site × variable combination </w:t>
      </w:r>
      <w:r w:rsidR="000B12C1" w:rsidRPr="008205CA">
        <w:rPr>
          <w:szCs w:val="22"/>
        </w:rPr>
        <w:t xml:space="preserve">with a </w:t>
      </w:r>
      <w:r w:rsidR="009619DF" w:rsidRPr="008205CA">
        <w:rPr>
          <w:szCs w:val="22"/>
        </w:rPr>
        <w:t xml:space="preserve">high proportion of censored values. </w:t>
      </w:r>
    </w:p>
    <w:p w14:paraId="00FFC422" w14:textId="5525655B" w:rsidR="00E70F5B" w:rsidRPr="00B200B6" w:rsidRDefault="00505B54" w:rsidP="008205CA">
      <w:pPr>
        <w:pStyle w:val="Heading3"/>
      </w:pPr>
      <w:r w:rsidRPr="00B200B6">
        <w:t>Methodological</w:t>
      </w:r>
    </w:p>
    <w:p w14:paraId="09859473" w14:textId="124158C0" w:rsidR="00B57336" w:rsidRPr="008205CA" w:rsidRDefault="00FB3D7E" w:rsidP="00B91E2E">
      <w:pPr>
        <w:pStyle w:val="BodyText"/>
        <w:rPr>
          <w:szCs w:val="22"/>
        </w:rPr>
      </w:pPr>
      <w:r w:rsidRPr="00FB3D7E">
        <w:rPr>
          <w:szCs w:val="22"/>
        </w:rPr>
        <w:t xml:space="preserve">Methodological choices required </w:t>
      </w:r>
      <w:r w:rsidR="00CC5591">
        <w:rPr>
          <w:szCs w:val="22"/>
        </w:rPr>
        <w:t xml:space="preserve">for </w:t>
      </w:r>
      <w:r w:rsidR="003D6CA4" w:rsidRPr="00FB3D7E">
        <w:rPr>
          <w:szCs w:val="22"/>
        </w:rPr>
        <w:t xml:space="preserve">water quality </w:t>
      </w:r>
      <w:r w:rsidRPr="00FB3D7E">
        <w:rPr>
          <w:szCs w:val="22"/>
        </w:rPr>
        <w:t>state and trend analysis that have the potential to influence our results include selection of analysis periods and rules for data inclusion.</w:t>
      </w:r>
      <w:r>
        <w:rPr>
          <w:szCs w:val="22"/>
        </w:rPr>
        <w:t xml:space="preserve"> </w:t>
      </w:r>
      <w:r w:rsidR="00185FED" w:rsidRPr="008205CA">
        <w:rPr>
          <w:szCs w:val="22"/>
        </w:rPr>
        <w:t>E</w:t>
      </w:r>
      <w:r w:rsidR="00B57336" w:rsidRPr="008205CA">
        <w:rPr>
          <w:szCs w:val="22"/>
        </w:rPr>
        <w:t xml:space="preserve">stimated state is influenced by length of assessment period because of differences in sample size and an implicit assumption of stationarity of the population within an assessment period. Trend direction is </w:t>
      </w:r>
      <w:r w:rsidR="00FA0C9A">
        <w:rPr>
          <w:szCs w:val="22"/>
        </w:rPr>
        <w:t>specific</w:t>
      </w:r>
      <w:r w:rsidR="00374A85">
        <w:rPr>
          <w:szCs w:val="22"/>
        </w:rPr>
        <w:t xml:space="preserve"> to </w:t>
      </w:r>
      <w:r w:rsidR="00A91455">
        <w:rPr>
          <w:szCs w:val="22"/>
        </w:rPr>
        <w:t xml:space="preserve">the </w:t>
      </w:r>
      <w:r w:rsidR="00B57336" w:rsidRPr="008205CA">
        <w:rPr>
          <w:szCs w:val="22"/>
        </w:rPr>
        <w:t xml:space="preserve">trend assessment period </w:t>
      </w:r>
      <w:r w:rsidR="00CB227D">
        <w:rPr>
          <w:szCs w:val="22"/>
        </w:rPr>
        <w:t>for which it is calculated</w:t>
      </w:r>
      <w:r w:rsidR="00C95AF5">
        <w:rPr>
          <w:szCs w:val="22"/>
        </w:rPr>
        <w:t>.</w:t>
      </w:r>
      <w:r w:rsidR="00CB227D">
        <w:rPr>
          <w:szCs w:val="22"/>
        </w:rPr>
        <w:t xml:space="preserve"> </w:t>
      </w:r>
      <w:r w:rsidR="00C95AF5">
        <w:rPr>
          <w:szCs w:val="22"/>
        </w:rPr>
        <w:t>T</w:t>
      </w:r>
      <w:r w:rsidR="00B57336" w:rsidRPr="008205CA">
        <w:rPr>
          <w:szCs w:val="22"/>
        </w:rPr>
        <w:t xml:space="preserve">rend direction can change </w:t>
      </w:r>
      <w:r w:rsidR="00990057">
        <w:rPr>
          <w:szCs w:val="22"/>
        </w:rPr>
        <w:t xml:space="preserve">between </w:t>
      </w:r>
      <w:r w:rsidR="007B4391">
        <w:rPr>
          <w:szCs w:val="22"/>
        </w:rPr>
        <w:t xml:space="preserve">adjacent </w:t>
      </w:r>
      <w:r w:rsidR="00990057">
        <w:rPr>
          <w:szCs w:val="22"/>
        </w:rPr>
        <w:t xml:space="preserve">periods </w:t>
      </w:r>
      <w:r w:rsidR="00B57336" w:rsidRPr="008205CA">
        <w:rPr>
          <w:szCs w:val="22"/>
        </w:rPr>
        <w:t xml:space="preserve">as demonstrated by our analysis of rolling trends. </w:t>
      </w:r>
    </w:p>
    <w:p w14:paraId="5B11FC3D" w14:textId="18249A80" w:rsidR="00BD47B4" w:rsidRPr="008205CA" w:rsidRDefault="00201B9F" w:rsidP="008205CA">
      <w:pPr>
        <w:pStyle w:val="BodyText"/>
        <w:rPr>
          <w:szCs w:val="22"/>
        </w:rPr>
      </w:pPr>
      <w:r>
        <w:rPr>
          <w:szCs w:val="22"/>
        </w:rPr>
        <w:t xml:space="preserve">Our analysis applied </w:t>
      </w:r>
      <w:r w:rsidR="008062DD" w:rsidRPr="00C37AB2">
        <w:rPr>
          <w:szCs w:val="22"/>
        </w:rPr>
        <w:t>a 5-year assessment period for state and 10</w:t>
      </w:r>
      <w:r w:rsidRPr="00C37AB2">
        <w:rPr>
          <w:szCs w:val="22"/>
        </w:rPr>
        <w:t>-</w:t>
      </w:r>
      <w:r w:rsidR="00D30257">
        <w:rPr>
          <w:szCs w:val="22"/>
        </w:rPr>
        <w:t>, 20-</w:t>
      </w:r>
      <w:r w:rsidR="00C11CDA">
        <w:rPr>
          <w:szCs w:val="22"/>
        </w:rPr>
        <w:t>,</w:t>
      </w:r>
      <w:r w:rsidR="00D30257">
        <w:rPr>
          <w:szCs w:val="22"/>
        </w:rPr>
        <w:t xml:space="preserve"> and </w:t>
      </w:r>
      <w:r w:rsidR="00C11CDA">
        <w:rPr>
          <w:szCs w:val="22"/>
        </w:rPr>
        <w:t>3</w:t>
      </w:r>
      <w:r w:rsidR="00D30257">
        <w:rPr>
          <w:szCs w:val="22"/>
        </w:rPr>
        <w:t>0</w:t>
      </w:r>
      <w:r w:rsidR="008062DD" w:rsidRPr="00C37AB2">
        <w:rPr>
          <w:szCs w:val="22"/>
        </w:rPr>
        <w:t xml:space="preserve">-year assessment </w:t>
      </w:r>
      <w:r w:rsidRPr="00C37AB2">
        <w:rPr>
          <w:szCs w:val="22"/>
        </w:rPr>
        <w:t>period</w:t>
      </w:r>
      <w:r w:rsidR="00D30257">
        <w:rPr>
          <w:szCs w:val="22"/>
        </w:rPr>
        <w:t>s</w:t>
      </w:r>
      <w:r w:rsidR="008062DD" w:rsidRPr="00C37AB2">
        <w:rPr>
          <w:szCs w:val="22"/>
        </w:rPr>
        <w:t xml:space="preserve"> for trend across all variables</w:t>
      </w:r>
      <w:r w:rsidR="001367F9">
        <w:rPr>
          <w:szCs w:val="22"/>
        </w:rPr>
        <w:t xml:space="preserve"> to </w:t>
      </w:r>
      <w:r w:rsidRPr="008205CA">
        <w:rPr>
          <w:szCs w:val="22"/>
        </w:rPr>
        <w:t xml:space="preserve">maintain consistency with previous </w:t>
      </w:r>
      <w:proofErr w:type="spellStart"/>
      <w:r w:rsidRPr="008205CA">
        <w:rPr>
          <w:szCs w:val="22"/>
        </w:rPr>
        <w:t>SoE</w:t>
      </w:r>
      <w:proofErr w:type="spellEnd"/>
      <w:r w:rsidRPr="008205CA">
        <w:rPr>
          <w:szCs w:val="22"/>
        </w:rPr>
        <w:t xml:space="preserve"> reporting</w:t>
      </w:r>
      <w:r w:rsidR="00C43342" w:rsidRPr="00C43342">
        <w:rPr>
          <w:szCs w:val="22"/>
        </w:rPr>
        <w:t xml:space="preserve"> </w:t>
      </w:r>
      <w:r w:rsidR="00C43342">
        <w:rPr>
          <w:szCs w:val="22"/>
        </w:rPr>
        <w:t xml:space="preserve">conducted for </w:t>
      </w:r>
      <w:r w:rsidR="00C43342" w:rsidRPr="00B655E0">
        <w:rPr>
          <w:szCs w:val="22"/>
        </w:rPr>
        <w:t>MfE and Stats NZ</w:t>
      </w:r>
      <w:r w:rsidRPr="008205CA">
        <w:rPr>
          <w:szCs w:val="22"/>
        </w:rPr>
        <w:t xml:space="preserve">. </w:t>
      </w:r>
      <w:r w:rsidR="00BD47B4">
        <w:rPr>
          <w:szCs w:val="22"/>
        </w:rPr>
        <w:t xml:space="preserve">We applied </w:t>
      </w:r>
      <w:r w:rsidR="0096306A">
        <w:rPr>
          <w:szCs w:val="22"/>
        </w:rPr>
        <w:t>r</w:t>
      </w:r>
      <w:r w:rsidR="00BD47B4" w:rsidRPr="008205CA">
        <w:rPr>
          <w:szCs w:val="22"/>
        </w:rPr>
        <w:t xml:space="preserve">ules for inclusion </w:t>
      </w:r>
      <w:r w:rsidR="00CC59D1">
        <w:rPr>
          <w:szCs w:val="22"/>
        </w:rPr>
        <w:t xml:space="preserve">within </w:t>
      </w:r>
      <w:r w:rsidR="00794A96">
        <w:rPr>
          <w:szCs w:val="22"/>
        </w:rPr>
        <w:t xml:space="preserve">these </w:t>
      </w:r>
      <w:r w:rsidR="00CC59D1">
        <w:rPr>
          <w:szCs w:val="22"/>
        </w:rPr>
        <w:t xml:space="preserve">analysis periods </w:t>
      </w:r>
      <w:r w:rsidR="00BD47B4" w:rsidRPr="008205CA">
        <w:rPr>
          <w:szCs w:val="22"/>
        </w:rPr>
        <w:t>to ensure adequate sample sizes and seasonal coverage</w:t>
      </w:r>
      <w:r w:rsidR="001B0593">
        <w:rPr>
          <w:szCs w:val="22"/>
        </w:rPr>
        <w:t xml:space="preserve"> (where applicable)</w:t>
      </w:r>
      <w:r w:rsidR="00BD47B4" w:rsidRPr="008205CA">
        <w:rPr>
          <w:szCs w:val="22"/>
        </w:rPr>
        <w:t xml:space="preserve"> for each analysis.</w:t>
      </w:r>
    </w:p>
    <w:p w14:paraId="3B9C0052" w14:textId="37A9989F" w:rsidR="004708D8" w:rsidRDefault="006912C2">
      <w:pPr>
        <w:pStyle w:val="BodyText"/>
        <w:rPr>
          <w:szCs w:val="22"/>
        </w:rPr>
      </w:pPr>
      <w:r w:rsidRPr="008205CA">
        <w:rPr>
          <w:szCs w:val="22"/>
        </w:rPr>
        <w:t>We compared trends across rolling 10-year windows</w:t>
      </w:r>
      <w:r w:rsidR="007C6EB6" w:rsidRPr="008205CA">
        <w:rPr>
          <w:szCs w:val="22"/>
        </w:rPr>
        <w:t xml:space="preserve"> to </w:t>
      </w:r>
      <w:r w:rsidR="007C6EB6">
        <w:rPr>
          <w:szCs w:val="22"/>
        </w:rPr>
        <w:t>aid interpretation of results</w:t>
      </w:r>
      <w:r w:rsidR="009B7825">
        <w:rPr>
          <w:szCs w:val="22"/>
        </w:rPr>
        <w:t xml:space="preserve"> for 10-year trends ending 2024</w:t>
      </w:r>
      <w:r w:rsidRPr="008205CA">
        <w:rPr>
          <w:szCs w:val="22"/>
        </w:rPr>
        <w:t>.</w:t>
      </w:r>
      <w:r w:rsidRPr="008205CA">
        <w:rPr>
          <w:color w:val="0070C0"/>
          <w:szCs w:val="22"/>
        </w:rPr>
        <w:t xml:space="preserve"> </w:t>
      </w:r>
      <w:r w:rsidR="00D7293F">
        <w:rPr>
          <w:szCs w:val="22"/>
        </w:rPr>
        <w:t xml:space="preserve">For example, transient decreases and increases </w:t>
      </w:r>
      <w:r w:rsidR="00200C45" w:rsidRPr="00C43352">
        <w:rPr>
          <w:szCs w:val="22"/>
        </w:rPr>
        <w:t xml:space="preserve">in proportions of </w:t>
      </w:r>
      <w:r w:rsidR="00200C45">
        <w:rPr>
          <w:szCs w:val="22"/>
        </w:rPr>
        <w:t>improving</w:t>
      </w:r>
      <w:r w:rsidR="00200C45" w:rsidRPr="00C43352">
        <w:rPr>
          <w:szCs w:val="22"/>
        </w:rPr>
        <w:t xml:space="preserve"> trends </w:t>
      </w:r>
      <w:r w:rsidR="00D7293F">
        <w:rPr>
          <w:szCs w:val="22"/>
        </w:rPr>
        <w:t xml:space="preserve">within rolling </w:t>
      </w:r>
      <w:r w:rsidR="00B46951">
        <w:rPr>
          <w:szCs w:val="22"/>
        </w:rPr>
        <w:t xml:space="preserve">aggregate </w:t>
      </w:r>
      <w:r w:rsidR="00D7293F">
        <w:rPr>
          <w:szCs w:val="22"/>
        </w:rPr>
        <w:t>trends indicate that caution must be applied when interpreting causes and permanence of calculated trends</w:t>
      </w:r>
      <w:r w:rsidR="00A92241">
        <w:rPr>
          <w:szCs w:val="22"/>
        </w:rPr>
        <w:t xml:space="preserve"> in water quality</w:t>
      </w:r>
      <w:r w:rsidR="00D7293F">
        <w:rPr>
          <w:szCs w:val="22"/>
        </w:rPr>
        <w:t>.</w:t>
      </w:r>
      <w:r w:rsidR="00BB4854">
        <w:rPr>
          <w:szCs w:val="22"/>
        </w:rPr>
        <w:t xml:space="preserve"> </w:t>
      </w:r>
    </w:p>
    <w:p w14:paraId="4A0A8A25" w14:textId="2E67F719" w:rsidR="002F0056" w:rsidRPr="008625C6" w:rsidRDefault="002F0056" w:rsidP="002F0056">
      <w:pPr>
        <w:pStyle w:val="BodyText"/>
        <w:rPr>
          <w:szCs w:val="22"/>
        </w:rPr>
      </w:pPr>
      <w:r>
        <w:rPr>
          <w:szCs w:val="22"/>
        </w:rPr>
        <w:t>When interpreting rolling trends, i</w:t>
      </w:r>
      <w:r w:rsidRPr="008205CA">
        <w:rPr>
          <w:szCs w:val="22"/>
        </w:rPr>
        <w:t xml:space="preserve">t should be acknowledged that </w:t>
      </w:r>
      <w:r>
        <w:rPr>
          <w:szCs w:val="22"/>
        </w:rPr>
        <w:t xml:space="preserve">there were </w:t>
      </w:r>
      <w:r w:rsidRPr="008625C6">
        <w:rPr>
          <w:szCs w:val="22"/>
        </w:rPr>
        <w:t xml:space="preserve">more sites </w:t>
      </w:r>
      <w:r w:rsidR="00C9502A">
        <w:rPr>
          <w:szCs w:val="22"/>
        </w:rPr>
        <w:t xml:space="preserve">from rivers </w:t>
      </w:r>
      <w:r w:rsidRPr="008625C6">
        <w:rPr>
          <w:szCs w:val="22"/>
        </w:rPr>
        <w:t>available in more recent windows</w:t>
      </w:r>
      <w:r w:rsidRPr="004E2348">
        <w:rPr>
          <w:szCs w:val="22"/>
        </w:rPr>
        <w:t xml:space="preserve"> </w:t>
      </w:r>
      <w:r>
        <w:rPr>
          <w:szCs w:val="22"/>
        </w:rPr>
        <w:t xml:space="preserve">as indicated by </w:t>
      </w:r>
      <w:r w:rsidRPr="008205CA">
        <w:rPr>
          <w:szCs w:val="22"/>
        </w:rPr>
        <w:t>c</w:t>
      </w:r>
      <w:r w:rsidRPr="008625C6">
        <w:rPr>
          <w:szCs w:val="22"/>
        </w:rPr>
        <w:t xml:space="preserve">ounts of sites in different windows </w:t>
      </w:r>
      <w:r>
        <w:rPr>
          <w:szCs w:val="22"/>
        </w:rPr>
        <w:t>of the rolling trend analysis</w:t>
      </w:r>
      <w:r w:rsidRPr="008625C6">
        <w:rPr>
          <w:szCs w:val="22"/>
        </w:rPr>
        <w:t xml:space="preserve">. Analysis of the proportion of censored data at each site </w:t>
      </w:r>
      <w:r>
        <w:rPr>
          <w:szCs w:val="22"/>
        </w:rPr>
        <w:t>also</w:t>
      </w:r>
      <w:r w:rsidRPr="008625C6">
        <w:rPr>
          <w:szCs w:val="22"/>
        </w:rPr>
        <w:t xml:space="preserve"> indicated that this was not </w:t>
      </w:r>
      <w:r>
        <w:rPr>
          <w:szCs w:val="22"/>
        </w:rPr>
        <w:t>constant</w:t>
      </w:r>
      <w:r w:rsidRPr="008625C6">
        <w:rPr>
          <w:szCs w:val="22"/>
        </w:rPr>
        <w:t xml:space="preserve"> across the rolling windows for some variables. </w:t>
      </w:r>
      <w:r>
        <w:rPr>
          <w:szCs w:val="22"/>
        </w:rPr>
        <w:t xml:space="preserve">Any further analysis of </w:t>
      </w:r>
      <w:r>
        <w:rPr>
          <w:szCs w:val="22"/>
        </w:rPr>
        <w:lastRenderedPageBreak/>
        <w:t xml:space="preserve">the drivers of the long-term patterns should be cognisant of these features of the water quality data. </w:t>
      </w:r>
    </w:p>
    <w:p w14:paraId="4D7799A3" w14:textId="661C3265" w:rsidR="00505B54" w:rsidRPr="00B200B6" w:rsidRDefault="00505B54" w:rsidP="008205CA">
      <w:pPr>
        <w:pStyle w:val="Heading3"/>
      </w:pPr>
      <w:r w:rsidRPr="00B200B6">
        <w:t>Strategic</w:t>
      </w:r>
    </w:p>
    <w:p w14:paraId="4CB36F0B" w14:textId="7B8733D8" w:rsidR="005E0DE0" w:rsidRDefault="00D90D46">
      <w:pPr>
        <w:pStyle w:val="BodyText"/>
        <w:rPr>
          <w:szCs w:val="22"/>
        </w:rPr>
      </w:pPr>
      <w:r w:rsidRPr="00D90D46">
        <w:rPr>
          <w:szCs w:val="22"/>
        </w:rPr>
        <w:t xml:space="preserve">Strategic factors relating to the </w:t>
      </w:r>
      <w:r w:rsidR="004C2DD7">
        <w:rPr>
          <w:szCs w:val="22"/>
        </w:rPr>
        <w:t xml:space="preserve">water quality </w:t>
      </w:r>
      <w:proofErr w:type="spellStart"/>
      <w:r w:rsidRPr="00D90D46">
        <w:rPr>
          <w:szCs w:val="22"/>
        </w:rPr>
        <w:t>SoE</w:t>
      </w:r>
      <w:proofErr w:type="spellEnd"/>
      <w:r w:rsidRPr="00D90D46">
        <w:rPr>
          <w:szCs w:val="22"/>
        </w:rPr>
        <w:t xml:space="preserve"> monitoring network </w:t>
      </w:r>
      <w:r w:rsidR="00E94C67">
        <w:rPr>
          <w:szCs w:val="22"/>
        </w:rPr>
        <w:t>that</w:t>
      </w:r>
      <w:r w:rsidR="00E94C67" w:rsidRPr="00D90D46">
        <w:rPr>
          <w:szCs w:val="22"/>
        </w:rPr>
        <w:t xml:space="preserve"> </w:t>
      </w:r>
      <w:r w:rsidRPr="00D90D46">
        <w:rPr>
          <w:szCs w:val="22"/>
        </w:rPr>
        <w:t>have the potential to influence our results include the following</w:t>
      </w:r>
      <w:r w:rsidR="008C16FF">
        <w:rPr>
          <w:szCs w:val="22"/>
        </w:rPr>
        <w:t>.</w:t>
      </w:r>
      <w:r w:rsidR="00E94C67">
        <w:rPr>
          <w:szCs w:val="22"/>
        </w:rPr>
        <w:t xml:space="preserve"> </w:t>
      </w:r>
    </w:p>
    <w:p w14:paraId="0C896C3B" w14:textId="6700711D" w:rsidR="00E0276D" w:rsidRDefault="00BB1F00" w:rsidP="000F4B22">
      <w:pPr>
        <w:pStyle w:val="BulletLevel1"/>
      </w:pPr>
      <w:r>
        <w:t xml:space="preserve">Definition of </w:t>
      </w:r>
      <w:proofErr w:type="spellStart"/>
      <w:r>
        <w:t>SoE</w:t>
      </w:r>
      <w:proofErr w:type="spellEnd"/>
      <w:r>
        <w:t xml:space="preserve"> monitoring</w:t>
      </w:r>
      <w:r w:rsidR="00EC5B59">
        <w:t xml:space="preserve"> </w:t>
      </w:r>
      <w:r w:rsidR="00E5187B">
        <w:t xml:space="preserve">being </w:t>
      </w:r>
      <w:r w:rsidR="00C90C1F">
        <w:t xml:space="preserve">applied </w:t>
      </w:r>
      <w:r w:rsidR="00EC5B59">
        <w:t>by data providers</w:t>
      </w:r>
      <w:r w:rsidR="00FF0806">
        <w:t>.</w:t>
      </w:r>
    </w:p>
    <w:p w14:paraId="0C3021EE" w14:textId="524A8665" w:rsidR="00D30DF5" w:rsidRPr="00E0276D" w:rsidRDefault="00D30DF5" w:rsidP="000F4B22">
      <w:pPr>
        <w:pStyle w:val="BulletLevel1"/>
      </w:pPr>
      <w:r>
        <w:t>Application of QC codes</w:t>
      </w:r>
      <w:r w:rsidR="00BC5415">
        <w:t xml:space="preserve"> </w:t>
      </w:r>
      <w:r>
        <w:t>by data providers</w:t>
      </w:r>
      <w:r w:rsidR="00CE1F68">
        <w:t xml:space="preserve">, including </w:t>
      </w:r>
      <w:r w:rsidR="00E8758C">
        <w:t xml:space="preserve">retrospective </w:t>
      </w:r>
      <w:r w:rsidR="00CE1F68">
        <w:t xml:space="preserve">application of QC codes to </w:t>
      </w:r>
      <w:r w:rsidR="00E8758C">
        <w:t>historic data</w:t>
      </w:r>
      <w:r>
        <w:t xml:space="preserve">. </w:t>
      </w:r>
    </w:p>
    <w:p w14:paraId="44B40C27" w14:textId="21442C09" w:rsidR="00CD19AD" w:rsidRPr="00CD19AD" w:rsidRDefault="006C7080" w:rsidP="000F4B22">
      <w:pPr>
        <w:pStyle w:val="BulletLevel1"/>
      </w:pPr>
      <w:r>
        <w:rPr>
          <w:szCs w:val="22"/>
        </w:rPr>
        <w:t>The n</w:t>
      </w:r>
      <w:r w:rsidR="00CD19AD">
        <w:rPr>
          <w:szCs w:val="22"/>
        </w:rPr>
        <w:t xml:space="preserve">umber of sites. </w:t>
      </w:r>
    </w:p>
    <w:p w14:paraId="064F5BE7" w14:textId="14A936E2" w:rsidR="000F4B22" w:rsidRPr="00F5765C" w:rsidRDefault="00491E28" w:rsidP="000F4B22">
      <w:pPr>
        <w:pStyle w:val="BulletLevel1"/>
      </w:pPr>
      <w:r>
        <w:rPr>
          <w:szCs w:val="22"/>
        </w:rPr>
        <w:t>S</w:t>
      </w:r>
      <w:r w:rsidR="000D39B7">
        <w:rPr>
          <w:szCs w:val="22"/>
        </w:rPr>
        <w:t>ite locations</w:t>
      </w:r>
      <w:r w:rsidR="00752748" w:rsidRPr="00752748">
        <w:t xml:space="preserve"> </w:t>
      </w:r>
      <w:r w:rsidR="006F7BB8">
        <w:t xml:space="preserve">being </w:t>
      </w:r>
      <w:r w:rsidR="00752748">
        <w:t>over- or under-representati</w:t>
      </w:r>
      <w:r w:rsidR="00AC08E9">
        <w:t>ve</w:t>
      </w:r>
      <w:r w:rsidR="00752748">
        <w:t xml:space="preserve"> of a type of river or catchment (e.g., lowland</w:t>
      </w:r>
      <w:r w:rsidR="004E503E">
        <w:t xml:space="preserve"> rivers,</w:t>
      </w:r>
      <w:r w:rsidR="00752748">
        <w:t xml:space="preserve"> larger rivers</w:t>
      </w:r>
      <w:r w:rsidR="004E503E">
        <w:t xml:space="preserve">, </w:t>
      </w:r>
      <w:r w:rsidR="00D03F41">
        <w:t xml:space="preserve">high </w:t>
      </w:r>
      <w:r w:rsidR="00476716">
        <w:t xml:space="preserve">proportion of </w:t>
      </w:r>
      <w:r w:rsidR="008E3065">
        <w:t xml:space="preserve">upstream </w:t>
      </w:r>
      <w:r w:rsidR="00476716">
        <w:t>human modified</w:t>
      </w:r>
      <w:r w:rsidR="00D06D63">
        <w:t xml:space="preserve"> land cover</w:t>
      </w:r>
      <w:r w:rsidR="00752748">
        <w:t xml:space="preserve">) compared to other types (e.g., mountain </w:t>
      </w:r>
      <w:r w:rsidR="00BA68B0">
        <w:t xml:space="preserve">rivers, </w:t>
      </w:r>
      <w:r w:rsidR="00752748">
        <w:t>smaller rivers</w:t>
      </w:r>
      <w:r w:rsidR="00BA68B0">
        <w:t>, low</w:t>
      </w:r>
      <w:r w:rsidR="00BA68B0" w:rsidRPr="00BA68B0">
        <w:t xml:space="preserve"> </w:t>
      </w:r>
      <w:r w:rsidR="00BA68B0">
        <w:t>proportion of upstream human modified land cover</w:t>
      </w:r>
      <w:r w:rsidR="00752748">
        <w:t>).</w:t>
      </w:r>
      <w:r>
        <w:rPr>
          <w:szCs w:val="22"/>
        </w:rPr>
        <w:t xml:space="preserve"> </w:t>
      </w:r>
    </w:p>
    <w:p w14:paraId="1982C7B1" w14:textId="43D0AC04" w:rsidR="00F5765C" w:rsidRDefault="004020B1" w:rsidP="000F4B22">
      <w:pPr>
        <w:pStyle w:val="BulletLevel1"/>
      </w:pPr>
      <w:r>
        <w:rPr>
          <w:szCs w:val="22"/>
        </w:rPr>
        <w:t>D</w:t>
      </w:r>
      <w:r w:rsidR="00687FD8">
        <w:rPr>
          <w:szCs w:val="22"/>
        </w:rPr>
        <w:t xml:space="preserve">uration of monitoring </w:t>
      </w:r>
      <w:r w:rsidR="00A7719B">
        <w:rPr>
          <w:szCs w:val="22"/>
        </w:rPr>
        <w:t>at</w:t>
      </w:r>
      <w:r w:rsidR="00687FD8">
        <w:rPr>
          <w:szCs w:val="22"/>
        </w:rPr>
        <w:t xml:space="preserve"> each </w:t>
      </w:r>
      <w:r w:rsidR="00687FD8" w:rsidRPr="00A90BD4">
        <w:rPr>
          <w:color w:val="auto"/>
        </w:rPr>
        <w:t>site</w:t>
      </w:r>
      <w:r w:rsidR="0033692D">
        <w:rPr>
          <w:color w:val="auto"/>
        </w:rPr>
        <w:t>.</w:t>
      </w:r>
    </w:p>
    <w:p w14:paraId="2D856471" w14:textId="68C7754C" w:rsidR="000F4B22" w:rsidRDefault="00155541" w:rsidP="00687FD8">
      <w:pPr>
        <w:pStyle w:val="BulletLevel1"/>
      </w:pPr>
      <w:r>
        <w:t>C</w:t>
      </w:r>
      <w:r w:rsidR="000F4B22" w:rsidRPr="004D05B5">
        <w:t>losing or opening of sites</w:t>
      </w:r>
      <w:r w:rsidR="000F4B22" w:rsidRPr="001508F1">
        <w:t xml:space="preserve"> through time</w:t>
      </w:r>
      <w:r w:rsidR="0033692D">
        <w:t>.</w:t>
      </w:r>
    </w:p>
    <w:p w14:paraId="68951B77" w14:textId="7E64D492" w:rsidR="008C1FE7" w:rsidRDefault="005B7329" w:rsidP="008205CA">
      <w:pPr>
        <w:pStyle w:val="BulletLevel1"/>
      </w:pPr>
      <w:r>
        <w:t>Sampling frequency (e.g., monthly versus bi-monthly</w:t>
      </w:r>
      <w:r w:rsidRPr="005B7329">
        <w:t xml:space="preserve"> </w:t>
      </w:r>
      <w:r w:rsidR="005E5660">
        <w:t>versus</w:t>
      </w:r>
      <w:r w:rsidR="002C482C">
        <w:t xml:space="preserve"> quarterl</w:t>
      </w:r>
      <w:r w:rsidR="005E5660">
        <w:t>y</w:t>
      </w:r>
      <w:r w:rsidRPr="005B7329">
        <w:t xml:space="preserve"> </w:t>
      </w:r>
      <w:r>
        <w:t>versus annually).</w:t>
      </w:r>
    </w:p>
    <w:p w14:paraId="5012E414" w14:textId="15DCD4A3" w:rsidR="004F4F85" w:rsidRDefault="00EC36BF">
      <w:pPr>
        <w:pStyle w:val="BodyText"/>
        <w:rPr>
          <w:szCs w:val="22"/>
        </w:rPr>
      </w:pPr>
      <w:r w:rsidRPr="008205CA">
        <w:rPr>
          <w:szCs w:val="22"/>
        </w:rPr>
        <w:t xml:space="preserve">We provided the fullest possible picture of </w:t>
      </w:r>
      <w:r w:rsidR="00843A2D">
        <w:rPr>
          <w:szCs w:val="22"/>
        </w:rPr>
        <w:t xml:space="preserve">water quality </w:t>
      </w:r>
      <w:r w:rsidRPr="008205CA">
        <w:rPr>
          <w:szCs w:val="22"/>
        </w:rPr>
        <w:t>state and trend</w:t>
      </w:r>
      <w:r w:rsidR="00843A2D">
        <w:rPr>
          <w:szCs w:val="22"/>
        </w:rPr>
        <w:t>s</w:t>
      </w:r>
      <w:r w:rsidRPr="008205CA">
        <w:rPr>
          <w:szCs w:val="22"/>
        </w:rPr>
        <w:t xml:space="preserve"> by incorporating all available </w:t>
      </w:r>
      <w:proofErr w:type="spellStart"/>
      <w:r w:rsidR="00701F3A">
        <w:rPr>
          <w:szCs w:val="22"/>
        </w:rPr>
        <w:t>SoE</w:t>
      </w:r>
      <w:proofErr w:type="spellEnd"/>
      <w:r w:rsidR="00701F3A">
        <w:rPr>
          <w:szCs w:val="22"/>
        </w:rPr>
        <w:t xml:space="preserve"> </w:t>
      </w:r>
      <w:r w:rsidRPr="008205CA">
        <w:rPr>
          <w:szCs w:val="22"/>
        </w:rPr>
        <w:t xml:space="preserve">data that passed rules for inclusion into each analysis. </w:t>
      </w:r>
      <w:r w:rsidR="00C15370">
        <w:rPr>
          <w:szCs w:val="22"/>
        </w:rPr>
        <w:t xml:space="preserve">This </w:t>
      </w:r>
      <w:r w:rsidR="009B53E8">
        <w:rPr>
          <w:szCs w:val="22"/>
        </w:rPr>
        <w:t>approach meant that m</w:t>
      </w:r>
      <w:r w:rsidRPr="008205CA">
        <w:rPr>
          <w:szCs w:val="22"/>
        </w:rPr>
        <w:t xml:space="preserve">any sites were available for calculation of 5-year states and 10-year trends </w:t>
      </w:r>
      <w:r w:rsidR="00BC6329">
        <w:rPr>
          <w:szCs w:val="22"/>
        </w:rPr>
        <w:t xml:space="preserve">for each variable </w:t>
      </w:r>
      <w:r w:rsidRPr="008205CA">
        <w:rPr>
          <w:szCs w:val="22"/>
        </w:rPr>
        <w:t xml:space="preserve">for the period ending 2024. </w:t>
      </w:r>
      <w:r w:rsidR="00637E0A" w:rsidRPr="008205CA">
        <w:rPr>
          <w:szCs w:val="22"/>
        </w:rPr>
        <w:t xml:space="preserve">However, fewer sites </w:t>
      </w:r>
      <w:r w:rsidR="001D0528" w:rsidRPr="008205CA">
        <w:rPr>
          <w:szCs w:val="22"/>
        </w:rPr>
        <w:t xml:space="preserve">were available for calculation of </w:t>
      </w:r>
      <w:r w:rsidR="00E0587A">
        <w:rPr>
          <w:szCs w:val="22"/>
        </w:rPr>
        <w:t xml:space="preserve">longer </w:t>
      </w:r>
      <w:r w:rsidR="00A204F6" w:rsidRPr="008205CA">
        <w:rPr>
          <w:szCs w:val="22"/>
        </w:rPr>
        <w:t>trend</w:t>
      </w:r>
      <w:r w:rsidR="00E0587A">
        <w:rPr>
          <w:szCs w:val="22"/>
        </w:rPr>
        <w:t xml:space="preserve"> assessment</w:t>
      </w:r>
      <w:r w:rsidR="005826D8" w:rsidRPr="008205CA">
        <w:rPr>
          <w:szCs w:val="22"/>
        </w:rPr>
        <w:t xml:space="preserve"> </w:t>
      </w:r>
      <w:r w:rsidR="00514735">
        <w:rPr>
          <w:szCs w:val="22"/>
        </w:rPr>
        <w:t>periods</w:t>
      </w:r>
      <w:r w:rsidR="005826D8" w:rsidRPr="008205CA">
        <w:rPr>
          <w:szCs w:val="22"/>
        </w:rPr>
        <w:t xml:space="preserve">. </w:t>
      </w:r>
      <w:r w:rsidR="00563C31" w:rsidRPr="008205CA">
        <w:rPr>
          <w:szCs w:val="22"/>
        </w:rPr>
        <w:t xml:space="preserve">Thus, aggregate trends calculated </w:t>
      </w:r>
      <w:r w:rsidR="00F602D8">
        <w:rPr>
          <w:szCs w:val="22"/>
        </w:rPr>
        <w:t xml:space="preserve">for each variable </w:t>
      </w:r>
      <w:r w:rsidR="00563C31" w:rsidRPr="008205CA">
        <w:rPr>
          <w:szCs w:val="22"/>
        </w:rPr>
        <w:t xml:space="preserve">for 10-, 20-, and 30-year trends were not </w:t>
      </w:r>
      <w:r w:rsidR="00A701B9" w:rsidRPr="008205CA">
        <w:rPr>
          <w:szCs w:val="22"/>
        </w:rPr>
        <w:t xml:space="preserve">commensurate because they were not calculated for the same set of sites. </w:t>
      </w:r>
      <w:r w:rsidR="00A0370B">
        <w:rPr>
          <w:szCs w:val="22"/>
        </w:rPr>
        <w:t>Arguably</w:t>
      </w:r>
      <w:r w:rsidR="004F4F85">
        <w:rPr>
          <w:szCs w:val="22"/>
        </w:rPr>
        <w:t xml:space="preserve">, comparison between aggregate trends for different periods (10-, 20-, and 30-year periods) </w:t>
      </w:r>
      <w:r w:rsidR="0098501A">
        <w:rPr>
          <w:szCs w:val="22"/>
        </w:rPr>
        <w:t>sh</w:t>
      </w:r>
      <w:r w:rsidR="004F4F85">
        <w:rPr>
          <w:szCs w:val="22"/>
        </w:rPr>
        <w:t xml:space="preserve">ould use a consistent set of sites in each period. Maps and counts of sites in different periods indicated that this was not the case because more sites were available in more recent times and longer running sites were biased towards regions that have maintained consistent monitoring procedures. Furthermore, maps of sites included in the different trend periods indicated that the longer the trend assessment period the less well spread, and therefore less nationally representative sites included in </w:t>
      </w:r>
      <w:r w:rsidR="001541C4">
        <w:rPr>
          <w:szCs w:val="22"/>
        </w:rPr>
        <w:t xml:space="preserve">any </w:t>
      </w:r>
      <w:r w:rsidR="004F4F85">
        <w:rPr>
          <w:szCs w:val="22"/>
        </w:rPr>
        <w:t xml:space="preserve">analysis became. </w:t>
      </w:r>
    </w:p>
    <w:p w14:paraId="593C00FE" w14:textId="3382E261" w:rsidR="0077574B" w:rsidRDefault="0077574B">
      <w:pPr>
        <w:pStyle w:val="BodyText"/>
        <w:rPr>
          <w:szCs w:val="22"/>
        </w:rPr>
      </w:pPr>
      <w:r>
        <w:t>F</w:t>
      </w:r>
      <w:r w:rsidRPr="007A7A4C">
        <w:t xml:space="preserve">or most variables, </w:t>
      </w:r>
      <w:r>
        <w:t>s</w:t>
      </w:r>
      <w:r w:rsidRPr="007A7A4C">
        <w:t xml:space="preserve">ites </w:t>
      </w:r>
      <w:r w:rsidR="00055C28">
        <w:t xml:space="preserve">for which state </w:t>
      </w:r>
      <w:r w:rsidR="003432BE">
        <w:t>(for the period ending 2024)</w:t>
      </w:r>
      <w:r w:rsidR="00055C28">
        <w:t xml:space="preserve"> w</w:t>
      </w:r>
      <w:r w:rsidR="003432BE">
        <w:t>as</w:t>
      </w:r>
      <w:r w:rsidR="00055C28">
        <w:t xml:space="preserve"> calculated </w:t>
      </w:r>
      <w:r w:rsidRPr="009C59E3">
        <w:rPr>
          <w:color w:val="000000" w:themeColor="text1"/>
          <w:szCs w:val="22"/>
        </w:rPr>
        <w:t>were well spread across a gradient of human modified land cover</w:t>
      </w:r>
      <w:r w:rsidRPr="009708AA">
        <w:rPr>
          <w:color w:val="000000" w:themeColor="text1"/>
          <w:szCs w:val="22"/>
        </w:rPr>
        <w:t xml:space="preserve"> and </w:t>
      </w:r>
      <w:r w:rsidRPr="007A7A4C">
        <w:t xml:space="preserve">well spread </w:t>
      </w:r>
      <w:r w:rsidR="003432BE">
        <w:t>geographically</w:t>
      </w:r>
      <w:r>
        <w:t xml:space="preserve">. </w:t>
      </w:r>
      <w:r w:rsidR="00F56AE8">
        <w:t>An exception to this</w:t>
      </w:r>
      <w:r>
        <w:t xml:space="preserve"> </w:t>
      </w:r>
      <w:r w:rsidR="00C22D92">
        <w:t xml:space="preserve">was water </w:t>
      </w:r>
      <w:r>
        <w:t>c</w:t>
      </w:r>
      <w:r w:rsidRPr="007A7A4C">
        <w:t>larity</w:t>
      </w:r>
      <w:r>
        <w:t>,</w:t>
      </w:r>
      <w:r w:rsidRPr="007A7A4C">
        <w:t xml:space="preserve"> </w:t>
      </w:r>
      <w:r w:rsidR="003561A7">
        <w:t xml:space="preserve">for </w:t>
      </w:r>
      <w:r w:rsidRPr="007A7A4C">
        <w:t xml:space="preserve">which </w:t>
      </w:r>
      <w:r w:rsidR="003561A7">
        <w:t xml:space="preserve">data </w:t>
      </w:r>
      <w:r w:rsidRPr="007A7A4C">
        <w:t xml:space="preserve">was not available or did not pass rules for inclusion </w:t>
      </w:r>
      <w:r>
        <w:t xml:space="preserve">for </w:t>
      </w:r>
      <w:r w:rsidRPr="007A7A4C">
        <w:t xml:space="preserve">three regions for </w:t>
      </w:r>
      <w:r>
        <w:t>5-year states and two regions for 10-year trends</w:t>
      </w:r>
      <w:r w:rsidRPr="007A7A4C">
        <w:t>.</w:t>
      </w:r>
      <w:r w:rsidR="00F56AE8" w:rsidRPr="00F56AE8">
        <w:t xml:space="preserve"> </w:t>
      </w:r>
      <w:r w:rsidR="00F56AE8">
        <w:t>Furthermore,</w:t>
      </w:r>
      <w:r w:rsidR="00F56AE8" w:rsidRPr="002E059B">
        <w:rPr>
          <w:color w:val="000000" w:themeColor="text1"/>
          <w:szCs w:val="22"/>
        </w:rPr>
        <w:t xml:space="preserve"> </w:t>
      </w:r>
      <w:r w:rsidR="00F56AE8">
        <w:t>there was an absence of water quality sites</w:t>
      </w:r>
      <w:r w:rsidR="000B23D9">
        <w:t xml:space="preserve"> (i.e.</w:t>
      </w:r>
      <w:r w:rsidR="00CE3360">
        <w:t>,</w:t>
      </w:r>
      <w:r w:rsidR="000B23D9">
        <w:t xml:space="preserve"> monitoring for </w:t>
      </w:r>
      <w:r w:rsidR="00C22D92">
        <w:t>any</w:t>
      </w:r>
      <w:r w:rsidR="000B23D9">
        <w:t xml:space="preserve"> variable)</w:t>
      </w:r>
      <w:r w:rsidR="00F56AE8">
        <w:t xml:space="preserve"> in some locations that are dominated by natural land cover such as the spine of the Southern Alps and F</w:t>
      </w:r>
      <w:r w:rsidR="00636C5B">
        <w:t>i</w:t>
      </w:r>
      <w:r w:rsidR="00F56AE8">
        <w:t>ordland.</w:t>
      </w:r>
    </w:p>
    <w:p w14:paraId="2A94DBFA" w14:textId="5A0984B8" w:rsidR="008744B1" w:rsidRDefault="008744B1" w:rsidP="008744B1">
      <w:pPr>
        <w:pStyle w:val="Heading2"/>
      </w:pPr>
      <w:bookmarkStart w:id="403" w:name="_Ref210752048"/>
      <w:bookmarkStart w:id="404" w:name="_Toc212213451"/>
      <w:r>
        <w:lastRenderedPageBreak/>
        <w:t>A</w:t>
      </w:r>
      <w:r w:rsidRPr="00CA0089">
        <w:t xml:space="preserve">dditional analyses and interpretive approaches </w:t>
      </w:r>
      <w:r>
        <w:t xml:space="preserve">not </w:t>
      </w:r>
      <w:r w:rsidR="00442A30">
        <w:t xml:space="preserve">applied </w:t>
      </w:r>
      <w:r>
        <w:t>in this report</w:t>
      </w:r>
      <w:bookmarkEnd w:id="403"/>
      <w:bookmarkEnd w:id="404"/>
    </w:p>
    <w:p w14:paraId="2BC7CF67" w14:textId="568F7C74" w:rsidR="008744B1" w:rsidRDefault="008744B1" w:rsidP="008744B1">
      <w:pPr>
        <w:pStyle w:val="BodyText"/>
        <w:rPr>
          <w:color w:val="000000" w:themeColor="text1"/>
          <w:szCs w:val="22"/>
        </w:rPr>
      </w:pPr>
      <w:r>
        <w:rPr>
          <w:color w:val="000000" w:themeColor="text1"/>
          <w:szCs w:val="22"/>
        </w:rPr>
        <w:t xml:space="preserve">The following </w:t>
      </w:r>
      <w:r w:rsidR="00E7087F">
        <w:rPr>
          <w:color w:val="000000" w:themeColor="text1"/>
          <w:szCs w:val="22"/>
        </w:rPr>
        <w:t>additional</w:t>
      </w:r>
      <w:r>
        <w:rPr>
          <w:color w:val="000000" w:themeColor="text1"/>
          <w:szCs w:val="22"/>
        </w:rPr>
        <w:t xml:space="preserve"> analys</w:t>
      </w:r>
      <w:r w:rsidR="0036772A">
        <w:rPr>
          <w:color w:val="000000" w:themeColor="text1"/>
          <w:szCs w:val="22"/>
        </w:rPr>
        <w:t>e</w:t>
      </w:r>
      <w:r>
        <w:rPr>
          <w:color w:val="000000" w:themeColor="text1"/>
          <w:szCs w:val="22"/>
        </w:rPr>
        <w:t xml:space="preserve">s </w:t>
      </w:r>
      <w:r w:rsidR="00BC3AF9">
        <w:rPr>
          <w:color w:val="000000" w:themeColor="text1"/>
          <w:szCs w:val="22"/>
        </w:rPr>
        <w:t xml:space="preserve">would </w:t>
      </w:r>
      <w:r w:rsidR="000C6A5A">
        <w:rPr>
          <w:color w:val="000000" w:themeColor="text1"/>
          <w:szCs w:val="22"/>
        </w:rPr>
        <w:t>assi</w:t>
      </w:r>
      <w:r w:rsidR="00A31FF8">
        <w:rPr>
          <w:color w:val="000000" w:themeColor="text1"/>
          <w:szCs w:val="22"/>
        </w:rPr>
        <w:t xml:space="preserve">st </w:t>
      </w:r>
      <w:r w:rsidR="00BC3AF9">
        <w:rPr>
          <w:color w:val="000000" w:themeColor="text1"/>
          <w:szCs w:val="22"/>
        </w:rPr>
        <w:t xml:space="preserve">interpretation of our results </w:t>
      </w:r>
      <w:r w:rsidR="00A31FF8">
        <w:rPr>
          <w:color w:val="000000" w:themeColor="text1"/>
          <w:szCs w:val="22"/>
        </w:rPr>
        <w:t xml:space="preserve">but </w:t>
      </w:r>
      <w:r w:rsidR="0036772A">
        <w:rPr>
          <w:color w:val="000000" w:themeColor="text1"/>
          <w:szCs w:val="22"/>
        </w:rPr>
        <w:t xml:space="preserve">were </w:t>
      </w:r>
      <w:r>
        <w:rPr>
          <w:color w:val="000000" w:themeColor="text1"/>
          <w:szCs w:val="22"/>
        </w:rPr>
        <w:t>outside the scope of this report.</w:t>
      </w:r>
    </w:p>
    <w:p w14:paraId="2B6C6422" w14:textId="6E0689A9" w:rsidR="008744B1" w:rsidRDefault="008744B1">
      <w:pPr>
        <w:pStyle w:val="BulletLevel1"/>
      </w:pPr>
      <w:r>
        <w:t xml:space="preserve">We used predefined NOF thresholds to grade water quality state </w:t>
      </w:r>
      <w:r w:rsidR="00CF254E">
        <w:t xml:space="preserve">at </w:t>
      </w:r>
      <w:r>
        <w:t xml:space="preserve">each site with respect to some of the analysed water quality variables. We did not compare NOF thresholds with detection limits in the observed data. It is possible that in some cases, detection limits preclude the accurate assignment of sites to NOF grades. </w:t>
      </w:r>
      <w:r w:rsidR="00CC0BE5">
        <w:t>However, we note that</w:t>
      </w:r>
      <w:r w:rsidR="00C43F0C" w:rsidRPr="00C43F0C">
        <w:t xml:space="preserve"> </w:t>
      </w:r>
      <w:r w:rsidR="00170C12">
        <w:t xml:space="preserve">generally </w:t>
      </w:r>
      <w:r w:rsidR="00C43F0C" w:rsidRPr="00C43F0C">
        <w:t>NOF thres</w:t>
      </w:r>
      <w:r w:rsidR="006174C8">
        <w:t>h</w:t>
      </w:r>
      <w:r w:rsidR="00C43F0C" w:rsidRPr="00C43F0C">
        <w:t xml:space="preserve">olds are </w:t>
      </w:r>
      <w:r w:rsidR="009F6E6B">
        <w:t>considerably</w:t>
      </w:r>
      <w:r w:rsidR="006174C8">
        <w:t xml:space="preserve"> </w:t>
      </w:r>
      <w:r w:rsidR="00C43F0C" w:rsidRPr="00C43F0C">
        <w:t xml:space="preserve">larger than </w:t>
      </w:r>
      <w:r w:rsidR="007875D7">
        <w:t xml:space="preserve">most </w:t>
      </w:r>
      <w:r w:rsidR="00C43F0C" w:rsidRPr="00C43F0C">
        <w:t>detection limits (</w:t>
      </w:r>
      <w:r w:rsidR="005F53A5">
        <w:t>e.g., those typically applied for clarity</w:t>
      </w:r>
      <w:r w:rsidR="00C43F0C" w:rsidRPr="00C43F0C">
        <w:t>, NNN,</w:t>
      </w:r>
      <w:r w:rsidR="00CF254E">
        <w:t xml:space="preserve"> and</w:t>
      </w:r>
      <w:r w:rsidR="00C43F0C" w:rsidRPr="00C43F0C">
        <w:t xml:space="preserve"> </w:t>
      </w:r>
      <w:r w:rsidR="00EC3856" w:rsidRPr="00A21F13">
        <w:rPr>
          <w:i/>
          <w:iCs/>
        </w:rPr>
        <w:t>E. coli</w:t>
      </w:r>
      <w:r w:rsidR="00C43F0C" w:rsidRPr="00C43F0C">
        <w:t xml:space="preserve">) </w:t>
      </w:r>
      <w:r w:rsidR="00AA002B">
        <w:t>t</w:t>
      </w:r>
      <w:r w:rsidR="007C45BE">
        <w:t>herefore</w:t>
      </w:r>
      <w:r w:rsidR="00AA002B">
        <w:t>,</w:t>
      </w:r>
      <w:r w:rsidR="007C45BE">
        <w:t xml:space="preserve"> </w:t>
      </w:r>
      <w:r w:rsidR="008863B4">
        <w:t>NOF grading should not be influenced by</w:t>
      </w:r>
      <w:r w:rsidR="00BC336A">
        <w:t xml:space="preserve"> data censoring</w:t>
      </w:r>
      <w:r w:rsidR="007C45BE">
        <w:t xml:space="preserve">. </w:t>
      </w:r>
      <w:r w:rsidR="00D8213B">
        <w:t xml:space="preserve">For example, </w:t>
      </w:r>
      <w:r w:rsidR="003E5CB0">
        <w:t>i</w:t>
      </w:r>
      <w:r w:rsidR="00C43F0C" w:rsidRPr="00C43F0C">
        <w:t xml:space="preserve">n the </w:t>
      </w:r>
      <w:r w:rsidR="00845BAB">
        <w:t xml:space="preserve">5-year </w:t>
      </w:r>
      <w:r w:rsidR="00C43F0C" w:rsidRPr="00C43F0C">
        <w:t xml:space="preserve">state </w:t>
      </w:r>
      <w:r w:rsidR="00845BAB">
        <w:t xml:space="preserve">assessment </w:t>
      </w:r>
      <w:r w:rsidR="00C43F0C" w:rsidRPr="00C43F0C">
        <w:t>period</w:t>
      </w:r>
      <w:r w:rsidR="00CD499E">
        <w:t xml:space="preserve"> ending 2024</w:t>
      </w:r>
      <w:r w:rsidR="00897727">
        <w:t>,</w:t>
      </w:r>
      <w:r w:rsidR="00C43F0C" w:rsidRPr="00C43F0C">
        <w:t xml:space="preserve"> </w:t>
      </w:r>
      <w:r w:rsidR="00897727">
        <w:t>f</w:t>
      </w:r>
      <w:r w:rsidR="0054057F">
        <w:t xml:space="preserve">or </w:t>
      </w:r>
      <w:r w:rsidR="00C43F0C" w:rsidRPr="00C43F0C">
        <w:t xml:space="preserve">DRP </w:t>
      </w:r>
      <w:r w:rsidR="0054057F">
        <w:t xml:space="preserve">the largest detection limit </w:t>
      </w:r>
      <w:r w:rsidR="00C43F0C" w:rsidRPr="00C43F0C">
        <w:t xml:space="preserve">was 0.005 and the </w:t>
      </w:r>
      <w:r w:rsidR="00334B8E">
        <w:t xml:space="preserve">NOF </w:t>
      </w:r>
      <w:r w:rsidR="00C43F0C" w:rsidRPr="00C43F0C">
        <w:t>A</w:t>
      </w:r>
      <w:r w:rsidR="00334B8E">
        <w:t>-</w:t>
      </w:r>
      <w:r w:rsidR="00C43F0C" w:rsidRPr="00C43F0C">
        <w:t>band threshold is 0.006, and for NH</w:t>
      </w:r>
      <w:r w:rsidR="00C43F0C" w:rsidRPr="00A21F13">
        <w:rPr>
          <w:vertAlign w:val="subscript"/>
        </w:rPr>
        <w:t>4</w:t>
      </w:r>
      <w:r w:rsidR="00596A4A">
        <w:t>-</w:t>
      </w:r>
      <w:r w:rsidR="00C43F0C" w:rsidRPr="00C43F0C">
        <w:t xml:space="preserve">N, the largest </w:t>
      </w:r>
      <w:r w:rsidR="003010BA">
        <w:t xml:space="preserve">detection limit </w:t>
      </w:r>
      <w:r w:rsidR="0054057F">
        <w:t>wa</w:t>
      </w:r>
      <w:r w:rsidR="00C43F0C" w:rsidRPr="00C43F0C">
        <w:t>s 0.01</w:t>
      </w:r>
      <w:r w:rsidR="007F72EF" w:rsidRPr="007F72EF">
        <w:t xml:space="preserve"> </w:t>
      </w:r>
      <w:r w:rsidR="007F72EF" w:rsidRPr="00C43F0C">
        <w:t>and t</w:t>
      </w:r>
      <w:r w:rsidR="007F72EF">
        <w:t>h</w:t>
      </w:r>
      <w:r w:rsidR="007F72EF" w:rsidRPr="00C43F0C">
        <w:t xml:space="preserve">e </w:t>
      </w:r>
      <w:r w:rsidR="007F72EF">
        <w:t xml:space="preserve">NOF </w:t>
      </w:r>
      <w:r w:rsidR="007F72EF" w:rsidRPr="00C43F0C">
        <w:t>A</w:t>
      </w:r>
      <w:r w:rsidR="007F72EF">
        <w:t>-b</w:t>
      </w:r>
      <w:r w:rsidR="007F72EF" w:rsidRPr="00C43F0C">
        <w:t xml:space="preserve">and </w:t>
      </w:r>
      <w:r w:rsidR="007F72EF">
        <w:t xml:space="preserve">threshold </w:t>
      </w:r>
      <w:r w:rsidR="007F72EF" w:rsidRPr="00C43F0C">
        <w:t>is 0.03</w:t>
      </w:r>
      <w:r w:rsidR="00C43F0C" w:rsidRPr="00C43F0C">
        <w:t xml:space="preserve">. </w:t>
      </w:r>
    </w:p>
    <w:p w14:paraId="784A2B4A" w14:textId="75CBB6CE" w:rsidR="008744B1" w:rsidRPr="005C71F8" w:rsidRDefault="008744B1" w:rsidP="008744B1">
      <w:pPr>
        <w:pStyle w:val="BulletLevel1"/>
      </w:pPr>
      <w:r w:rsidRPr="005C71F8">
        <w:t>We relied on data provider</w:t>
      </w:r>
      <w:r>
        <w:t>s</w:t>
      </w:r>
      <w:r w:rsidRPr="005C71F8">
        <w:t xml:space="preserve"> to interpret ou</w:t>
      </w:r>
      <w:r>
        <w:t>r</w:t>
      </w:r>
      <w:r w:rsidRPr="005C71F8">
        <w:t xml:space="preserve"> data request consistently (e.g., we accepted data providers interpretation of monitoring </w:t>
      </w:r>
      <w:r>
        <w:t>that was carried out</w:t>
      </w:r>
      <w:r w:rsidRPr="005C71F8">
        <w:t xml:space="preserve"> for </w:t>
      </w:r>
      <w:proofErr w:type="spellStart"/>
      <w:r w:rsidRPr="005C71F8">
        <w:t>SoE</w:t>
      </w:r>
      <w:proofErr w:type="spellEnd"/>
      <w:r w:rsidRPr="005C71F8">
        <w:t xml:space="preserve"> purposes)</w:t>
      </w:r>
      <w:r>
        <w:t xml:space="preserve">. We did not assess the consistency with which the definition of </w:t>
      </w:r>
      <w:proofErr w:type="spellStart"/>
      <w:r>
        <w:t>SoE</w:t>
      </w:r>
      <w:proofErr w:type="spellEnd"/>
      <w:r>
        <w:t xml:space="preserve"> monitoring was interpreted between data providers. Differences in this definition </w:t>
      </w:r>
      <w:r w:rsidR="0043713E">
        <w:t>could i</w:t>
      </w:r>
      <w:r w:rsidR="002F4191">
        <w:t xml:space="preserve">nfluence </w:t>
      </w:r>
      <w:r w:rsidR="00F80DAC">
        <w:t xml:space="preserve">patterns of </w:t>
      </w:r>
      <w:r w:rsidR="00436C20">
        <w:t xml:space="preserve">water quality state that are inferred from the </w:t>
      </w:r>
      <w:r w:rsidR="00BD6525">
        <w:t xml:space="preserve">results of the state analysis. </w:t>
      </w:r>
    </w:p>
    <w:p w14:paraId="506BA5E6" w14:textId="1E971606" w:rsidR="008744B1" w:rsidRDefault="008744B1" w:rsidP="008744B1">
      <w:pPr>
        <w:pStyle w:val="BulletLevel1"/>
      </w:pPr>
      <w:r>
        <w:t>The m</w:t>
      </w:r>
      <w:r w:rsidRPr="00CA5039">
        <w:t xml:space="preserve">onitoring </w:t>
      </w:r>
      <w:r>
        <w:t>network</w:t>
      </w:r>
      <w:r w:rsidR="00EA4D9A">
        <w:t>s</w:t>
      </w:r>
      <w:r>
        <w:t xml:space="preserve"> </w:t>
      </w:r>
      <w:r w:rsidR="00EA4D9A">
        <w:t xml:space="preserve">operated </w:t>
      </w:r>
      <w:r>
        <w:t xml:space="preserve">by each data provider </w:t>
      </w:r>
      <w:r w:rsidRPr="00CA5039">
        <w:t>was outside of our control</w:t>
      </w:r>
      <w:r>
        <w:t>. W</w:t>
      </w:r>
      <w:r w:rsidRPr="00CA5039">
        <w:t>e did not conduct an</w:t>
      </w:r>
      <w:r w:rsidR="00B6133A">
        <w:t>y</w:t>
      </w:r>
      <w:r w:rsidRPr="00CA5039">
        <w:t xml:space="preserve"> analys</w:t>
      </w:r>
      <w:r w:rsidR="00B6133A">
        <w:t>e</w:t>
      </w:r>
      <w:r w:rsidRPr="00CA5039">
        <w:t xml:space="preserve">s of </w:t>
      </w:r>
      <w:r w:rsidR="00B6133A">
        <w:t xml:space="preserve">the </w:t>
      </w:r>
      <w:r w:rsidRPr="00CA5039">
        <w:t xml:space="preserve">representativeness of </w:t>
      </w:r>
      <w:r w:rsidR="009A3D3E">
        <w:t>the</w:t>
      </w:r>
      <w:r w:rsidRPr="00CA5039">
        <w:t xml:space="preserve"> </w:t>
      </w:r>
      <w:proofErr w:type="spellStart"/>
      <w:r>
        <w:t>SoE</w:t>
      </w:r>
      <w:proofErr w:type="spellEnd"/>
      <w:r>
        <w:t xml:space="preserve"> monitoring networks with respect to any target population (e.g., all river water quality within a specified period whether defined by catchments, river segments, </w:t>
      </w:r>
      <w:r w:rsidR="003D01B5">
        <w:t>environmental classes etc</w:t>
      </w:r>
      <w:r>
        <w:t>)</w:t>
      </w:r>
      <w:r w:rsidRPr="005C71F8">
        <w:t xml:space="preserve">. </w:t>
      </w:r>
    </w:p>
    <w:p w14:paraId="4CC857AC" w14:textId="1C60FA8C" w:rsidR="008744B1" w:rsidRDefault="008744B1" w:rsidP="008744B1">
      <w:pPr>
        <w:pStyle w:val="BulletLevel1"/>
      </w:pPr>
      <w:r>
        <w:t>We did not make comparisons with any other nationwide analysis of water quality</w:t>
      </w:r>
      <w:r w:rsidR="003D01B5">
        <w:t xml:space="preserve"> including past analyses </w:t>
      </w:r>
      <w:r w:rsidR="0016446E">
        <w:t xml:space="preserve">carried out for </w:t>
      </w:r>
      <w:r w:rsidR="0016446E" w:rsidRPr="00D703C1">
        <w:t xml:space="preserve">MfE and </w:t>
      </w:r>
      <w:r w:rsidR="0016446E" w:rsidRPr="00BF3036">
        <w:t>Stats NZ</w:t>
      </w:r>
      <w:r w:rsidR="0016446E">
        <w:t xml:space="preserve"> for environmental reporting purposes</w:t>
      </w:r>
      <w:r w:rsidR="00CD3B3C">
        <w:t xml:space="preserve"> or those associated with LAWA.</w:t>
      </w:r>
      <w:r w:rsidR="00CD3B3C" w:rsidRPr="00CD3B3C">
        <w:t xml:space="preserve"> </w:t>
      </w:r>
      <w:r w:rsidR="005552D1">
        <w:t xml:space="preserve">We note that </w:t>
      </w:r>
      <w:r w:rsidR="005D5565">
        <w:t xml:space="preserve">methodological </w:t>
      </w:r>
      <w:r w:rsidR="005552D1">
        <w:t>d</w:t>
      </w:r>
      <w:r w:rsidR="00CD3B3C" w:rsidRPr="00CD3B3C">
        <w:t xml:space="preserve">ifferences between the current study and previous studies </w:t>
      </w:r>
      <w:r w:rsidR="00981453">
        <w:t xml:space="preserve">should </w:t>
      </w:r>
      <w:r w:rsidR="00CD3B3C" w:rsidRPr="00CD3B3C">
        <w:t>be controlled for such a comparison to be commensurate.</w:t>
      </w:r>
      <w:r>
        <w:t xml:space="preserve"> </w:t>
      </w:r>
    </w:p>
    <w:p w14:paraId="3CD849A3" w14:textId="25F5C939" w:rsidR="008744B1" w:rsidRPr="00753456" w:rsidRDefault="008744B1" w:rsidP="008744B1">
      <w:pPr>
        <w:pStyle w:val="BulletLevel1"/>
      </w:pPr>
      <w:r>
        <w:t xml:space="preserve">We applied linear regressions between site-medians and a gradient in human modified land cover. </w:t>
      </w:r>
      <w:r w:rsidR="003261BC">
        <w:t xml:space="preserve">This approach had the advantage of being simple and </w:t>
      </w:r>
      <w:proofErr w:type="gramStart"/>
      <w:r w:rsidR="003261BC">
        <w:t>transparent, but</w:t>
      </w:r>
      <w:proofErr w:type="gramEnd"/>
      <w:r w:rsidR="003261BC">
        <w:t xml:space="preserve"> does not account for other factors that influence water quality such as geology, slope, altitude, rainfall, or type of human modification.</w:t>
      </w:r>
    </w:p>
    <w:p w14:paraId="7EDB6691" w14:textId="79AD15D9" w:rsidR="007027E2" w:rsidRDefault="008744B1">
      <w:pPr>
        <w:pStyle w:val="BulletLevel1"/>
      </w:pPr>
      <w:r w:rsidRPr="007A7A4C">
        <w:t>T</w:t>
      </w:r>
      <w:r w:rsidR="00556246">
        <w:t xml:space="preserve">rends </w:t>
      </w:r>
      <w:r w:rsidR="006845AA">
        <w:t xml:space="preserve">can be </w:t>
      </w:r>
      <w:r w:rsidR="00556246">
        <w:t xml:space="preserve">caused by </w:t>
      </w:r>
      <w:r w:rsidRPr="007A7A4C">
        <w:t xml:space="preserve">various </w:t>
      </w:r>
      <w:r w:rsidR="00556246">
        <w:t>drivers</w:t>
      </w:r>
      <w:r w:rsidRPr="007A7A4C">
        <w:t xml:space="preserve"> including climate variability, high disturbance events such as storms/cyclones or earthquakes</w:t>
      </w:r>
      <w:r w:rsidR="006C3B64">
        <w:t xml:space="preserve"> and changes in </w:t>
      </w:r>
      <w:r w:rsidR="006704A9">
        <w:t>land use and land management</w:t>
      </w:r>
      <w:r w:rsidRPr="007A7A4C">
        <w:t xml:space="preserve">. </w:t>
      </w:r>
      <w:r w:rsidR="002F0056">
        <w:t xml:space="preserve">As discussed above, trend results can also be influenced by operational factors (e.g., </w:t>
      </w:r>
      <w:r w:rsidR="002F0056">
        <w:rPr>
          <w:szCs w:val="22"/>
        </w:rPr>
        <w:t>data completion, data precision, and detection limits</w:t>
      </w:r>
      <w:r w:rsidR="002F0056">
        <w:t>), methodological choices (e.g., analysis duration, algorithm), and strategic factors (e.g., site representativeness). We did not undertake any</w:t>
      </w:r>
      <w:r w:rsidR="002F0056" w:rsidRPr="007A7A4C">
        <w:t xml:space="preserve"> analys</w:t>
      </w:r>
      <w:r w:rsidR="002F0056">
        <w:t>e</w:t>
      </w:r>
      <w:r w:rsidR="002F0056" w:rsidRPr="007A7A4C">
        <w:t xml:space="preserve">s </w:t>
      </w:r>
      <w:r w:rsidR="002F0056">
        <w:t>to</w:t>
      </w:r>
      <w:r w:rsidR="002F0056" w:rsidRPr="007A7A4C">
        <w:t xml:space="preserve"> </w:t>
      </w:r>
      <w:r w:rsidR="002F0056">
        <w:t>disentangle these potential drivers of water quality</w:t>
      </w:r>
      <w:r w:rsidR="002F0056" w:rsidRPr="007A7A4C">
        <w:t xml:space="preserve"> </w:t>
      </w:r>
      <w:r w:rsidR="002F0056">
        <w:t xml:space="preserve">trend, or </w:t>
      </w:r>
      <w:r w:rsidR="002F0056" w:rsidRPr="007A7A4C">
        <w:t>attribut</w:t>
      </w:r>
      <w:r w:rsidR="002F0056">
        <w:t>e</w:t>
      </w:r>
      <w:r w:rsidR="002F0056" w:rsidRPr="007A7A4C">
        <w:t xml:space="preserve"> </w:t>
      </w:r>
      <w:r w:rsidR="002F0056">
        <w:t>trend results to these drivers</w:t>
      </w:r>
      <w:r w:rsidR="002F0056" w:rsidRPr="007A7A4C">
        <w:t xml:space="preserve">. </w:t>
      </w:r>
      <w:r w:rsidR="004C5C18">
        <w:t xml:space="preserve">We note that </w:t>
      </w:r>
      <w:r w:rsidR="0056399F">
        <w:t>t</w:t>
      </w:r>
      <w:r w:rsidR="007027E2" w:rsidRPr="007027E2">
        <w:t xml:space="preserve">here is evidence that </w:t>
      </w:r>
      <w:r w:rsidR="002B3E43">
        <w:t xml:space="preserve">river </w:t>
      </w:r>
      <w:r w:rsidR="00E51CB0">
        <w:t xml:space="preserve">water </w:t>
      </w:r>
      <w:r w:rsidR="00E51CB0">
        <w:lastRenderedPageBreak/>
        <w:t xml:space="preserve">quality </w:t>
      </w:r>
      <w:r w:rsidR="00635C55">
        <w:t>is partl</w:t>
      </w:r>
      <w:r w:rsidR="00C73673">
        <w:t xml:space="preserve">y associated </w:t>
      </w:r>
      <w:r w:rsidR="00B2156A">
        <w:t xml:space="preserve">with </w:t>
      </w:r>
      <w:r w:rsidR="007027E2" w:rsidRPr="007027E2">
        <w:t xml:space="preserve">the ENSO climate cycle </w:t>
      </w:r>
      <w:r w:rsidR="00D66740">
        <w:t>(</w:t>
      </w:r>
      <w:r w:rsidR="007027E2" w:rsidRPr="007027E2">
        <w:t>Scarsbrook et al. 2003</w:t>
      </w:r>
      <w:r w:rsidR="00CB15E0">
        <w:t>;</w:t>
      </w:r>
      <w:r w:rsidR="007027E2" w:rsidRPr="007027E2">
        <w:t xml:space="preserve"> </w:t>
      </w:r>
      <w:proofErr w:type="spellStart"/>
      <w:r w:rsidR="007027E2" w:rsidRPr="007027E2">
        <w:t>Snelder</w:t>
      </w:r>
      <w:proofErr w:type="spellEnd"/>
      <w:r w:rsidR="007027E2" w:rsidRPr="007027E2">
        <w:t xml:space="preserve"> et al. 202</w:t>
      </w:r>
      <w:r w:rsidR="006953DB">
        <w:t>1</w:t>
      </w:r>
      <w:proofErr w:type="gramStart"/>
      <w:r w:rsidR="007027E2" w:rsidRPr="007027E2">
        <w:t>b</w:t>
      </w:r>
      <w:r w:rsidR="007D1D0B">
        <w:t>,c</w:t>
      </w:r>
      <w:proofErr w:type="gramEnd"/>
      <w:r w:rsidR="00CB15E0">
        <w:t>;</w:t>
      </w:r>
      <w:r w:rsidR="007027E2" w:rsidRPr="007027E2">
        <w:t xml:space="preserve"> </w:t>
      </w:r>
      <w:proofErr w:type="spellStart"/>
      <w:r w:rsidR="007027E2" w:rsidRPr="007027E2">
        <w:t>Snelder</w:t>
      </w:r>
      <w:proofErr w:type="spellEnd"/>
      <w:r w:rsidR="007027E2" w:rsidRPr="007027E2">
        <w:t xml:space="preserve"> and Fraser 2025).</w:t>
      </w:r>
    </w:p>
    <w:p w14:paraId="1A5992FC" w14:textId="0B54315C" w:rsidR="00D6318E" w:rsidRDefault="00D6318E" w:rsidP="00D6318E">
      <w:pPr>
        <w:pStyle w:val="BulletLevel1"/>
      </w:pPr>
      <w:r>
        <w:t xml:space="preserve">We used all available data to calculate rolling aggregate trends. We did not control for changes in data availability between 10-year periods. </w:t>
      </w:r>
    </w:p>
    <w:p w14:paraId="3DED9129" w14:textId="77777777" w:rsidR="000A63F4" w:rsidRDefault="000A63F4" w:rsidP="000A63F4">
      <w:pPr>
        <w:pStyle w:val="Heading2"/>
      </w:pPr>
      <w:bookmarkStart w:id="405" w:name="_Toc212213452"/>
      <w:r>
        <w:t>Differences to previous studies</w:t>
      </w:r>
      <w:bookmarkEnd w:id="405"/>
    </w:p>
    <w:p w14:paraId="5DE6AAD5" w14:textId="4EE00210" w:rsidR="000A63F4" w:rsidRDefault="008E62A5" w:rsidP="000A63F4">
      <w:pPr>
        <w:pStyle w:val="BodyText"/>
      </w:pPr>
      <w:r>
        <w:t xml:space="preserve">Methods used in the current report are broadly comparable with those used </w:t>
      </w:r>
      <w:r w:rsidR="00D82C7C">
        <w:t xml:space="preserve">in the previous analyses </w:t>
      </w:r>
      <w:r w:rsidR="00F74E0A">
        <w:t xml:space="preserve">carried out </w:t>
      </w:r>
      <w:r w:rsidR="00D82C7C">
        <w:t xml:space="preserve">for </w:t>
      </w:r>
      <w:r w:rsidR="00D82C7C" w:rsidRPr="00D703C1">
        <w:t xml:space="preserve">MfE and </w:t>
      </w:r>
      <w:r w:rsidR="00D82C7C" w:rsidRPr="00BF3036">
        <w:t>Stats NZ</w:t>
      </w:r>
      <w:r w:rsidR="00D82C7C">
        <w:t xml:space="preserve"> </w:t>
      </w:r>
      <w:r>
        <w:t xml:space="preserve">by Whitehead et al. </w:t>
      </w:r>
      <w:r w:rsidR="00F74E0A">
        <w:t>(</w:t>
      </w:r>
      <w:r>
        <w:t>2022)</w:t>
      </w:r>
      <w:r w:rsidR="00F74E0A">
        <w:t xml:space="preserve">. </w:t>
      </w:r>
      <w:r w:rsidR="008E2C10">
        <w:t xml:space="preserve">Differences between this </w:t>
      </w:r>
      <w:r w:rsidR="009975F0">
        <w:t>and the previous</w:t>
      </w:r>
      <w:r>
        <w:t xml:space="preserve"> </w:t>
      </w:r>
      <w:r w:rsidR="009975F0">
        <w:t>study include</w:t>
      </w:r>
      <w:r>
        <w:t xml:space="preserve"> differences in raw data availability, availability of measurement method</w:t>
      </w:r>
      <w:r w:rsidRPr="00CC4A0F">
        <w:t xml:space="preserve"> </w:t>
      </w:r>
      <w:r>
        <w:t>information, availability of quality control (QC) information, improved methods for assigning observations to sampling periods, minor updates to statistical methods,</w:t>
      </w:r>
      <w:r w:rsidRPr="003900D9">
        <w:t xml:space="preserve"> </w:t>
      </w:r>
      <w:r>
        <w:t xml:space="preserve">and omission of flow adjusted trends. </w:t>
      </w:r>
      <w:r w:rsidR="00714185">
        <w:t>C</w:t>
      </w:r>
      <w:r w:rsidR="000A63F4">
        <w:t xml:space="preserve">hanges in trend assessment methodology and terminology used in the report </w:t>
      </w:r>
      <w:r w:rsidR="00714185">
        <w:t xml:space="preserve">were </w:t>
      </w:r>
      <w:r w:rsidR="000A63F4">
        <w:t xml:space="preserve">largely made to align the reporting with recently published guidance </w:t>
      </w:r>
      <w:r w:rsidR="000A63F4">
        <w:fldChar w:fldCharType="begin" w:fldLock="1"/>
      </w:r>
      <w:r w:rsidR="000A63F4">
        <w:instrText>ADDIN CSL_CITATION {"citationItems":[{"id":"ITEM-1","itemData":{"author":[{"dropping-particle":"","family":"Snelder","given":"Ton H","non-dropping-particle":"","parse-names":false,"suffix":""},{"dropping-particle":"","family":"Fraser","given":"Caroline","non-dropping-particle":"","parse-names":false,"suffix":""},{"dropping-particle":"","family":"Larned","given":"Scott T","non-dropping-particle":"","parse-names":false,"suffix":""},{"dropping-particle":"","family":"Whitehead","given":"Amy L","non-dropping-particle":"","parse-names":false,"suffix":""}],"collection-title":"NIWA Client Report 2021017WN prepared for Envirolink (MBIE)","id":"ITEM-1","issued":{"date-parts":[["2021"]]},"number-of-pages":"99","publisher":"NIWA","publisher-place":"Christchurch","title":"Guidance for the analysis of temporal trends in environmental data","type":"report"},"uris":["http://www.mendeley.com/documents/?uuid=f66b8c02-a862-4ae3-b03b-537f741fc6a3"]},{"id":"ITEM-2","itemData":{"DOI":"10.3133/tm4a3","author":[{"dropping-particle":"","family":"Helsel","given":"Dennis R","non-dropping-particle":"","parse-names":false,"suffix":""},{"dropping-particle":"","family":"Hirsch","given":"Robert M","non-dropping-particle":"","parse-names":false,"suffix":""},{"dropping-particle":"","family":"Ryberg","given":"Karen R","non-dropping-particle":"","parse-names":false,"suffix":""},{"dropping-particle":"","family":"Archfield","given":"Stacey A","non-dropping-particle":"","parse-names":false,"suffix":""},{"dropping-particle":"","family":"Gilroy","given":"Edward J","non-dropping-particle":"","parse-names":false,"suffix":""}],"id":"ITEM-2","issued":{"date-parts":[["2020"]]},"number-of-pages":"458","publisher":"U.S. Geological Survey","title":"Statistical methods in water resources: U.S. Geological Survey Techniques and Methods, Book 4, Chapter A3","type":"book"},"uris":["http://www.mendeley.com/documents/?uuid=724df517-8b3a-4f01-97b4-10c17b173182"]}],"mendeley":{"formattedCitation":"(Helsel et al. 2020; Snelder et al. 2021)","plainTextFormattedCitation":"(Helsel et al. 2020; Snelder et al. 2021)","previouslyFormattedCitation":"(Helsel et al. 2020; Snelder et al. 2021)"},"properties":{"noteIndex":0},"schema":"https://github.com/citation-style-language/schema/raw/master/csl-citation.json"}</w:instrText>
      </w:r>
      <w:r w:rsidR="000A63F4">
        <w:fldChar w:fldCharType="separate"/>
      </w:r>
      <w:r w:rsidR="000A63F4" w:rsidRPr="00966231">
        <w:rPr>
          <w:noProof/>
        </w:rPr>
        <w:t>(Helsel et al. 2020; Snelder et al. 2021</w:t>
      </w:r>
      <w:r w:rsidR="007D1D0B">
        <w:rPr>
          <w:noProof/>
        </w:rPr>
        <w:t>a</w:t>
      </w:r>
      <w:r w:rsidR="00757606">
        <w:rPr>
          <w:noProof/>
        </w:rPr>
        <w:t xml:space="preserve">; </w:t>
      </w:r>
      <w:r w:rsidR="00AA2148">
        <w:rPr>
          <w:noProof/>
        </w:rPr>
        <w:t xml:space="preserve">Fraser and Snelder </w:t>
      </w:r>
      <w:r w:rsidR="00AA2148" w:rsidRPr="0036439E">
        <w:t>2021</w:t>
      </w:r>
      <w:r w:rsidR="00566B94">
        <w:t>; Snelder et al. 2022</w:t>
      </w:r>
      <w:r w:rsidR="00261689">
        <w:t>)</w:t>
      </w:r>
      <w:r w:rsidR="000A63F4">
        <w:fldChar w:fldCharType="end"/>
      </w:r>
      <w:r w:rsidR="000A63F4">
        <w:t xml:space="preserve">. </w:t>
      </w:r>
      <w:r w:rsidR="00D913D4">
        <w:t>D</w:t>
      </w:r>
      <w:r w:rsidR="000A63F4">
        <w:t xml:space="preserve">ifferences </w:t>
      </w:r>
      <w:r w:rsidR="00D913D4">
        <w:t xml:space="preserve">between this report and Whitehead et al. (2022) </w:t>
      </w:r>
      <w:r w:rsidR="000A63F4">
        <w:t>are summarised below</w:t>
      </w:r>
      <w:r w:rsidR="00903857">
        <w:t>.</w:t>
      </w:r>
    </w:p>
    <w:p w14:paraId="5FA137A8" w14:textId="5ACA7132" w:rsidR="00EF1433" w:rsidRDefault="00EF1433" w:rsidP="00EF1433">
      <w:pPr>
        <w:pStyle w:val="BulletLevel1"/>
      </w:pPr>
      <w:r>
        <w:t xml:space="preserve">As agreed with MfE and Stats NZ, </w:t>
      </w:r>
      <w:r w:rsidR="00216864">
        <w:t>five</w:t>
      </w:r>
      <w:r>
        <w:t xml:space="preserve"> trend </w:t>
      </w:r>
      <w:r w:rsidR="00EE79FB">
        <w:t xml:space="preserve">confidence and direction </w:t>
      </w:r>
      <w:r>
        <w:t xml:space="preserve">categories </w:t>
      </w:r>
      <w:r w:rsidR="00EE79FB">
        <w:t xml:space="preserve">were used in this </w:t>
      </w:r>
      <w:r w:rsidR="00586D07">
        <w:t>report</w:t>
      </w:r>
      <w:r w:rsidR="00EE79FB">
        <w:t xml:space="preserve"> </w:t>
      </w:r>
      <w:r>
        <w:t xml:space="preserve">instead of the </w:t>
      </w:r>
      <w:r w:rsidR="00216864">
        <w:t>nine</w:t>
      </w:r>
      <w:r>
        <w:t xml:space="preserve"> previously applied. </w:t>
      </w:r>
    </w:p>
    <w:p w14:paraId="39751228" w14:textId="72D03F5E" w:rsidR="00176444" w:rsidRDefault="00176444" w:rsidP="00EF1433">
      <w:pPr>
        <w:pStyle w:val="BulletLevel1"/>
      </w:pPr>
      <w:r>
        <w:t xml:space="preserve">As agreed with MfE and Stats NZ, </w:t>
      </w:r>
      <w:r w:rsidR="00DF2B82">
        <w:t xml:space="preserve">in this </w:t>
      </w:r>
      <w:r w:rsidR="00586D07">
        <w:t>report</w:t>
      </w:r>
      <w:r w:rsidR="00DF2B82">
        <w:t xml:space="preserve"> we use </w:t>
      </w:r>
      <w:r>
        <w:t xml:space="preserve">terminology of “improving and worsening” </w:t>
      </w:r>
      <w:r w:rsidR="00037970">
        <w:t>and “proportion improving, P</w:t>
      </w:r>
      <w:r w:rsidR="00037970" w:rsidRPr="00A90BD4">
        <w:rPr>
          <w:vertAlign w:val="subscript"/>
        </w:rPr>
        <w:t>i</w:t>
      </w:r>
      <w:r w:rsidR="00037970">
        <w:t xml:space="preserve">” </w:t>
      </w:r>
      <w:r>
        <w:t>rather than “increasing and decreasing”</w:t>
      </w:r>
      <w:r w:rsidR="007D7A25">
        <w:t xml:space="preserve"> and “proportion decreasing, P</w:t>
      </w:r>
      <w:r w:rsidR="007D7A25" w:rsidRPr="00A90BD4">
        <w:rPr>
          <w:vertAlign w:val="subscript"/>
        </w:rPr>
        <w:t>d</w:t>
      </w:r>
      <w:r w:rsidR="007D7A25">
        <w:t>”</w:t>
      </w:r>
      <w:r>
        <w:t>.</w:t>
      </w:r>
    </w:p>
    <w:p w14:paraId="37408384" w14:textId="49EC74CF" w:rsidR="00E5787A" w:rsidRDefault="00DB0798" w:rsidP="00EF1433">
      <w:pPr>
        <w:pStyle w:val="BulletLevel1"/>
      </w:pPr>
      <w:r>
        <w:t>As agreed with MfE and Stats NZ,</w:t>
      </w:r>
      <w:r w:rsidR="00BA3110">
        <w:t xml:space="preserve"> we </w:t>
      </w:r>
      <w:r w:rsidR="006D37D9">
        <w:t>applied linear regressions between site-medians and a gradient in human modified land cover</w:t>
      </w:r>
      <w:r w:rsidR="008B0AFE">
        <w:t xml:space="preserve"> rather than high-intensity agricultural land cover, which was </w:t>
      </w:r>
      <w:r w:rsidR="006E7D4F">
        <w:t xml:space="preserve">a method previously </w:t>
      </w:r>
      <w:r w:rsidR="008B0AFE">
        <w:t>applied by Whitehead et al. 2022)</w:t>
      </w:r>
      <w:r w:rsidR="006D37D9">
        <w:t xml:space="preserve">. Preliminary analysis (results not shown) </w:t>
      </w:r>
      <w:r w:rsidR="00225EAA">
        <w:t xml:space="preserve">and </w:t>
      </w:r>
      <w:r w:rsidR="0004153F">
        <w:t xml:space="preserve">comparison of our results with those of Whitehead et al. (2022) </w:t>
      </w:r>
      <w:r w:rsidR="006D37D9">
        <w:t>indicated that regressions against human modified land cover</w:t>
      </w:r>
      <w:r w:rsidR="000F407F">
        <w:t xml:space="preserve"> </w:t>
      </w:r>
      <w:r w:rsidR="006D37D9">
        <w:t xml:space="preserve">explained more variation than </w:t>
      </w:r>
      <w:r w:rsidR="006C214D">
        <w:t xml:space="preserve">regressions against specific types of land cover such </w:t>
      </w:r>
      <w:r w:rsidR="00997D6F">
        <w:t>high-intensity agricultural land cover</w:t>
      </w:r>
      <w:r w:rsidR="006D37D9">
        <w:t>.</w:t>
      </w:r>
      <w:r w:rsidR="00887ABD">
        <w:t xml:space="preserve"> </w:t>
      </w:r>
      <w:r w:rsidR="00C07284">
        <w:t xml:space="preserve">Human modified land cover was used to demonstrate </w:t>
      </w:r>
      <w:r w:rsidR="00DC1425">
        <w:t xml:space="preserve">how </w:t>
      </w:r>
      <w:r w:rsidR="00174068">
        <w:t xml:space="preserve">water quality </w:t>
      </w:r>
      <w:r w:rsidR="008B4351">
        <w:t xml:space="preserve">state can be related to various </w:t>
      </w:r>
      <w:r w:rsidR="00E24244">
        <w:t>independent variables</w:t>
      </w:r>
      <w:r w:rsidR="00056C08">
        <w:t xml:space="preserve">. </w:t>
      </w:r>
      <w:r w:rsidR="0058748B">
        <w:t xml:space="preserve">Data accompanying this report allow </w:t>
      </w:r>
      <w:r w:rsidR="003D401E">
        <w:t xml:space="preserve">similar analysis </w:t>
      </w:r>
      <w:r w:rsidR="00662A00">
        <w:t xml:space="preserve">using </w:t>
      </w:r>
      <w:r w:rsidR="0058748B">
        <w:t xml:space="preserve">various </w:t>
      </w:r>
      <w:r w:rsidR="00662A00">
        <w:t xml:space="preserve">independent </w:t>
      </w:r>
      <w:r w:rsidR="00146E48">
        <w:t xml:space="preserve">variables </w:t>
      </w:r>
      <w:r w:rsidR="00905C03">
        <w:t xml:space="preserve">depending on user needs. </w:t>
      </w:r>
    </w:p>
    <w:p w14:paraId="038ADF94" w14:textId="02005ADA" w:rsidR="00781E1A" w:rsidRDefault="00586D07" w:rsidP="00EF1433">
      <w:pPr>
        <w:pStyle w:val="BulletLevel1"/>
      </w:pPr>
      <w:r>
        <w:t>For</w:t>
      </w:r>
      <w:r w:rsidR="00DF2B82">
        <w:t xml:space="preserve"> this </w:t>
      </w:r>
      <w:r>
        <w:t>report we s</w:t>
      </w:r>
      <w:r w:rsidRPr="00781E1A">
        <w:t>hift</w:t>
      </w:r>
      <w:r>
        <w:t>ed</w:t>
      </w:r>
      <w:r w:rsidRPr="00781E1A">
        <w:t xml:space="preserve"> </w:t>
      </w:r>
      <w:r w:rsidR="002C5364">
        <w:t>observation</w:t>
      </w:r>
      <w:r w:rsidR="00BB1A32">
        <w:t xml:space="preserve"> dat</w:t>
      </w:r>
      <w:r w:rsidR="00253DE6">
        <w:t>e</w:t>
      </w:r>
      <w:r w:rsidR="00BB1A32">
        <w:t xml:space="preserve"> metadata</w:t>
      </w:r>
      <w:r w:rsidR="003A1EFE">
        <w:t xml:space="preserve"> to </w:t>
      </w:r>
      <w:r w:rsidR="004A5092">
        <w:t>an adjacent sample interval</w:t>
      </w:r>
      <w:r w:rsidR="00781E1A" w:rsidRPr="00781E1A">
        <w:t xml:space="preserve"> when a monthly </w:t>
      </w:r>
      <w:r w:rsidR="0084651D">
        <w:t>monitoring</w:t>
      </w:r>
      <w:r w:rsidR="00781E1A" w:rsidRPr="00781E1A">
        <w:t xml:space="preserve"> regime </w:t>
      </w:r>
      <w:r w:rsidR="00497BD9">
        <w:t>has two</w:t>
      </w:r>
      <w:r w:rsidR="00781E1A" w:rsidRPr="00781E1A">
        <w:t xml:space="preserve"> </w:t>
      </w:r>
      <w:r w:rsidR="0084651D">
        <w:t>observations</w:t>
      </w:r>
      <w:r w:rsidR="0084651D" w:rsidRPr="00781E1A">
        <w:t xml:space="preserve"> </w:t>
      </w:r>
      <w:r w:rsidR="00781E1A" w:rsidRPr="00781E1A">
        <w:t>in a</w:t>
      </w:r>
      <w:r w:rsidR="005D65D2">
        <w:t xml:space="preserve"> </w:t>
      </w:r>
      <w:r w:rsidR="00F41529">
        <w:t xml:space="preserve">month </w:t>
      </w:r>
      <w:r w:rsidR="00781E1A" w:rsidRPr="00781E1A">
        <w:t xml:space="preserve">and a missing </w:t>
      </w:r>
      <w:r w:rsidR="0084651D">
        <w:t>observation</w:t>
      </w:r>
      <w:r w:rsidR="0084651D" w:rsidRPr="00781E1A">
        <w:t xml:space="preserve"> </w:t>
      </w:r>
      <w:r w:rsidR="00781E1A" w:rsidRPr="00781E1A">
        <w:t>in</w:t>
      </w:r>
      <w:r w:rsidR="00082042">
        <w:t xml:space="preserve"> </w:t>
      </w:r>
      <w:r w:rsidR="00781E1A" w:rsidRPr="00781E1A">
        <w:t>th</w:t>
      </w:r>
      <w:r w:rsidR="00082042">
        <w:t>e</w:t>
      </w:r>
      <w:r w:rsidR="00781E1A" w:rsidRPr="00781E1A">
        <w:t xml:space="preserve"> previous/following month</w:t>
      </w:r>
      <w:r w:rsidR="00936792">
        <w:t>.</w:t>
      </w:r>
    </w:p>
    <w:p w14:paraId="7C91CFE0" w14:textId="1F81B2E5" w:rsidR="008324C1" w:rsidRDefault="00EF1F82" w:rsidP="00EF1433">
      <w:pPr>
        <w:pStyle w:val="BulletLevel1"/>
      </w:pPr>
      <w:r>
        <w:t>We used a</w:t>
      </w:r>
      <w:r w:rsidR="006B50A3">
        <w:t>n updated</w:t>
      </w:r>
      <w:r w:rsidR="008324C1">
        <w:t xml:space="preserve"> method to </w:t>
      </w:r>
      <w:r w:rsidR="007B26C6">
        <w:t xml:space="preserve">account for </w:t>
      </w:r>
      <w:r w:rsidR="008324C1" w:rsidRPr="008324C1">
        <w:t>spatial correlation in the assessed trend directions at individual sites</w:t>
      </w:r>
      <w:r w:rsidR="007B26C6">
        <w:t xml:space="preserve"> </w:t>
      </w:r>
      <w:r w:rsidR="008324C1" w:rsidRPr="008324C1">
        <w:t>when calculating P</w:t>
      </w:r>
      <w:r w:rsidR="008324C1" w:rsidRPr="00A90BD4">
        <w:rPr>
          <w:vertAlign w:val="subscript"/>
        </w:rPr>
        <w:t>i</w:t>
      </w:r>
      <w:r w:rsidR="008324C1" w:rsidRPr="008324C1">
        <w:t xml:space="preserve"> and its variance</w:t>
      </w:r>
      <w:r w:rsidR="007B26C6">
        <w:t>.</w:t>
      </w:r>
    </w:p>
    <w:p w14:paraId="42CEBBD5" w14:textId="3B946DC4" w:rsidR="007B26C6" w:rsidRDefault="00A70E9F" w:rsidP="00EF1433">
      <w:pPr>
        <w:pStyle w:val="BulletLevel1"/>
      </w:pPr>
      <w:r>
        <w:t xml:space="preserve">We provide an </w:t>
      </w:r>
      <w:r w:rsidR="00910844">
        <w:t>overall grade for attributes with more than one numeric attribute state</w:t>
      </w:r>
      <w:r w:rsidR="00875FC0">
        <w:t xml:space="preserve">. </w:t>
      </w:r>
    </w:p>
    <w:p w14:paraId="39A0D18E" w14:textId="0143786B" w:rsidR="002C7421" w:rsidRDefault="00A70E9F" w:rsidP="00EF1433">
      <w:pPr>
        <w:pStyle w:val="BulletLevel1"/>
      </w:pPr>
      <w:r>
        <w:t xml:space="preserve">This report uses </w:t>
      </w:r>
      <w:r w:rsidR="00203BC8">
        <w:t>“</w:t>
      </w:r>
      <w:proofErr w:type="spellStart"/>
      <w:r>
        <w:t>do</w:t>
      </w:r>
      <w:r w:rsidR="002C7421">
        <w:t>wnsampling</w:t>
      </w:r>
      <w:proofErr w:type="spellEnd"/>
      <w:r w:rsidR="00203BC8">
        <w:t>”</w:t>
      </w:r>
      <w:r>
        <w:t>, which</w:t>
      </w:r>
      <w:r w:rsidR="002C7421">
        <w:t xml:space="preserve"> involved </w:t>
      </w:r>
      <w:r w:rsidR="006D1463">
        <w:t xml:space="preserve">selecting </w:t>
      </w:r>
      <w:r w:rsidR="002C7421">
        <w:t>the observation closest to the middle of each sampl</w:t>
      </w:r>
      <w:r w:rsidR="00F60F28">
        <w:t>e</w:t>
      </w:r>
      <w:r w:rsidR="002C7421">
        <w:t xml:space="preserve"> interval in the state </w:t>
      </w:r>
      <w:proofErr w:type="gramStart"/>
      <w:r w:rsidR="002C7421">
        <w:t>time period</w:t>
      </w:r>
      <w:proofErr w:type="gramEnd"/>
      <w:r w:rsidR="0022545E">
        <w:t xml:space="preserve">, rather than calculating </w:t>
      </w:r>
      <w:r w:rsidR="00B636DA">
        <w:t xml:space="preserve">state from all available </w:t>
      </w:r>
      <w:r w:rsidR="00506ED9">
        <w:t>observation</w:t>
      </w:r>
      <w:r w:rsidR="00B636DA">
        <w:t>s</w:t>
      </w:r>
      <w:r w:rsidR="00506ED9">
        <w:t xml:space="preserve">. </w:t>
      </w:r>
    </w:p>
    <w:p w14:paraId="2D582CFF" w14:textId="4D7EF149" w:rsidR="001C5F66" w:rsidRDefault="008260B7" w:rsidP="00EF1433">
      <w:pPr>
        <w:pStyle w:val="BulletLevel1"/>
      </w:pPr>
      <w:r>
        <w:lastRenderedPageBreak/>
        <w:t xml:space="preserve">For trend assessment, season was </w:t>
      </w:r>
      <w:r w:rsidR="00E6731C">
        <w:t xml:space="preserve">here </w:t>
      </w:r>
      <w:r>
        <w:t xml:space="preserve">defined separately from the time increment of the assessment, rather than </w:t>
      </w:r>
      <w:r w:rsidR="001C5F66">
        <w:t xml:space="preserve">the season assigned to a site </w:t>
      </w:r>
      <w:r w:rsidR="001C5F66" w:rsidRPr="00F23DB9">
        <w:rPr>
          <w:rFonts w:cs="Calibri"/>
          <w:color w:val="000000" w:themeColor="text1"/>
          <w:szCs w:val="22"/>
        </w:rPr>
        <w:t>×</w:t>
      </w:r>
      <w:r w:rsidR="001C5F66">
        <w:rPr>
          <w:rFonts w:cs="Calibri"/>
          <w:color w:val="000000" w:themeColor="text1"/>
          <w:szCs w:val="22"/>
        </w:rPr>
        <w:t xml:space="preserve"> </w:t>
      </w:r>
      <w:r w:rsidR="001C5F66">
        <w:t xml:space="preserve">variable combination </w:t>
      </w:r>
      <w:r w:rsidR="00DF0914">
        <w:t xml:space="preserve">being </w:t>
      </w:r>
      <w:r w:rsidR="001C5F66">
        <w:t xml:space="preserve">limited to the sampling interval. </w:t>
      </w:r>
    </w:p>
    <w:p w14:paraId="60BE4047" w14:textId="1FC74683" w:rsidR="00364E10" w:rsidRDefault="00364E10" w:rsidP="00EF1433">
      <w:pPr>
        <w:pStyle w:val="BulletLevel1"/>
      </w:pPr>
      <w:r>
        <w:t>When calculating</w:t>
      </w:r>
      <w:r w:rsidR="00E6731C">
        <w:t xml:space="preserve"> the</w:t>
      </w:r>
      <w:r>
        <w:t xml:space="preserve"> Kendall S statistic</w:t>
      </w:r>
      <w:r w:rsidR="00E6731C">
        <w:t xml:space="preserve"> for this report</w:t>
      </w:r>
      <w:r>
        <w:t>, p</w:t>
      </w:r>
      <w:r w:rsidRPr="00561B64">
        <w:t xml:space="preserve">airs of observations that </w:t>
      </w:r>
      <w:r w:rsidR="0034742B">
        <w:t>were</w:t>
      </w:r>
      <w:r w:rsidRPr="00561B64">
        <w:t xml:space="preserve"> tied in time</w:t>
      </w:r>
      <w:r w:rsidR="000162EB">
        <w:t xml:space="preserve"> we</w:t>
      </w:r>
      <w:r w:rsidRPr="00561B64">
        <w:t xml:space="preserve">re assigned differences of zero. </w:t>
      </w:r>
    </w:p>
    <w:p w14:paraId="2831CF45" w14:textId="7F18DD6A" w:rsidR="00EF1433" w:rsidRDefault="00E97C6A" w:rsidP="000A63F4">
      <w:pPr>
        <w:pStyle w:val="BulletLevel1"/>
      </w:pPr>
      <w:r>
        <w:t>When calculating trend</w:t>
      </w:r>
      <w:r w:rsidR="002F05BA">
        <w:t xml:space="preserve"> rate</w:t>
      </w:r>
      <w:r>
        <w:t>s</w:t>
      </w:r>
      <w:r w:rsidR="00E6731C">
        <w:t xml:space="preserve"> for this report</w:t>
      </w:r>
      <w:r>
        <w:t xml:space="preserve">, inter-observation slopes </w:t>
      </w:r>
      <w:r w:rsidR="003344B2">
        <w:t>were</w:t>
      </w:r>
      <w:r>
        <w:t xml:space="preserve"> </w:t>
      </w:r>
      <w:r w:rsidR="0034742B">
        <w:t xml:space="preserve">treated as </w:t>
      </w:r>
      <w:r>
        <w:t xml:space="preserve">ties and set to zero </w:t>
      </w:r>
      <w:r w:rsidR="005B0907">
        <w:t xml:space="preserve">depending on </w:t>
      </w:r>
      <w:r w:rsidR="004E5F4E">
        <w:t xml:space="preserve">the detection level and observation value within </w:t>
      </w:r>
      <w:r w:rsidR="005B0907">
        <w:t>each pair, r</w:t>
      </w:r>
      <w:r w:rsidR="008F3155">
        <w:t xml:space="preserve">ather than applying a high censor filter. </w:t>
      </w:r>
    </w:p>
    <w:p w14:paraId="46E668E1" w14:textId="29CACD0D" w:rsidR="007F067A" w:rsidRPr="00BF1A61" w:rsidRDefault="00BB2556" w:rsidP="00A90BD4">
      <w:pPr>
        <w:pStyle w:val="BulletLevel1"/>
      </w:pPr>
      <w:r>
        <w:t>F</w:t>
      </w:r>
      <w:r w:rsidR="004C1B78">
        <w:t>low adjusted trends</w:t>
      </w:r>
      <w:r>
        <w:t xml:space="preserve"> were not calculated</w:t>
      </w:r>
      <w:r w:rsidR="00E6731C">
        <w:t xml:space="preserve"> for this report</w:t>
      </w:r>
      <w:r w:rsidR="00B21E01">
        <w:t>,</w:t>
      </w:r>
      <w:r w:rsidR="004C1B78">
        <w:t xml:space="preserve"> </w:t>
      </w:r>
      <w:r w:rsidR="00B652B6">
        <w:t xml:space="preserve">whereas the previous report </w:t>
      </w:r>
      <w:r w:rsidR="007F067A">
        <w:t>provid</w:t>
      </w:r>
      <w:r w:rsidR="001E1736">
        <w:t xml:space="preserve">ed </w:t>
      </w:r>
      <w:r w:rsidR="007F067A">
        <w:t xml:space="preserve">results for flow adjusted trends but </w:t>
      </w:r>
      <w:r w:rsidR="001E1736">
        <w:t xml:space="preserve">did </w:t>
      </w:r>
      <w:r w:rsidR="007F067A">
        <w:t>not show</w:t>
      </w:r>
      <w:r w:rsidR="007D0447">
        <w:t xml:space="preserve"> </w:t>
      </w:r>
      <w:r w:rsidR="007F067A">
        <w:t>or discus</w:t>
      </w:r>
      <w:r w:rsidR="001E1736">
        <w:t>s</w:t>
      </w:r>
      <w:r w:rsidR="007F067A">
        <w:t xml:space="preserve"> those results.</w:t>
      </w:r>
    </w:p>
    <w:p w14:paraId="7DC9A96B" w14:textId="77777777" w:rsidR="007B1CDA" w:rsidRDefault="007B1CDA" w:rsidP="007B1CDA">
      <w:pPr>
        <w:pStyle w:val="Heading2"/>
      </w:pPr>
      <w:bookmarkStart w:id="406" w:name="_Toc212213453"/>
      <w:r>
        <w:t>Overview</w:t>
      </w:r>
      <w:bookmarkEnd w:id="406"/>
    </w:p>
    <w:p w14:paraId="69D3E5D4" w14:textId="6A8787C8" w:rsidR="00EA2767" w:rsidRPr="00BD36A9" w:rsidRDefault="00E624B3" w:rsidP="00971E44">
      <w:pPr>
        <w:pStyle w:val="BodyText"/>
      </w:pPr>
      <w:r>
        <w:t xml:space="preserve">In this report we </w:t>
      </w:r>
      <w:r w:rsidR="00760201">
        <w:t xml:space="preserve">present </w:t>
      </w:r>
      <w:r w:rsidR="007B1CDA">
        <w:t xml:space="preserve">straightforward summaries of state and trend </w:t>
      </w:r>
      <w:r w:rsidR="007B1CDA" w:rsidRPr="00CD4ADF">
        <w:t>results</w:t>
      </w:r>
      <w:r w:rsidR="007B1CDA">
        <w:t xml:space="preserve"> using </w:t>
      </w:r>
      <w:r w:rsidR="007B1CDA" w:rsidRPr="00CD4ADF">
        <w:t>tables and plots</w:t>
      </w:r>
      <w:r w:rsidR="007B1CDA">
        <w:t>. Our results</w:t>
      </w:r>
      <w:r w:rsidR="007B1CDA">
        <w:rPr>
          <w:rFonts w:cs="Arial"/>
          <w:szCs w:val="22"/>
          <w:lang w:eastAsia="en-NZ"/>
        </w:rPr>
        <w:t xml:space="preserve"> indicate patterns </w:t>
      </w:r>
      <w:r w:rsidR="005E6092">
        <w:rPr>
          <w:rFonts w:cs="Arial"/>
          <w:szCs w:val="22"/>
          <w:lang w:eastAsia="en-NZ"/>
        </w:rPr>
        <w:t xml:space="preserve">in </w:t>
      </w:r>
      <w:r w:rsidR="00A62351">
        <w:rPr>
          <w:rFonts w:cs="Arial"/>
          <w:szCs w:val="22"/>
          <w:lang w:eastAsia="en-NZ"/>
        </w:rPr>
        <w:t xml:space="preserve">space and </w:t>
      </w:r>
      <w:r w:rsidR="005E6092">
        <w:rPr>
          <w:rFonts w:cs="Arial"/>
          <w:szCs w:val="22"/>
          <w:lang w:eastAsia="en-NZ"/>
        </w:rPr>
        <w:t>time</w:t>
      </w:r>
      <w:r w:rsidR="007B1CDA">
        <w:rPr>
          <w:rFonts w:cs="Arial"/>
          <w:szCs w:val="22"/>
          <w:lang w:eastAsia="en-NZ"/>
        </w:rPr>
        <w:t xml:space="preserve">. For example, there was an overall tendency for </w:t>
      </w:r>
      <w:r w:rsidR="007B1CDA" w:rsidRPr="00CE7470">
        <w:rPr>
          <w:rFonts w:cs="Arial"/>
          <w:szCs w:val="22"/>
          <w:lang w:eastAsia="en-NZ"/>
        </w:rPr>
        <w:t xml:space="preserve">water quality </w:t>
      </w:r>
      <w:r w:rsidR="007B1CDA">
        <w:rPr>
          <w:rFonts w:cs="Arial"/>
          <w:szCs w:val="22"/>
          <w:lang w:eastAsia="en-NZ"/>
        </w:rPr>
        <w:t xml:space="preserve">to be </w:t>
      </w:r>
      <w:r w:rsidR="007B1CDA" w:rsidRPr="00CE7470">
        <w:rPr>
          <w:rFonts w:cs="Arial"/>
          <w:szCs w:val="22"/>
          <w:lang w:eastAsia="en-NZ"/>
        </w:rPr>
        <w:t>worse in sites with higher human modified land cover compared to sites with lower human modified land cover</w:t>
      </w:r>
      <w:r w:rsidR="007B1CDA" w:rsidRPr="004B3D9A">
        <w:rPr>
          <w:rFonts w:cs="Arial"/>
          <w:szCs w:val="22"/>
          <w:lang w:eastAsia="en-NZ"/>
        </w:rPr>
        <w:t xml:space="preserve"> </w:t>
      </w:r>
      <w:r w:rsidR="007B1CDA">
        <w:rPr>
          <w:rFonts w:cs="Arial"/>
          <w:szCs w:val="22"/>
          <w:lang w:eastAsia="en-NZ"/>
        </w:rPr>
        <w:t>for all variables</w:t>
      </w:r>
      <w:r w:rsidR="007B1CDA" w:rsidRPr="00CE7470">
        <w:rPr>
          <w:rFonts w:cs="Arial"/>
          <w:szCs w:val="22"/>
          <w:lang w:eastAsia="en-NZ"/>
        </w:rPr>
        <w:t>.</w:t>
      </w:r>
      <w:r w:rsidR="007B1CDA">
        <w:rPr>
          <w:rFonts w:cs="Arial"/>
          <w:szCs w:val="22"/>
          <w:lang w:eastAsia="en-NZ"/>
        </w:rPr>
        <w:t xml:space="preserve"> However, o</w:t>
      </w:r>
      <w:r w:rsidR="007B1CDA">
        <w:t xml:space="preserve">ur </w:t>
      </w:r>
      <w:r w:rsidR="007B1CDA">
        <w:rPr>
          <w:rFonts w:cs="Arial"/>
          <w:szCs w:val="22"/>
          <w:lang w:eastAsia="en-NZ"/>
        </w:rPr>
        <w:t xml:space="preserve">results also indicated complicated patterns in state and trend between water quality variables, across sites, and through time. </w:t>
      </w:r>
      <w:r w:rsidR="007B1CDA">
        <w:t xml:space="preserve">This report is accompanied by </w:t>
      </w:r>
      <w:r w:rsidR="007B1CDA" w:rsidRPr="00CD4ADF">
        <w:t>detailed information for each river monitoring site</w:t>
      </w:r>
      <w:r w:rsidR="007B1CDA">
        <w:t xml:space="preserve">, such that bespoke future analysis can </w:t>
      </w:r>
      <w:r w:rsidR="007B1CDA" w:rsidRPr="00CD4ADF">
        <w:t>aggregate</w:t>
      </w:r>
      <w:r w:rsidR="007B1CDA">
        <w:t xml:space="preserve"> results for </w:t>
      </w:r>
      <w:r w:rsidR="007B1CDA" w:rsidRPr="00CD4ADF">
        <w:t xml:space="preserve">sites and their water quality conditions in </w:t>
      </w:r>
      <w:r w:rsidR="007B1CDA">
        <w:t xml:space="preserve">various </w:t>
      </w:r>
      <w:r w:rsidR="007B1CDA" w:rsidRPr="00CD4ADF">
        <w:t>ways to meet different information requirements (e.g., grouped by region or environmental class, distributed along environmental gradients</w:t>
      </w:r>
      <w:r w:rsidR="007B1CDA">
        <w:t>, associated by combinations of upstream catchment characteristics</w:t>
      </w:r>
      <w:r w:rsidR="007B1CDA" w:rsidRPr="00CD4ADF">
        <w:t xml:space="preserve">). </w:t>
      </w:r>
    </w:p>
    <w:p w14:paraId="305AA83D" w14:textId="173F35C4" w:rsidR="005D0DAB" w:rsidRDefault="00014F6B" w:rsidP="00B2041E">
      <w:pPr>
        <w:pStyle w:val="Heading1"/>
        <w:pageBreakBefore/>
      </w:pPr>
      <w:bookmarkStart w:id="407" w:name="Acknowledgements"/>
      <w:bookmarkStart w:id="408" w:name="_Toc273625354"/>
      <w:bookmarkStart w:id="409" w:name="_Toc212213454"/>
      <w:bookmarkEnd w:id="407"/>
      <w:r w:rsidRPr="00BD36A9">
        <w:lastRenderedPageBreak/>
        <w:t>Acknowledg</w:t>
      </w:r>
      <w:r w:rsidR="00AD1F5C" w:rsidRPr="00BD36A9">
        <w:t>e</w:t>
      </w:r>
      <w:r w:rsidR="00580E6A" w:rsidRPr="00BD36A9">
        <w:t>ments</w:t>
      </w:r>
      <w:bookmarkEnd w:id="408"/>
      <w:bookmarkEnd w:id="409"/>
    </w:p>
    <w:p w14:paraId="5ED339FC" w14:textId="212B19DB" w:rsidR="00C417FD" w:rsidRPr="00BD36A9" w:rsidRDefault="009B7DF4" w:rsidP="00971E44">
      <w:pPr>
        <w:pStyle w:val="BodyText"/>
      </w:pPr>
      <w:r>
        <w:t xml:space="preserve">Many thanks are due to </w:t>
      </w:r>
      <w:bookmarkStart w:id="410" w:name="_Hlk212038276"/>
      <w:r w:rsidR="00BD7B30">
        <w:t xml:space="preserve">the numerous </w:t>
      </w:r>
      <w:bookmarkEnd w:id="410"/>
      <w:r>
        <w:t xml:space="preserve">staff </w:t>
      </w:r>
      <w:r w:rsidR="00857256">
        <w:t xml:space="preserve">across the various </w:t>
      </w:r>
      <w:r w:rsidR="00F70910">
        <w:t xml:space="preserve">organisations who </w:t>
      </w:r>
      <w:r w:rsidR="00857256">
        <w:t>provide</w:t>
      </w:r>
      <w:r w:rsidR="00F70910">
        <w:t xml:space="preserve">d </w:t>
      </w:r>
      <w:r w:rsidR="00395A3B">
        <w:t xml:space="preserve">water quality </w:t>
      </w:r>
      <w:r w:rsidR="00F70910">
        <w:t>data</w:t>
      </w:r>
      <w:r w:rsidR="00395A3B">
        <w:t xml:space="preserve">. </w:t>
      </w:r>
    </w:p>
    <w:p w14:paraId="68646C02" w14:textId="77777777" w:rsidR="00580E6A" w:rsidRPr="00BD36A9" w:rsidRDefault="00580E6A" w:rsidP="00971E44">
      <w:pPr>
        <w:pStyle w:val="BodyText"/>
      </w:pPr>
    </w:p>
    <w:p w14:paraId="0D91E815" w14:textId="77777777" w:rsidR="00580E6A" w:rsidRPr="00BD36A9" w:rsidRDefault="00580E6A" w:rsidP="00971E44">
      <w:pPr>
        <w:pStyle w:val="BodyText"/>
        <w:sectPr w:rsidR="00580E6A" w:rsidRPr="00BD36A9" w:rsidSect="00AF504E">
          <w:footerReference w:type="even" r:id="rId70"/>
          <w:footerReference w:type="default" r:id="rId71"/>
          <w:headerReference w:type="first" r:id="rId72"/>
          <w:footerReference w:type="first" r:id="rId73"/>
          <w:pgSz w:w="11906" w:h="16838" w:code="9"/>
          <w:pgMar w:top="1985" w:right="1418" w:bottom="1134" w:left="1418" w:header="425" w:footer="425" w:gutter="0"/>
          <w:cols w:space="708"/>
          <w:docGrid w:linePitch="360"/>
        </w:sectPr>
      </w:pPr>
    </w:p>
    <w:p w14:paraId="31812DD8" w14:textId="77777777" w:rsidR="00CC675E" w:rsidRPr="00BD36A9" w:rsidRDefault="00CC675E" w:rsidP="00E65B84">
      <w:pPr>
        <w:pStyle w:val="Heading1"/>
      </w:pPr>
      <w:bookmarkStart w:id="411" w:name="Bibliography"/>
      <w:bookmarkStart w:id="412" w:name="_Toc273625357"/>
      <w:bookmarkStart w:id="413" w:name="_Toc212213455"/>
      <w:bookmarkEnd w:id="411"/>
      <w:r w:rsidRPr="00BD36A9">
        <w:lastRenderedPageBreak/>
        <w:t>References</w:t>
      </w:r>
      <w:bookmarkEnd w:id="412"/>
      <w:bookmarkEnd w:id="413"/>
    </w:p>
    <w:p w14:paraId="0A995576" w14:textId="77777777" w:rsidR="00C342C6" w:rsidRPr="000D72CB" w:rsidRDefault="00C342C6" w:rsidP="009972AB">
      <w:pPr>
        <w:pStyle w:val="References"/>
        <w:rPr>
          <w:noProof/>
        </w:rPr>
      </w:pPr>
      <w:r w:rsidRPr="000D72CB">
        <w:rPr>
          <w:noProof/>
        </w:rPr>
        <w:t xml:space="preserve">ANZECC &amp; ARMCANZ (2000) 1 Australian and New Zealand Guidelines for Fresh and Marine Water Quality </w:t>
      </w:r>
      <w:r w:rsidRPr="000D72CB">
        <w:rPr>
          <w:i/>
          <w:iCs/>
          <w:noProof/>
        </w:rPr>
        <w:t>Australian and New Zealand Guidelines for Fresh and Marine Water Quality: The Guidelines</w:t>
      </w:r>
      <w:r w:rsidRPr="000D72CB">
        <w:rPr>
          <w:noProof/>
        </w:rPr>
        <w:t>. Canberra, ACT.</w:t>
      </w:r>
    </w:p>
    <w:p w14:paraId="377054BA" w14:textId="77777777" w:rsidR="00C342C6" w:rsidRPr="000D72CB" w:rsidRDefault="00C342C6" w:rsidP="009972AB">
      <w:pPr>
        <w:pStyle w:val="References"/>
        <w:rPr>
          <w:noProof/>
        </w:rPr>
      </w:pPr>
      <w:r w:rsidRPr="000D72CB">
        <w:rPr>
          <w:noProof/>
        </w:rPr>
        <w:t xml:space="preserve">Ballantine, D.J., Booker, D.J., Unwin, M.J., Snelder, T.H. (2010) </w:t>
      </w:r>
      <w:r w:rsidRPr="000D72CB">
        <w:rPr>
          <w:i/>
          <w:iCs/>
          <w:noProof/>
        </w:rPr>
        <w:t>Analysis of national river water quality data for the period 1998–2007</w:t>
      </w:r>
      <w:r w:rsidRPr="000D72CB">
        <w:rPr>
          <w:noProof/>
        </w:rPr>
        <w:t>. Client Report CHC2010–038. NIWA, Christchurch.</w:t>
      </w:r>
    </w:p>
    <w:p w14:paraId="6B6F3AA2" w14:textId="77777777" w:rsidR="00C342C6" w:rsidRPr="000D72CB" w:rsidRDefault="00C342C6" w:rsidP="009972AB">
      <w:pPr>
        <w:pStyle w:val="References"/>
        <w:rPr>
          <w:noProof/>
        </w:rPr>
      </w:pPr>
      <w:r w:rsidRPr="000D72CB">
        <w:rPr>
          <w:noProof/>
        </w:rPr>
        <w:t xml:space="preserve">Camargo, J.A., Alonso, A., Salamanca, A. (2005) Nitrate toxicity to aquatic animals: a review with new data for freshwater invertebrates. </w:t>
      </w:r>
      <w:r w:rsidRPr="000D72CB">
        <w:rPr>
          <w:i/>
          <w:iCs/>
          <w:noProof/>
        </w:rPr>
        <w:t>Chemosphere</w:t>
      </w:r>
      <w:r w:rsidRPr="000D72CB">
        <w:rPr>
          <w:noProof/>
        </w:rPr>
        <w:t>, 58: 1255–1267.</w:t>
      </w:r>
    </w:p>
    <w:p w14:paraId="25295B9A" w14:textId="77777777" w:rsidR="00C342C6" w:rsidRPr="000D72CB" w:rsidRDefault="00C342C6" w:rsidP="009972AB">
      <w:pPr>
        <w:pStyle w:val="References"/>
      </w:pPr>
      <w:r w:rsidRPr="000D72CB">
        <w:t xml:space="preserve">Davies-Colley, R., Hughes, A.O., Vincent, A.G., </w:t>
      </w:r>
      <w:proofErr w:type="spellStart"/>
      <w:r w:rsidRPr="000D72CB">
        <w:t>Heubeck</w:t>
      </w:r>
      <w:proofErr w:type="spellEnd"/>
      <w:r w:rsidRPr="000D72CB">
        <w:t xml:space="preserve">, S. (2021) Weak numerical comparability of ISO-7027-compliant nephelometers. Ramifications for turbidity measurement applications. </w:t>
      </w:r>
      <w:r w:rsidRPr="000D72CB">
        <w:rPr>
          <w:i/>
        </w:rPr>
        <w:t>Hydrological Processes</w:t>
      </w:r>
      <w:r w:rsidRPr="000D72CB">
        <w:t>, 35(12): 12. 10.1002/hyp.14399</w:t>
      </w:r>
    </w:p>
    <w:p w14:paraId="3EABFB70" w14:textId="77777777" w:rsidR="00C342C6" w:rsidRPr="000D72CB" w:rsidRDefault="00C342C6" w:rsidP="009972AB">
      <w:pPr>
        <w:pStyle w:val="References"/>
      </w:pPr>
      <w:r w:rsidRPr="000D72CB">
        <w:t xml:space="preserve">Davies-Colley, R., McBride, G. (2016) Accounting for changes in method in long-term nutrient data: recommendations based on analysis of paired </w:t>
      </w:r>
      <w:proofErr w:type="spellStart"/>
      <w:r w:rsidRPr="000D72CB">
        <w:t>SoE</w:t>
      </w:r>
      <w:proofErr w:type="spellEnd"/>
      <w:r w:rsidRPr="000D72CB">
        <w:t xml:space="preserve"> data from Wellington rivers. </w:t>
      </w:r>
      <w:r w:rsidRPr="000D72CB">
        <w:rPr>
          <w:i/>
        </w:rPr>
        <w:t>NIWA Client Report</w:t>
      </w:r>
      <w:r w:rsidRPr="000D72CB">
        <w:t xml:space="preserve">, HAM2016-070: 34. </w:t>
      </w:r>
    </w:p>
    <w:p w14:paraId="66D9BF04" w14:textId="77777777" w:rsidR="00C342C6" w:rsidRPr="000D72CB" w:rsidRDefault="00C342C6" w:rsidP="009972AB">
      <w:pPr>
        <w:pStyle w:val="References"/>
        <w:rPr>
          <w:noProof/>
        </w:rPr>
      </w:pPr>
      <w:r w:rsidRPr="000D72CB">
        <w:rPr>
          <w:noProof/>
        </w:rPr>
        <w:t xml:space="preserve">Davies-Colley, R.J., Smith, D.G. (2001) Turbidity, suspended sediment, and water clarity: a review. </w:t>
      </w:r>
      <w:r w:rsidRPr="000D72CB">
        <w:rPr>
          <w:i/>
          <w:iCs/>
          <w:noProof/>
        </w:rPr>
        <w:t>Journal of the American Water Resources Association</w:t>
      </w:r>
      <w:r w:rsidRPr="000D72CB">
        <w:rPr>
          <w:noProof/>
        </w:rPr>
        <w:t>, 37: 1085–1101.</w:t>
      </w:r>
    </w:p>
    <w:p w14:paraId="4A81F9A8" w14:textId="300AD170" w:rsidR="00C342C6" w:rsidRDefault="00C342C6" w:rsidP="009972AB">
      <w:pPr>
        <w:pStyle w:val="References"/>
      </w:pPr>
      <w:bookmarkStart w:id="414" w:name="_Hlk212207181"/>
      <w:r w:rsidRPr="000D72CB">
        <w:t xml:space="preserve">Douglas, E.M., Vogel, R.M., Kroll, C.N. (2000) Trends in floods and low flows in the United States: impact of spatial correlation. </w:t>
      </w:r>
      <w:r w:rsidRPr="000D72CB">
        <w:rPr>
          <w:i/>
          <w:iCs/>
        </w:rPr>
        <w:t>Journal of hydrology</w:t>
      </w:r>
      <w:r w:rsidRPr="000D72CB">
        <w:t>, 240(1-2), 90-105.</w:t>
      </w:r>
    </w:p>
    <w:bookmarkEnd w:id="414"/>
    <w:p w14:paraId="677CE08B" w14:textId="61D5555A" w:rsidR="00B12487" w:rsidRPr="00B12487" w:rsidRDefault="00B12487" w:rsidP="009972AB">
      <w:pPr>
        <w:pStyle w:val="References"/>
      </w:pPr>
      <w:r w:rsidRPr="00B12487">
        <w:t>Dudley, B.D., Burge, O., Plew, D.</w:t>
      </w:r>
      <w:r>
        <w:t>,</w:t>
      </w:r>
      <w:r w:rsidRPr="00B12487">
        <w:t xml:space="preserve"> </w:t>
      </w:r>
      <w:proofErr w:type="spellStart"/>
      <w:r w:rsidRPr="00B12487">
        <w:t>Zeldis</w:t>
      </w:r>
      <w:proofErr w:type="spellEnd"/>
      <w:r w:rsidRPr="00B12487">
        <w:t xml:space="preserve">, J. </w:t>
      </w:r>
      <w:r>
        <w:t>(</w:t>
      </w:r>
      <w:r w:rsidRPr="00B12487">
        <w:t>2020</w:t>
      </w:r>
      <w:r>
        <w:t>)</w:t>
      </w:r>
      <w:r w:rsidRPr="00B12487">
        <w:t>. Effects of agricultural and urban land cover on New Zealand’s estuarine water quality. </w:t>
      </w:r>
      <w:r w:rsidRPr="00B12487">
        <w:rPr>
          <w:i/>
          <w:iCs/>
        </w:rPr>
        <w:t>New Zealand Journal of Marine and Freshwater Research</w:t>
      </w:r>
      <w:r w:rsidRPr="00B12487">
        <w:t>, </w:t>
      </w:r>
      <w:r w:rsidRPr="00B12487">
        <w:rPr>
          <w:i/>
          <w:iCs/>
        </w:rPr>
        <w:t>54</w:t>
      </w:r>
      <w:r w:rsidRPr="00B12487">
        <w:t xml:space="preserve">(3), 372-392. </w:t>
      </w:r>
    </w:p>
    <w:p w14:paraId="77538FE0" w14:textId="1E4B1832" w:rsidR="00C342C6" w:rsidRPr="00AB2964" w:rsidRDefault="00C342C6" w:rsidP="009972AB">
      <w:pPr>
        <w:pStyle w:val="References"/>
      </w:pPr>
      <w:r w:rsidRPr="00AB2964">
        <w:t>Fraser, C</w:t>
      </w:r>
      <w:r w:rsidR="009972AB">
        <w:t>.</w:t>
      </w:r>
      <w:r w:rsidRPr="00AB2964">
        <w:t>, Snelder</w:t>
      </w:r>
      <w:r w:rsidRPr="00782AA1">
        <w:t>, T</w:t>
      </w:r>
      <w:r w:rsidRPr="00AB2964">
        <w:t xml:space="preserve">. </w:t>
      </w:r>
      <w:r w:rsidRPr="00782AA1">
        <w:t>(</w:t>
      </w:r>
      <w:r w:rsidRPr="00AB2964">
        <w:t>2025</w:t>
      </w:r>
      <w:r w:rsidRPr="00782AA1">
        <w:t>)</w:t>
      </w:r>
      <w:r w:rsidRPr="00AB2964">
        <w:t xml:space="preserve"> The LWP-Trends Library; V2502 March 2025. LWP Ltd Report.</w:t>
      </w:r>
    </w:p>
    <w:p w14:paraId="5BC36927" w14:textId="77777777" w:rsidR="00C342C6" w:rsidRPr="000D72CB" w:rsidRDefault="00C342C6" w:rsidP="009972AB">
      <w:pPr>
        <w:pStyle w:val="References"/>
      </w:pPr>
      <w:r w:rsidRPr="000D72CB">
        <w:t>Fraser, C., Snelder, T. (2021) Update to REC Land Cover categories and review of category membership rules (LWP Client Report 2021-18). LWP Ltd, Christchurch, New Zealand.</w:t>
      </w:r>
    </w:p>
    <w:p w14:paraId="72A5E2D8" w14:textId="77777777" w:rsidR="00C342C6" w:rsidRPr="000D72CB" w:rsidRDefault="00C342C6" w:rsidP="009972AB">
      <w:pPr>
        <w:pStyle w:val="References"/>
        <w:rPr>
          <w:noProof/>
        </w:rPr>
      </w:pPr>
      <w:r w:rsidRPr="000D72CB">
        <w:rPr>
          <w:noProof/>
        </w:rPr>
        <w:t xml:space="preserve">Gehl, K. (2009) </w:t>
      </w:r>
      <w:r w:rsidRPr="000D72CB">
        <w:rPr>
          <w:i/>
          <w:iCs/>
          <w:noProof/>
        </w:rPr>
        <w:t>Nitrate/nitrite toxicity</w:t>
      </w:r>
      <w:r w:rsidRPr="000D72CB">
        <w:rPr>
          <w:noProof/>
        </w:rPr>
        <w:t>. Case studies in Environmental Medicine. Agency for Toxic Substances and Disease Registry. http://www.atsdr.cdc.gov/csem</w:t>
      </w:r>
    </w:p>
    <w:p w14:paraId="60FC64F7" w14:textId="77777777" w:rsidR="00C342C6" w:rsidRPr="000D72CB" w:rsidRDefault="00C342C6" w:rsidP="009972AB">
      <w:pPr>
        <w:pStyle w:val="References"/>
      </w:pPr>
      <w:r w:rsidRPr="000D72CB">
        <w:t xml:space="preserve">Gilbert, R.O. (1987) </w:t>
      </w:r>
      <w:r w:rsidRPr="000D72CB">
        <w:rPr>
          <w:i/>
          <w:iCs/>
        </w:rPr>
        <w:t>Statistical methods for environmental pollution monitoring</w:t>
      </w:r>
      <w:r w:rsidRPr="000D72CB">
        <w:t>. John Wiley &amp; Sons.</w:t>
      </w:r>
    </w:p>
    <w:p w14:paraId="4DBA322B" w14:textId="1FA66468" w:rsidR="00C342C6" w:rsidRPr="000D72CB" w:rsidRDefault="00C342C6" w:rsidP="009972AB">
      <w:pPr>
        <w:pStyle w:val="References"/>
        <w:rPr>
          <w:noProof/>
        </w:rPr>
      </w:pPr>
      <w:r w:rsidRPr="000D72CB">
        <w:rPr>
          <w:noProof/>
        </w:rPr>
        <w:t xml:space="preserve">Helsel, D.R. (2005) More than obvious: better methods for interpreting nondetect data. </w:t>
      </w:r>
      <w:r w:rsidRPr="000D72CB">
        <w:rPr>
          <w:i/>
          <w:iCs/>
          <w:noProof/>
        </w:rPr>
        <w:t>Environmental science &amp; technology</w:t>
      </w:r>
      <w:r w:rsidRPr="000D72CB">
        <w:rPr>
          <w:noProof/>
        </w:rPr>
        <w:t>, 39,</w:t>
      </w:r>
      <w:r w:rsidR="00B12487">
        <w:rPr>
          <w:noProof/>
        </w:rPr>
        <w:t xml:space="preserve"> </w:t>
      </w:r>
      <w:r w:rsidRPr="000D72CB">
        <w:rPr>
          <w:noProof/>
        </w:rPr>
        <w:t>419A-423A.</w:t>
      </w:r>
    </w:p>
    <w:p w14:paraId="7B237EAC" w14:textId="7B9E8102" w:rsidR="00C342C6" w:rsidRPr="00B4734F" w:rsidRDefault="00C342C6" w:rsidP="009972AB">
      <w:pPr>
        <w:pStyle w:val="References"/>
        <w:rPr>
          <w:noProof/>
        </w:rPr>
      </w:pPr>
      <w:r w:rsidRPr="000D72CB">
        <w:rPr>
          <w:noProof/>
        </w:rPr>
        <w:t>Helsel, D.R. (2012</w:t>
      </w:r>
      <w:r w:rsidRPr="00B4734F">
        <w:rPr>
          <w:noProof/>
        </w:rPr>
        <w:t xml:space="preserve">) </w:t>
      </w:r>
      <w:r w:rsidRPr="00B4734F">
        <w:rPr>
          <w:i/>
          <w:iCs/>
          <w:noProof/>
        </w:rPr>
        <w:t>Statistics for Censored Environmental Data Using Minitab and R</w:t>
      </w:r>
      <w:r w:rsidRPr="00B4734F">
        <w:rPr>
          <w:noProof/>
        </w:rPr>
        <w:t>. Second edi</w:t>
      </w:r>
      <w:r w:rsidR="00BD7B30">
        <w:rPr>
          <w:noProof/>
        </w:rPr>
        <w:t>tion</w:t>
      </w:r>
      <w:r w:rsidRPr="00B4734F">
        <w:rPr>
          <w:noProof/>
        </w:rPr>
        <w:t>. Wiley.</w:t>
      </w:r>
    </w:p>
    <w:p w14:paraId="1BBF91A2" w14:textId="0AFCC62B" w:rsidR="00C342C6" w:rsidRDefault="00C342C6" w:rsidP="009972AB">
      <w:pPr>
        <w:pStyle w:val="References"/>
        <w:rPr>
          <w:noProof/>
        </w:rPr>
      </w:pPr>
      <w:r w:rsidRPr="000D72CB">
        <w:rPr>
          <w:noProof/>
        </w:rPr>
        <w:lastRenderedPageBreak/>
        <w:t xml:space="preserve">Helsel, D.R., Hirsch, R.M., Ryberg, K.R., Archfield, S.A., Gilroy, E.J. (2020) </w:t>
      </w:r>
      <w:r w:rsidRPr="000D72CB">
        <w:rPr>
          <w:i/>
          <w:iCs/>
          <w:noProof/>
        </w:rPr>
        <w:t xml:space="preserve">Statistical methods </w:t>
      </w:r>
      <w:r w:rsidRPr="00B4734F">
        <w:rPr>
          <w:i/>
          <w:iCs/>
          <w:noProof/>
        </w:rPr>
        <w:t>in water resources: U.S. Geological Survey Techniques and Methods, Book 4, Chapter A3</w:t>
      </w:r>
      <w:r w:rsidRPr="00B4734F">
        <w:rPr>
          <w:noProof/>
        </w:rPr>
        <w:t xml:space="preserve">. 458 </w:t>
      </w:r>
      <w:r w:rsidRPr="009972AB">
        <w:rPr>
          <w:noProof/>
        </w:rPr>
        <w:t>https://doi.org/10.3133/tm4a3</w:t>
      </w:r>
      <w:r w:rsidRPr="00B4734F">
        <w:rPr>
          <w:noProof/>
        </w:rPr>
        <w:t>.</w:t>
      </w:r>
    </w:p>
    <w:p w14:paraId="1F42C527" w14:textId="77777777" w:rsidR="00C342C6" w:rsidRPr="000D72CB" w:rsidRDefault="00C342C6" w:rsidP="009972AB">
      <w:pPr>
        <w:pStyle w:val="References"/>
        <w:rPr>
          <w:noProof/>
        </w:rPr>
      </w:pPr>
      <w:r w:rsidRPr="000D72CB">
        <w:rPr>
          <w:noProof/>
        </w:rPr>
        <w:t xml:space="preserve">Hickey, C.W. (2013) </w:t>
      </w:r>
      <w:r w:rsidRPr="000D72CB">
        <w:rPr>
          <w:i/>
          <w:iCs/>
          <w:noProof/>
        </w:rPr>
        <w:t>Updating nitrate toxicity effects on freshwater aquatic species</w:t>
      </w:r>
      <w:r w:rsidRPr="000D72CB">
        <w:rPr>
          <w:noProof/>
        </w:rPr>
        <w:t>. NIWA Client Report HAM2013-009 prepared for New Zealand Ministry for Business, Innovation and Employment Envirolink. NIWA, Hamilton.</w:t>
      </w:r>
    </w:p>
    <w:p w14:paraId="5F921FB7" w14:textId="77777777" w:rsidR="00C342C6" w:rsidRPr="000D72CB" w:rsidRDefault="00C342C6" w:rsidP="009972AB">
      <w:pPr>
        <w:pStyle w:val="References"/>
        <w:rPr>
          <w:noProof/>
        </w:rPr>
      </w:pPr>
      <w:r w:rsidRPr="000D72CB">
        <w:rPr>
          <w:noProof/>
        </w:rPr>
        <w:t xml:space="preserve">Hickey, C.W. (2014) </w:t>
      </w:r>
      <w:r w:rsidRPr="000D72CB">
        <w:rPr>
          <w:i/>
          <w:iCs/>
          <w:noProof/>
        </w:rPr>
        <w:t>Derivation of indicative ammoniacal nitrogen guidelines for the National Objectives Framework</w:t>
      </w:r>
      <w:r w:rsidRPr="000D72CB">
        <w:rPr>
          <w:noProof/>
        </w:rPr>
        <w:t>. NIWA Memorandum MFE13504. NIWA, Hamilton.</w:t>
      </w:r>
    </w:p>
    <w:p w14:paraId="03D79251" w14:textId="77777777" w:rsidR="00C342C6" w:rsidRDefault="00C342C6" w:rsidP="009972AB">
      <w:pPr>
        <w:pStyle w:val="References"/>
        <w:rPr>
          <w:noProof/>
        </w:rPr>
      </w:pPr>
      <w:r w:rsidRPr="000D72CB">
        <w:rPr>
          <w:noProof/>
        </w:rPr>
        <w:t xml:space="preserve">Hirsch, R.M., Slack, J.R., Smith, R.A. (1982) Techniques of trend analysis for monthly water quality data. </w:t>
      </w:r>
      <w:r w:rsidRPr="000D72CB">
        <w:rPr>
          <w:i/>
          <w:iCs/>
          <w:noProof/>
        </w:rPr>
        <w:t>Water Resources Research</w:t>
      </w:r>
      <w:r w:rsidRPr="000D72CB">
        <w:rPr>
          <w:noProof/>
        </w:rPr>
        <w:t>, 18: 107–121.</w:t>
      </w:r>
    </w:p>
    <w:p w14:paraId="0014D0F2" w14:textId="77777777" w:rsidR="00C342C6" w:rsidRPr="004B296C" w:rsidRDefault="00C342C6" w:rsidP="009972AB">
      <w:pPr>
        <w:pStyle w:val="References"/>
        <w:rPr>
          <w:noProof/>
        </w:rPr>
      </w:pPr>
      <w:r w:rsidRPr="004B296C">
        <w:rPr>
          <w:noProof/>
        </w:rPr>
        <w:t xml:space="preserve">Horowitz, A.J. (2013) A Review of Selected Inorganic Surface Water Quality-Monitoring Practices: Are We Really Measuring What We Think, and If So, Are We Doing It Right?. </w:t>
      </w:r>
      <w:r w:rsidRPr="0094717B">
        <w:rPr>
          <w:i/>
          <w:iCs/>
          <w:noProof/>
        </w:rPr>
        <w:t>Environmental Science &amp; Technology</w:t>
      </w:r>
      <w:r w:rsidRPr="004B296C">
        <w:rPr>
          <w:noProof/>
        </w:rPr>
        <w:t>, 47: 2471–2486.</w:t>
      </w:r>
    </w:p>
    <w:p w14:paraId="39A08B23" w14:textId="77777777" w:rsidR="00C342C6" w:rsidRPr="000D72CB" w:rsidRDefault="00C342C6" w:rsidP="009972AB">
      <w:pPr>
        <w:pStyle w:val="References"/>
        <w:rPr>
          <w:noProof/>
        </w:rPr>
      </w:pPr>
      <w:r w:rsidRPr="000D72CB">
        <w:rPr>
          <w:noProof/>
        </w:rPr>
        <w:t xml:space="preserve">Larned, S.T., Snelder, T.H., Unwin, M.J., McBride, G.B. (2016) Water quality in New Zealand rivers: current state and trends. </w:t>
      </w:r>
      <w:r w:rsidRPr="000D72CB">
        <w:rPr>
          <w:i/>
          <w:iCs/>
          <w:noProof/>
        </w:rPr>
        <w:t>New Zealand Journal of Marine and Freshwater Research</w:t>
      </w:r>
      <w:r w:rsidRPr="000D72CB">
        <w:rPr>
          <w:noProof/>
        </w:rPr>
        <w:t>, 50: 389–417.</w:t>
      </w:r>
    </w:p>
    <w:p w14:paraId="5F069289" w14:textId="77777777" w:rsidR="00C342C6" w:rsidRPr="000D72CB" w:rsidRDefault="00C342C6" w:rsidP="009972AB">
      <w:pPr>
        <w:pStyle w:val="References"/>
        <w:rPr>
          <w:noProof/>
        </w:rPr>
      </w:pPr>
      <w:r w:rsidRPr="000D72CB">
        <w:rPr>
          <w:noProof/>
        </w:rPr>
        <w:t xml:space="preserve">Larned, S.T., Snelder, T.H., Unwin, M.J., McBride, G.B., Verburg, P., McMillan, H.K. (2015) CHC2015-03 Prepared for Ministry for the Environment </w:t>
      </w:r>
      <w:r w:rsidRPr="000D72CB">
        <w:rPr>
          <w:i/>
          <w:iCs/>
          <w:noProof/>
        </w:rPr>
        <w:t>Analysis of water quality in New Zealand lakes and rivers</w:t>
      </w:r>
      <w:r w:rsidRPr="000D72CB">
        <w:rPr>
          <w:noProof/>
        </w:rPr>
        <w:t>. NIWA Client Report CHC2015-033 prepared for Ministry for the Environment. NIWA, Christchurch.</w:t>
      </w:r>
    </w:p>
    <w:p w14:paraId="1A306A90" w14:textId="77777777" w:rsidR="00C342C6" w:rsidRPr="000D72CB" w:rsidRDefault="00C342C6" w:rsidP="009972AB">
      <w:pPr>
        <w:pStyle w:val="References"/>
        <w:rPr>
          <w:noProof/>
        </w:rPr>
      </w:pPr>
      <w:r w:rsidRPr="000D72CB">
        <w:rPr>
          <w:noProof/>
        </w:rPr>
        <w:t xml:space="preserve">Larned, S.T., Whitehead, A.L., Snelder, T.H., Fraser, C., Yang, J. (2018) </w:t>
      </w:r>
      <w:r w:rsidRPr="000D72CB">
        <w:rPr>
          <w:i/>
          <w:iCs/>
          <w:noProof/>
        </w:rPr>
        <w:t>Water quality state and trends in New Zealand rivers: Analyses of national data ending in 2017</w:t>
      </w:r>
      <w:r w:rsidRPr="000D72CB">
        <w:rPr>
          <w:noProof/>
        </w:rPr>
        <w:t>. NIWA Client Report 2018347CH prepared for the Ministry for the Environment. NIWA, Christchurch.</w:t>
      </w:r>
    </w:p>
    <w:p w14:paraId="4E74D327" w14:textId="77777777" w:rsidR="00C342C6" w:rsidRPr="000D72CB" w:rsidRDefault="00C342C6" w:rsidP="009972AB">
      <w:pPr>
        <w:pStyle w:val="References"/>
        <w:rPr>
          <w:noProof/>
        </w:rPr>
      </w:pPr>
      <w:r w:rsidRPr="000D72CB">
        <w:rPr>
          <w:noProof/>
        </w:rPr>
        <w:t xml:space="preserve">McBride, G.B. (2005) </w:t>
      </w:r>
      <w:r w:rsidRPr="000D72CB">
        <w:rPr>
          <w:i/>
          <w:iCs/>
          <w:noProof/>
        </w:rPr>
        <w:t>Using Statistical Methods for Water Quality Management: Issues, Problems and Solutions (Vol. 19)</w:t>
      </w:r>
      <w:r w:rsidRPr="000D72CB">
        <w:rPr>
          <w:noProof/>
        </w:rPr>
        <w:t>. John Wiley &amp; Sons.</w:t>
      </w:r>
    </w:p>
    <w:p w14:paraId="72D56BE3" w14:textId="77777777" w:rsidR="00C342C6" w:rsidRPr="000D72CB" w:rsidRDefault="00C342C6" w:rsidP="009972AB">
      <w:pPr>
        <w:pStyle w:val="References"/>
        <w:rPr>
          <w:noProof/>
        </w:rPr>
      </w:pPr>
      <w:r w:rsidRPr="000D72CB">
        <w:rPr>
          <w:noProof/>
        </w:rPr>
        <w:t xml:space="preserve">Ministry for the Environment (1994) </w:t>
      </w:r>
      <w:r w:rsidRPr="000D72CB">
        <w:rPr>
          <w:i/>
          <w:iCs/>
          <w:noProof/>
        </w:rPr>
        <w:t>Guidelines for the management of the colour and clarity of water</w:t>
      </w:r>
      <w:r w:rsidRPr="000D72CB">
        <w:rPr>
          <w:noProof/>
        </w:rPr>
        <w:t>. Water Quality Guidelines 2. Ministry for the Environment, Wellington.</w:t>
      </w:r>
    </w:p>
    <w:p w14:paraId="0098D2D0" w14:textId="4B0F85F8" w:rsidR="00C342C6" w:rsidRPr="00673DC4" w:rsidRDefault="00C342C6" w:rsidP="009972AB">
      <w:pPr>
        <w:pStyle w:val="References"/>
        <w:rPr>
          <w:noProof/>
          <w:color w:val="00B050"/>
        </w:rPr>
      </w:pPr>
      <w:bookmarkStart w:id="415" w:name="_Hlk211868984"/>
      <w:r>
        <w:t xml:space="preserve">National Environmental Monitoring Standards (2019) National Environmental Monitoring Standards Water Quality; Part 2 of 4: Sampling, Measuring, Processing and Archiving of Discrete River Water Quality Data. Version: 1.0.0. March 2019. </w:t>
      </w:r>
      <w:r w:rsidRPr="009972AB">
        <w:t>https://www.nems.org.nz/documents/water-quality-part-2-rivers</w:t>
      </w:r>
      <w:r>
        <w:t xml:space="preserve"> </w:t>
      </w:r>
    </w:p>
    <w:bookmarkEnd w:id="415"/>
    <w:p w14:paraId="01DC260C" w14:textId="77777777" w:rsidR="00C342C6" w:rsidRDefault="00C342C6" w:rsidP="009972AB">
      <w:pPr>
        <w:pStyle w:val="References"/>
        <w:rPr>
          <w:noProof/>
        </w:rPr>
      </w:pPr>
      <w:r w:rsidRPr="000D72CB">
        <w:rPr>
          <w:noProof/>
        </w:rPr>
        <w:t xml:space="preserve">New Zealand Government (2020) </w:t>
      </w:r>
      <w:r w:rsidRPr="000D72CB">
        <w:rPr>
          <w:i/>
          <w:iCs/>
          <w:noProof/>
        </w:rPr>
        <w:t>National Policy Statement for Freshwater Management 2020</w:t>
      </w:r>
      <w:r w:rsidRPr="000D72CB">
        <w:rPr>
          <w:noProof/>
        </w:rPr>
        <w:t>. Ministry for the Environment, Wellington.</w:t>
      </w:r>
    </w:p>
    <w:p w14:paraId="729BF6E5" w14:textId="1DAAA001" w:rsidR="00B12487" w:rsidRPr="00B12487" w:rsidRDefault="00B12487" w:rsidP="009972AB">
      <w:pPr>
        <w:pStyle w:val="References"/>
      </w:pPr>
      <w:r w:rsidRPr="00B12487">
        <w:t>Plew, D.R., Zeldis, J.R., Dudley, B.D., Whitehead, A.L., Stevens, L.M., Robertson, B.M.</w:t>
      </w:r>
      <w:r>
        <w:t>,</w:t>
      </w:r>
      <w:r w:rsidRPr="00B12487">
        <w:t xml:space="preserve"> Robertson, B.P. </w:t>
      </w:r>
      <w:r>
        <w:t>(</w:t>
      </w:r>
      <w:r w:rsidRPr="00B12487">
        <w:t>2020</w:t>
      </w:r>
      <w:r>
        <w:t>)</w:t>
      </w:r>
      <w:r w:rsidRPr="00B12487">
        <w:t xml:space="preserve"> Assessing the eutrophic susceptibility of New Zealand estuaries. </w:t>
      </w:r>
      <w:r w:rsidRPr="00B12487">
        <w:rPr>
          <w:i/>
          <w:iCs/>
        </w:rPr>
        <w:t>Estuaries and Coasts</w:t>
      </w:r>
      <w:r w:rsidRPr="00B12487">
        <w:t>, </w:t>
      </w:r>
      <w:r w:rsidRPr="00B12487">
        <w:rPr>
          <w:i/>
          <w:iCs/>
        </w:rPr>
        <w:t>43</w:t>
      </w:r>
      <w:r w:rsidRPr="00B12487">
        <w:t xml:space="preserve">(8), 2015-2033. </w:t>
      </w:r>
    </w:p>
    <w:p w14:paraId="75AC3B7A" w14:textId="77777777" w:rsidR="00C342C6" w:rsidRPr="000D72CB" w:rsidRDefault="00C342C6" w:rsidP="009972AB">
      <w:pPr>
        <w:pStyle w:val="References"/>
        <w:rPr>
          <w:noProof/>
        </w:rPr>
      </w:pPr>
      <w:r w:rsidRPr="000D72CB">
        <w:rPr>
          <w:noProof/>
        </w:rPr>
        <w:lastRenderedPageBreak/>
        <w:t>R Core Team (2023). _R: A Language and Environment for Statistical Computing_. R Foundation for Statistical Computing, Vienna, Austria. &lt;https://www.R-project.org/&gt;.</w:t>
      </w:r>
    </w:p>
    <w:p w14:paraId="6B72A798" w14:textId="55E06BAD" w:rsidR="00C342C6" w:rsidRDefault="00C342C6" w:rsidP="009972AB">
      <w:pPr>
        <w:pStyle w:val="References"/>
      </w:pPr>
      <w:r w:rsidRPr="00BB44CB">
        <w:t>Scarsbrook, M R., McBride,</w:t>
      </w:r>
      <w:r w:rsidR="000D2806">
        <w:t xml:space="preserve"> C.G.,</w:t>
      </w:r>
      <w:r w:rsidRPr="00BB44CB">
        <w:t xml:space="preserve"> McBride,</w:t>
      </w:r>
      <w:r w:rsidR="000D2806">
        <w:t xml:space="preserve"> G.B.,</w:t>
      </w:r>
      <w:r w:rsidRPr="00BB44CB">
        <w:t xml:space="preserve"> Bryers</w:t>
      </w:r>
      <w:r w:rsidR="000D2806">
        <w:t>, G.G.</w:t>
      </w:r>
      <w:r w:rsidRPr="00BB44CB">
        <w:t xml:space="preserve"> </w:t>
      </w:r>
      <w:r w:rsidR="000D2806">
        <w:t>(</w:t>
      </w:r>
      <w:r w:rsidRPr="00BB44CB">
        <w:t>2003</w:t>
      </w:r>
      <w:r w:rsidR="000D2806">
        <w:t>)</w:t>
      </w:r>
      <w:r w:rsidRPr="00BB44CB">
        <w:t xml:space="preserve">. Effects of Climate Variability on Rivers: Consequences for Long Term Water Quality Analysis. </w:t>
      </w:r>
      <w:r w:rsidRPr="004B280D">
        <w:rPr>
          <w:i/>
          <w:iCs/>
        </w:rPr>
        <w:t>JAWRA Journal of the American Water Resources Association</w:t>
      </w:r>
      <w:r w:rsidR="00BD7B30">
        <w:t>,</w:t>
      </w:r>
      <w:r w:rsidRPr="00BB44CB">
        <w:t xml:space="preserve"> </w:t>
      </w:r>
      <w:proofErr w:type="gramStart"/>
      <w:r w:rsidRPr="00BB44CB">
        <w:t>39 :</w:t>
      </w:r>
      <w:proofErr w:type="gramEnd"/>
      <w:r w:rsidRPr="00BB44CB">
        <w:t xml:space="preserve"> 1435–47</w:t>
      </w:r>
      <w:r w:rsidR="00BD7B30">
        <w:t>.</w:t>
      </w:r>
    </w:p>
    <w:p w14:paraId="289475DF" w14:textId="74AE609A" w:rsidR="00C342C6" w:rsidRDefault="00C342C6" w:rsidP="009972AB">
      <w:pPr>
        <w:pStyle w:val="References"/>
      </w:pPr>
      <w:proofErr w:type="spellStart"/>
      <w:r w:rsidRPr="006F33ED">
        <w:t>Snelder</w:t>
      </w:r>
      <w:proofErr w:type="spellEnd"/>
      <w:r w:rsidRPr="006F33ED">
        <w:t>, T</w:t>
      </w:r>
      <w:r w:rsidR="00A676BB">
        <w:t>.</w:t>
      </w:r>
      <w:r w:rsidR="00EA7D5C">
        <w:t>H.</w:t>
      </w:r>
      <w:r w:rsidRPr="006F33ED">
        <w:t>, Fraser</w:t>
      </w:r>
      <w:r>
        <w:t>, C.</w:t>
      </w:r>
      <w:r w:rsidRPr="006F33ED">
        <w:t xml:space="preserve"> </w:t>
      </w:r>
      <w:r>
        <w:t>(</w:t>
      </w:r>
      <w:r w:rsidRPr="006F33ED">
        <w:t>2025</w:t>
      </w:r>
      <w:r>
        <w:t>)</w:t>
      </w:r>
      <w:r w:rsidRPr="006F33ED">
        <w:t xml:space="preserve"> River Water Quality Trends and Climate Variation in the Canterbury Region. Including Implications for Assessing Policy Effectiveness. LWP Client Report Nos 2025–01. Christchurch, New Zealand: LWP Ltd.</w:t>
      </w:r>
    </w:p>
    <w:p w14:paraId="627AA508" w14:textId="47C1D7A9" w:rsidR="00C342C6" w:rsidRPr="00493A06" w:rsidRDefault="00C342C6" w:rsidP="009972AB">
      <w:pPr>
        <w:pStyle w:val="References"/>
      </w:pPr>
      <w:bookmarkStart w:id="416" w:name="_Hlk211527335"/>
      <w:proofErr w:type="spellStart"/>
      <w:r w:rsidRPr="00493A06">
        <w:t>Snelder</w:t>
      </w:r>
      <w:proofErr w:type="spellEnd"/>
      <w:r w:rsidRPr="00493A06">
        <w:t>, T</w:t>
      </w:r>
      <w:r w:rsidR="00A676BB">
        <w:t>.</w:t>
      </w:r>
      <w:r w:rsidR="00EA7D5C">
        <w:t>H.</w:t>
      </w:r>
      <w:r w:rsidRPr="00493A06">
        <w:t xml:space="preserve">, Fraser, </w:t>
      </w:r>
      <w:r>
        <w:t xml:space="preserve">C., </w:t>
      </w:r>
      <w:r w:rsidRPr="00493A06">
        <w:t>Whitehead</w:t>
      </w:r>
      <w:r>
        <w:t>, A</w:t>
      </w:r>
      <w:r w:rsidRPr="00493A06">
        <w:t xml:space="preserve">. </w:t>
      </w:r>
      <w:r>
        <w:t>(</w:t>
      </w:r>
      <w:r w:rsidRPr="00493A06">
        <w:t>2022</w:t>
      </w:r>
      <w:r>
        <w:t>)</w:t>
      </w:r>
      <w:r w:rsidRPr="00493A06">
        <w:t xml:space="preserve"> </w:t>
      </w:r>
      <w:r w:rsidRPr="00B33531">
        <w:rPr>
          <w:i/>
          <w:iCs/>
        </w:rPr>
        <w:t>Continuous Measures of Confidence in Direction of Environmental Trends at Site and Other Spatial Scales</w:t>
      </w:r>
      <w:r w:rsidRPr="00493A06">
        <w:t>. Environmental Challenges 9: 100601.</w:t>
      </w:r>
    </w:p>
    <w:bookmarkEnd w:id="416"/>
    <w:p w14:paraId="161A0684" w14:textId="77777777" w:rsidR="00C342C6" w:rsidRPr="000D72CB" w:rsidRDefault="00C342C6" w:rsidP="009972AB">
      <w:pPr>
        <w:pStyle w:val="References"/>
        <w:rPr>
          <w:noProof/>
        </w:rPr>
      </w:pPr>
      <w:r w:rsidRPr="000D72CB">
        <w:rPr>
          <w:noProof/>
        </w:rPr>
        <w:t xml:space="preserve">Snelder, T.H., Biggs, B.J.F. (2002) Multiscale River Environment Classification for Water Resources Management. </w:t>
      </w:r>
      <w:r w:rsidRPr="000D72CB">
        <w:rPr>
          <w:i/>
          <w:iCs/>
          <w:noProof/>
        </w:rPr>
        <w:t>Journal of the American Water Resources Association</w:t>
      </w:r>
      <w:r w:rsidRPr="000D72CB">
        <w:rPr>
          <w:noProof/>
        </w:rPr>
        <w:t>, 38: 1225–1239.</w:t>
      </w:r>
    </w:p>
    <w:p w14:paraId="7F78AAED" w14:textId="466F2AD2" w:rsidR="00C342C6" w:rsidRDefault="00C342C6" w:rsidP="009972AB">
      <w:pPr>
        <w:pStyle w:val="References"/>
        <w:rPr>
          <w:noProof/>
        </w:rPr>
      </w:pPr>
      <w:bookmarkStart w:id="417" w:name="_Hlk211527345"/>
      <w:r w:rsidRPr="00F45E70">
        <w:rPr>
          <w:noProof/>
        </w:rPr>
        <w:t xml:space="preserve">Snelder, T.H., Fraser, C., Larned, S.T., Monaghan, R., De Malmanche, S. Whitehead, A.L. </w:t>
      </w:r>
      <w:r>
        <w:rPr>
          <w:noProof/>
        </w:rPr>
        <w:t>(</w:t>
      </w:r>
      <w:r w:rsidRPr="00F45E70">
        <w:rPr>
          <w:noProof/>
        </w:rPr>
        <w:t>2021</w:t>
      </w:r>
      <w:r>
        <w:rPr>
          <w:noProof/>
        </w:rPr>
        <w:t>c)</w:t>
      </w:r>
      <w:r w:rsidRPr="00F45E70">
        <w:rPr>
          <w:noProof/>
        </w:rPr>
        <w:t xml:space="preserve"> Attribution of river water-quality trends to agricultural land use and climate variability in New Zealand. </w:t>
      </w:r>
      <w:r w:rsidRPr="00F45E70">
        <w:rPr>
          <w:i/>
          <w:iCs/>
          <w:noProof/>
        </w:rPr>
        <w:t>Marine and Freshwater Research</w:t>
      </w:r>
      <w:r w:rsidRPr="00F45E70">
        <w:rPr>
          <w:noProof/>
        </w:rPr>
        <w:t>, </w:t>
      </w:r>
      <w:r w:rsidRPr="004B280D">
        <w:rPr>
          <w:noProof/>
        </w:rPr>
        <w:t>73</w:t>
      </w:r>
      <w:r w:rsidR="00BD7B30">
        <w:rPr>
          <w:noProof/>
        </w:rPr>
        <w:t>:</w:t>
      </w:r>
      <w:r w:rsidRPr="00F45E70">
        <w:rPr>
          <w:noProof/>
        </w:rPr>
        <w:t xml:space="preserve"> 1-19.</w:t>
      </w:r>
    </w:p>
    <w:bookmarkEnd w:id="417"/>
    <w:p w14:paraId="5342300C" w14:textId="77777777" w:rsidR="00C342C6" w:rsidRPr="000D72CB" w:rsidRDefault="00C342C6" w:rsidP="009972AB">
      <w:pPr>
        <w:pStyle w:val="References"/>
        <w:rPr>
          <w:noProof/>
        </w:rPr>
      </w:pPr>
      <w:r w:rsidRPr="000D72CB">
        <w:rPr>
          <w:noProof/>
        </w:rPr>
        <w:t>Snelder, T.H., Fraser, C., Larned, S.T., Whitehead, A.L. (2021</w:t>
      </w:r>
      <w:r>
        <w:rPr>
          <w:noProof/>
        </w:rPr>
        <w:t>a</w:t>
      </w:r>
      <w:r w:rsidRPr="000D72CB">
        <w:rPr>
          <w:noProof/>
        </w:rPr>
        <w:t xml:space="preserve">) </w:t>
      </w:r>
      <w:r w:rsidRPr="000D72CB">
        <w:rPr>
          <w:i/>
          <w:iCs/>
          <w:noProof/>
        </w:rPr>
        <w:t>Guidance for the analysis of temporal trends in environmental data</w:t>
      </w:r>
      <w:r w:rsidRPr="000D72CB">
        <w:rPr>
          <w:noProof/>
        </w:rPr>
        <w:t>. NIWA Client Report 2021017WN prepared for Envirolink (MBIE). NIWA, Christchurch.</w:t>
      </w:r>
    </w:p>
    <w:p w14:paraId="2D3A1035" w14:textId="0F45DEC0" w:rsidR="00C342C6" w:rsidRDefault="00C342C6" w:rsidP="009972AB">
      <w:pPr>
        <w:pStyle w:val="References"/>
        <w:rPr>
          <w:noProof/>
        </w:rPr>
      </w:pPr>
      <w:r w:rsidRPr="006D4838">
        <w:rPr>
          <w:noProof/>
        </w:rPr>
        <w:t>Snelder, T.H., Larned, S.T., Fraser, C.</w:t>
      </w:r>
      <w:r>
        <w:rPr>
          <w:noProof/>
        </w:rPr>
        <w:t>,</w:t>
      </w:r>
      <w:r w:rsidRPr="006D4838">
        <w:rPr>
          <w:noProof/>
        </w:rPr>
        <w:t xml:space="preserve"> De Malmanche, S. </w:t>
      </w:r>
      <w:r>
        <w:rPr>
          <w:noProof/>
        </w:rPr>
        <w:t>(</w:t>
      </w:r>
      <w:r w:rsidRPr="006D4838">
        <w:rPr>
          <w:noProof/>
        </w:rPr>
        <w:t>2021</w:t>
      </w:r>
      <w:r>
        <w:rPr>
          <w:noProof/>
        </w:rPr>
        <w:t>b)</w:t>
      </w:r>
      <w:r w:rsidRPr="006D4838">
        <w:rPr>
          <w:noProof/>
        </w:rPr>
        <w:t xml:space="preserve"> Effect of climate variability on water quality trends in New Zealand rivers. </w:t>
      </w:r>
      <w:r w:rsidRPr="006D4838">
        <w:rPr>
          <w:i/>
          <w:iCs/>
          <w:noProof/>
        </w:rPr>
        <w:t>Marine and Freshwater Research</w:t>
      </w:r>
      <w:r w:rsidRPr="006D4838">
        <w:rPr>
          <w:noProof/>
        </w:rPr>
        <w:t>, </w:t>
      </w:r>
      <w:r w:rsidRPr="004B280D">
        <w:rPr>
          <w:noProof/>
        </w:rPr>
        <w:t>73</w:t>
      </w:r>
      <w:r w:rsidR="00BD7B30">
        <w:rPr>
          <w:noProof/>
        </w:rPr>
        <w:t>:</w:t>
      </w:r>
      <w:r w:rsidRPr="006D4838">
        <w:rPr>
          <w:noProof/>
        </w:rPr>
        <w:t xml:space="preserve"> 20-34.</w:t>
      </w:r>
    </w:p>
    <w:p w14:paraId="278C7E8C" w14:textId="77777777" w:rsidR="00C342C6" w:rsidRPr="000D72CB" w:rsidRDefault="00C342C6" w:rsidP="009972AB">
      <w:pPr>
        <w:pStyle w:val="References"/>
        <w:rPr>
          <w:noProof/>
        </w:rPr>
      </w:pPr>
      <w:r w:rsidRPr="000D72CB">
        <w:rPr>
          <w:noProof/>
        </w:rPr>
        <w:t xml:space="preserve">Snelder, T.H., Larned, S.T., McDowell, R.W. (2018) Anthropogenic increases of catchment nitrogen and phosphorus loads in New Zealand. </w:t>
      </w:r>
      <w:r w:rsidRPr="000D72CB">
        <w:rPr>
          <w:i/>
          <w:iCs/>
          <w:noProof/>
        </w:rPr>
        <w:t>New Zealand Journal of Marine and Freshwater Research</w:t>
      </w:r>
      <w:r w:rsidRPr="000D72CB">
        <w:rPr>
          <w:noProof/>
        </w:rPr>
        <w:t>, 52: 336–361.</w:t>
      </w:r>
    </w:p>
    <w:p w14:paraId="53DF8AAA" w14:textId="77777777" w:rsidR="00C342C6" w:rsidRPr="000D72CB" w:rsidRDefault="00C342C6" w:rsidP="009972AB">
      <w:pPr>
        <w:pStyle w:val="References"/>
        <w:rPr>
          <w:noProof/>
        </w:rPr>
      </w:pPr>
      <w:r w:rsidRPr="000D72CB">
        <w:rPr>
          <w:noProof/>
        </w:rPr>
        <w:t xml:space="preserve">Stark, J.D., Maxted, J.R. (2007) </w:t>
      </w:r>
      <w:r w:rsidRPr="000D72CB">
        <w:rPr>
          <w:i/>
          <w:iCs/>
          <w:noProof/>
        </w:rPr>
        <w:t>A user guide for the Macroinvertebrate Community Index</w:t>
      </w:r>
      <w:r w:rsidRPr="000D72CB">
        <w:rPr>
          <w:noProof/>
        </w:rPr>
        <w:t>. Cawthron Report 1166. Cawthron Institute, Nelson.</w:t>
      </w:r>
    </w:p>
    <w:p w14:paraId="41D77260" w14:textId="77777777" w:rsidR="00C342C6" w:rsidRPr="000D72CB" w:rsidRDefault="00C342C6" w:rsidP="009972AB">
      <w:pPr>
        <w:pStyle w:val="References"/>
        <w:rPr>
          <w:noProof/>
        </w:rPr>
      </w:pPr>
      <w:r w:rsidRPr="000D72CB">
        <w:rPr>
          <w:noProof/>
        </w:rPr>
        <w:t xml:space="preserve">Unwin, M.J., Larned, S.T. (2013) </w:t>
      </w:r>
      <w:r w:rsidRPr="000D72CB">
        <w:rPr>
          <w:i/>
          <w:iCs/>
          <w:noProof/>
        </w:rPr>
        <w:t>Statistical models, indicators and trend analyses for reporting national-scale river water quality</w:t>
      </w:r>
      <w:r w:rsidRPr="000D72CB">
        <w:rPr>
          <w:noProof/>
        </w:rPr>
        <w:t>. NIWA client CHC2013-033 report prepared for the Ministry for the Environment. NIWA, Christchurch.</w:t>
      </w:r>
    </w:p>
    <w:p w14:paraId="014BA5D2" w14:textId="77777777" w:rsidR="00C342C6" w:rsidRPr="000D72CB" w:rsidRDefault="00C342C6" w:rsidP="009972AB">
      <w:pPr>
        <w:pStyle w:val="References"/>
        <w:rPr>
          <w:noProof/>
        </w:rPr>
      </w:pPr>
      <w:r w:rsidRPr="000D72CB">
        <w:rPr>
          <w:noProof/>
        </w:rPr>
        <w:t xml:space="preserve">Unwin, M.J., Snelder, T.H., Booker, D.J., Ballantine, D., Lessard, J. (2010) </w:t>
      </w:r>
      <w:r w:rsidRPr="000D72CB">
        <w:rPr>
          <w:i/>
          <w:iCs/>
          <w:noProof/>
        </w:rPr>
        <w:t>Predicting water quality in New Zealand rivers from catchment-scale physical, hydrological and land cover descriptors using Random Forest models</w:t>
      </w:r>
      <w:r w:rsidRPr="000D72CB">
        <w:rPr>
          <w:noProof/>
        </w:rPr>
        <w:t>. NIWA Client Report CHC2010-037. NIWA, Christchurch.</w:t>
      </w:r>
    </w:p>
    <w:p w14:paraId="4E250DB4" w14:textId="7F4F8ECD" w:rsidR="00C342C6" w:rsidRPr="000D72CB" w:rsidRDefault="00C342C6" w:rsidP="009972AB">
      <w:pPr>
        <w:pStyle w:val="References"/>
        <w:rPr>
          <w:noProof/>
        </w:rPr>
      </w:pPr>
      <w:bookmarkStart w:id="418" w:name="_Hlk212206737"/>
      <w:r w:rsidRPr="000D72CB">
        <w:t>Whitehead, A., Fraser, C., Snelder, T.</w:t>
      </w:r>
      <w:r w:rsidR="00EA7D5C">
        <w:t>H.</w:t>
      </w:r>
      <w:r w:rsidRPr="000D72CB">
        <w:t xml:space="preserve">, White, R., Walter, K., Woodward, S., Zammit, C. (2022) Water quality state and trends in New Zealand rivers analyses of national rivers data ending in 2020, 2021296CH: 73. </w:t>
      </w:r>
      <w:bookmarkEnd w:id="418"/>
    </w:p>
    <w:p w14:paraId="7E8B96DE" w14:textId="3FAB38B5" w:rsidR="00C342C6" w:rsidRPr="000D72CB" w:rsidRDefault="00C342C6" w:rsidP="009972AB">
      <w:pPr>
        <w:pStyle w:val="References"/>
      </w:pPr>
      <w:r w:rsidRPr="000D72CB">
        <w:lastRenderedPageBreak/>
        <w:t>Whitehead, A.L., Booker, D.J. (2019) Communicating biophysical conditions across New Zealand's rivers using an interactive webtool. New Zealand Journal of Marine and Freshwater Research, 53(2), 278-287.</w:t>
      </w:r>
    </w:p>
    <w:p w14:paraId="4C27BE34" w14:textId="77777777" w:rsidR="00C342C6" w:rsidRPr="000D72CB" w:rsidRDefault="00C342C6" w:rsidP="009972AB">
      <w:pPr>
        <w:pStyle w:val="References"/>
      </w:pPr>
      <w:r w:rsidRPr="000D72CB">
        <w:t xml:space="preserve">Wood, D. (2024) Assessing and accounting for the influence of changes in laboratory measurement methods on the interpretation of long-term time-series data. </w:t>
      </w:r>
      <w:r w:rsidRPr="000D72CB">
        <w:rPr>
          <w:i/>
        </w:rPr>
        <w:t>NIWA Client Report</w:t>
      </w:r>
      <w:r w:rsidRPr="000D72CB">
        <w:t xml:space="preserve">, 2024055CH: 54. </w:t>
      </w:r>
    </w:p>
    <w:p w14:paraId="2BB8BEF6" w14:textId="0AABA264" w:rsidR="00C342C6" w:rsidRPr="00072714" w:rsidRDefault="00C342C6" w:rsidP="009972AB">
      <w:pPr>
        <w:pStyle w:val="References"/>
        <w:rPr>
          <w:noProof/>
        </w:rPr>
      </w:pPr>
      <w:bookmarkStart w:id="419" w:name="_Hlk212207214"/>
      <w:r w:rsidRPr="000D72CB">
        <w:rPr>
          <w:noProof/>
        </w:rPr>
        <w:t xml:space="preserve">Yue, S., Wang, C.Y. (2002) Regional streamflow trend detection with consideration of both temporal and spatial correlation. International Journal of Climatology: A </w:t>
      </w:r>
      <w:r w:rsidRPr="000D72CB">
        <w:rPr>
          <w:i/>
          <w:iCs/>
          <w:noProof/>
        </w:rPr>
        <w:t>Journal of the Royal Meteorological Society</w:t>
      </w:r>
      <w:r w:rsidRPr="000D72CB">
        <w:rPr>
          <w:noProof/>
        </w:rPr>
        <w:t>, 22</w:t>
      </w:r>
      <w:r w:rsidR="00BD7B30">
        <w:rPr>
          <w:noProof/>
        </w:rPr>
        <w:t>:</w:t>
      </w:r>
      <w:r w:rsidRPr="000D72CB">
        <w:rPr>
          <w:noProof/>
        </w:rPr>
        <w:t xml:space="preserve"> 933-946.</w:t>
      </w:r>
    </w:p>
    <w:p w14:paraId="708718FE" w14:textId="0BBF2506" w:rsidR="00CC675E" w:rsidRPr="00BD36A9" w:rsidRDefault="004C3C25" w:rsidP="00E65B84">
      <w:pPr>
        <w:pStyle w:val="Heading7"/>
      </w:pPr>
      <w:bookmarkStart w:id="420" w:name="_Toc273625358"/>
      <w:bookmarkStart w:id="421" w:name="_Toc212213456"/>
      <w:bookmarkEnd w:id="419"/>
      <w:r>
        <w:lastRenderedPageBreak/>
        <w:t>Output data</w:t>
      </w:r>
      <w:bookmarkEnd w:id="420"/>
      <w:bookmarkEnd w:id="421"/>
    </w:p>
    <w:p w14:paraId="2CF5D5E7" w14:textId="739E513A" w:rsidR="00F076A8" w:rsidRPr="00B278C1" w:rsidRDefault="00F076A8" w:rsidP="00F076A8">
      <w:pPr>
        <w:pStyle w:val="BodyText"/>
      </w:pPr>
      <w:r w:rsidRPr="0094717B">
        <w:rPr>
          <w:color w:val="auto"/>
        </w:rPr>
        <w:t>The complete set of state analysis results is provided in the supplementary file “</w:t>
      </w:r>
      <w:r w:rsidR="00F255C0" w:rsidRPr="0094717B">
        <w:rPr>
          <w:color w:val="auto"/>
        </w:rPr>
        <w:t>RiverState_2020to2024</w:t>
      </w:r>
      <w:r w:rsidRPr="0094717B">
        <w:rPr>
          <w:color w:val="auto"/>
        </w:rPr>
        <w:t xml:space="preserve">_250926.csv”. The metadata for each water quality and invertebrate monitoring site </w:t>
      </w:r>
      <w:r w:rsidR="00171125" w:rsidRPr="0094717B">
        <w:rPr>
          <w:color w:val="auto"/>
        </w:rPr>
        <w:t xml:space="preserve">(including human modified land cover classes) </w:t>
      </w:r>
      <w:r w:rsidRPr="0094717B">
        <w:rPr>
          <w:color w:val="auto"/>
        </w:rPr>
        <w:t>are provided in the supplementary files “</w:t>
      </w:r>
      <w:proofErr w:type="gramStart"/>
      <w:r w:rsidRPr="0094717B">
        <w:rPr>
          <w:color w:val="auto"/>
        </w:rPr>
        <w:t>RiverMetaData_WQ_</w:t>
      </w:r>
      <w:r w:rsidR="009550B1" w:rsidRPr="0094717B">
        <w:rPr>
          <w:color w:val="auto"/>
        </w:rPr>
        <w:t>v25</w:t>
      </w:r>
      <w:r w:rsidR="00354B8F" w:rsidRPr="0094717B">
        <w:rPr>
          <w:color w:val="auto"/>
        </w:rPr>
        <w:t>0926</w:t>
      </w:r>
      <w:r w:rsidRPr="0094717B">
        <w:rPr>
          <w:color w:val="auto"/>
        </w:rPr>
        <w:t>.csv“ and</w:t>
      </w:r>
      <w:proofErr w:type="gramEnd"/>
      <w:r w:rsidRPr="0094717B">
        <w:rPr>
          <w:color w:val="auto"/>
        </w:rPr>
        <w:t xml:space="preserve"> “RiverMetaData_Inverts_</w:t>
      </w:r>
      <w:r w:rsidR="00354B8F" w:rsidRPr="0094717B">
        <w:rPr>
          <w:color w:val="auto"/>
        </w:rPr>
        <w:t>v25092</w:t>
      </w:r>
      <w:r w:rsidR="00171125" w:rsidRPr="0094717B">
        <w:rPr>
          <w:color w:val="auto"/>
        </w:rPr>
        <w:t>6</w:t>
      </w:r>
      <w:r w:rsidRPr="0094717B">
        <w:rPr>
          <w:color w:val="auto"/>
        </w:rPr>
        <w:t>.csv”, respectively.</w:t>
      </w:r>
      <w:r w:rsidR="00574855">
        <w:rPr>
          <w:color w:val="auto"/>
        </w:rPr>
        <w:t xml:space="preserve"> T</w:t>
      </w:r>
      <w:r w:rsidRPr="0094717B">
        <w:rPr>
          <w:color w:val="auto"/>
        </w:rPr>
        <w:t xml:space="preserve">rend </w:t>
      </w:r>
      <w:r w:rsidR="00574855">
        <w:rPr>
          <w:color w:val="auto"/>
        </w:rPr>
        <w:t>results</w:t>
      </w:r>
      <w:r w:rsidR="00574855" w:rsidRPr="0094717B">
        <w:rPr>
          <w:color w:val="auto"/>
        </w:rPr>
        <w:t xml:space="preserve"> </w:t>
      </w:r>
      <w:r w:rsidRPr="0094717B">
        <w:rPr>
          <w:color w:val="auto"/>
        </w:rPr>
        <w:t>for all time periods are provided in the supplementary file “</w:t>
      </w:r>
      <w:bookmarkStart w:id="422" w:name="_Hlk83393767"/>
      <w:r w:rsidRPr="0094717B">
        <w:rPr>
          <w:color w:val="auto"/>
        </w:rPr>
        <w:t>RiverTrends_to2024_</w:t>
      </w:r>
      <w:r w:rsidR="00171125" w:rsidRPr="0094717B">
        <w:rPr>
          <w:color w:val="auto"/>
        </w:rPr>
        <w:t>v250926</w:t>
      </w:r>
      <w:r w:rsidRPr="0094717B">
        <w:rPr>
          <w:color w:val="auto"/>
        </w:rPr>
        <w:t>.csv</w:t>
      </w:r>
      <w:bookmarkEnd w:id="422"/>
      <w:r w:rsidRPr="0094717B">
        <w:rPr>
          <w:color w:val="auto"/>
        </w:rPr>
        <w:t>”</w:t>
      </w:r>
      <w:r w:rsidR="00171125" w:rsidRPr="0094717B">
        <w:rPr>
          <w:color w:val="auto"/>
        </w:rPr>
        <w:t>.</w:t>
      </w:r>
      <w:r w:rsidRPr="0094717B">
        <w:rPr>
          <w:color w:val="auto"/>
        </w:rPr>
        <w:t xml:space="preserve"> </w:t>
      </w:r>
    </w:p>
    <w:sectPr w:rsidR="00F076A8" w:rsidRPr="00B278C1" w:rsidSect="00AF504E">
      <w:pgSz w:w="11906" w:h="16838" w:code="9"/>
      <w:pgMar w:top="1985" w:right="1418" w:bottom="1134" w:left="1418" w:header="425" w:footer="425"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2735B9C2" w14:textId="77777777" w:rsidR="000C2C4C" w:rsidRDefault="000C2C4C">
      <w:r>
        <w:separator/>
      </w:r>
    </w:p>
  </w:endnote>
  <w:endnote w:type="continuationSeparator" w:id="0">
    <w:p w14:paraId="2B7DF957" w14:textId="77777777" w:rsidR="000C2C4C" w:rsidRDefault="000C2C4C">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Verdana">
    <w:panose1 w:val="020B0604030504040204"/>
    <w:charset w:val="00"/>
    <w:family w:val="swiss"/>
    <w:pitch w:val="variable"/>
    <w:sig w:usb0="A00006FF" w:usb1="4000205B" w:usb2="00000010" w:usb3="00000000" w:csb0="0000019F" w:csb1="00000000"/>
  </w:font>
  <w:font w:name="Arial Narrow">
    <w:panose1 w:val="020B0606020202030204"/>
    <w:charset w:val="00"/>
    <w:family w:val="swiss"/>
    <w:pitch w:val="variable"/>
    <w:sig w:usb0="00000287" w:usb1="00000800" w:usb2="00000000" w:usb3="00000000" w:csb0="0000009F" w:csb1="00000000"/>
  </w:font>
  <w:font w:name="Aptos">
    <w:charset w:val="00"/>
    <w:family w:val="swiss"/>
    <w:pitch w:val="variable"/>
    <w:sig w:usb0="20000287" w:usb1="00000003" w:usb2="00000000" w:usb3="00000000" w:csb0="0000019F" w:csb1="00000000"/>
  </w:font>
  <w:font w:name="Calibri">
    <w:panose1 w:val="020F0502020204030204"/>
    <w:charset w:val="00"/>
    <w:family w:val="swiss"/>
    <w:pitch w:val="variable"/>
    <w:sig w:usb0="E4002EFF" w:usb1="C200247B" w:usb2="00000009" w:usb3="00000000" w:csb0="000001FF" w:csb1="00000000"/>
  </w:font>
  <w:font w:name="Calibri Light">
    <w:panose1 w:val="020F0302020204030204"/>
    <w:charset w:val="00"/>
    <w:family w:val="swiss"/>
    <w:pitch w:val="variable"/>
    <w:sig w:usb0="E4002EFF" w:usb1="C200247B" w:usb2="00000009" w:usb3="00000000" w:csb0="000001FF" w:csb1="00000000"/>
  </w:font>
  <w:font w:name="Arial Black">
    <w:panose1 w:val="020B0A04020102020204"/>
    <w:charset w:val="00"/>
    <w:family w:val="swiss"/>
    <w:pitch w:val="variable"/>
    <w:sig w:usb0="A00002AF" w:usb1="400078FB" w:usb2="00000000" w:usb3="00000000" w:csb0="0000009F" w:csb1="00000000"/>
  </w:font>
  <w:font w:name="Tahoma">
    <w:panose1 w:val="020B0604030504040204"/>
    <w:charset w:val="00"/>
    <w:family w:val="swiss"/>
    <w:pitch w:val="variable"/>
    <w:sig w:usb0="E1002EFF" w:usb1="C000605B" w:usb2="00000029" w:usb3="00000000" w:csb0="000101FF" w:csb1="00000000"/>
  </w:font>
  <w:font w:name="MS Mincho">
    <w:altName w:val="ＭＳ 明朝"/>
    <w:panose1 w:val="02020609040205080304"/>
    <w:charset w:val="80"/>
    <w:family w:val="modern"/>
    <w:pitch w:val="fixed"/>
    <w:sig w:usb0="E00002FF" w:usb1="6AC7FDFB" w:usb2="08000012" w:usb3="00000000" w:csb0="0002009F" w:csb1="00000000"/>
  </w:font>
  <w:font w:name="Cambria">
    <w:panose1 w:val="02040503050406030204"/>
    <w:charset w:val="00"/>
    <w:family w:val="roman"/>
    <w:pitch w:val="variable"/>
    <w:sig w:usb0="E00006FF" w:usb1="420024FF" w:usb2="02000000" w:usb3="00000000" w:csb0="0000019F" w:csb1="00000000"/>
  </w:font>
  <w:font w:name="MS Gothic">
    <w:altName w:val="ＭＳ ゴシック"/>
    <w:panose1 w:val="020B0609070205080204"/>
    <w:charset w:val="80"/>
    <w:family w:val="modern"/>
    <w:pitch w:val="fixed"/>
    <w:sig w:usb0="E00002FF" w:usb1="6AC7FDFB" w:usb2="08000012" w:usb3="00000000" w:csb0="0002009F" w:csb1="00000000"/>
  </w:font>
  <w:font w:name="ArialMT">
    <w:panose1 w:val="00000000000000000000"/>
    <w:charset w:val="00"/>
    <w:family w:val="swiss"/>
    <w:notTrueType/>
    <w:pitch w:val="default"/>
    <w:sig w:usb0="00000003" w:usb1="00000000" w:usb2="00000000" w:usb3="00000000" w:csb0="00000001" w:csb1="00000000"/>
  </w:font>
  <w:font w:name="Cambria Math">
    <w:panose1 w:val="02040503050406030204"/>
    <w:charset w:val="00"/>
    <w:family w:val="roman"/>
    <w:pitch w:val="variable"/>
    <w:sig w:usb0="E00006FF" w:usb1="420024FF" w:usb2="02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E681E8E" w14:textId="146F9AB1" w:rsidR="004F0A2F" w:rsidRDefault="004F0A2F" w:rsidP="00971E44">
    <w:pPr>
      <w:pStyle w:val="zCopyright"/>
    </w:pPr>
    <w:r>
      <w:rPr>
        <w:rFonts w:cs="Arial"/>
      </w:rPr>
      <w:t>©</w:t>
    </w:r>
    <w:r>
      <w:t xml:space="preserve"> </w:t>
    </w:r>
    <w:r w:rsidR="00F26B4C" w:rsidRPr="00F26B4C">
      <w:t>New Zealand Institute of Earth Science Limited (“Earth Sciences New Zealand”) 202</w:t>
    </w:r>
    <w:r w:rsidR="00164970">
      <w:t>6</w:t>
    </w:r>
    <w:r w:rsidR="00F26B4C">
      <w:t xml:space="preserve">. </w:t>
    </w:r>
    <w:r>
      <w:t xml:space="preserve">All rights reserved. This publication may not be reproduced or copied in any form without the permission of the copyright owner(s). Such permission is only to be given in accordance with the terms of the client’s contract </w:t>
    </w:r>
    <w:r w:rsidRPr="00F94954">
      <w:t xml:space="preserve">with </w:t>
    </w:r>
    <w:r w:rsidR="00D47E88" w:rsidRPr="00F94954">
      <w:t>Earth Sciences New Zealand</w:t>
    </w:r>
    <w:r w:rsidRPr="00F94954">
      <w:t>. This</w:t>
    </w:r>
    <w:r>
      <w:t xml:space="preserve"> copyright extends to all forms of copying and any storage of material in any kind of information retrieval system.</w:t>
    </w:r>
  </w:p>
  <w:p w14:paraId="3B691344" w14:textId="77777777" w:rsidR="004F0A2F" w:rsidRDefault="004F0A2F" w:rsidP="00971E44">
    <w:pPr>
      <w:pStyle w:val="zCopyright"/>
    </w:pPr>
    <w:r>
      <w:t xml:space="preserve">Whilst </w:t>
    </w:r>
    <w:r w:rsidR="00D47E88" w:rsidRPr="00D47E88">
      <w:t>Earth Sciences New Zealand</w:t>
    </w:r>
    <w:r>
      <w:t xml:space="preserve"> has used all reasonable endeavours to ensure that the information contained in this document is accurate, </w:t>
    </w:r>
    <w:r w:rsidR="00D47E88" w:rsidRPr="00D47E88">
      <w:t>Earth Sciences New Zealand</w:t>
    </w:r>
    <w:r>
      <w:t xml:space="preserve"> does not give any express or implied warranty as to the completeness of the information contained herein, or that it will be suitable for any purpose(s) other than those specifically contemplated during the </w:t>
    </w:r>
    <w:r w:rsidR="00DC168E">
      <w:t>p</w:t>
    </w:r>
    <w:r>
      <w:t xml:space="preserve">roject or agreed by </w:t>
    </w:r>
    <w:r w:rsidR="00D47E88" w:rsidRPr="00D47E88">
      <w:t>Earth Sciences New Zealand</w:t>
    </w:r>
    <w:r>
      <w:t xml:space="preserve"> and the </w:t>
    </w:r>
    <w:r w:rsidR="00DC168E">
      <w:t>c</w:t>
    </w:r>
    <w:r>
      <w:t>lient.</w: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67525FD" w14:textId="77777777" w:rsidR="004F0A2F" w:rsidRPr="00182446" w:rsidRDefault="004F0A2F" w:rsidP="00182446">
    <w:pPr>
      <w:rPr>
        <w:sz w:val="2"/>
        <w:szCs w:val="2"/>
      </w:rPr>
    </w:pPr>
  </w:p>
  <w:p w14:paraId="673F2C21" w14:textId="77777777" w:rsidR="004F0A2F" w:rsidRDefault="004F0A2F" w:rsidP="00C34FAE">
    <w:pPr>
      <w:pStyle w:val="zAddress"/>
      <w:ind w:right="-470"/>
    </w:pPr>
    <w:bookmarkStart w:id="18" w:name="Address"/>
    <w:r>
      <w:t xml:space="preserve"> </w:t>
    </w:r>
    <w:bookmarkEnd w:id="18"/>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89DC1BD" w14:textId="69CFC69A" w:rsidR="004F0A2F" w:rsidRDefault="004F0A2F" w:rsidP="00971E44">
    <w:pPr>
      <w:pStyle w:val="zFooterEvenPortrait"/>
      <w:rPr>
        <w:rStyle w:val="PageNumber"/>
      </w:rPr>
    </w:pPr>
    <w:r w:rsidRPr="004D75B3">
      <w:rPr>
        <w:rStyle w:val="PageNumber"/>
      </w:rPr>
      <w:tab/>
    </w:r>
    <w:fldSimple w:instr="SUBJECT   \* MERGEFORMAT">
      <w:r w:rsidR="00E86EE1">
        <w:t>Water quality state and trends in New Zealand rivers</w:t>
      </w:r>
    </w:fldSimple>
    <w:r>
      <w:t xml:space="preserve"> </w:t>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0B08BBA" w14:textId="00A514F6" w:rsidR="004F0A2F" w:rsidRDefault="00E86EE1" w:rsidP="00971E44">
    <w:pPr>
      <w:pStyle w:val="zFooterOddPortrait"/>
      <w:rPr>
        <w:rStyle w:val="PageNumber"/>
      </w:rPr>
    </w:pPr>
    <w:fldSimple w:instr="SUBJECT   \* MERGEFORMAT">
      <w:r>
        <w:t>Water quality state and trends in New Zealand rivers</w:t>
      </w:r>
    </w:fldSimple>
    <w:r w:rsidR="004F0A2F">
      <w:tab/>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2442585" w14:textId="25598F5C" w:rsidR="004F0A2F" w:rsidRDefault="00E86EE1" w:rsidP="00971E44">
    <w:pPr>
      <w:pStyle w:val="zFooterOddPortrait"/>
      <w:rPr>
        <w:rStyle w:val="PageNumber"/>
      </w:rPr>
    </w:pPr>
    <w:fldSimple w:instr="SUBJECT   \* MERGEFORMAT">
      <w:r>
        <w:t>Water quality state and trends in New Zealand rivers</w:t>
      </w:r>
    </w:fldSimple>
    <w:r w:rsidR="004F0A2F">
      <w:t xml:space="preserve"> </w:t>
    </w:r>
  </w:p>
  <w:p w14:paraId="0B601BC9" w14:textId="012F03FB" w:rsidR="004F0A2F" w:rsidRPr="00F71E54" w:rsidRDefault="004F0A2F" w:rsidP="00971E44">
    <w:pPr>
      <w:pStyle w:val="zFooterOddPortrait"/>
    </w:pP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AAF7B25" w14:textId="06E6878A" w:rsidR="00412CF2" w:rsidRDefault="00412CF2" w:rsidP="00327D55">
    <w:pPr>
      <w:pStyle w:val="zFooterEvenPortrait"/>
    </w:pPr>
    <w:r>
      <w:fldChar w:fldCharType="begin"/>
    </w:r>
    <w:r>
      <w:instrText xml:space="preserve"> PAGE </w:instrText>
    </w:r>
    <w:r>
      <w:fldChar w:fldCharType="separate"/>
    </w:r>
    <w:r>
      <w:rPr>
        <w:noProof/>
      </w:rPr>
      <w:t>8</w:t>
    </w:r>
    <w:r>
      <w:rPr>
        <w:noProof/>
      </w:rPr>
      <w:fldChar w:fldCharType="end"/>
    </w:r>
    <w:r w:rsidRPr="004D75B3">
      <w:rPr>
        <w:rStyle w:val="PageNumber"/>
      </w:rPr>
      <w:tab/>
    </w:r>
    <w:fldSimple w:instr="SUBJECT   \* MERGEFORMAT">
      <w:r w:rsidR="00E86EE1">
        <w:t>Water quality state and trends in New Zealand rivers</w:t>
      </w:r>
    </w:fldSimple>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8E0F4B0" w14:textId="3F35FB47" w:rsidR="00412CF2" w:rsidRDefault="00E86EE1" w:rsidP="00F825BD">
    <w:pPr>
      <w:pStyle w:val="zFooterOddPortrait"/>
      <w:rPr>
        <w:noProof/>
      </w:rPr>
    </w:pPr>
    <w:fldSimple w:instr="SUBJECT   \* MERGEFORMAT">
      <w:r>
        <w:t>Water quality state and trends in New Zealand rivers</w:t>
      </w:r>
    </w:fldSimple>
    <w:r w:rsidR="00412CF2">
      <w:t xml:space="preserve"> </w:t>
    </w:r>
    <w:r w:rsidR="00412CF2">
      <w:tab/>
    </w:r>
    <w:r w:rsidR="00412CF2">
      <w:fldChar w:fldCharType="begin"/>
    </w:r>
    <w:r w:rsidR="00412CF2">
      <w:instrText xml:space="preserve"> PAGE </w:instrText>
    </w:r>
    <w:r w:rsidR="00412CF2">
      <w:fldChar w:fldCharType="separate"/>
    </w:r>
    <w:r w:rsidR="00412CF2">
      <w:rPr>
        <w:noProof/>
      </w:rPr>
      <w:t>9</w:t>
    </w:r>
    <w:r w:rsidR="00412CF2">
      <w:rPr>
        <w:noProof/>
      </w:rPr>
      <w:fldChar w:fldCharType="end"/>
    </w: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4DD744D" w14:textId="2E5FE65F" w:rsidR="00412CF2" w:rsidRPr="00B908E2" w:rsidRDefault="00412CF2" w:rsidP="00B908E2">
    <w:pPr>
      <w:pStyle w:val="zFooterOddPortrait"/>
      <w:rPr>
        <w:noProof/>
      </w:rPr>
    </w:pPr>
    <w:r>
      <w:rPr>
        <w:noProof/>
      </w:rPr>
      <w:fldChar w:fldCharType="begin"/>
    </w:r>
    <w:r>
      <w:rPr>
        <w:noProof/>
      </w:rPr>
      <w:instrText xml:space="preserve"> SUBJECT   \* MERGEFORMAT </w:instrText>
    </w:r>
    <w:r>
      <w:rPr>
        <w:noProof/>
      </w:rPr>
      <w:fldChar w:fldCharType="separate"/>
    </w:r>
    <w:r w:rsidR="00E86EE1">
      <w:rPr>
        <w:noProof/>
      </w:rPr>
      <w:t>Water quality state and trends in New Zealand rivers</w:t>
    </w:r>
    <w:r>
      <w:rPr>
        <w:noProof/>
      </w:rPr>
      <w:fldChar w:fldCharType="end"/>
    </w:r>
    <w:r>
      <w:rPr>
        <w:noProof/>
      </w:rPr>
      <w:t xml:space="preserve"> </w:t>
    </w:r>
    <w:r>
      <w:rPr>
        <w:noProof/>
      </w:rPr>
      <w:tab/>
    </w:r>
    <w:r>
      <w:rPr>
        <w:noProof/>
      </w:rPr>
      <w:fldChar w:fldCharType="begin"/>
    </w:r>
    <w:r>
      <w:rPr>
        <w:noProof/>
      </w:rPr>
      <w:instrText xml:space="preserve"> PAGE </w:instrText>
    </w:r>
    <w:r>
      <w:rPr>
        <w:noProof/>
      </w:rPr>
      <w:fldChar w:fldCharType="separate"/>
    </w:r>
    <w:r>
      <w:rPr>
        <w:noProof/>
      </w:rPr>
      <w:t>9</w:t>
    </w:r>
    <w:r>
      <w:rPr>
        <w:noProof/>
      </w:rPr>
      <w:fldChar w:fldCharType="end"/>
    </w:r>
  </w:p>
  <w:p w14:paraId="4EC39D04" w14:textId="3B5D810D" w:rsidR="00412CF2" w:rsidRPr="00F71E54" w:rsidRDefault="00412CF2" w:rsidP="008972E8">
    <w:pPr>
      <w:pStyle w:val="zFooterOddPortrait"/>
      <w:jc w:val="right"/>
    </w:pP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F99E722" w14:textId="483AEEC8" w:rsidR="004F0A2F" w:rsidRDefault="004F0A2F" w:rsidP="00971E44">
    <w:pPr>
      <w:pStyle w:val="zFooterEvenPortrait"/>
      <w:rPr>
        <w:rStyle w:val="PageNumber"/>
      </w:rPr>
    </w:pPr>
    <w:r>
      <w:fldChar w:fldCharType="begin"/>
    </w:r>
    <w:r>
      <w:instrText xml:space="preserve"> PAGE </w:instrText>
    </w:r>
    <w:r>
      <w:fldChar w:fldCharType="separate"/>
    </w:r>
    <w:r w:rsidR="00AC3C49">
      <w:rPr>
        <w:noProof/>
      </w:rPr>
      <w:t>8</w:t>
    </w:r>
    <w:r>
      <w:rPr>
        <w:noProof/>
      </w:rPr>
      <w:fldChar w:fldCharType="end"/>
    </w:r>
    <w:r w:rsidRPr="004D75B3">
      <w:rPr>
        <w:rStyle w:val="PageNumber"/>
      </w:rPr>
      <w:tab/>
    </w:r>
    <w:fldSimple w:instr="SUBJECT   \* MERGEFORMAT">
      <w:r w:rsidR="00E86EE1">
        <w:t>Water quality state and trends in New Zealand rivers</w:t>
      </w:r>
    </w:fldSimple>
  </w:p>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9D69821" w14:textId="208FADE5" w:rsidR="004F0A2F" w:rsidRDefault="00E86EE1" w:rsidP="00971E44">
    <w:pPr>
      <w:pStyle w:val="zFooterOddPortrait"/>
      <w:rPr>
        <w:rStyle w:val="PageNumber"/>
      </w:rPr>
    </w:pPr>
    <w:fldSimple w:instr="SUBJECT   \* MERGEFORMAT">
      <w:r>
        <w:t>Water quality state and trends in New Zealand rivers</w:t>
      </w:r>
    </w:fldSimple>
    <w:r w:rsidR="004F0A2F">
      <w:t xml:space="preserve"> </w:t>
    </w:r>
    <w:r w:rsidR="004F0A2F">
      <w:tab/>
    </w:r>
    <w:r w:rsidR="004F0A2F">
      <w:fldChar w:fldCharType="begin"/>
    </w:r>
    <w:r w:rsidR="004F0A2F">
      <w:instrText xml:space="preserve"> PAGE </w:instrText>
    </w:r>
    <w:r w:rsidR="004F0A2F">
      <w:fldChar w:fldCharType="separate"/>
    </w:r>
    <w:r w:rsidR="00AC3C49">
      <w:rPr>
        <w:noProof/>
      </w:rPr>
      <w:t>9</w:t>
    </w:r>
    <w:r w:rsidR="004F0A2F">
      <w:rPr>
        <w:noProof/>
      </w:rPr>
      <w:fldChar w:fldCharType="end"/>
    </w:r>
  </w:p>
</w:ftr>
</file>

<file path=word/footer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1A69070" w14:textId="2EEA1D4F" w:rsidR="004F0A2F" w:rsidRPr="00B908E2" w:rsidRDefault="004F0A2F" w:rsidP="00971E44">
    <w:pPr>
      <w:pStyle w:val="zFooterOddPortrait"/>
      <w:rPr>
        <w:noProof/>
      </w:rPr>
    </w:pPr>
    <w:r>
      <w:rPr>
        <w:noProof/>
      </w:rPr>
      <w:fldChar w:fldCharType="begin"/>
    </w:r>
    <w:r>
      <w:rPr>
        <w:noProof/>
      </w:rPr>
      <w:instrText xml:space="preserve"> SUBJECT   \* MERGEFORMAT </w:instrText>
    </w:r>
    <w:r>
      <w:rPr>
        <w:noProof/>
      </w:rPr>
      <w:fldChar w:fldCharType="separate"/>
    </w:r>
    <w:r w:rsidR="00E86EE1">
      <w:rPr>
        <w:noProof/>
      </w:rPr>
      <w:t>Water quality state and trends in New Zealand rivers</w:t>
    </w:r>
    <w:r>
      <w:rPr>
        <w:noProof/>
      </w:rPr>
      <w:fldChar w:fldCharType="end"/>
    </w:r>
    <w:r>
      <w:rPr>
        <w:noProof/>
      </w:rPr>
      <w:t xml:space="preserve"> </w:t>
    </w:r>
    <w:r>
      <w:rPr>
        <w:noProof/>
      </w:rPr>
      <w:tab/>
    </w:r>
    <w:r>
      <w:rPr>
        <w:noProof/>
      </w:rPr>
      <w:fldChar w:fldCharType="begin"/>
    </w:r>
    <w:r>
      <w:rPr>
        <w:noProof/>
      </w:rPr>
      <w:instrText xml:space="preserve"> PAGE </w:instrText>
    </w:r>
    <w:r>
      <w:rPr>
        <w:noProof/>
      </w:rPr>
      <w:fldChar w:fldCharType="separate"/>
    </w:r>
    <w:r>
      <w:rPr>
        <w:noProof/>
      </w:rPr>
      <w:t>9</w:t>
    </w:r>
    <w:r>
      <w:rPr>
        <w:noProof/>
      </w:rPr>
      <w:fldChar w:fldCharType="end"/>
    </w:r>
  </w:p>
  <w:p w14:paraId="7DFFE8C8" w14:textId="1B8DBB85" w:rsidR="004F0A2F" w:rsidRPr="00F71E54" w:rsidRDefault="004F0A2F" w:rsidP="00971E44">
    <w:pPr>
      <w:pStyle w:val="zFooterOddPortrait"/>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20F392D4" w14:textId="77777777" w:rsidR="000C2C4C" w:rsidRDefault="000C2C4C">
      <w:r>
        <w:separator/>
      </w:r>
    </w:p>
  </w:footnote>
  <w:footnote w:type="continuationSeparator" w:id="0">
    <w:p w14:paraId="37C2438B" w14:textId="77777777" w:rsidR="000C2C4C" w:rsidRDefault="000C2C4C">
      <w:r>
        <w:continuationSeparator/>
      </w:r>
    </w:p>
  </w:footnote>
  <w:footnote w:id="1">
    <w:p w14:paraId="779E3D84" w14:textId="0734478B" w:rsidR="006B0DD2" w:rsidRPr="00C32A0B" w:rsidRDefault="00DC370F" w:rsidP="006B0DD2">
      <w:pPr>
        <w:pStyle w:val="Default"/>
        <w:rPr>
          <w:rFonts w:ascii="Aptos" w:hAnsi="Aptos"/>
          <w:sz w:val="16"/>
          <w:szCs w:val="16"/>
        </w:rPr>
      </w:pPr>
      <w:r w:rsidRPr="00C32A0B">
        <w:rPr>
          <w:rStyle w:val="FootnoteReference"/>
          <w:rFonts w:ascii="Aptos" w:hAnsi="Aptos"/>
          <w:sz w:val="20"/>
          <w:szCs w:val="20"/>
        </w:rPr>
        <w:footnoteRef/>
      </w:r>
      <w:r w:rsidRPr="00C32A0B">
        <w:rPr>
          <w:rFonts w:ascii="Aptos" w:hAnsi="Aptos"/>
          <w:sz w:val="20"/>
          <w:szCs w:val="20"/>
        </w:rPr>
        <w:t xml:space="preserve"> </w:t>
      </w:r>
      <w:r w:rsidR="006B0DD2" w:rsidRPr="00C32A0B">
        <w:rPr>
          <w:rFonts w:ascii="Aptos" w:hAnsi="Aptos"/>
          <w:sz w:val="16"/>
          <w:szCs w:val="16"/>
        </w:rPr>
        <w:t>Total Nitrogen – Indirect (TN-K) - Calculated from the measurement of Total Kjeldahl Nitrogen (TKN, measured via APHA 4500-N</w:t>
      </w:r>
      <w:r w:rsidR="006B0DD2" w:rsidRPr="00C32A0B">
        <w:rPr>
          <w:rFonts w:ascii="Aptos" w:hAnsi="Aptos"/>
          <w:sz w:val="9"/>
          <w:szCs w:val="9"/>
        </w:rPr>
        <w:t xml:space="preserve">org </w:t>
      </w:r>
      <w:r w:rsidR="006B0DD2" w:rsidRPr="00C32A0B">
        <w:rPr>
          <w:rFonts w:ascii="Aptos" w:hAnsi="Aptos"/>
          <w:sz w:val="16"/>
          <w:szCs w:val="16"/>
        </w:rPr>
        <w:t xml:space="preserve">D) + NNN. </w:t>
      </w:r>
      <w:r w:rsidR="00C44E40" w:rsidRPr="00C32A0B">
        <w:rPr>
          <w:rFonts w:ascii="Aptos" w:hAnsi="Aptos"/>
          <w:sz w:val="16"/>
          <w:szCs w:val="16"/>
        </w:rPr>
        <w:t>This method m</w:t>
      </w:r>
      <w:r w:rsidR="006B0DD2" w:rsidRPr="00C32A0B">
        <w:rPr>
          <w:rFonts w:ascii="Aptos" w:hAnsi="Aptos"/>
          <w:sz w:val="16"/>
          <w:szCs w:val="16"/>
        </w:rPr>
        <w:t>ay be preferable when TSS is high.</w:t>
      </w:r>
    </w:p>
    <w:p w14:paraId="14369750" w14:textId="0CAADCDA" w:rsidR="00DC370F" w:rsidRPr="00C32A0B" w:rsidRDefault="00DC370F">
      <w:pPr>
        <w:pStyle w:val="FootnoteText"/>
        <w:rPr>
          <w:sz w:val="12"/>
          <w:szCs w:val="16"/>
        </w:rPr>
      </w:pPr>
    </w:p>
  </w:footnote>
  <w:footnote w:id="2">
    <w:p w14:paraId="12EA8C73" w14:textId="1772E7F6" w:rsidR="009765EC" w:rsidRPr="00B5749C" w:rsidRDefault="009765EC" w:rsidP="009765EC">
      <w:pPr>
        <w:pStyle w:val="Default"/>
        <w:rPr>
          <w:rFonts w:ascii="Aptos" w:hAnsi="Aptos"/>
          <w:sz w:val="20"/>
          <w:szCs w:val="20"/>
        </w:rPr>
      </w:pPr>
      <w:r w:rsidRPr="00C32A0B">
        <w:rPr>
          <w:rStyle w:val="FootnoteReference"/>
          <w:rFonts w:ascii="Aptos" w:hAnsi="Aptos"/>
          <w:sz w:val="20"/>
          <w:szCs w:val="20"/>
        </w:rPr>
        <w:footnoteRef/>
      </w:r>
      <w:r w:rsidRPr="00C32A0B">
        <w:rPr>
          <w:rFonts w:ascii="Aptos" w:hAnsi="Aptos"/>
          <w:sz w:val="20"/>
          <w:szCs w:val="20"/>
        </w:rPr>
        <w:t xml:space="preserve"> </w:t>
      </w:r>
      <w:r w:rsidRPr="00C32A0B">
        <w:rPr>
          <w:rFonts w:ascii="Aptos" w:hAnsi="Aptos"/>
          <w:sz w:val="16"/>
          <w:szCs w:val="16"/>
        </w:rPr>
        <w:t>Total Nitrogen – Direct (TN-A) - APHA 4500-N C OR APHA 4500-P J potassium persul</w:t>
      </w:r>
      <w:r w:rsidR="00C32A0B">
        <w:rPr>
          <w:rFonts w:ascii="Aptos" w:hAnsi="Aptos"/>
          <w:sz w:val="16"/>
          <w:szCs w:val="16"/>
        </w:rPr>
        <w:t>f</w:t>
      </w:r>
      <w:r w:rsidRPr="00C32A0B">
        <w:rPr>
          <w:rFonts w:ascii="Aptos" w:hAnsi="Aptos"/>
          <w:sz w:val="16"/>
          <w:szCs w:val="16"/>
        </w:rPr>
        <w:t>ate digestion then analysis by APHA 4500-NO3 I</w:t>
      </w:r>
      <w:r w:rsidR="00B5749C" w:rsidRPr="00C32A0B">
        <w:rPr>
          <w:rFonts w:ascii="Aptos" w:hAnsi="Aptos"/>
          <w:sz w:val="16"/>
          <w:szCs w:val="16"/>
        </w:rPr>
        <w:t>.</w:t>
      </w:r>
      <w:r w:rsidR="004B2034" w:rsidRPr="00C32A0B">
        <w:rPr>
          <w:rFonts w:ascii="Aptos" w:hAnsi="Aptos"/>
          <w:sz w:val="16"/>
          <w:szCs w:val="16"/>
        </w:rPr>
        <w:t xml:space="preserve"> </w:t>
      </w:r>
      <w:bookmarkStart w:id="82" w:name="_Hlk212046952"/>
      <w:r w:rsidR="004B2034" w:rsidRPr="00C32A0B">
        <w:rPr>
          <w:rFonts w:ascii="Aptos" w:hAnsi="Aptos"/>
          <w:sz w:val="16"/>
          <w:szCs w:val="16"/>
        </w:rPr>
        <w:t>This method is preferable for low-nutrient river waters, having a lower detection limit than the TN-K.</w:t>
      </w:r>
      <w:bookmarkEnd w:id="82"/>
    </w:p>
  </w:footnote>
  <w:footnote w:id="3">
    <w:p w14:paraId="335AEE8B" w14:textId="03050CD3" w:rsidR="00412CF2" w:rsidRDefault="00412CF2" w:rsidP="00412CF2">
      <w:pPr>
        <w:pStyle w:val="FootnoteText"/>
      </w:pPr>
      <w:r w:rsidRPr="009B28F0">
        <w:rPr>
          <w:rStyle w:val="FootnoteReference"/>
        </w:rPr>
        <w:footnoteRef/>
      </w:r>
      <w:r>
        <w:t xml:space="preserve"> (</w:t>
      </w:r>
      <w:hyperlink r:id="rId1" w:history="1">
        <w:r w:rsidRPr="00E142E2">
          <w:rPr>
            <w:rStyle w:val="Hyperlink"/>
          </w:rPr>
          <w:t>http://www.mfe.govt.nz/publications/water/microbiological-quality-jun03/hazen-calculator.html</w:t>
        </w:r>
      </w:hyperlink>
      <w:r>
        <w:t>) Note that there are many possible ways to calculate percentiles. The Hazen method produces middle-of-the-road results, whereas the method used in Excel does not (McBride 2005, chapter 8).</w:t>
      </w:r>
    </w:p>
  </w:footnote>
  <w:footnote w:id="4">
    <w:p w14:paraId="123FC6A2" w14:textId="63330BE4" w:rsidR="00985279" w:rsidRDefault="00985279" w:rsidP="00985279">
      <w:pPr>
        <w:pStyle w:val="FootnoteText"/>
      </w:pPr>
      <w:r w:rsidRPr="0023722C">
        <w:rPr>
          <w:rStyle w:val="FootnoteReference"/>
        </w:rPr>
        <w:footnoteRef/>
      </w:r>
      <w:r>
        <w:t xml:space="preserve"> Accounting for ties in time is an addition to the </w:t>
      </w:r>
      <w:r w:rsidR="001F71C8">
        <w:t>analysis since Whitehead et al. (202</w:t>
      </w:r>
      <w:r w:rsidR="006D5C14">
        <w:t>2</w:t>
      </w:r>
      <w:r>
        <w:t>). This addition is to accommodate seasonal analyses where the Season time increment is larger than the data TimeIncr (time increment).</w:t>
      </w:r>
    </w:p>
  </w:footnote>
  <w:footnote w:id="5">
    <w:p w14:paraId="0FD30964" w14:textId="77777777" w:rsidR="00BF3EB5" w:rsidRPr="00A73F36" w:rsidRDefault="00BF3EB5" w:rsidP="00BF3EB5">
      <w:pPr>
        <w:pStyle w:val="FootnoteText"/>
        <w:rPr>
          <w:lang w:val="en-US"/>
        </w:rPr>
      </w:pPr>
      <w:r w:rsidRPr="009B28F0">
        <w:rPr>
          <w:rStyle w:val="FootnoteReference"/>
        </w:rPr>
        <w:footnoteRef/>
      </w:r>
      <w:r>
        <w:t xml:space="preserve"> </w:t>
      </w:r>
      <w:r w:rsidRPr="005B6422">
        <w:rPr>
          <w:lang w:val="en-US"/>
        </w:rPr>
        <w:t>Note th</w:t>
      </w:r>
      <w:r>
        <w:rPr>
          <w:lang w:val="en-US"/>
        </w:rPr>
        <w:t>at</w:t>
      </w:r>
      <w:r w:rsidRPr="005B6422">
        <w:rPr>
          <w:lang w:val="en-US"/>
        </w:rPr>
        <w:t xml:space="preserve"> +/- 1.96</w:t>
      </w:r>
      <w:r>
        <w:rPr>
          <w:lang w:val="en-US"/>
        </w:rPr>
        <w:t xml:space="preserve"> are</w:t>
      </w:r>
      <w:r w:rsidRPr="00980DD6">
        <w:rPr>
          <w:lang w:val="en-US"/>
        </w:rPr>
        <w:t xml:space="preserve"> approximately the </w:t>
      </w:r>
      <w:r>
        <w:rPr>
          <w:lang w:val="en-US"/>
        </w:rPr>
        <w:t>2.5</w:t>
      </w:r>
      <w:r w:rsidRPr="00A73F36">
        <w:rPr>
          <w:vertAlign w:val="superscript"/>
          <w:lang w:val="en-US"/>
        </w:rPr>
        <w:t>th</w:t>
      </w:r>
      <w:r>
        <w:rPr>
          <w:lang w:val="en-US"/>
        </w:rPr>
        <w:t xml:space="preserve"> and </w:t>
      </w:r>
      <w:r w:rsidRPr="00980DD6">
        <w:rPr>
          <w:lang w:val="en-US"/>
        </w:rPr>
        <w:t>97.5</w:t>
      </w:r>
      <w:r w:rsidRPr="00A73F36">
        <w:rPr>
          <w:vertAlign w:val="superscript"/>
          <w:lang w:val="en-US"/>
        </w:rPr>
        <w:t>th</w:t>
      </w:r>
      <w:r w:rsidRPr="00980DD6">
        <w:rPr>
          <w:lang w:val="en-US"/>
        </w:rPr>
        <w:t xml:space="preserve"> percentile of a standard normal distribution</w:t>
      </w:r>
      <w:r w:rsidRPr="005B6422">
        <w:rPr>
          <w:lang w:val="en-US"/>
        </w:rPr>
        <w:t>.</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08F352E" w14:textId="33B18CE2" w:rsidR="004F0A2F" w:rsidRDefault="00A05198" w:rsidP="00A05198">
    <w:pPr>
      <w:pStyle w:val="Header"/>
      <w:jc w:val="right"/>
    </w:pPr>
    <w:r w:rsidRPr="00DE3E2C">
      <w:rPr>
        <w:noProof/>
      </w:rPr>
      <w:drawing>
        <wp:inline distT="0" distB="0" distL="0" distR="0" wp14:anchorId="371E86EC" wp14:editId="292AE487">
          <wp:extent cx="2659913" cy="914400"/>
          <wp:effectExtent l="0" t="0" r="7620" b="0"/>
          <wp:docPr id="924617303" name="Picture 1" descr="A close-up of a logo&#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90475811" name="Picture 1" descr="A close-up of a logo&#10;&#10;AI-generated content may be incorrect."/>
                  <pic:cNvPicPr/>
                </pic:nvPicPr>
                <pic:blipFill>
                  <a:blip r:embed="rId1"/>
                  <a:stretch>
                    <a:fillRect/>
                  </a:stretch>
                </pic:blipFill>
                <pic:spPr>
                  <a:xfrm>
                    <a:off x="0" y="0"/>
                    <a:ext cx="2673511" cy="919074"/>
                  </a:xfrm>
                  <a:prstGeom prst="rect">
                    <a:avLst/>
                  </a:prstGeom>
                </pic:spPr>
              </pic:pic>
            </a:graphicData>
          </a:graphic>
        </wp:inline>
      </w:drawing>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A973C2F" w14:textId="626BE7DA" w:rsidR="004F0A2F" w:rsidRPr="007115A4" w:rsidRDefault="004F0A2F" w:rsidP="007115A4">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EB9904B" w14:textId="416838C7" w:rsidR="004F0A2F" w:rsidRPr="007115A4" w:rsidRDefault="004F0A2F" w:rsidP="007115A4">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8ABBE10" w14:textId="5656FE70" w:rsidR="004F0A2F" w:rsidRPr="007115A4" w:rsidRDefault="004F0A2F" w:rsidP="007115A4">
    <w:pPr>
      <w:pStyle w:val="Header"/>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6F3E6D1" w14:textId="77777777" w:rsidR="00412CF2" w:rsidRPr="00AE29E8" w:rsidRDefault="00412CF2">
    <w:pPr>
      <w:pStyle w:val="Header"/>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FE53F9C" w14:textId="60AA75E1" w:rsidR="004F0A2F" w:rsidRPr="007115A4" w:rsidRDefault="004F0A2F" w:rsidP="007115A4">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0D051FE"/>
    <w:multiLevelType w:val="hybridMultilevel"/>
    <w:tmpl w:val="68BC792A"/>
    <w:lvl w:ilvl="0" w:tplc="14090001">
      <w:start w:val="1"/>
      <w:numFmt w:val="bullet"/>
      <w:lvlText w:val=""/>
      <w:lvlJc w:val="left"/>
      <w:pPr>
        <w:ind w:left="720" w:hanging="360"/>
      </w:pPr>
      <w:rPr>
        <w:rFonts w:ascii="Symbol" w:hAnsi="Symbol" w:hint="default"/>
      </w:rPr>
    </w:lvl>
    <w:lvl w:ilvl="1" w:tplc="14090003" w:tentative="1">
      <w:start w:val="1"/>
      <w:numFmt w:val="bullet"/>
      <w:lvlText w:val="o"/>
      <w:lvlJc w:val="left"/>
      <w:pPr>
        <w:ind w:left="1440" w:hanging="360"/>
      </w:pPr>
      <w:rPr>
        <w:rFonts w:ascii="Courier New" w:hAnsi="Courier New" w:cs="Courier New" w:hint="default"/>
      </w:rPr>
    </w:lvl>
    <w:lvl w:ilvl="2" w:tplc="14090005" w:tentative="1">
      <w:start w:val="1"/>
      <w:numFmt w:val="bullet"/>
      <w:lvlText w:val=""/>
      <w:lvlJc w:val="left"/>
      <w:pPr>
        <w:ind w:left="2160" w:hanging="360"/>
      </w:pPr>
      <w:rPr>
        <w:rFonts w:ascii="Wingdings" w:hAnsi="Wingdings" w:hint="default"/>
      </w:rPr>
    </w:lvl>
    <w:lvl w:ilvl="3" w:tplc="14090001" w:tentative="1">
      <w:start w:val="1"/>
      <w:numFmt w:val="bullet"/>
      <w:lvlText w:val=""/>
      <w:lvlJc w:val="left"/>
      <w:pPr>
        <w:ind w:left="2880" w:hanging="360"/>
      </w:pPr>
      <w:rPr>
        <w:rFonts w:ascii="Symbol" w:hAnsi="Symbol" w:hint="default"/>
      </w:rPr>
    </w:lvl>
    <w:lvl w:ilvl="4" w:tplc="14090003" w:tentative="1">
      <w:start w:val="1"/>
      <w:numFmt w:val="bullet"/>
      <w:lvlText w:val="o"/>
      <w:lvlJc w:val="left"/>
      <w:pPr>
        <w:ind w:left="3600" w:hanging="360"/>
      </w:pPr>
      <w:rPr>
        <w:rFonts w:ascii="Courier New" w:hAnsi="Courier New" w:cs="Courier New" w:hint="default"/>
      </w:rPr>
    </w:lvl>
    <w:lvl w:ilvl="5" w:tplc="14090005" w:tentative="1">
      <w:start w:val="1"/>
      <w:numFmt w:val="bullet"/>
      <w:lvlText w:val=""/>
      <w:lvlJc w:val="left"/>
      <w:pPr>
        <w:ind w:left="4320" w:hanging="360"/>
      </w:pPr>
      <w:rPr>
        <w:rFonts w:ascii="Wingdings" w:hAnsi="Wingdings" w:hint="default"/>
      </w:rPr>
    </w:lvl>
    <w:lvl w:ilvl="6" w:tplc="14090001" w:tentative="1">
      <w:start w:val="1"/>
      <w:numFmt w:val="bullet"/>
      <w:lvlText w:val=""/>
      <w:lvlJc w:val="left"/>
      <w:pPr>
        <w:ind w:left="5040" w:hanging="360"/>
      </w:pPr>
      <w:rPr>
        <w:rFonts w:ascii="Symbol" w:hAnsi="Symbol" w:hint="default"/>
      </w:rPr>
    </w:lvl>
    <w:lvl w:ilvl="7" w:tplc="14090003" w:tentative="1">
      <w:start w:val="1"/>
      <w:numFmt w:val="bullet"/>
      <w:lvlText w:val="o"/>
      <w:lvlJc w:val="left"/>
      <w:pPr>
        <w:ind w:left="5760" w:hanging="360"/>
      </w:pPr>
      <w:rPr>
        <w:rFonts w:ascii="Courier New" w:hAnsi="Courier New" w:cs="Courier New" w:hint="default"/>
      </w:rPr>
    </w:lvl>
    <w:lvl w:ilvl="8" w:tplc="14090005" w:tentative="1">
      <w:start w:val="1"/>
      <w:numFmt w:val="bullet"/>
      <w:lvlText w:val=""/>
      <w:lvlJc w:val="left"/>
      <w:pPr>
        <w:ind w:left="6480" w:hanging="360"/>
      </w:pPr>
      <w:rPr>
        <w:rFonts w:ascii="Wingdings" w:hAnsi="Wingdings" w:hint="default"/>
      </w:rPr>
    </w:lvl>
  </w:abstractNum>
  <w:abstractNum w:abstractNumId="1" w15:restartNumberingAfterBreak="0">
    <w:nsid w:val="08641A35"/>
    <w:multiLevelType w:val="hybridMultilevel"/>
    <w:tmpl w:val="12CEB9FE"/>
    <w:lvl w:ilvl="0" w:tplc="1409000F">
      <w:start w:val="1"/>
      <w:numFmt w:val="decimal"/>
      <w:lvlText w:val="%1."/>
      <w:lvlJc w:val="left"/>
      <w:pPr>
        <w:ind w:left="720" w:hanging="360"/>
      </w:pPr>
    </w:lvl>
    <w:lvl w:ilvl="1" w:tplc="14090019" w:tentative="1">
      <w:start w:val="1"/>
      <w:numFmt w:val="lowerLetter"/>
      <w:lvlText w:val="%2."/>
      <w:lvlJc w:val="left"/>
      <w:pPr>
        <w:ind w:left="1440" w:hanging="360"/>
      </w:pPr>
    </w:lvl>
    <w:lvl w:ilvl="2" w:tplc="1409001B" w:tentative="1">
      <w:start w:val="1"/>
      <w:numFmt w:val="lowerRoman"/>
      <w:lvlText w:val="%3."/>
      <w:lvlJc w:val="right"/>
      <w:pPr>
        <w:ind w:left="2160" w:hanging="180"/>
      </w:pPr>
    </w:lvl>
    <w:lvl w:ilvl="3" w:tplc="1409000F" w:tentative="1">
      <w:start w:val="1"/>
      <w:numFmt w:val="decimal"/>
      <w:lvlText w:val="%4."/>
      <w:lvlJc w:val="left"/>
      <w:pPr>
        <w:ind w:left="2880" w:hanging="360"/>
      </w:pPr>
    </w:lvl>
    <w:lvl w:ilvl="4" w:tplc="14090019" w:tentative="1">
      <w:start w:val="1"/>
      <w:numFmt w:val="lowerLetter"/>
      <w:lvlText w:val="%5."/>
      <w:lvlJc w:val="left"/>
      <w:pPr>
        <w:ind w:left="3600" w:hanging="360"/>
      </w:pPr>
    </w:lvl>
    <w:lvl w:ilvl="5" w:tplc="1409001B" w:tentative="1">
      <w:start w:val="1"/>
      <w:numFmt w:val="lowerRoman"/>
      <w:lvlText w:val="%6."/>
      <w:lvlJc w:val="right"/>
      <w:pPr>
        <w:ind w:left="4320" w:hanging="180"/>
      </w:pPr>
    </w:lvl>
    <w:lvl w:ilvl="6" w:tplc="1409000F" w:tentative="1">
      <w:start w:val="1"/>
      <w:numFmt w:val="decimal"/>
      <w:lvlText w:val="%7."/>
      <w:lvlJc w:val="left"/>
      <w:pPr>
        <w:ind w:left="5040" w:hanging="360"/>
      </w:pPr>
    </w:lvl>
    <w:lvl w:ilvl="7" w:tplc="14090019" w:tentative="1">
      <w:start w:val="1"/>
      <w:numFmt w:val="lowerLetter"/>
      <w:lvlText w:val="%8."/>
      <w:lvlJc w:val="left"/>
      <w:pPr>
        <w:ind w:left="5760" w:hanging="360"/>
      </w:pPr>
    </w:lvl>
    <w:lvl w:ilvl="8" w:tplc="1409001B" w:tentative="1">
      <w:start w:val="1"/>
      <w:numFmt w:val="lowerRoman"/>
      <w:lvlText w:val="%9."/>
      <w:lvlJc w:val="right"/>
      <w:pPr>
        <w:ind w:left="6480" w:hanging="180"/>
      </w:pPr>
    </w:lvl>
  </w:abstractNum>
  <w:abstractNum w:abstractNumId="2" w15:restartNumberingAfterBreak="0">
    <w:nsid w:val="0DB502C2"/>
    <w:multiLevelType w:val="hybridMultilevel"/>
    <w:tmpl w:val="7158A264"/>
    <w:lvl w:ilvl="0" w:tplc="F9F85342">
      <w:start w:val="1"/>
      <w:numFmt w:val="bullet"/>
      <w:pStyle w:val="zInstructionsBullet"/>
      <w:lvlText w:val="▪"/>
      <w:lvlJc w:val="left"/>
      <w:pPr>
        <w:tabs>
          <w:tab w:val="num" w:pos="709"/>
        </w:tabs>
        <w:ind w:left="709" w:hanging="425"/>
      </w:pPr>
      <w:rPr>
        <w:rFonts w:ascii="Arial" w:hAnsi="Arial" w:hint="default"/>
        <w:color w:val="FF0000"/>
        <w:sz w:val="22"/>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3" w15:restartNumberingAfterBreak="0">
    <w:nsid w:val="1A305368"/>
    <w:multiLevelType w:val="multilevel"/>
    <w:tmpl w:val="284675BE"/>
    <w:lvl w:ilvl="0">
      <w:start w:val="1"/>
      <w:numFmt w:val="bullet"/>
      <w:pStyle w:val="BulletLevel1"/>
      <w:lvlText w:val=""/>
      <w:lvlJc w:val="left"/>
      <w:pPr>
        <w:tabs>
          <w:tab w:val="num" w:pos="1276"/>
        </w:tabs>
        <w:ind w:left="1276" w:hanging="425"/>
      </w:pPr>
      <w:rPr>
        <w:rFonts w:ascii="Wingdings" w:hAnsi="Wingdings" w:hint="default"/>
      </w:rPr>
    </w:lvl>
    <w:lvl w:ilvl="1">
      <w:start w:val="1"/>
      <w:numFmt w:val="bullet"/>
      <w:pStyle w:val="BulletLevel2"/>
      <w:lvlText w:val="−"/>
      <w:lvlJc w:val="left"/>
      <w:pPr>
        <w:tabs>
          <w:tab w:val="num" w:pos="1701"/>
        </w:tabs>
        <w:ind w:left="1701" w:hanging="425"/>
      </w:pPr>
      <w:rPr>
        <w:rFonts w:ascii="Verdana" w:hAnsi="Verdana" w:hint="default"/>
        <w:b/>
        <w:i w:val="0"/>
      </w:rPr>
    </w:lvl>
    <w:lvl w:ilvl="2">
      <w:start w:val="1"/>
      <w:numFmt w:val="none"/>
      <w:lvlRestart w:val="0"/>
      <w:lvlText w:val=""/>
      <w:lvlJc w:val="left"/>
      <w:pPr>
        <w:tabs>
          <w:tab w:val="num" w:pos="851"/>
        </w:tabs>
        <w:ind w:left="851" w:firstLine="0"/>
      </w:pPr>
      <w:rPr>
        <w:rFonts w:hint="default"/>
      </w:rPr>
    </w:lvl>
    <w:lvl w:ilvl="3">
      <w:start w:val="1"/>
      <w:numFmt w:val="none"/>
      <w:lvlRestart w:val="0"/>
      <w:lvlText w:val=""/>
      <w:lvlJc w:val="left"/>
      <w:pPr>
        <w:tabs>
          <w:tab w:val="num" w:pos="851"/>
        </w:tabs>
        <w:ind w:left="851" w:firstLine="0"/>
      </w:pPr>
      <w:rPr>
        <w:rFonts w:hint="default"/>
      </w:rPr>
    </w:lvl>
    <w:lvl w:ilvl="4">
      <w:start w:val="1"/>
      <w:numFmt w:val="none"/>
      <w:lvlRestart w:val="0"/>
      <w:lvlText w:val=""/>
      <w:lvlJc w:val="left"/>
      <w:pPr>
        <w:tabs>
          <w:tab w:val="num" w:pos="851"/>
        </w:tabs>
        <w:ind w:left="851" w:firstLine="0"/>
      </w:pPr>
      <w:rPr>
        <w:rFonts w:hint="default"/>
      </w:rPr>
    </w:lvl>
    <w:lvl w:ilvl="5">
      <w:start w:val="1"/>
      <w:numFmt w:val="none"/>
      <w:lvlRestart w:val="0"/>
      <w:lvlText w:val=""/>
      <w:lvlJc w:val="left"/>
      <w:pPr>
        <w:tabs>
          <w:tab w:val="num" w:pos="851"/>
        </w:tabs>
        <w:ind w:left="851" w:firstLine="0"/>
      </w:pPr>
      <w:rPr>
        <w:rFonts w:hint="default"/>
      </w:rPr>
    </w:lvl>
    <w:lvl w:ilvl="6">
      <w:start w:val="1"/>
      <w:numFmt w:val="none"/>
      <w:lvlRestart w:val="0"/>
      <w:lvlText w:val=""/>
      <w:lvlJc w:val="left"/>
      <w:pPr>
        <w:tabs>
          <w:tab w:val="num" w:pos="851"/>
        </w:tabs>
        <w:ind w:left="851" w:firstLine="0"/>
      </w:pPr>
      <w:rPr>
        <w:rFonts w:hint="default"/>
      </w:rPr>
    </w:lvl>
    <w:lvl w:ilvl="7">
      <w:start w:val="1"/>
      <w:numFmt w:val="none"/>
      <w:lvlRestart w:val="0"/>
      <w:lvlText w:val=""/>
      <w:lvlJc w:val="left"/>
      <w:pPr>
        <w:tabs>
          <w:tab w:val="num" w:pos="851"/>
        </w:tabs>
        <w:ind w:left="851" w:firstLine="0"/>
      </w:pPr>
      <w:rPr>
        <w:rFonts w:hint="default"/>
      </w:rPr>
    </w:lvl>
    <w:lvl w:ilvl="8">
      <w:start w:val="1"/>
      <w:numFmt w:val="none"/>
      <w:lvlRestart w:val="0"/>
      <w:lvlText w:val=""/>
      <w:lvlJc w:val="left"/>
      <w:pPr>
        <w:tabs>
          <w:tab w:val="num" w:pos="851"/>
        </w:tabs>
        <w:ind w:left="851" w:firstLine="0"/>
      </w:pPr>
      <w:rPr>
        <w:rFonts w:hint="default"/>
      </w:rPr>
    </w:lvl>
  </w:abstractNum>
  <w:abstractNum w:abstractNumId="4" w15:restartNumberingAfterBreak="0">
    <w:nsid w:val="1B0F368A"/>
    <w:multiLevelType w:val="multilevel"/>
    <w:tmpl w:val="AB3A4984"/>
    <w:lvl w:ilvl="0">
      <w:start w:val="1"/>
      <w:numFmt w:val="decimal"/>
      <w:lvlText w:val="%1."/>
      <w:lvlJc w:val="left"/>
      <w:pPr>
        <w:tabs>
          <w:tab w:val="num" w:pos="1276"/>
        </w:tabs>
        <w:ind w:left="1276" w:hanging="425"/>
      </w:pPr>
      <w:rPr>
        <w:rFonts w:hint="default"/>
      </w:rPr>
    </w:lvl>
    <w:lvl w:ilvl="1">
      <w:start w:val="1"/>
      <w:numFmt w:val="decimal"/>
      <w:isLgl/>
      <w:lvlText w:val="%1.%2"/>
      <w:lvlJc w:val="left"/>
      <w:pPr>
        <w:tabs>
          <w:tab w:val="num" w:pos="1985"/>
        </w:tabs>
        <w:ind w:left="1985" w:hanging="709"/>
      </w:pPr>
      <w:rPr>
        <w:rFonts w:hint="default"/>
      </w:rPr>
    </w:lvl>
    <w:lvl w:ilvl="2">
      <w:start w:val="1"/>
      <w:numFmt w:val="decimal"/>
      <w:isLgl/>
      <w:lvlText w:val="%1.%2.%3"/>
      <w:lvlJc w:val="left"/>
      <w:pPr>
        <w:tabs>
          <w:tab w:val="num" w:pos="2693"/>
        </w:tabs>
        <w:ind w:left="2693" w:hanging="708"/>
      </w:pPr>
      <w:rPr>
        <w:rFonts w:hint="default"/>
      </w:rPr>
    </w:lvl>
    <w:lvl w:ilvl="3">
      <w:start w:val="1"/>
      <w:numFmt w:val="none"/>
      <w:isLgl/>
      <w:lvlText w:val=""/>
      <w:lvlJc w:val="left"/>
      <w:pPr>
        <w:tabs>
          <w:tab w:val="num" w:pos="0"/>
        </w:tabs>
        <w:ind w:left="0" w:firstLine="0"/>
      </w:pPr>
      <w:rPr>
        <w:rFonts w:hint="default"/>
      </w:rPr>
    </w:lvl>
    <w:lvl w:ilvl="4">
      <w:start w:val="1"/>
      <w:numFmt w:val="none"/>
      <w:isLgl/>
      <w:lvlText w:val=""/>
      <w:lvlJc w:val="left"/>
      <w:pPr>
        <w:tabs>
          <w:tab w:val="num" w:pos="0"/>
        </w:tabs>
        <w:ind w:left="0" w:firstLine="0"/>
      </w:pPr>
      <w:rPr>
        <w:rFonts w:hint="default"/>
      </w:rPr>
    </w:lvl>
    <w:lvl w:ilvl="5">
      <w:start w:val="1"/>
      <w:numFmt w:val="none"/>
      <w:isLgl/>
      <w:lvlText w:val=""/>
      <w:lvlJc w:val="left"/>
      <w:pPr>
        <w:tabs>
          <w:tab w:val="num" w:pos="0"/>
        </w:tabs>
        <w:ind w:left="0" w:firstLine="0"/>
      </w:pPr>
      <w:rPr>
        <w:rFonts w:hint="default"/>
      </w:rPr>
    </w:lvl>
    <w:lvl w:ilvl="6">
      <w:start w:val="1"/>
      <w:numFmt w:val="none"/>
      <w:isLgl/>
      <w:lvlText w:val=""/>
      <w:lvlJc w:val="left"/>
      <w:pPr>
        <w:tabs>
          <w:tab w:val="num" w:pos="0"/>
        </w:tabs>
        <w:ind w:left="0" w:firstLine="0"/>
      </w:pPr>
      <w:rPr>
        <w:rFonts w:hint="default"/>
      </w:rPr>
    </w:lvl>
    <w:lvl w:ilvl="7">
      <w:start w:val="1"/>
      <w:numFmt w:val="none"/>
      <w:isLgl/>
      <w:lvlText w:val=""/>
      <w:lvlJc w:val="left"/>
      <w:pPr>
        <w:tabs>
          <w:tab w:val="num" w:pos="0"/>
        </w:tabs>
        <w:ind w:left="0" w:firstLine="0"/>
      </w:pPr>
      <w:rPr>
        <w:rFonts w:hint="default"/>
      </w:rPr>
    </w:lvl>
    <w:lvl w:ilvl="8">
      <w:start w:val="1"/>
      <w:numFmt w:val="none"/>
      <w:isLgl/>
      <w:lvlText w:val=""/>
      <w:lvlJc w:val="left"/>
      <w:pPr>
        <w:tabs>
          <w:tab w:val="num" w:pos="0"/>
        </w:tabs>
        <w:ind w:left="0" w:firstLine="0"/>
      </w:pPr>
      <w:rPr>
        <w:rFonts w:hint="default"/>
      </w:rPr>
    </w:lvl>
  </w:abstractNum>
  <w:abstractNum w:abstractNumId="5" w15:restartNumberingAfterBreak="0">
    <w:nsid w:val="1E8878D3"/>
    <w:multiLevelType w:val="multilevel"/>
    <w:tmpl w:val="4F8044CA"/>
    <w:lvl w:ilvl="0">
      <w:start w:val="1"/>
      <w:numFmt w:val="decimal"/>
      <w:pStyle w:val="Heading1"/>
      <w:lvlText w:val="%1"/>
      <w:lvlJc w:val="left"/>
      <w:pPr>
        <w:tabs>
          <w:tab w:val="num" w:pos="709"/>
        </w:tabs>
        <w:ind w:left="709" w:hanging="709"/>
      </w:pPr>
      <w:rPr>
        <w:rFonts w:hint="default"/>
        <w:b w:val="0"/>
        <w:i w:val="0"/>
        <w:color w:val="1822F8"/>
        <w:sz w:val="32"/>
        <w:szCs w:val="21"/>
      </w:rPr>
    </w:lvl>
    <w:lvl w:ilvl="1">
      <w:start w:val="1"/>
      <w:numFmt w:val="decimal"/>
      <w:pStyle w:val="Heading2"/>
      <w:lvlText w:val="%1.%2"/>
      <w:lvlJc w:val="left"/>
      <w:pPr>
        <w:tabs>
          <w:tab w:val="num" w:pos="709"/>
        </w:tabs>
        <w:ind w:left="709" w:hanging="709"/>
      </w:pPr>
      <w:rPr>
        <w:rFonts w:hint="default"/>
        <w:b w:val="0"/>
        <w:i w:val="0"/>
        <w:sz w:val="28"/>
        <w:szCs w:val="20"/>
      </w:rPr>
    </w:lvl>
    <w:lvl w:ilvl="2">
      <w:start w:val="1"/>
      <w:numFmt w:val="decimal"/>
      <w:pStyle w:val="Heading3"/>
      <w:lvlText w:val="%1.%2.%3"/>
      <w:lvlJc w:val="left"/>
      <w:pPr>
        <w:tabs>
          <w:tab w:val="num" w:pos="709"/>
        </w:tabs>
        <w:ind w:left="709" w:hanging="709"/>
      </w:pPr>
      <w:rPr>
        <w:rFonts w:hint="default"/>
        <w:b w:val="0"/>
        <w:i w:val="0"/>
        <w:sz w:val="24"/>
        <w:szCs w:val="20"/>
      </w:rPr>
    </w:lvl>
    <w:lvl w:ilvl="3">
      <w:start w:val="1"/>
      <w:numFmt w:val="none"/>
      <w:lvlText w:val=""/>
      <w:lvlJc w:val="left"/>
      <w:pPr>
        <w:tabs>
          <w:tab w:val="num" w:pos="0"/>
        </w:tabs>
        <w:ind w:left="0" w:firstLine="0"/>
      </w:pPr>
      <w:rPr>
        <w:rFonts w:hint="default"/>
        <w:sz w:val="22"/>
        <w:szCs w:val="20"/>
      </w:rPr>
    </w:lvl>
    <w:lvl w:ilvl="4">
      <w:start w:val="1"/>
      <w:numFmt w:val="none"/>
      <w:lvlText w:val=""/>
      <w:lvlJc w:val="left"/>
      <w:pPr>
        <w:tabs>
          <w:tab w:val="num" w:pos="0"/>
        </w:tabs>
        <w:ind w:left="0" w:firstLine="0"/>
      </w:pPr>
      <w:rPr>
        <w:rFonts w:hint="default"/>
        <w:sz w:val="22"/>
        <w:szCs w:val="20"/>
      </w:rPr>
    </w:lvl>
    <w:lvl w:ilvl="5">
      <w:start w:val="1"/>
      <w:numFmt w:val="none"/>
      <w:lvlText w:val=""/>
      <w:lvlJc w:val="left"/>
      <w:pPr>
        <w:tabs>
          <w:tab w:val="num" w:pos="0"/>
        </w:tabs>
        <w:ind w:left="0" w:firstLine="0"/>
      </w:pPr>
      <w:rPr>
        <w:rFonts w:hint="default"/>
      </w:rPr>
    </w:lvl>
    <w:lvl w:ilvl="6">
      <w:start w:val="1"/>
      <w:numFmt w:val="none"/>
      <w:lvlText w:val=""/>
      <w:lvlJc w:val="left"/>
      <w:pPr>
        <w:tabs>
          <w:tab w:val="num" w:pos="0"/>
        </w:tabs>
        <w:ind w:left="0" w:firstLine="0"/>
      </w:pPr>
      <w:rPr>
        <w:rFonts w:hint="default"/>
      </w:rPr>
    </w:lvl>
    <w:lvl w:ilvl="7">
      <w:start w:val="1"/>
      <w:numFmt w:val="none"/>
      <w:lvlText w:val=""/>
      <w:lvlJc w:val="left"/>
      <w:pPr>
        <w:tabs>
          <w:tab w:val="num" w:pos="0"/>
        </w:tabs>
        <w:ind w:left="0" w:firstLine="0"/>
      </w:pPr>
      <w:rPr>
        <w:rFonts w:hint="default"/>
      </w:rPr>
    </w:lvl>
    <w:lvl w:ilvl="8">
      <w:start w:val="1"/>
      <w:numFmt w:val="none"/>
      <w:lvlText w:val=""/>
      <w:lvlJc w:val="left"/>
      <w:pPr>
        <w:tabs>
          <w:tab w:val="num" w:pos="0"/>
        </w:tabs>
        <w:ind w:left="0" w:firstLine="0"/>
      </w:pPr>
      <w:rPr>
        <w:rFonts w:hint="default"/>
      </w:rPr>
    </w:lvl>
  </w:abstractNum>
  <w:abstractNum w:abstractNumId="6" w15:restartNumberingAfterBreak="0">
    <w:nsid w:val="30D93262"/>
    <w:multiLevelType w:val="multilevel"/>
    <w:tmpl w:val="AB3A4984"/>
    <w:lvl w:ilvl="0">
      <w:start w:val="1"/>
      <w:numFmt w:val="decimal"/>
      <w:lvlText w:val="%1."/>
      <w:lvlJc w:val="left"/>
      <w:pPr>
        <w:tabs>
          <w:tab w:val="num" w:pos="1276"/>
        </w:tabs>
        <w:ind w:left="1276" w:hanging="425"/>
      </w:pPr>
      <w:rPr>
        <w:rFonts w:hint="default"/>
      </w:rPr>
    </w:lvl>
    <w:lvl w:ilvl="1">
      <w:start w:val="1"/>
      <w:numFmt w:val="decimal"/>
      <w:isLgl/>
      <w:lvlText w:val="%1.%2"/>
      <w:lvlJc w:val="left"/>
      <w:pPr>
        <w:tabs>
          <w:tab w:val="num" w:pos="1985"/>
        </w:tabs>
        <w:ind w:left="1985" w:hanging="709"/>
      </w:pPr>
      <w:rPr>
        <w:rFonts w:hint="default"/>
      </w:rPr>
    </w:lvl>
    <w:lvl w:ilvl="2">
      <w:start w:val="1"/>
      <w:numFmt w:val="decimal"/>
      <w:isLgl/>
      <w:lvlText w:val="%1.%2.%3"/>
      <w:lvlJc w:val="left"/>
      <w:pPr>
        <w:tabs>
          <w:tab w:val="num" w:pos="2693"/>
        </w:tabs>
        <w:ind w:left="2693" w:hanging="708"/>
      </w:pPr>
      <w:rPr>
        <w:rFonts w:hint="default"/>
      </w:rPr>
    </w:lvl>
    <w:lvl w:ilvl="3">
      <w:start w:val="1"/>
      <w:numFmt w:val="none"/>
      <w:isLgl/>
      <w:lvlText w:val=""/>
      <w:lvlJc w:val="left"/>
      <w:pPr>
        <w:tabs>
          <w:tab w:val="num" w:pos="0"/>
        </w:tabs>
        <w:ind w:left="0" w:firstLine="0"/>
      </w:pPr>
      <w:rPr>
        <w:rFonts w:hint="default"/>
      </w:rPr>
    </w:lvl>
    <w:lvl w:ilvl="4">
      <w:start w:val="1"/>
      <w:numFmt w:val="none"/>
      <w:isLgl/>
      <w:lvlText w:val=""/>
      <w:lvlJc w:val="left"/>
      <w:pPr>
        <w:tabs>
          <w:tab w:val="num" w:pos="0"/>
        </w:tabs>
        <w:ind w:left="0" w:firstLine="0"/>
      </w:pPr>
      <w:rPr>
        <w:rFonts w:hint="default"/>
      </w:rPr>
    </w:lvl>
    <w:lvl w:ilvl="5">
      <w:start w:val="1"/>
      <w:numFmt w:val="none"/>
      <w:isLgl/>
      <w:lvlText w:val=""/>
      <w:lvlJc w:val="left"/>
      <w:pPr>
        <w:tabs>
          <w:tab w:val="num" w:pos="0"/>
        </w:tabs>
        <w:ind w:left="0" w:firstLine="0"/>
      </w:pPr>
      <w:rPr>
        <w:rFonts w:hint="default"/>
      </w:rPr>
    </w:lvl>
    <w:lvl w:ilvl="6">
      <w:start w:val="1"/>
      <w:numFmt w:val="none"/>
      <w:isLgl/>
      <w:lvlText w:val=""/>
      <w:lvlJc w:val="left"/>
      <w:pPr>
        <w:tabs>
          <w:tab w:val="num" w:pos="0"/>
        </w:tabs>
        <w:ind w:left="0" w:firstLine="0"/>
      </w:pPr>
      <w:rPr>
        <w:rFonts w:hint="default"/>
      </w:rPr>
    </w:lvl>
    <w:lvl w:ilvl="7">
      <w:start w:val="1"/>
      <w:numFmt w:val="none"/>
      <w:isLgl/>
      <w:lvlText w:val=""/>
      <w:lvlJc w:val="left"/>
      <w:pPr>
        <w:tabs>
          <w:tab w:val="num" w:pos="0"/>
        </w:tabs>
        <w:ind w:left="0" w:firstLine="0"/>
      </w:pPr>
      <w:rPr>
        <w:rFonts w:hint="default"/>
      </w:rPr>
    </w:lvl>
    <w:lvl w:ilvl="8">
      <w:start w:val="1"/>
      <w:numFmt w:val="none"/>
      <w:isLgl/>
      <w:lvlText w:val=""/>
      <w:lvlJc w:val="left"/>
      <w:pPr>
        <w:tabs>
          <w:tab w:val="num" w:pos="0"/>
        </w:tabs>
        <w:ind w:left="0" w:firstLine="0"/>
      </w:pPr>
      <w:rPr>
        <w:rFonts w:hint="default"/>
      </w:rPr>
    </w:lvl>
  </w:abstractNum>
  <w:abstractNum w:abstractNumId="7" w15:restartNumberingAfterBreak="0">
    <w:nsid w:val="32C916BE"/>
    <w:multiLevelType w:val="hybridMultilevel"/>
    <w:tmpl w:val="E724F2D6"/>
    <w:lvl w:ilvl="0" w:tplc="BC0A3A36">
      <w:start w:val="1"/>
      <w:numFmt w:val="bullet"/>
      <w:pStyle w:val="NIWAChecklistBullet"/>
      <w:lvlText w:val="□"/>
      <w:lvlJc w:val="left"/>
      <w:pPr>
        <w:tabs>
          <w:tab w:val="num" w:pos="720"/>
        </w:tabs>
        <w:ind w:left="720" w:hanging="360"/>
      </w:pPr>
      <w:rPr>
        <w:rFonts w:ascii="Courier New" w:hAnsi="Courier New" w:hint="default"/>
        <w:sz w:val="28"/>
      </w:rPr>
    </w:lvl>
    <w:lvl w:ilvl="1" w:tplc="08090003">
      <w:start w:val="1"/>
      <w:numFmt w:val="bullet"/>
      <w:lvlText w:val="o"/>
      <w:lvlJc w:val="left"/>
      <w:pPr>
        <w:tabs>
          <w:tab w:val="num" w:pos="1440"/>
        </w:tabs>
        <w:ind w:left="1440" w:hanging="360"/>
      </w:pPr>
      <w:rPr>
        <w:rFonts w:ascii="Courier New" w:hAnsi="Courier New" w:cs="Courier New" w:hint="default"/>
      </w:rPr>
    </w:lvl>
    <w:lvl w:ilvl="2" w:tplc="08090005" w:tentative="1">
      <w:start w:val="1"/>
      <w:numFmt w:val="bullet"/>
      <w:lvlText w:val=""/>
      <w:lvlJc w:val="left"/>
      <w:pPr>
        <w:tabs>
          <w:tab w:val="num" w:pos="2160"/>
        </w:tabs>
        <w:ind w:left="2160" w:hanging="360"/>
      </w:pPr>
      <w:rPr>
        <w:rFonts w:ascii="Wingdings" w:hAnsi="Wingdings" w:hint="default"/>
      </w:rPr>
    </w:lvl>
    <w:lvl w:ilvl="3" w:tplc="08090001" w:tentative="1">
      <w:start w:val="1"/>
      <w:numFmt w:val="bullet"/>
      <w:lvlText w:val=""/>
      <w:lvlJc w:val="left"/>
      <w:pPr>
        <w:tabs>
          <w:tab w:val="num" w:pos="2880"/>
        </w:tabs>
        <w:ind w:left="2880" w:hanging="360"/>
      </w:pPr>
      <w:rPr>
        <w:rFonts w:ascii="Symbol" w:hAnsi="Symbol" w:hint="default"/>
      </w:rPr>
    </w:lvl>
    <w:lvl w:ilvl="4" w:tplc="08090003" w:tentative="1">
      <w:start w:val="1"/>
      <w:numFmt w:val="bullet"/>
      <w:lvlText w:val="o"/>
      <w:lvlJc w:val="left"/>
      <w:pPr>
        <w:tabs>
          <w:tab w:val="num" w:pos="3600"/>
        </w:tabs>
        <w:ind w:left="3600" w:hanging="360"/>
      </w:pPr>
      <w:rPr>
        <w:rFonts w:ascii="Courier New" w:hAnsi="Courier New" w:cs="Courier New" w:hint="default"/>
      </w:rPr>
    </w:lvl>
    <w:lvl w:ilvl="5" w:tplc="08090005" w:tentative="1">
      <w:start w:val="1"/>
      <w:numFmt w:val="bullet"/>
      <w:lvlText w:val=""/>
      <w:lvlJc w:val="left"/>
      <w:pPr>
        <w:tabs>
          <w:tab w:val="num" w:pos="4320"/>
        </w:tabs>
        <w:ind w:left="4320" w:hanging="360"/>
      </w:pPr>
      <w:rPr>
        <w:rFonts w:ascii="Wingdings" w:hAnsi="Wingdings" w:hint="default"/>
      </w:rPr>
    </w:lvl>
    <w:lvl w:ilvl="6" w:tplc="08090001" w:tentative="1">
      <w:start w:val="1"/>
      <w:numFmt w:val="bullet"/>
      <w:lvlText w:val=""/>
      <w:lvlJc w:val="left"/>
      <w:pPr>
        <w:tabs>
          <w:tab w:val="num" w:pos="5040"/>
        </w:tabs>
        <w:ind w:left="5040" w:hanging="360"/>
      </w:pPr>
      <w:rPr>
        <w:rFonts w:ascii="Symbol" w:hAnsi="Symbol" w:hint="default"/>
      </w:rPr>
    </w:lvl>
    <w:lvl w:ilvl="7" w:tplc="08090003" w:tentative="1">
      <w:start w:val="1"/>
      <w:numFmt w:val="bullet"/>
      <w:lvlText w:val="o"/>
      <w:lvlJc w:val="left"/>
      <w:pPr>
        <w:tabs>
          <w:tab w:val="num" w:pos="5760"/>
        </w:tabs>
        <w:ind w:left="5760" w:hanging="360"/>
      </w:pPr>
      <w:rPr>
        <w:rFonts w:ascii="Courier New" w:hAnsi="Courier New" w:cs="Courier New" w:hint="default"/>
      </w:rPr>
    </w:lvl>
    <w:lvl w:ilvl="8" w:tplc="08090005" w:tentative="1">
      <w:start w:val="1"/>
      <w:numFmt w:val="bullet"/>
      <w:lvlText w:val=""/>
      <w:lvlJc w:val="left"/>
      <w:pPr>
        <w:tabs>
          <w:tab w:val="num" w:pos="6480"/>
        </w:tabs>
        <w:ind w:left="6480" w:hanging="360"/>
      </w:pPr>
      <w:rPr>
        <w:rFonts w:ascii="Wingdings" w:hAnsi="Wingdings" w:hint="default"/>
      </w:rPr>
    </w:lvl>
  </w:abstractNum>
  <w:abstractNum w:abstractNumId="8" w15:restartNumberingAfterBreak="0">
    <w:nsid w:val="388F75A3"/>
    <w:multiLevelType w:val="hybridMultilevel"/>
    <w:tmpl w:val="931C4280"/>
    <w:lvl w:ilvl="0" w:tplc="14090001">
      <w:start w:val="1"/>
      <w:numFmt w:val="bullet"/>
      <w:lvlText w:val=""/>
      <w:lvlJc w:val="left"/>
      <w:pPr>
        <w:ind w:left="720" w:hanging="360"/>
      </w:pPr>
      <w:rPr>
        <w:rFonts w:ascii="Symbol" w:hAnsi="Symbol" w:hint="default"/>
      </w:rPr>
    </w:lvl>
    <w:lvl w:ilvl="1" w:tplc="14090003" w:tentative="1">
      <w:start w:val="1"/>
      <w:numFmt w:val="bullet"/>
      <w:lvlText w:val="o"/>
      <w:lvlJc w:val="left"/>
      <w:pPr>
        <w:ind w:left="1440" w:hanging="360"/>
      </w:pPr>
      <w:rPr>
        <w:rFonts w:ascii="Courier New" w:hAnsi="Courier New" w:cs="Courier New" w:hint="default"/>
      </w:rPr>
    </w:lvl>
    <w:lvl w:ilvl="2" w:tplc="14090005" w:tentative="1">
      <w:start w:val="1"/>
      <w:numFmt w:val="bullet"/>
      <w:lvlText w:val=""/>
      <w:lvlJc w:val="left"/>
      <w:pPr>
        <w:ind w:left="2160" w:hanging="360"/>
      </w:pPr>
      <w:rPr>
        <w:rFonts w:ascii="Wingdings" w:hAnsi="Wingdings" w:hint="default"/>
      </w:rPr>
    </w:lvl>
    <w:lvl w:ilvl="3" w:tplc="14090001" w:tentative="1">
      <w:start w:val="1"/>
      <w:numFmt w:val="bullet"/>
      <w:lvlText w:val=""/>
      <w:lvlJc w:val="left"/>
      <w:pPr>
        <w:ind w:left="2880" w:hanging="360"/>
      </w:pPr>
      <w:rPr>
        <w:rFonts w:ascii="Symbol" w:hAnsi="Symbol" w:hint="default"/>
      </w:rPr>
    </w:lvl>
    <w:lvl w:ilvl="4" w:tplc="14090003" w:tentative="1">
      <w:start w:val="1"/>
      <w:numFmt w:val="bullet"/>
      <w:lvlText w:val="o"/>
      <w:lvlJc w:val="left"/>
      <w:pPr>
        <w:ind w:left="3600" w:hanging="360"/>
      </w:pPr>
      <w:rPr>
        <w:rFonts w:ascii="Courier New" w:hAnsi="Courier New" w:cs="Courier New" w:hint="default"/>
      </w:rPr>
    </w:lvl>
    <w:lvl w:ilvl="5" w:tplc="14090005" w:tentative="1">
      <w:start w:val="1"/>
      <w:numFmt w:val="bullet"/>
      <w:lvlText w:val=""/>
      <w:lvlJc w:val="left"/>
      <w:pPr>
        <w:ind w:left="4320" w:hanging="360"/>
      </w:pPr>
      <w:rPr>
        <w:rFonts w:ascii="Wingdings" w:hAnsi="Wingdings" w:hint="default"/>
      </w:rPr>
    </w:lvl>
    <w:lvl w:ilvl="6" w:tplc="14090001" w:tentative="1">
      <w:start w:val="1"/>
      <w:numFmt w:val="bullet"/>
      <w:lvlText w:val=""/>
      <w:lvlJc w:val="left"/>
      <w:pPr>
        <w:ind w:left="5040" w:hanging="360"/>
      </w:pPr>
      <w:rPr>
        <w:rFonts w:ascii="Symbol" w:hAnsi="Symbol" w:hint="default"/>
      </w:rPr>
    </w:lvl>
    <w:lvl w:ilvl="7" w:tplc="14090003" w:tentative="1">
      <w:start w:val="1"/>
      <w:numFmt w:val="bullet"/>
      <w:lvlText w:val="o"/>
      <w:lvlJc w:val="left"/>
      <w:pPr>
        <w:ind w:left="5760" w:hanging="360"/>
      </w:pPr>
      <w:rPr>
        <w:rFonts w:ascii="Courier New" w:hAnsi="Courier New" w:cs="Courier New" w:hint="default"/>
      </w:rPr>
    </w:lvl>
    <w:lvl w:ilvl="8" w:tplc="14090005" w:tentative="1">
      <w:start w:val="1"/>
      <w:numFmt w:val="bullet"/>
      <w:lvlText w:val=""/>
      <w:lvlJc w:val="left"/>
      <w:pPr>
        <w:ind w:left="6480" w:hanging="360"/>
      </w:pPr>
      <w:rPr>
        <w:rFonts w:ascii="Wingdings" w:hAnsi="Wingdings" w:hint="default"/>
      </w:rPr>
    </w:lvl>
  </w:abstractNum>
  <w:abstractNum w:abstractNumId="9" w15:restartNumberingAfterBreak="0">
    <w:nsid w:val="391214F1"/>
    <w:multiLevelType w:val="hybridMultilevel"/>
    <w:tmpl w:val="B7D017F0"/>
    <w:lvl w:ilvl="0" w:tplc="FAB6D25C">
      <w:start w:val="1"/>
      <w:numFmt w:val="upperLetter"/>
      <w:pStyle w:val="Heading7"/>
      <w:lvlText w:val="Appendix %1"/>
      <w:lvlJc w:val="left"/>
      <w:pPr>
        <w:tabs>
          <w:tab w:val="num" w:pos="1985"/>
        </w:tabs>
        <w:ind w:left="0" w:firstLine="0"/>
      </w:pPr>
      <w:rPr>
        <w:rFonts w:hint="default"/>
      </w:rPr>
    </w:lvl>
    <w:lvl w:ilvl="1" w:tplc="04090019" w:tentative="1">
      <w:start w:val="1"/>
      <w:numFmt w:val="lowerLetter"/>
      <w:lvlText w:val="%2."/>
      <w:lvlJc w:val="left"/>
      <w:pPr>
        <w:tabs>
          <w:tab w:val="num" w:pos="1440"/>
        </w:tabs>
        <w:ind w:left="1440" w:hanging="360"/>
      </w:pPr>
    </w:lvl>
    <w:lvl w:ilvl="2" w:tplc="0409001B" w:tentative="1">
      <w:start w:val="1"/>
      <w:numFmt w:val="lowerRoman"/>
      <w:lvlText w:val="%3."/>
      <w:lvlJc w:val="right"/>
      <w:pPr>
        <w:tabs>
          <w:tab w:val="num" w:pos="2160"/>
        </w:tabs>
        <w:ind w:left="2160" w:hanging="180"/>
      </w:pPr>
    </w:lvl>
    <w:lvl w:ilvl="3" w:tplc="0409000F" w:tentative="1">
      <w:start w:val="1"/>
      <w:numFmt w:val="decimal"/>
      <w:lvlText w:val="%4."/>
      <w:lvlJc w:val="left"/>
      <w:pPr>
        <w:tabs>
          <w:tab w:val="num" w:pos="2880"/>
        </w:tabs>
        <w:ind w:left="2880" w:hanging="360"/>
      </w:pPr>
    </w:lvl>
    <w:lvl w:ilvl="4" w:tplc="04090019" w:tentative="1">
      <w:start w:val="1"/>
      <w:numFmt w:val="lowerLetter"/>
      <w:lvlText w:val="%5."/>
      <w:lvlJc w:val="left"/>
      <w:pPr>
        <w:tabs>
          <w:tab w:val="num" w:pos="3600"/>
        </w:tabs>
        <w:ind w:left="3600" w:hanging="360"/>
      </w:pPr>
    </w:lvl>
    <w:lvl w:ilvl="5" w:tplc="0409001B" w:tentative="1">
      <w:start w:val="1"/>
      <w:numFmt w:val="lowerRoman"/>
      <w:lvlText w:val="%6."/>
      <w:lvlJc w:val="right"/>
      <w:pPr>
        <w:tabs>
          <w:tab w:val="num" w:pos="4320"/>
        </w:tabs>
        <w:ind w:left="4320" w:hanging="180"/>
      </w:pPr>
    </w:lvl>
    <w:lvl w:ilvl="6" w:tplc="0409000F" w:tentative="1">
      <w:start w:val="1"/>
      <w:numFmt w:val="decimal"/>
      <w:lvlText w:val="%7."/>
      <w:lvlJc w:val="left"/>
      <w:pPr>
        <w:tabs>
          <w:tab w:val="num" w:pos="5040"/>
        </w:tabs>
        <w:ind w:left="5040" w:hanging="360"/>
      </w:pPr>
    </w:lvl>
    <w:lvl w:ilvl="7" w:tplc="04090019" w:tentative="1">
      <w:start w:val="1"/>
      <w:numFmt w:val="lowerLetter"/>
      <w:lvlText w:val="%8."/>
      <w:lvlJc w:val="left"/>
      <w:pPr>
        <w:tabs>
          <w:tab w:val="num" w:pos="5760"/>
        </w:tabs>
        <w:ind w:left="5760" w:hanging="360"/>
      </w:pPr>
    </w:lvl>
    <w:lvl w:ilvl="8" w:tplc="0409001B" w:tentative="1">
      <w:start w:val="1"/>
      <w:numFmt w:val="lowerRoman"/>
      <w:lvlText w:val="%9."/>
      <w:lvlJc w:val="right"/>
      <w:pPr>
        <w:tabs>
          <w:tab w:val="num" w:pos="6480"/>
        </w:tabs>
        <w:ind w:left="6480" w:hanging="180"/>
      </w:pPr>
    </w:lvl>
  </w:abstractNum>
  <w:abstractNum w:abstractNumId="10" w15:restartNumberingAfterBreak="0">
    <w:nsid w:val="3E3F3E04"/>
    <w:multiLevelType w:val="multilevel"/>
    <w:tmpl w:val="AB3A4984"/>
    <w:lvl w:ilvl="0">
      <w:start w:val="1"/>
      <w:numFmt w:val="decimal"/>
      <w:lvlText w:val="%1."/>
      <w:lvlJc w:val="left"/>
      <w:pPr>
        <w:tabs>
          <w:tab w:val="num" w:pos="1276"/>
        </w:tabs>
        <w:ind w:left="1276" w:hanging="425"/>
      </w:pPr>
      <w:rPr>
        <w:rFonts w:hint="default"/>
      </w:rPr>
    </w:lvl>
    <w:lvl w:ilvl="1">
      <w:start w:val="1"/>
      <w:numFmt w:val="decimal"/>
      <w:isLgl/>
      <w:lvlText w:val="%1.%2"/>
      <w:lvlJc w:val="left"/>
      <w:pPr>
        <w:tabs>
          <w:tab w:val="num" w:pos="1985"/>
        </w:tabs>
        <w:ind w:left="1985" w:hanging="709"/>
      </w:pPr>
      <w:rPr>
        <w:rFonts w:hint="default"/>
      </w:rPr>
    </w:lvl>
    <w:lvl w:ilvl="2">
      <w:start w:val="1"/>
      <w:numFmt w:val="decimal"/>
      <w:isLgl/>
      <w:lvlText w:val="%1.%2.%3"/>
      <w:lvlJc w:val="left"/>
      <w:pPr>
        <w:tabs>
          <w:tab w:val="num" w:pos="2693"/>
        </w:tabs>
        <w:ind w:left="2693" w:hanging="708"/>
      </w:pPr>
      <w:rPr>
        <w:rFonts w:hint="default"/>
      </w:rPr>
    </w:lvl>
    <w:lvl w:ilvl="3">
      <w:start w:val="1"/>
      <w:numFmt w:val="none"/>
      <w:isLgl/>
      <w:lvlText w:val=""/>
      <w:lvlJc w:val="left"/>
      <w:pPr>
        <w:tabs>
          <w:tab w:val="num" w:pos="0"/>
        </w:tabs>
        <w:ind w:left="0" w:firstLine="0"/>
      </w:pPr>
      <w:rPr>
        <w:rFonts w:hint="default"/>
      </w:rPr>
    </w:lvl>
    <w:lvl w:ilvl="4">
      <w:start w:val="1"/>
      <w:numFmt w:val="none"/>
      <w:isLgl/>
      <w:lvlText w:val=""/>
      <w:lvlJc w:val="left"/>
      <w:pPr>
        <w:tabs>
          <w:tab w:val="num" w:pos="0"/>
        </w:tabs>
        <w:ind w:left="0" w:firstLine="0"/>
      </w:pPr>
      <w:rPr>
        <w:rFonts w:hint="default"/>
      </w:rPr>
    </w:lvl>
    <w:lvl w:ilvl="5">
      <w:start w:val="1"/>
      <w:numFmt w:val="none"/>
      <w:isLgl/>
      <w:lvlText w:val=""/>
      <w:lvlJc w:val="left"/>
      <w:pPr>
        <w:tabs>
          <w:tab w:val="num" w:pos="0"/>
        </w:tabs>
        <w:ind w:left="0" w:firstLine="0"/>
      </w:pPr>
      <w:rPr>
        <w:rFonts w:hint="default"/>
      </w:rPr>
    </w:lvl>
    <w:lvl w:ilvl="6">
      <w:start w:val="1"/>
      <w:numFmt w:val="none"/>
      <w:isLgl/>
      <w:lvlText w:val=""/>
      <w:lvlJc w:val="left"/>
      <w:pPr>
        <w:tabs>
          <w:tab w:val="num" w:pos="0"/>
        </w:tabs>
        <w:ind w:left="0" w:firstLine="0"/>
      </w:pPr>
      <w:rPr>
        <w:rFonts w:hint="default"/>
      </w:rPr>
    </w:lvl>
    <w:lvl w:ilvl="7">
      <w:start w:val="1"/>
      <w:numFmt w:val="none"/>
      <w:isLgl/>
      <w:lvlText w:val=""/>
      <w:lvlJc w:val="left"/>
      <w:pPr>
        <w:tabs>
          <w:tab w:val="num" w:pos="0"/>
        </w:tabs>
        <w:ind w:left="0" w:firstLine="0"/>
      </w:pPr>
      <w:rPr>
        <w:rFonts w:hint="default"/>
      </w:rPr>
    </w:lvl>
    <w:lvl w:ilvl="8">
      <w:start w:val="1"/>
      <w:numFmt w:val="none"/>
      <w:isLgl/>
      <w:lvlText w:val=""/>
      <w:lvlJc w:val="left"/>
      <w:pPr>
        <w:tabs>
          <w:tab w:val="num" w:pos="0"/>
        </w:tabs>
        <w:ind w:left="0" w:firstLine="0"/>
      </w:pPr>
      <w:rPr>
        <w:rFonts w:hint="default"/>
      </w:rPr>
    </w:lvl>
  </w:abstractNum>
  <w:abstractNum w:abstractNumId="11" w15:restartNumberingAfterBreak="0">
    <w:nsid w:val="493D72D7"/>
    <w:multiLevelType w:val="multilevel"/>
    <w:tmpl w:val="BA5038F0"/>
    <w:lvl w:ilvl="0">
      <w:start w:val="1"/>
      <w:numFmt w:val="decimal"/>
      <w:lvlRestart w:val="0"/>
      <w:pStyle w:val="TableTextNumbering"/>
      <w:lvlText w:val="%1."/>
      <w:lvlJc w:val="left"/>
      <w:pPr>
        <w:tabs>
          <w:tab w:val="num" w:pos="357"/>
        </w:tabs>
        <w:ind w:left="357" w:hanging="357"/>
      </w:pPr>
      <w:rPr>
        <w:rFonts w:ascii="Arial" w:hAnsi="Arial" w:cs="Arial" w:hint="default"/>
        <w:sz w:val="20"/>
        <w:szCs w:val="22"/>
      </w:rPr>
    </w:lvl>
    <w:lvl w:ilvl="1">
      <w:start w:val="1"/>
      <w:numFmt w:val="decimal"/>
      <w:lvlText w:val="%1.%2"/>
      <w:lvlJc w:val="left"/>
      <w:pPr>
        <w:tabs>
          <w:tab w:val="num" w:pos="578"/>
        </w:tabs>
        <w:ind w:left="578" w:hanging="578"/>
      </w:pPr>
      <w:rPr>
        <w:rFonts w:ascii="Arial Narrow" w:hAnsi="Arial Narrow" w:hint="default"/>
        <w:sz w:val="22"/>
      </w:rPr>
    </w:lvl>
    <w:lvl w:ilvl="2">
      <w:start w:val="1"/>
      <w:numFmt w:val="decimal"/>
      <w:lvlText w:val="%1.%2.%3"/>
      <w:lvlJc w:val="left"/>
      <w:pPr>
        <w:tabs>
          <w:tab w:val="num" w:pos="720"/>
        </w:tabs>
        <w:ind w:left="720" w:hanging="720"/>
      </w:pPr>
      <w:rPr>
        <w:rFonts w:ascii="Arial Narrow" w:hAnsi="Arial Narrow" w:hint="default"/>
        <w:sz w:val="22"/>
      </w:rPr>
    </w:lvl>
    <w:lvl w:ilvl="3">
      <w:start w:val="1"/>
      <w:numFmt w:val="decimal"/>
      <w:lvlText w:val="%1.%2.%3.%4"/>
      <w:lvlJc w:val="left"/>
      <w:pPr>
        <w:tabs>
          <w:tab w:val="num" w:pos="862"/>
        </w:tabs>
        <w:ind w:left="862" w:hanging="862"/>
      </w:pPr>
      <w:rPr>
        <w:rFonts w:ascii="Arial Narrow" w:hAnsi="Arial Narrow" w:hint="default"/>
        <w:sz w:val="22"/>
      </w:rPr>
    </w:lvl>
    <w:lvl w:ilvl="4">
      <w:start w:val="1"/>
      <w:numFmt w:val="decimal"/>
      <w:lvlText w:val="%1.%2.%3.%4.%5"/>
      <w:lvlJc w:val="left"/>
      <w:pPr>
        <w:tabs>
          <w:tab w:val="num" w:pos="1009"/>
        </w:tabs>
        <w:ind w:left="1009" w:hanging="1009"/>
      </w:pPr>
      <w:rPr>
        <w:rFonts w:ascii="Arial Narrow" w:hAnsi="Arial Narrow" w:hint="default"/>
        <w:sz w:val="22"/>
      </w:rPr>
    </w:lvl>
    <w:lvl w:ilvl="5">
      <w:start w:val="1"/>
      <w:numFmt w:val="decimal"/>
      <w:lvlText w:val="%1.%2.%3.%4.%5.%6"/>
      <w:lvlJc w:val="left"/>
      <w:pPr>
        <w:tabs>
          <w:tab w:val="num" w:pos="1151"/>
        </w:tabs>
        <w:ind w:left="1151" w:hanging="1151"/>
      </w:pPr>
      <w:rPr>
        <w:rFonts w:ascii="Arial Narrow" w:hAnsi="Arial Narrow" w:hint="default"/>
        <w:sz w:val="22"/>
      </w:rPr>
    </w:lvl>
    <w:lvl w:ilvl="6">
      <w:start w:val="1"/>
      <w:numFmt w:val="decimal"/>
      <w:lvlText w:val="%1.%2.%3.%4.%5.%6.%7"/>
      <w:lvlJc w:val="left"/>
      <w:pPr>
        <w:tabs>
          <w:tab w:val="num" w:pos="1298"/>
        </w:tabs>
        <w:ind w:left="1298" w:hanging="1298"/>
      </w:pPr>
      <w:rPr>
        <w:rFonts w:ascii="Arial Narrow" w:hAnsi="Arial Narrow" w:hint="default"/>
        <w:sz w:val="22"/>
      </w:rPr>
    </w:lvl>
    <w:lvl w:ilvl="7">
      <w:start w:val="1"/>
      <w:numFmt w:val="decimal"/>
      <w:lvlText w:val="%1.%2.%3.%4.%5.%6.%7.%8"/>
      <w:lvlJc w:val="left"/>
      <w:pPr>
        <w:tabs>
          <w:tab w:val="num" w:pos="1440"/>
        </w:tabs>
        <w:ind w:left="1440" w:hanging="1440"/>
      </w:pPr>
      <w:rPr>
        <w:rFonts w:ascii="Arial Narrow" w:hAnsi="Arial Narrow" w:hint="default"/>
        <w:sz w:val="22"/>
      </w:rPr>
    </w:lvl>
    <w:lvl w:ilvl="8">
      <w:start w:val="1"/>
      <w:numFmt w:val="decimal"/>
      <w:lvlText w:val="%1.%2.%3.%4.%5.%6.%7.%8.%9"/>
      <w:lvlJc w:val="left"/>
      <w:pPr>
        <w:tabs>
          <w:tab w:val="num" w:pos="1582"/>
        </w:tabs>
        <w:ind w:left="1582" w:hanging="1582"/>
      </w:pPr>
      <w:rPr>
        <w:rFonts w:ascii="Arial Narrow" w:hAnsi="Arial Narrow" w:hint="default"/>
        <w:sz w:val="22"/>
      </w:rPr>
    </w:lvl>
  </w:abstractNum>
  <w:abstractNum w:abstractNumId="12" w15:restartNumberingAfterBreak="0">
    <w:nsid w:val="4C43754F"/>
    <w:multiLevelType w:val="hybridMultilevel"/>
    <w:tmpl w:val="433EF83E"/>
    <w:lvl w:ilvl="0" w:tplc="306C2670">
      <w:start w:val="1"/>
      <w:numFmt w:val="bullet"/>
      <w:pStyle w:val="TableTextBullets"/>
      <w:lvlText w:val=""/>
      <w:lvlJc w:val="left"/>
      <w:pPr>
        <w:tabs>
          <w:tab w:val="num" w:pos="357"/>
        </w:tabs>
        <w:ind w:left="357" w:hanging="357"/>
      </w:pPr>
      <w:rPr>
        <w:rFonts w:ascii="Symbol" w:hAnsi="Symbol" w:hint="default"/>
      </w:rPr>
    </w:lvl>
    <w:lvl w:ilvl="1" w:tplc="0C9E6F08" w:tentative="1">
      <w:start w:val="1"/>
      <w:numFmt w:val="bullet"/>
      <w:lvlText w:val="o"/>
      <w:lvlJc w:val="left"/>
      <w:pPr>
        <w:tabs>
          <w:tab w:val="num" w:pos="1440"/>
        </w:tabs>
        <w:ind w:left="1440" w:hanging="360"/>
      </w:pPr>
      <w:rPr>
        <w:rFonts w:ascii="Courier New" w:hAnsi="Courier New" w:cs="Courier New" w:hint="default"/>
      </w:rPr>
    </w:lvl>
    <w:lvl w:ilvl="2" w:tplc="F85EB4C2" w:tentative="1">
      <w:start w:val="1"/>
      <w:numFmt w:val="bullet"/>
      <w:lvlText w:val=""/>
      <w:lvlJc w:val="left"/>
      <w:pPr>
        <w:tabs>
          <w:tab w:val="num" w:pos="2160"/>
        </w:tabs>
        <w:ind w:left="2160" w:hanging="360"/>
      </w:pPr>
      <w:rPr>
        <w:rFonts w:ascii="Wingdings" w:hAnsi="Wingdings" w:hint="default"/>
      </w:rPr>
    </w:lvl>
    <w:lvl w:ilvl="3" w:tplc="03CC1A3C" w:tentative="1">
      <w:start w:val="1"/>
      <w:numFmt w:val="bullet"/>
      <w:lvlText w:val=""/>
      <w:lvlJc w:val="left"/>
      <w:pPr>
        <w:tabs>
          <w:tab w:val="num" w:pos="2880"/>
        </w:tabs>
        <w:ind w:left="2880" w:hanging="360"/>
      </w:pPr>
      <w:rPr>
        <w:rFonts w:ascii="Symbol" w:hAnsi="Symbol" w:hint="default"/>
      </w:rPr>
    </w:lvl>
    <w:lvl w:ilvl="4" w:tplc="BADE4F9C" w:tentative="1">
      <w:start w:val="1"/>
      <w:numFmt w:val="bullet"/>
      <w:lvlText w:val="o"/>
      <w:lvlJc w:val="left"/>
      <w:pPr>
        <w:tabs>
          <w:tab w:val="num" w:pos="3600"/>
        </w:tabs>
        <w:ind w:left="3600" w:hanging="360"/>
      </w:pPr>
      <w:rPr>
        <w:rFonts w:ascii="Courier New" w:hAnsi="Courier New" w:cs="Courier New" w:hint="default"/>
      </w:rPr>
    </w:lvl>
    <w:lvl w:ilvl="5" w:tplc="66B6B338" w:tentative="1">
      <w:start w:val="1"/>
      <w:numFmt w:val="bullet"/>
      <w:lvlText w:val=""/>
      <w:lvlJc w:val="left"/>
      <w:pPr>
        <w:tabs>
          <w:tab w:val="num" w:pos="4320"/>
        </w:tabs>
        <w:ind w:left="4320" w:hanging="360"/>
      </w:pPr>
      <w:rPr>
        <w:rFonts w:ascii="Wingdings" w:hAnsi="Wingdings" w:hint="default"/>
      </w:rPr>
    </w:lvl>
    <w:lvl w:ilvl="6" w:tplc="D95A0124" w:tentative="1">
      <w:start w:val="1"/>
      <w:numFmt w:val="bullet"/>
      <w:lvlText w:val=""/>
      <w:lvlJc w:val="left"/>
      <w:pPr>
        <w:tabs>
          <w:tab w:val="num" w:pos="5040"/>
        </w:tabs>
        <w:ind w:left="5040" w:hanging="360"/>
      </w:pPr>
      <w:rPr>
        <w:rFonts w:ascii="Symbol" w:hAnsi="Symbol" w:hint="default"/>
      </w:rPr>
    </w:lvl>
    <w:lvl w:ilvl="7" w:tplc="2146D924" w:tentative="1">
      <w:start w:val="1"/>
      <w:numFmt w:val="bullet"/>
      <w:lvlText w:val="o"/>
      <w:lvlJc w:val="left"/>
      <w:pPr>
        <w:tabs>
          <w:tab w:val="num" w:pos="5760"/>
        </w:tabs>
        <w:ind w:left="5760" w:hanging="360"/>
      </w:pPr>
      <w:rPr>
        <w:rFonts w:ascii="Courier New" w:hAnsi="Courier New" w:cs="Courier New" w:hint="default"/>
      </w:rPr>
    </w:lvl>
    <w:lvl w:ilvl="8" w:tplc="E07A5404" w:tentative="1">
      <w:start w:val="1"/>
      <w:numFmt w:val="bullet"/>
      <w:lvlText w:val=""/>
      <w:lvlJc w:val="left"/>
      <w:pPr>
        <w:tabs>
          <w:tab w:val="num" w:pos="6480"/>
        </w:tabs>
        <w:ind w:left="6480" w:hanging="360"/>
      </w:pPr>
      <w:rPr>
        <w:rFonts w:ascii="Wingdings" w:hAnsi="Wingdings" w:hint="default"/>
      </w:rPr>
    </w:lvl>
  </w:abstractNum>
  <w:abstractNum w:abstractNumId="13" w15:restartNumberingAfterBreak="0">
    <w:nsid w:val="4C8A107B"/>
    <w:multiLevelType w:val="hybridMultilevel"/>
    <w:tmpl w:val="DB5AA442"/>
    <w:lvl w:ilvl="0" w:tplc="14090001">
      <w:start w:val="1"/>
      <w:numFmt w:val="bullet"/>
      <w:lvlText w:val=""/>
      <w:lvlJc w:val="left"/>
      <w:pPr>
        <w:ind w:left="720" w:hanging="360"/>
      </w:pPr>
      <w:rPr>
        <w:rFonts w:ascii="Symbol" w:hAnsi="Symbol" w:hint="default"/>
      </w:rPr>
    </w:lvl>
    <w:lvl w:ilvl="1" w:tplc="14090003">
      <w:start w:val="1"/>
      <w:numFmt w:val="bullet"/>
      <w:lvlText w:val="o"/>
      <w:lvlJc w:val="left"/>
      <w:pPr>
        <w:ind w:left="1440" w:hanging="360"/>
      </w:pPr>
      <w:rPr>
        <w:rFonts w:ascii="Courier New" w:hAnsi="Courier New" w:cs="Courier New" w:hint="default"/>
      </w:rPr>
    </w:lvl>
    <w:lvl w:ilvl="2" w:tplc="14090005" w:tentative="1">
      <w:start w:val="1"/>
      <w:numFmt w:val="bullet"/>
      <w:lvlText w:val=""/>
      <w:lvlJc w:val="left"/>
      <w:pPr>
        <w:ind w:left="2160" w:hanging="360"/>
      </w:pPr>
      <w:rPr>
        <w:rFonts w:ascii="Wingdings" w:hAnsi="Wingdings" w:hint="default"/>
      </w:rPr>
    </w:lvl>
    <w:lvl w:ilvl="3" w:tplc="14090001" w:tentative="1">
      <w:start w:val="1"/>
      <w:numFmt w:val="bullet"/>
      <w:lvlText w:val=""/>
      <w:lvlJc w:val="left"/>
      <w:pPr>
        <w:ind w:left="2880" w:hanging="360"/>
      </w:pPr>
      <w:rPr>
        <w:rFonts w:ascii="Symbol" w:hAnsi="Symbol" w:hint="default"/>
      </w:rPr>
    </w:lvl>
    <w:lvl w:ilvl="4" w:tplc="14090003" w:tentative="1">
      <w:start w:val="1"/>
      <w:numFmt w:val="bullet"/>
      <w:lvlText w:val="o"/>
      <w:lvlJc w:val="left"/>
      <w:pPr>
        <w:ind w:left="3600" w:hanging="360"/>
      </w:pPr>
      <w:rPr>
        <w:rFonts w:ascii="Courier New" w:hAnsi="Courier New" w:cs="Courier New" w:hint="default"/>
      </w:rPr>
    </w:lvl>
    <w:lvl w:ilvl="5" w:tplc="14090005" w:tentative="1">
      <w:start w:val="1"/>
      <w:numFmt w:val="bullet"/>
      <w:lvlText w:val=""/>
      <w:lvlJc w:val="left"/>
      <w:pPr>
        <w:ind w:left="4320" w:hanging="360"/>
      </w:pPr>
      <w:rPr>
        <w:rFonts w:ascii="Wingdings" w:hAnsi="Wingdings" w:hint="default"/>
      </w:rPr>
    </w:lvl>
    <w:lvl w:ilvl="6" w:tplc="14090001" w:tentative="1">
      <w:start w:val="1"/>
      <w:numFmt w:val="bullet"/>
      <w:lvlText w:val=""/>
      <w:lvlJc w:val="left"/>
      <w:pPr>
        <w:ind w:left="5040" w:hanging="360"/>
      </w:pPr>
      <w:rPr>
        <w:rFonts w:ascii="Symbol" w:hAnsi="Symbol" w:hint="default"/>
      </w:rPr>
    </w:lvl>
    <w:lvl w:ilvl="7" w:tplc="14090003" w:tentative="1">
      <w:start w:val="1"/>
      <w:numFmt w:val="bullet"/>
      <w:lvlText w:val="o"/>
      <w:lvlJc w:val="left"/>
      <w:pPr>
        <w:ind w:left="5760" w:hanging="360"/>
      </w:pPr>
      <w:rPr>
        <w:rFonts w:ascii="Courier New" w:hAnsi="Courier New" w:cs="Courier New" w:hint="default"/>
      </w:rPr>
    </w:lvl>
    <w:lvl w:ilvl="8" w:tplc="14090005" w:tentative="1">
      <w:start w:val="1"/>
      <w:numFmt w:val="bullet"/>
      <w:lvlText w:val=""/>
      <w:lvlJc w:val="left"/>
      <w:pPr>
        <w:ind w:left="6480" w:hanging="360"/>
      </w:pPr>
      <w:rPr>
        <w:rFonts w:ascii="Wingdings" w:hAnsi="Wingdings" w:hint="default"/>
      </w:rPr>
    </w:lvl>
  </w:abstractNum>
  <w:abstractNum w:abstractNumId="14" w15:restartNumberingAfterBreak="0">
    <w:nsid w:val="595B3BAF"/>
    <w:multiLevelType w:val="hybridMultilevel"/>
    <w:tmpl w:val="E416BC7C"/>
    <w:lvl w:ilvl="0" w:tplc="4A44A8DE">
      <w:start w:val="1"/>
      <w:numFmt w:val="upperLetter"/>
      <w:pStyle w:val="Alphalist"/>
      <w:lvlText w:val="%1."/>
      <w:lvlJc w:val="left"/>
      <w:pPr>
        <w:tabs>
          <w:tab w:val="num" w:pos="1276"/>
        </w:tabs>
        <w:ind w:left="1276" w:hanging="425"/>
      </w:pPr>
      <w:rPr>
        <w:rFonts w:hint="default"/>
      </w:rPr>
    </w:lvl>
    <w:lvl w:ilvl="1" w:tplc="08090019" w:tentative="1">
      <w:start w:val="1"/>
      <w:numFmt w:val="lowerLetter"/>
      <w:lvlText w:val="%2."/>
      <w:lvlJc w:val="left"/>
      <w:pPr>
        <w:tabs>
          <w:tab w:val="num" w:pos="1440"/>
        </w:tabs>
        <w:ind w:left="1440" w:hanging="360"/>
      </w:pPr>
    </w:lvl>
    <w:lvl w:ilvl="2" w:tplc="0809001B" w:tentative="1">
      <w:start w:val="1"/>
      <w:numFmt w:val="lowerRoman"/>
      <w:lvlText w:val="%3."/>
      <w:lvlJc w:val="right"/>
      <w:pPr>
        <w:tabs>
          <w:tab w:val="num" w:pos="2160"/>
        </w:tabs>
        <w:ind w:left="2160" w:hanging="180"/>
      </w:pPr>
    </w:lvl>
    <w:lvl w:ilvl="3" w:tplc="0809000F" w:tentative="1">
      <w:start w:val="1"/>
      <w:numFmt w:val="decimal"/>
      <w:lvlText w:val="%4."/>
      <w:lvlJc w:val="left"/>
      <w:pPr>
        <w:tabs>
          <w:tab w:val="num" w:pos="2880"/>
        </w:tabs>
        <w:ind w:left="2880" w:hanging="360"/>
      </w:pPr>
    </w:lvl>
    <w:lvl w:ilvl="4" w:tplc="08090019" w:tentative="1">
      <w:start w:val="1"/>
      <w:numFmt w:val="lowerLetter"/>
      <w:lvlText w:val="%5."/>
      <w:lvlJc w:val="left"/>
      <w:pPr>
        <w:tabs>
          <w:tab w:val="num" w:pos="3600"/>
        </w:tabs>
        <w:ind w:left="3600" w:hanging="360"/>
      </w:pPr>
    </w:lvl>
    <w:lvl w:ilvl="5" w:tplc="0809001B" w:tentative="1">
      <w:start w:val="1"/>
      <w:numFmt w:val="lowerRoman"/>
      <w:lvlText w:val="%6."/>
      <w:lvlJc w:val="right"/>
      <w:pPr>
        <w:tabs>
          <w:tab w:val="num" w:pos="4320"/>
        </w:tabs>
        <w:ind w:left="4320" w:hanging="180"/>
      </w:pPr>
    </w:lvl>
    <w:lvl w:ilvl="6" w:tplc="0809000F" w:tentative="1">
      <w:start w:val="1"/>
      <w:numFmt w:val="decimal"/>
      <w:lvlText w:val="%7."/>
      <w:lvlJc w:val="left"/>
      <w:pPr>
        <w:tabs>
          <w:tab w:val="num" w:pos="5040"/>
        </w:tabs>
        <w:ind w:left="5040" w:hanging="360"/>
      </w:pPr>
    </w:lvl>
    <w:lvl w:ilvl="7" w:tplc="08090019" w:tentative="1">
      <w:start w:val="1"/>
      <w:numFmt w:val="lowerLetter"/>
      <w:lvlText w:val="%8."/>
      <w:lvlJc w:val="left"/>
      <w:pPr>
        <w:tabs>
          <w:tab w:val="num" w:pos="5760"/>
        </w:tabs>
        <w:ind w:left="5760" w:hanging="360"/>
      </w:pPr>
    </w:lvl>
    <w:lvl w:ilvl="8" w:tplc="0809001B" w:tentative="1">
      <w:start w:val="1"/>
      <w:numFmt w:val="lowerRoman"/>
      <w:lvlText w:val="%9."/>
      <w:lvlJc w:val="right"/>
      <w:pPr>
        <w:tabs>
          <w:tab w:val="num" w:pos="6480"/>
        </w:tabs>
        <w:ind w:left="6480" w:hanging="180"/>
      </w:pPr>
    </w:lvl>
  </w:abstractNum>
  <w:abstractNum w:abstractNumId="15" w15:restartNumberingAfterBreak="0">
    <w:nsid w:val="5C8D5A32"/>
    <w:multiLevelType w:val="multilevel"/>
    <w:tmpl w:val="E6281638"/>
    <w:lvl w:ilvl="0">
      <w:start w:val="1"/>
      <w:numFmt w:val="decimal"/>
      <w:pStyle w:val="Numberedpara-Level1"/>
      <w:lvlText w:val="%1."/>
      <w:lvlJc w:val="left"/>
      <w:pPr>
        <w:tabs>
          <w:tab w:val="num" w:pos="567"/>
        </w:tabs>
        <w:ind w:left="567" w:hanging="567"/>
      </w:pPr>
      <w:rPr>
        <w:rFonts w:hint="default"/>
      </w:rPr>
    </w:lvl>
    <w:lvl w:ilvl="1">
      <w:start w:val="1"/>
      <w:numFmt w:val="decimal"/>
      <w:pStyle w:val="Numberedpara-Level2"/>
      <w:lvlText w:val="%1.%2"/>
      <w:lvlJc w:val="left"/>
      <w:pPr>
        <w:tabs>
          <w:tab w:val="num" w:pos="567"/>
        </w:tabs>
        <w:ind w:left="567" w:hanging="567"/>
      </w:pPr>
      <w:rPr>
        <w:rFonts w:hint="default"/>
        <w:b w:val="0"/>
        <w:i w:val="0"/>
      </w:rPr>
    </w:lvl>
    <w:lvl w:ilvl="2">
      <w:start w:val="1"/>
      <w:numFmt w:val="lowerRoman"/>
      <w:pStyle w:val="Numberedpara-Level3"/>
      <w:lvlText w:val="%3."/>
      <w:lvlJc w:val="left"/>
      <w:pPr>
        <w:tabs>
          <w:tab w:val="num" w:pos="1134"/>
        </w:tabs>
        <w:ind w:left="1134" w:hanging="567"/>
      </w:pPr>
      <w:rPr>
        <w:rFonts w:hint="default"/>
      </w:rPr>
    </w:lvl>
    <w:lvl w:ilvl="3">
      <w:start w:val="1"/>
      <w:numFmt w:val="none"/>
      <w:lvlText w:val=""/>
      <w:lvlJc w:val="left"/>
      <w:pPr>
        <w:tabs>
          <w:tab w:val="num" w:pos="0"/>
        </w:tabs>
        <w:ind w:left="0" w:firstLine="0"/>
      </w:pPr>
      <w:rPr>
        <w:rFonts w:hint="default"/>
      </w:rPr>
    </w:lvl>
    <w:lvl w:ilvl="4">
      <w:start w:val="1"/>
      <w:numFmt w:val="none"/>
      <w:lvlText w:val=""/>
      <w:lvlJc w:val="left"/>
      <w:pPr>
        <w:tabs>
          <w:tab w:val="num" w:pos="0"/>
        </w:tabs>
        <w:ind w:left="0" w:firstLine="0"/>
      </w:pPr>
      <w:rPr>
        <w:rFonts w:hint="default"/>
      </w:rPr>
    </w:lvl>
    <w:lvl w:ilvl="5">
      <w:start w:val="1"/>
      <w:numFmt w:val="none"/>
      <w:lvlText w:val=""/>
      <w:lvlJc w:val="left"/>
      <w:pPr>
        <w:tabs>
          <w:tab w:val="num" w:pos="0"/>
        </w:tabs>
        <w:ind w:left="0" w:firstLine="0"/>
      </w:pPr>
      <w:rPr>
        <w:rFonts w:hint="default"/>
      </w:rPr>
    </w:lvl>
    <w:lvl w:ilvl="6">
      <w:start w:val="1"/>
      <w:numFmt w:val="none"/>
      <w:lvlText w:val=""/>
      <w:lvlJc w:val="left"/>
      <w:pPr>
        <w:tabs>
          <w:tab w:val="num" w:pos="0"/>
        </w:tabs>
        <w:ind w:left="0" w:firstLine="0"/>
      </w:pPr>
      <w:rPr>
        <w:rFonts w:hint="default"/>
      </w:rPr>
    </w:lvl>
    <w:lvl w:ilvl="7">
      <w:start w:val="1"/>
      <w:numFmt w:val="none"/>
      <w:lvlText w:val=""/>
      <w:lvlJc w:val="left"/>
      <w:pPr>
        <w:tabs>
          <w:tab w:val="num" w:pos="0"/>
        </w:tabs>
        <w:ind w:left="0" w:firstLine="0"/>
      </w:pPr>
      <w:rPr>
        <w:rFonts w:hint="default"/>
      </w:rPr>
    </w:lvl>
    <w:lvl w:ilvl="8">
      <w:start w:val="1"/>
      <w:numFmt w:val="none"/>
      <w:lvlText w:val=""/>
      <w:lvlJc w:val="left"/>
      <w:pPr>
        <w:tabs>
          <w:tab w:val="num" w:pos="0"/>
        </w:tabs>
        <w:ind w:left="0" w:firstLine="0"/>
      </w:pPr>
      <w:rPr>
        <w:rFonts w:hint="default"/>
      </w:rPr>
    </w:lvl>
  </w:abstractNum>
  <w:abstractNum w:abstractNumId="16" w15:restartNumberingAfterBreak="0">
    <w:nsid w:val="62F36190"/>
    <w:multiLevelType w:val="hybridMultilevel"/>
    <w:tmpl w:val="2B7A6C08"/>
    <w:lvl w:ilvl="0" w:tplc="EFF63042">
      <w:start w:val="1"/>
      <w:numFmt w:val="decimal"/>
      <w:lvlText w:val="%1."/>
      <w:lvlJc w:val="left"/>
      <w:pPr>
        <w:ind w:left="1020" w:hanging="360"/>
      </w:pPr>
    </w:lvl>
    <w:lvl w:ilvl="1" w:tplc="A7247A9E">
      <w:start w:val="1"/>
      <w:numFmt w:val="decimal"/>
      <w:lvlText w:val="%2."/>
      <w:lvlJc w:val="left"/>
      <w:pPr>
        <w:ind w:left="1020" w:hanging="360"/>
      </w:pPr>
    </w:lvl>
    <w:lvl w:ilvl="2" w:tplc="80BADBDC">
      <w:start w:val="1"/>
      <w:numFmt w:val="decimal"/>
      <w:lvlText w:val="%3."/>
      <w:lvlJc w:val="left"/>
      <w:pPr>
        <w:ind w:left="1020" w:hanging="360"/>
      </w:pPr>
    </w:lvl>
    <w:lvl w:ilvl="3" w:tplc="2A58C990">
      <w:start w:val="1"/>
      <w:numFmt w:val="decimal"/>
      <w:lvlText w:val="%4."/>
      <w:lvlJc w:val="left"/>
      <w:pPr>
        <w:ind w:left="1020" w:hanging="360"/>
      </w:pPr>
    </w:lvl>
    <w:lvl w:ilvl="4" w:tplc="5638FDE8">
      <w:start w:val="1"/>
      <w:numFmt w:val="decimal"/>
      <w:lvlText w:val="%5."/>
      <w:lvlJc w:val="left"/>
      <w:pPr>
        <w:ind w:left="1020" w:hanging="360"/>
      </w:pPr>
    </w:lvl>
    <w:lvl w:ilvl="5" w:tplc="5DD06138">
      <w:start w:val="1"/>
      <w:numFmt w:val="decimal"/>
      <w:lvlText w:val="%6."/>
      <w:lvlJc w:val="left"/>
      <w:pPr>
        <w:ind w:left="1020" w:hanging="360"/>
      </w:pPr>
    </w:lvl>
    <w:lvl w:ilvl="6" w:tplc="1F72D116">
      <w:start w:val="1"/>
      <w:numFmt w:val="decimal"/>
      <w:lvlText w:val="%7."/>
      <w:lvlJc w:val="left"/>
      <w:pPr>
        <w:ind w:left="1020" w:hanging="360"/>
      </w:pPr>
    </w:lvl>
    <w:lvl w:ilvl="7" w:tplc="DFAA091E">
      <w:start w:val="1"/>
      <w:numFmt w:val="decimal"/>
      <w:lvlText w:val="%8."/>
      <w:lvlJc w:val="left"/>
      <w:pPr>
        <w:ind w:left="1020" w:hanging="360"/>
      </w:pPr>
    </w:lvl>
    <w:lvl w:ilvl="8" w:tplc="2E3C216C">
      <w:start w:val="1"/>
      <w:numFmt w:val="decimal"/>
      <w:lvlText w:val="%9."/>
      <w:lvlJc w:val="left"/>
      <w:pPr>
        <w:ind w:left="1020" w:hanging="360"/>
      </w:pPr>
    </w:lvl>
  </w:abstractNum>
  <w:abstractNum w:abstractNumId="17" w15:restartNumberingAfterBreak="0">
    <w:nsid w:val="6A6500D8"/>
    <w:multiLevelType w:val="hybridMultilevel"/>
    <w:tmpl w:val="ADBECC5A"/>
    <w:lvl w:ilvl="0" w:tplc="6CCC2BAC">
      <w:start w:val="1"/>
      <w:numFmt w:val="upperLetter"/>
      <w:lvlText w:val="%1)"/>
      <w:lvlJc w:val="left"/>
      <w:pPr>
        <w:ind w:left="720" w:hanging="360"/>
      </w:pPr>
      <w:rPr>
        <w:rFonts w:hint="default"/>
      </w:rPr>
    </w:lvl>
    <w:lvl w:ilvl="1" w:tplc="14090019" w:tentative="1">
      <w:start w:val="1"/>
      <w:numFmt w:val="lowerLetter"/>
      <w:lvlText w:val="%2."/>
      <w:lvlJc w:val="left"/>
      <w:pPr>
        <w:ind w:left="1440" w:hanging="360"/>
      </w:pPr>
    </w:lvl>
    <w:lvl w:ilvl="2" w:tplc="1409001B" w:tentative="1">
      <w:start w:val="1"/>
      <w:numFmt w:val="lowerRoman"/>
      <w:lvlText w:val="%3."/>
      <w:lvlJc w:val="right"/>
      <w:pPr>
        <w:ind w:left="2160" w:hanging="180"/>
      </w:pPr>
    </w:lvl>
    <w:lvl w:ilvl="3" w:tplc="1409000F" w:tentative="1">
      <w:start w:val="1"/>
      <w:numFmt w:val="decimal"/>
      <w:lvlText w:val="%4."/>
      <w:lvlJc w:val="left"/>
      <w:pPr>
        <w:ind w:left="2880" w:hanging="360"/>
      </w:pPr>
    </w:lvl>
    <w:lvl w:ilvl="4" w:tplc="14090019" w:tentative="1">
      <w:start w:val="1"/>
      <w:numFmt w:val="lowerLetter"/>
      <w:lvlText w:val="%5."/>
      <w:lvlJc w:val="left"/>
      <w:pPr>
        <w:ind w:left="3600" w:hanging="360"/>
      </w:pPr>
    </w:lvl>
    <w:lvl w:ilvl="5" w:tplc="1409001B" w:tentative="1">
      <w:start w:val="1"/>
      <w:numFmt w:val="lowerRoman"/>
      <w:lvlText w:val="%6."/>
      <w:lvlJc w:val="right"/>
      <w:pPr>
        <w:ind w:left="4320" w:hanging="180"/>
      </w:pPr>
    </w:lvl>
    <w:lvl w:ilvl="6" w:tplc="1409000F" w:tentative="1">
      <w:start w:val="1"/>
      <w:numFmt w:val="decimal"/>
      <w:lvlText w:val="%7."/>
      <w:lvlJc w:val="left"/>
      <w:pPr>
        <w:ind w:left="5040" w:hanging="360"/>
      </w:pPr>
    </w:lvl>
    <w:lvl w:ilvl="7" w:tplc="14090019" w:tentative="1">
      <w:start w:val="1"/>
      <w:numFmt w:val="lowerLetter"/>
      <w:lvlText w:val="%8."/>
      <w:lvlJc w:val="left"/>
      <w:pPr>
        <w:ind w:left="5760" w:hanging="360"/>
      </w:pPr>
    </w:lvl>
    <w:lvl w:ilvl="8" w:tplc="1409001B" w:tentative="1">
      <w:start w:val="1"/>
      <w:numFmt w:val="lowerRoman"/>
      <w:lvlText w:val="%9."/>
      <w:lvlJc w:val="right"/>
      <w:pPr>
        <w:ind w:left="6480" w:hanging="180"/>
      </w:pPr>
    </w:lvl>
  </w:abstractNum>
  <w:abstractNum w:abstractNumId="18" w15:restartNumberingAfterBreak="0">
    <w:nsid w:val="6EF8773A"/>
    <w:multiLevelType w:val="multilevel"/>
    <w:tmpl w:val="AB3A4984"/>
    <w:lvl w:ilvl="0">
      <w:start w:val="1"/>
      <w:numFmt w:val="decimal"/>
      <w:lvlText w:val="%1."/>
      <w:lvlJc w:val="left"/>
      <w:pPr>
        <w:tabs>
          <w:tab w:val="num" w:pos="1276"/>
        </w:tabs>
        <w:ind w:left="1276" w:hanging="425"/>
      </w:pPr>
      <w:rPr>
        <w:rFonts w:hint="default"/>
      </w:rPr>
    </w:lvl>
    <w:lvl w:ilvl="1">
      <w:start w:val="1"/>
      <w:numFmt w:val="decimal"/>
      <w:isLgl/>
      <w:lvlText w:val="%1.%2"/>
      <w:lvlJc w:val="left"/>
      <w:pPr>
        <w:tabs>
          <w:tab w:val="num" w:pos="1985"/>
        </w:tabs>
        <w:ind w:left="1985" w:hanging="709"/>
      </w:pPr>
      <w:rPr>
        <w:rFonts w:hint="default"/>
      </w:rPr>
    </w:lvl>
    <w:lvl w:ilvl="2">
      <w:start w:val="1"/>
      <w:numFmt w:val="decimal"/>
      <w:isLgl/>
      <w:lvlText w:val="%1.%2.%3"/>
      <w:lvlJc w:val="left"/>
      <w:pPr>
        <w:tabs>
          <w:tab w:val="num" w:pos="2693"/>
        </w:tabs>
        <w:ind w:left="2693" w:hanging="708"/>
      </w:pPr>
      <w:rPr>
        <w:rFonts w:hint="default"/>
      </w:rPr>
    </w:lvl>
    <w:lvl w:ilvl="3">
      <w:start w:val="1"/>
      <w:numFmt w:val="none"/>
      <w:isLgl/>
      <w:lvlText w:val=""/>
      <w:lvlJc w:val="left"/>
      <w:pPr>
        <w:tabs>
          <w:tab w:val="num" w:pos="0"/>
        </w:tabs>
        <w:ind w:left="0" w:firstLine="0"/>
      </w:pPr>
      <w:rPr>
        <w:rFonts w:hint="default"/>
      </w:rPr>
    </w:lvl>
    <w:lvl w:ilvl="4">
      <w:start w:val="1"/>
      <w:numFmt w:val="none"/>
      <w:isLgl/>
      <w:lvlText w:val=""/>
      <w:lvlJc w:val="left"/>
      <w:pPr>
        <w:tabs>
          <w:tab w:val="num" w:pos="0"/>
        </w:tabs>
        <w:ind w:left="0" w:firstLine="0"/>
      </w:pPr>
      <w:rPr>
        <w:rFonts w:hint="default"/>
      </w:rPr>
    </w:lvl>
    <w:lvl w:ilvl="5">
      <w:start w:val="1"/>
      <w:numFmt w:val="none"/>
      <w:isLgl/>
      <w:lvlText w:val=""/>
      <w:lvlJc w:val="left"/>
      <w:pPr>
        <w:tabs>
          <w:tab w:val="num" w:pos="0"/>
        </w:tabs>
        <w:ind w:left="0" w:firstLine="0"/>
      </w:pPr>
      <w:rPr>
        <w:rFonts w:hint="default"/>
      </w:rPr>
    </w:lvl>
    <w:lvl w:ilvl="6">
      <w:start w:val="1"/>
      <w:numFmt w:val="none"/>
      <w:isLgl/>
      <w:lvlText w:val=""/>
      <w:lvlJc w:val="left"/>
      <w:pPr>
        <w:tabs>
          <w:tab w:val="num" w:pos="0"/>
        </w:tabs>
        <w:ind w:left="0" w:firstLine="0"/>
      </w:pPr>
      <w:rPr>
        <w:rFonts w:hint="default"/>
      </w:rPr>
    </w:lvl>
    <w:lvl w:ilvl="7">
      <w:start w:val="1"/>
      <w:numFmt w:val="none"/>
      <w:isLgl/>
      <w:lvlText w:val=""/>
      <w:lvlJc w:val="left"/>
      <w:pPr>
        <w:tabs>
          <w:tab w:val="num" w:pos="0"/>
        </w:tabs>
        <w:ind w:left="0" w:firstLine="0"/>
      </w:pPr>
      <w:rPr>
        <w:rFonts w:hint="default"/>
      </w:rPr>
    </w:lvl>
    <w:lvl w:ilvl="8">
      <w:start w:val="1"/>
      <w:numFmt w:val="none"/>
      <w:isLgl/>
      <w:lvlText w:val=""/>
      <w:lvlJc w:val="left"/>
      <w:pPr>
        <w:tabs>
          <w:tab w:val="num" w:pos="0"/>
        </w:tabs>
        <w:ind w:left="0" w:firstLine="0"/>
      </w:pPr>
      <w:rPr>
        <w:rFonts w:hint="default"/>
      </w:rPr>
    </w:lvl>
  </w:abstractNum>
  <w:abstractNum w:abstractNumId="19" w15:restartNumberingAfterBreak="0">
    <w:nsid w:val="7C1E6332"/>
    <w:multiLevelType w:val="multilevel"/>
    <w:tmpl w:val="5C105F72"/>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20" w15:restartNumberingAfterBreak="0">
    <w:nsid w:val="7E3B776C"/>
    <w:multiLevelType w:val="multilevel"/>
    <w:tmpl w:val="D0B68004"/>
    <w:lvl w:ilvl="0">
      <w:start w:val="1"/>
      <w:numFmt w:val="decimal"/>
      <w:lvlText w:val="%1."/>
      <w:lvlJc w:val="left"/>
      <w:pPr>
        <w:tabs>
          <w:tab w:val="num" w:pos="1276"/>
        </w:tabs>
        <w:ind w:left="1276" w:hanging="425"/>
      </w:pPr>
      <w:rPr>
        <w:rFonts w:hint="default"/>
      </w:rPr>
    </w:lvl>
    <w:lvl w:ilvl="1">
      <w:start w:val="1"/>
      <w:numFmt w:val="decimal"/>
      <w:isLgl/>
      <w:lvlText w:val="%1.%2"/>
      <w:lvlJc w:val="left"/>
      <w:pPr>
        <w:tabs>
          <w:tab w:val="num" w:pos="1985"/>
        </w:tabs>
        <w:ind w:left="1985" w:hanging="709"/>
      </w:pPr>
      <w:rPr>
        <w:rFonts w:hint="default"/>
      </w:rPr>
    </w:lvl>
    <w:lvl w:ilvl="2">
      <w:start w:val="1"/>
      <w:numFmt w:val="decimal"/>
      <w:isLgl/>
      <w:lvlText w:val="%1.%2.%3"/>
      <w:lvlJc w:val="left"/>
      <w:pPr>
        <w:tabs>
          <w:tab w:val="num" w:pos="2693"/>
        </w:tabs>
        <w:ind w:left="2693" w:hanging="708"/>
      </w:pPr>
      <w:rPr>
        <w:rFonts w:hint="default"/>
      </w:rPr>
    </w:lvl>
    <w:lvl w:ilvl="3">
      <w:start w:val="1"/>
      <w:numFmt w:val="none"/>
      <w:isLgl/>
      <w:lvlText w:val=""/>
      <w:lvlJc w:val="left"/>
      <w:pPr>
        <w:tabs>
          <w:tab w:val="num" w:pos="0"/>
        </w:tabs>
        <w:ind w:left="0" w:firstLine="0"/>
      </w:pPr>
      <w:rPr>
        <w:rFonts w:hint="default"/>
      </w:rPr>
    </w:lvl>
    <w:lvl w:ilvl="4">
      <w:start w:val="1"/>
      <w:numFmt w:val="none"/>
      <w:isLgl/>
      <w:lvlText w:val=""/>
      <w:lvlJc w:val="left"/>
      <w:pPr>
        <w:tabs>
          <w:tab w:val="num" w:pos="0"/>
        </w:tabs>
        <w:ind w:left="0" w:firstLine="0"/>
      </w:pPr>
      <w:rPr>
        <w:rFonts w:hint="default"/>
      </w:rPr>
    </w:lvl>
    <w:lvl w:ilvl="5">
      <w:start w:val="1"/>
      <w:numFmt w:val="none"/>
      <w:isLgl/>
      <w:lvlText w:val=""/>
      <w:lvlJc w:val="left"/>
      <w:pPr>
        <w:tabs>
          <w:tab w:val="num" w:pos="0"/>
        </w:tabs>
        <w:ind w:left="0" w:firstLine="0"/>
      </w:pPr>
      <w:rPr>
        <w:rFonts w:hint="default"/>
      </w:rPr>
    </w:lvl>
    <w:lvl w:ilvl="6">
      <w:start w:val="1"/>
      <w:numFmt w:val="none"/>
      <w:isLgl/>
      <w:lvlText w:val=""/>
      <w:lvlJc w:val="left"/>
      <w:pPr>
        <w:tabs>
          <w:tab w:val="num" w:pos="0"/>
        </w:tabs>
        <w:ind w:left="0" w:firstLine="0"/>
      </w:pPr>
      <w:rPr>
        <w:rFonts w:hint="default"/>
      </w:rPr>
    </w:lvl>
    <w:lvl w:ilvl="7">
      <w:start w:val="1"/>
      <w:numFmt w:val="none"/>
      <w:isLgl/>
      <w:lvlText w:val=""/>
      <w:lvlJc w:val="left"/>
      <w:pPr>
        <w:tabs>
          <w:tab w:val="num" w:pos="0"/>
        </w:tabs>
        <w:ind w:left="0" w:firstLine="0"/>
      </w:pPr>
      <w:rPr>
        <w:rFonts w:hint="default"/>
      </w:rPr>
    </w:lvl>
    <w:lvl w:ilvl="8">
      <w:start w:val="1"/>
      <w:numFmt w:val="none"/>
      <w:isLgl/>
      <w:lvlText w:val=""/>
      <w:lvlJc w:val="left"/>
      <w:pPr>
        <w:tabs>
          <w:tab w:val="num" w:pos="0"/>
        </w:tabs>
        <w:ind w:left="0" w:firstLine="0"/>
      </w:pPr>
      <w:rPr>
        <w:rFonts w:hint="default"/>
      </w:rPr>
    </w:lvl>
  </w:abstractNum>
  <w:num w:numId="1" w16cid:durableId="863052518">
    <w:abstractNumId w:val="15"/>
  </w:num>
  <w:num w:numId="2" w16cid:durableId="387844878">
    <w:abstractNumId w:val="14"/>
  </w:num>
  <w:num w:numId="3" w16cid:durableId="1483234975">
    <w:abstractNumId w:val="18"/>
  </w:num>
  <w:num w:numId="4" w16cid:durableId="615209796">
    <w:abstractNumId w:val="3"/>
  </w:num>
  <w:num w:numId="5" w16cid:durableId="1419331361">
    <w:abstractNumId w:val="2"/>
  </w:num>
  <w:num w:numId="6" w16cid:durableId="101153858">
    <w:abstractNumId w:val="7"/>
    <w:lvlOverride w:ilvl="0"/>
    <w:lvlOverride w:ilvl="1"/>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7" w16cid:durableId="1156218094">
    <w:abstractNumId w:val="5"/>
  </w:num>
  <w:num w:numId="8" w16cid:durableId="1545169838">
    <w:abstractNumId w:val="9"/>
  </w:num>
  <w:num w:numId="9" w16cid:durableId="2141336966">
    <w:abstractNumId w:val="5"/>
  </w:num>
  <w:num w:numId="10" w16cid:durableId="1170364380">
    <w:abstractNumId w:val="12"/>
  </w:num>
  <w:num w:numId="11" w16cid:durableId="2041931727">
    <w:abstractNumId w:val="11"/>
  </w:num>
  <w:num w:numId="12" w16cid:durableId="1514613643">
    <w:abstractNumId w:val="1"/>
  </w:num>
  <w:num w:numId="13" w16cid:durableId="1537308379">
    <w:abstractNumId w:val="1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4" w16cid:durableId="1628047484">
    <w:abstractNumId w:val="1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5" w16cid:durableId="1439914334">
    <w:abstractNumId w:val="18"/>
  </w:num>
  <w:num w:numId="16" w16cid:durableId="1047803993">
    <w:abstractNumId w:val="20"/>
  </w:num>
  <w:num w:numId="17" w16cid:durableId="273560913">
    <w:abstractNumId w:val="4"/>
  </w:num>
  <w:num w:numId="18" w16cid:durableId="612447316">
    <w:abstractNumId w:val="6"/>
  </w:num>
  <w:num w:numId="19" w16cid:durableId="794256324">
    <w:abstractNumId w:val="5"/>
  </w:num>
  <w:num w:numId="20" w16cid:durableId="333996323">
    <w:abstractNumId w:val="5"/>
  </w:num>
  <w:num w:numId="21" w16cid:durableId="647786018">
    <w:abstractNumId w:val="5"/>
  </w:num>
  <w:num w:numId="22" w16cid:durableId="49891380">
    <w:abstractNumId w:val="10"/>
  </w:num>
  <w:num w:numId="23" w16cid:durableId="1037193844">
    <w:abstractNumId w:val="5"/>
  </w:num>
  <w:num w:numId="24" w16cid:durableId="1036274188">
    <w:abstractNumId w:val="0"/>
  </w:num>
  <w:num w:numId="25" w16cid:durableId="1049690880">
    <w:abstractNumId w:val="8"/>
  </w:num>
  <w:num w:numId="26" w16cid:durableId="350883721">
    <w:abstractNumId w:val="17"/>
  </w:num>
  <w:num w:numId="27" w16cid:durableId="854147574">
    <w:abstractNumId w:val="13"/>
  </w:num>
  <w:num w:numId="28" w16cid:durableId="2086948837">
    <w:abstractNumId w:val="5"/>
  </w:num>
  <w:num w:numId="29" w16cid:durableId="648751602">
    <w:abstractNumId w:val="5"/>
  </w:num>
  <w:num w:numId="30" w16cid:durableId="2097479903">
    <w:abstractNumId w:val="3"/>
  </w:num>
  <w:num w:numId="31" w16cid:durableId="2087412523">
    <w:abstractNumId w:val="3"/>
  </w:num>
  <w:num w:numId="32" w16cid:durableId="456530793">
    <w:abstractNumId w:val="5"/>
  </w:num>
  <w:num w:numId="33" w16cid:durableId="1792505638">
    <w:abstractNumId w:val="5"/>
  </w:num>
  <w:num w:numId="34" w16cid:durableId="1212159173">
    <w:abstractNumId w:val="5"/>
  </w:num>
  <w:num w:numId="35" w16cid:durableId="212427095">
    <w:abstractNumId w:val="5"/>
  </w:num>
  <w:num w:numId="36" w16cid:durableId="1377706388">
    <w:abstractNumId w:val="16"/>
  </w:num>
  <w:num w:numId="37" w16cid:durableId="526141941">
    <w:abstractNumId w:val="19"/>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IdMacAtCleanup w:val="14"/>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embedSystemFonts/>
  <w:mirrorMargins/>
  <w:proofState w:spelling="clean" w:grammar="clean"/>
  <w:attachedTemplate r:id="rId1"/>
  <w:stylePaneFormatFilter w:val="0001" w:allStyles="1" w:customStyles="0" w:latentStyles="0" w:stylesInUse="0" w:headingStyles="0" w:numberingStyles="0" w:tableStyles="0" w:directFormattingOnRuns="0" w:directFormattingOnParagraphs="0" w:directFormattingOnNumbering="0" w:directFormattingOnTables="0" w:clearFormatting="0" w:top3HeadingStyles="0" w:visibleStyles="0" w:alternateStyleNames="0"/>
  <w:defaultTabStop w:val="567"/>
  <w:evenAndOddHeaders/>
  <w:characterSpacingControl w:val="doNotCompress"/>
  <w:hdrShapeDefaults>
    <o:shapedefaults v:ext="edit" spidmax="2051"/>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__Grammarly_42____i" w:val="H4sIAAAAAAAEAKtWckksSQxILCpxzi/NK1GyMqwFAAEhoTITAAAA"/>
    <w:docVar w:name="__Grammarly_42___1" w:val="H4sIAAAAAAAEAKtWcslP9kxRslIyNDa2NDczMjA1NzU2MDIwNjBR0lEKTi0uzszPAykwrgUAK93a/ywAAAA="/>
    <w:docVar w:name="ChapterNumberingFigure" w:val="-1"/>
    <w:docVar w:name="ChapterNumberingTable" w:val="-1"/>
    <w:docVar w:name="ClientID" w:val="525"/>
    <w:docVar w:name="CoverPic" w:val="False"/>
    <w:docVar w:name="DocumentStatus" w:val="CHANGED"/>
    <w:docVar w:name="HeaderText" w:val=" "/>
    <w:docVar w:name="NIWA_Address" w:val=" "/>
    <w:docVar w:name="NIWAContactPhone" w:val="+64-3-343 8050"/>
    <w:docVar w:name="NIWATemplate" w:val="NIWA Client Report"/>
    <w:docVar w:name="ProjectNo" w:val=" "/>
    <w:docVar w:name="ReportNo" w:val=" "/>
    <w:docVar w:name="rptAuthorInfo" w:val=" "/>
    <w:docVar w:name="rptClient" w:val=" "/>
    <w:docVar w:name="rptDate" w:val="October 2025"/>
    <w:docVar w:name="rptLocation" w:val="3"/>
    <w:docVar w:name="rptProjectNumber" w:val=" "/>
    <w:docVar w:name="rptReportNumber" w:val=" "/>
    <w:docVar w:name="rptSubtitle" w:val=" "/>
    <w:docVar w:name="rptTitle" w:val=" "/>
    <w:docVar w:name="ShowHeaderText" w:val="False"/>
    <w:docVar w:name="ShowSaveDate" w:val="False"/>
  </w:docVars>
  <w:rsids>
    <w:rsidRoot w:val="00C0778A"/>
    <w:rsid w:val="0000015D"/>
    <w:rsid w:val="00000BE4"/>
    <w:rsid w:val="00000CAE"/>
    <w:rsid w:val="00000FD0"/>
    <w:rsid w:val="000010B3"/>
    <w:rsid w:val="000010C7"/>
    <w:rsid w:val="00001118"/>
    <w:rsid w:val="000015A8"/>
    <w:rsid w:val="00001663"/>
    <w:rsid w:val="000016D1"/>
    <w:rsid w:val="00001830"/>
    <w:rsid w:val="00001854"/>
    <w:rsid w:val="00001902"/>
    <w:rsid w:val="00001976"/>
    <w:rsid w:val="00001A78"/>
    <w:rsid w:val="00001B3D"/>
    <w:rsid w:val="00001D3F"/>
    <w:rsid w:val="00001DBE"/>
    <w:rsid w:val="00001E3E"/>
    <w:rsid w:val="00001EE6"/>
    <w:rsid w:val="00001EE7"/>
    <w:rsid w:val="00001EFB"/>
    <w:rsid w:val="00002216"/>
    <w:rsid w:val="000023FC"/>
    <w:rsid w:val="000024D7"/>
    <w:rsid w:val="00002595"/>
    <w:rsid w:val="00002733"/>
    <w:rsid w:val="00002751"/>
    <w:rsid w:val="00002890"/>
    <w:rsid w:val="00002A04"/>
    <w:rsid w:val="00002A0A"/>
    <w:rsid w:val="00002ACD"/>
    <w:rsid w:val="00002DA9"/>
    <w:rsid w:val="00002F1A"/>
    <w:rsid w:val="00002F3A"/>
    <w:rsid w:val="0000311B"/>
    <w:rsid w:val="00003682"/>
    <w:rsid w:val="0000374B"/>
    <w:rsid w:val="00003848"/>
    <w:rsid w:val="00003AD6"/>
    <w:rsid w:val="00003B0D"/>
    <w:rsid w:val="00003B9E"/>
    <w:rsid w:val="00003F24"/>
    <w:rsid w:val="0000440A"/>
    <w:rsid w:val="00004468"/>
    <w:rsid w:val="00004578"/>
    <w:rsid w:val="000046F8"/>
    <w:rsid w:val="00004ADD"/>
    <w:rsid w:val="00004D80"/>
    <w:rsid w:val="00004D93"/>
    <w:rsid w:val="000054F7"/>
    <w:rsid w:val="0000572A"/>
    <w:rsid w:val="00005757"/>
    <w:rsid w:val="0000577C"/>
    <w:rsid w:val="00005CF1"/>
    <w:rsid w:val="00005D7F"/>
    <w:rsid w:val="00005EF6"/>
    <w:rsid w:val="0000609D"/>
    <w:rsid w:val="00006166"/>
    <w:rsid w:val="000063E9"/>
    <w:rsid w:val="000064CB"/>
    <w:rsid w:val="00006607"/>
    <w:rsid w:val="000069EA"/>
    <w:rsid w:val="00006CC5"/>
    <w:rsid w:val="00006D73"/>
    <w:rsid w:val="00007046"/>
    <w:rsid w:val="00007349"/>
    <w:rsid w:val="0000738D"/>
    <w:rsid w:val="00007474"/>
    <w:rsid w:val="0000774A"/>
    <w:rsid w:val="00007896"/>
    <w:rsid w:val="00007CBF"/>
    <w:rsid w:val="000104F7"/>
    <w:rsid w:val="0001055C"/>
    <w:rsid w:val="00010A83"/>
    <w:rsid w:val="00010FB8"/>
    <w:rsid w:val="00011184"/>
    <w:rsid w:val="0001133E"/>
    <w:rsid w:val="00011420"/>
    <w:rsid w:val="000114FA"/>
    <w:rsid w:val="00011557"/>
    <w:rsid w:val="00011921"/>
    <w:rsid w:val="00011AD4"/>
    <w:rsid w:val="00012467"/>
    <w:rsid w:val="0001265D"/>
    <w:rsid w:val="0001277A"/>
    <w:rsid w:val="0001301B"/>
    <w:rsid w:val="0001308B"/>
    <w:rsid w:val="00013161"/>
    <w:rsid w:val="000131FD"/>
    <w:rsid w:val="00013384"/>
    <w:rsid w:val="000139EB"/>
    <w:rsid w:val="00014333"/>
    <w:rsid w:val="00014EBE"/>
    <w:rsid w:val="00014F6B"/>
    <w:rsid w:val="00015026"/>
    <w:rsid w:val="000151AE"/>
    <w:rsid w:val="0001526A"/>
    <w:rsid w:val="0001556F"/>
    <w:rsid w:val="00015729"/>
    <w:rsid w:val="00015AE2"/>
    <w:rsid w:val="00015F4E"/>
    <w:rsid w:val="00016097"/>
    <w:rsid w:val="000162AB"/>
    <w:rsid w:val="000162EB"/>
    <w:rsid w:val="00016487"/>
    <w:rsid w:val="00016721"/>
    <w:rsid w:val="00016C46"/>
    <w:rsid w:val="00016CB4"/>
    <w:rsid w:val="00016E5A"/>
    <w:rsid w:val="00016E7E"/>
    <w:rsid w:val="000172E8"/>
    <w:rsid w:val="000172F4"/>
    <w:rsid w:val="0001730F"/>
    <w:rsid w:val="00017782"/>
    <w:rsid w:val="0001789C"/>
    <w:rsid w:val="0002039A"/>
    <w:rsid w:val="00020455"/>
    <w:rsid w:val="00020709"/>
    <w:rsid w:val="00020754"/>
    <w:rsid w:val="00020D21"/>
    <w:rsid w:val="000210C0"/>
    <w:rsid w:val="0002144E"/>
    <w:rsid w:val="00021466"/>
    <w:rsid w:val="000216AE"/>
    <w:rsid w:val="000219F4"/>
    <w:rsid w:val="00021A01"/>
    <w:rsid w:val="00021A90"/>
    <w:rsid w:val="000225A6"/>
    <w:rsid w:val="00022CC4"/>
    <w:rsid w:val="000231A7"/>
    <w:rsid w:val="000232A7"/>
    <w:rsid w:val="000233FB"/>
    <w:rsid w:val="0002362B"/>
    <w:rsid w:val="00023660"/>
    <w:rsid w:val="0002367F"/>
    <w:rsid w:val="00023AA1"/>
    <w:rsid w:val="00023B3A"/>
    <w:rsid w:val="00023CA0"/>
    <w:rsid w:val="00023F3D"/>
    <w:rsid w:val="00023FF3"/>
    <w:rsid w:val="00024221"/>
    <w:rsid w:val="00024751"/>
    <w:rsid w:val="00024780"/>
    <w:rsid w:val="0002488C"/>
    <w:rsid w:val="00024BC0"/>
    <w:rsid w:val="00024ECE"/>
    <w:rsid w:val="00025038"/>
    <w:rsid w:val="000254AA"/>
    <w:rsid w:val="0002553E"/>
    <w:rsid w:val="00025B13"/>
    <w:rsid w:val="00025D1E"/>
    <w:rsid w:val="00025EC8"/>
    <w:rsid w:val="00025EE6"/>
    <w:rsid w:val="0002612A"/>
    <w:rsid w:val="0002619D"/>
    <w:rsid w:val="0002639B"/>
    <w:rsid w:val="000265D1"/>
    <w:rsid w:val="00026A31"/>
    <w:rsid w:val="000271F4"/>
    <w:rsid w:val="000272A7"/>
    <w:rsid w:val="000274A8"/>
    <w:rsid w:val="00027511"/>
    <w:rsid w:val="0002756C"/>
    <w:rsid w:val="0002769C"/>
    <w:rsid w:val="000278A0"/>
    <w:rsid w:val="00027C8C"/>
    <w:rsid w:val="0003020A"/>
    <w:rsid w:val="0003028F"/>
    <w:rsid w:val="000305D9"/>
    <w:rsid w:val="000309C9"/>
    <w:rsid w:val="00030B5C"/>
    <w:rsid w:val="00030BED"/>
    <w:rsid w:val="00030C80"/>
    <w:rsid w:val="00030CBD"/>
    <w:rsid w:val="00030DA7"/>
    <w:rsid w:val="00031342"/>
    <w:rsid w:val="00031576"/>
    <w:rsid w:val="00031929"/>
    <w:rsid w:val="00031A5A"/>
    <w:rsid w:val="00031AA6"/>
    <w:rsid w:val="00031B3B"/>
    <w:rsid w:val="00031CA2"/>
    <w:rsid w:val="00031DB9"/>
    <w:rsid w:val="00031F56"/>
    <w:rsid w:val="000320C9"/>
    <w:rsid w:val="000321C4"/>
    <w:rsid w:val="000322C4"/>
    <w:rsid w:val="00032334"/>
    <w:rsid w:val="000324C6"/>
    <w:rsid w:val="00032652"/>
    <w:rsid w:val="000329F6"/>
    <w:rsid w:val="00032AFF"/>
    <w:rsid w:val="00032BC1"/>
    <w:rsid w:val="00032E3D"/>
    <w:rsid w:val="00032E57"/>
    <w:rsid w:val="00033365"/>
    <w:rsid w:val="000336C7"/>
    <w:rsid w:val="000336C8"/>
    <w:rsid w:val="00033898"/>
    <w:rsid w:val="000338FE"/>
    <w:rsid w:val="00033A9E"/>
    <w:rsid w:val="00033D50"/>
    <w:rsid w:val="00033DA8"/>
    <w:rsid w:val="00033E9B"/>
    <w:rsid w:val="00033EB3"/>
    <w:rsid w:val="00034164"/>
    <w:rsid w:val="0003435E"/>
    <w:rsid w:val="00034577"/>
    <w:rsid w:val="0003461D"/>
    <w:rsid w:val="000346DD"/>
    <w:rsid w:val="000346E3"/>
    <w:rsid w:val="00034894"/>
    <w:rsid w:val="00034992"/>
    <w:rsid w:val="00034D00"/>
    <w:rsid w:val="00035476"/>
    <w:rsid w:val="000356FB"/>
    <w:rsid w:val="000359B0"/>
    <w:rsid w:val="00035B5F"/>
    <w:rsid w:val="00035CBF"/>
    <w:rsid w:val="00035E50"/>
    <w:rsid w:val="000363A2"/>
    <w:rsid w:val="000363D1"/>
    <w:rsid w:val="000364A1"/>
    <w:rsid w:val="000364B8"/>
    <w:rsid w:val="0003652F"/>
    <w:rsid w:val="00036B3E"/>
    <w:rsid w:val="00036E1A"/>
    <w:rsid w:val="00036E5F"/>
    <w:rsid w:val="00036EC2"/>
    <w:rsid w:val="000371FD"/>
    <w:rsid w:val="00037407"/>
    <w:rsid w:val="000374E1"/>
    <w:rsid w:val="00037664"/>
    <w:rsid w:val="000377A1"/>
    <w:rsid w:val="00037970"/>
    <w:rsid w:val="00037A25"/>
    <w:rsid w:val="00037A2F"/>
    <w:rsid w:val="00037CD7"/>
    <w:rsid w:val="00040015"/>
    <w:rsid w:val="0004040B"/>
    <w:rsid w:val="0004043B"/>
    <w:rsid w:val="00040455"/>
    <w:rsid w:val="000406B2"/>
    <w:rsid w:val="00040ADD"/>
    <w:rsid w:val="00040C03"/>
    <w:rsid w:val="00040E33"/>
    <w:rsid w:val="00040E7B"/>
    <w:rsid w:val="00041006"/>
    <w:rsid w:val="00041025"/>
    <w:rsid w:val="0004110F"/>
    <w:rsid w:val="000412D7"/>
    <w:rsid w:val="000414DF"/>
    <w:rsid w:val="0004153F"/>
    <w:rsid w:val="00041A00"/>
    <w:rsid w:val="00041D0E"/>
    <w:rsid w:val="0004202B"/>
    <w:rsid w:val="00042053"/>
    <w:rsid w:val="00042313"/>
    <w:rsid w:val="0004240C"/>
    <w:rsid w:val="000425F2"/>
    <w:rsid w:val="00042652"/>
    <w:rsid w:val="00042A47"/>
    <w:rsid w:val="00042D47"/>
    <w:rsid w:val="00042F4A"/>
    <w:rsid w:val="00043142"/>
    <w:rsid w:val="00043518"/>
    <w:rsid w:val="0004362D"/>
    <w:rsid w:val="00043633"/>
    <w:rsid w:val="000436D7"/>
    <w:rsid w:val="0004382C"/>
    <w:rsid w:val="00043840"/>
    <w:rsid w:val="000439B5"/>
    <w:rsid w:val="00043AEF"/>
    <w:rsid w:val="00043DFE"/>
    <w:rsid w:val="00043E53"/>
    <w:rsid w:val="00044018"/>
    <w:rsid w:val="00044152"/>
    <w:rsid w:val="000441E2"/>
    <w:rsid w:val="00044356"/>
    <w:rsid w:val="000446B9"/>
    <w:rsid w:val="00044A82"/>
    <w:rsid w:val="00044A88"/>
    <w:rsid w:val="00044C45"/>
    <w:rsid w:val="00044E26"/>
    <w:rsid w:val="00045015"/>
    <w:rsid w:val="0004548C"/>
    <w:rsid w:val="000456DE"/>
    <w:rsid w:val="00045703"/>
    <w:rsid w:val="00045A26"/>
    <w:rsid w:val="00045B67"/>
    <w:rsid w:val="00045BFB"/>
    <w:rsid w:val="00045D48"/>
    <w:rsid w:val="00045EEC"/>
    <w:rsid w:val="00046049"/>
    <w:rsid w:val="0004607E"/>
    <w:rsid w:val="000460EA"/>
    <w:rsid w:val="00046193"/>
    <w:rsid w:val="000469C0"/>
    <w:rsid w:val="000470D8"/>
    <w:rsid w:val="000471B4"/>
    <w:rsid w:val="0004745C"/>
    <w:rsid w:val="000478AA"/>
    <w:rsid w:val="00047E71"/>
    <w:rsid w:val="000503CD"/>
    <w:rsid w:val="00050578"/>
    <w:rsid w:val="000506AF"/>
    <w:rsid w:val="00050735"/>
    <w:rsid w:val="00050A48"/>
    <w:rsid w:val="00050D62"/>
    <w:rsid w:val="00050D9C"/>
    <w:rsid w:val="00051039"/>
    <w:rsid w:val="00051065"/>
    <w:rsid w:val="0005128A"/>
    <w:rsid w:val="00051497"/>
    <w:rsid w:val="000514EB"/>
    <w:rsid w:val="00051552"/>
    <w:rsid w:val="0005167B"/>
    <w:rsid w:val="00051696"/>
    <w:rsid w:val="000517ED"/>
    <w:rsid w:val="00051C03"/>
    <w:rsid w:val="00051E27"/>
    <w:rsid w:val="00051F40"/>
    <w:rsid w:val="000525A5"/>
    <w:rsid w:val="00052754"/>
    <w:rsid w:val="00052836"/>
    <w:rsid w:val="000528C0"/>
    <w:rsid w:val="00052903"/>
    <w:rsid w:val="00052D7E"/>
    <w:rsid w:val="00052F1F"/>
    <w:rsid w:val="00052F4C"/>
    <w:rsid w:val="00053353"/>
    <w:rsid w:val="00053481"/>
    <w:rsid w:val="00053691"/>
    <w:rsid w:val="00053A64"/>
    <w:rsid w:val="00053EBF"/>
    <w:rsid w:val="0005418F"/>
    <w:rsid w:val="0005425C"/>
    <w:rsid w:val="0005434F"/>
    <w:rsid w:val="00054551"/>
    <w:rsid w:val="00054681"/>
    <w:rsid w:val="00054685"/>
    <w:rsid w:val="0005468B"/>
    <w:rsid w:val="00054868"/>
    <w:rsid w:val="00054A25"/>
    <w:rsid w:val="00054CE7"/>
    <w:rsid w:val="00054F03"/>
    <w:rsid w:val="00054F0A"/>
    <w:rsid w:val="00054FE6"/>
    <w:rsid w:val="0005543B"/>
    <w:rsid w:val="000554FB"/>
    <w:rsid w:val="0005572E"/>
    <w:rsid w:val="000557AE"/>
    <w:rsid w:val="00055C28"/>
    <w:rsid w:val="00055D39"/>
    <w:rsid w:val="00055E1F"/>
    <w:rsid w:val="00055F0E"/>
    <w:rsid w:val="00055F3E"/>
    <w:rsid w:val="00056019"/>
    <w:rsid w:val="00056B04"/>
    <w:rsid w:val="00056BFE"/>
    <w:rsid w:val="00056C08"/>
    <w:rsid w:val="00056C3B"/>
    <w:rsid w:val="00057010"/>
    <w:rsid w:val="000571D0"/>
    <w:rsid w:val="00057413"/>
    <w:rsid w:val="00057435"/>
    <w:rsid w:val="000574A9"/>
    <w:rsid w:val="0005753F"/>
    <w:rsid w:val="000575D1"/>
    <w:rsid w:val="0005799D"/>
    <w:rsid w:val="00057A2C"/>
    <w:rsid w:val="00057AEE"/>
    <w:rsid w:val="00057EE9"/>
    <w:rsid w:val="000601DA"/>
    <w:rsid w:val="000608E8"/>
    <w:rsid w:val="00060977"/>
    <w:rsid w:val="000609B7"/>
    <w:rsid w:val="00060A3A"/>
    <w:rsid w:val="00060B06"/>
    <w:rsid w:val="00060B8C"/>
    <w:rsid w:val="00060CAC"/>
    <w:rsid w:val="00060D01"/>
    <w:rsid w:val="000614F4"/>
    <w:rsid w:val="000619A5"/>
    <w:rsid w:val="00061BC7"/>
    <w:rsid w:val="00061E21"/>
    <w:rsid w:val="00061FFA"/>
    <w:rsid w:val="00062041"/>
    <w:rsid w:val="00062146"/>
    <w:rsid w:val="0006215F"/>
    <w:rsid w:val="00062489"/>
    <w:rsid w:val="000624EB"/>
    <w:rsid w:val="0006284A"/>
    <w:rsid w:val="000629D4"/>
    <w:rsid w:val="00062C38"/>
    <w:rsid w:val="000633FB"/>
    <w:rsid w:val="000635B8"/>
    <w:rsid w:val="00063706"/>
    <w:rsid w:val="00063717"/>
    <w:rsid w:val="00063A23"/>
    <w:rsid w:val="00063B26"/>
    <w:rsid w:val="00063F22"/>
    <w:rsid w:val="00063FFA"/>
    <w:rsid w:val="000641A0"/>
    <w:rsid w:val="000641CA"/>
    <w:rsid w:val="000642B6"/>
    <w:rsid w:val="00064BA8"/>
    <w:rsid w:val="00064F39"/>
    <w:rsid w:val="00065086"/>
    <w:rsid w:val="00065198"/>
    <w:rsid w:val="000651D5"/>
    <w:rsid w:val="00065345"/>
    <w:rsid w:val="000653F1"/>
    <w:rsid w:val="00065774"/>
    <w:rsid w:val="00065BF5"/>
    <w:rsid w:val="00065C73"/>
    <w:rsid w:val="00065EB3"/>
    <w:rsid w:val="00065EF4"/>
    <w:rsid w:val="0006615A"/>
    <w:rsid w:val="00066ADC"/>
    <w:rsid w:val="00066C51"/>
    <w:rsid w:val="00066C6B"/>
    <w:rsid w:val="00066CF3"/>
    <w:rsid w:val="000671CB"/>
    <w:rsid w:val="0006721D"/>
    <w:rsid w:val="00067710"/>
    <w:rsid w:val="0006783B"/>
    <w:rsid w:val="000679D2"/>
    <w:rsid w:val="00067A84"/>
    <w:rsid w:val="00067E14"/>
    <w:rsid w:val="00067F57"/>
    <w:rsid w:val="0007004C"/>
    <w:rsid w:val="00070305"/>
    <w:rsid w:val="0007030F"/>
    <w:rsid w:val="000705A3"/>
    <w:rsid w:val="000706C1"/>
    <w:rsid w:val="00070B80"/>
    <w:rsid w:val="00070E75"/>
    <w:rsid w:val="00070E84"/>
    <w:rsid w:val="00070ECF"/>
    <w:rsid w:val="000712EF"/>
    <w:rsid w:val="00071310"/>
    <w:rsid w:val="0007140F"/>
    <w:rsid w:val="00071695"/>
    <w:rsid w:val="00071B8E"/>
    <w:rsid w:val="00071D0B"/>
    <w:rsid w:val="00072295"/>
    <w:rsid w:val="000725BF"/>
    <w:rsid w:val="00072619"/>
    <w:rsid w:val="00072714"/>
    <w:rsid w:val="0007289E"/>
    <w:rsid w:val="00072999"/>
    <w:rsid w:val="00072D7B"/>
    <w:rsid w:val="00073352"/>
    <w:rsid w:val="0007394F"/>
    <w:rsid w:val="000739E7"/>
    <w:rsid w:val="00074143"/>
    <w:rsid w:val="0007478E"/>
    <w:rsid w:val="0007483A"/>
    <w:rsid w:val="00074B0F"/>
    <w:rsid w:val="00074FDF"/>
    <w:rsid w:val="000750C5"/>
    <w:rsid w:val="00075770"/>
    <w:rsid w:val="00075785"/>
    <w:rsid w:val="0007579A"/>
    <w:rsid w:val="00075A4D"/>
    <w:rsid w:val="00075BFA"/>
    <w:rsid w:val="00075E23"/>
    <w:rsid w:val="000766E7"/>
    <w:rsid w:val="00076A69"/>
    <w:rsid w:val="00076B84"/>
    <w:rsid w:val="00076C2F"/>
    <w:rsid w:val="00076D3E"/>
    <w:rsid w:val="00076E12"/>
    <w:rsid w:val="00076FD2"/>
    <w:rsid w:val="00076FE7"/>
    <w:rsid w:val="0007759B"/>
    <w:rsid w:val="00077699"/>
    <w:rsid w:val="000778CA"/>
    <w:rsid w:val="00077C15"/>
    <w:rsid w:val="00077E29"/>
    <w:rsid w:val="00077E80"/>
    <w:rsid w:val="00077EF9"/>
    <w:rsid w:val="00077FB8"/>
    <w:rsid w:val="00080188"/>
    <w:rsid w:val="0008023C"/>
    <w:rsid w:val="000802A8"/>
    <w:rsid w:val="0008035E"/>
    <w:rsid w:val="0008052D"/>
    <w:rsid w:val="00080814"/>
    <w:rsid w:val="0008086D"/>
    <w:rsid w:val="00080893"/>
    <w:rsid w:val="00080B9D"/>
    <w:rsid w:val="00080FCD"/>
    <w:rsid w:val="00081049"/>
    <w:rsid w:val="0008105E"/>
    <w:rsid w:val="00081273"/>
    <w:rsid w:val="00081301"/>
    <w:rsid w:val="0008150A"/>
    <w:rsid w:val="000816C6"/>
    <w:rsid w:val="000818C4"/>
    <w:rsid w:val="00081A74"/>
    <w:rsid w:val="00081AD4"/>
    <w:rsid w:val="00081B34"/>
    <w:rsid w:val="00081DC3"/>
    <w:rsid w:val="00082042"/>
    <w:rsid w:val="000823A3"/>
    <w:rsid w:val="000823CB"/>
    <w:rsid w:val="0008260E"/>
    <w:rsid w:val="00082837"/>
    <w:rsid w:val="00082B88"/>
    <w:rsid w:val="00082BEB"/>
    <w:rsid w:val="00082C7A"/>
    <w:rsid w:val="00082F4E"/>
    <w:rsid w:val="000831EE"/>
    <w:rsid w:val="00083485"/>
    <w:rsid w:val="000834D8"/>
    <w:rsid w:val="000835AF"/>
    <w:rsid w:val="00083606"/>
    <w:rsid w:val="00083712"/>
    <w:rsid w:val="00083B4E"/>
    <w:rsid w:val="00084291"/>
    <w:rsid w:val="00084311"/>
    <w:rsid w:val="00084722"/>
    <w:rsid w:val="0008476B"/>
    <w:rsid w:val="0008486E"/>
    <w:rsid w:val="000849A4"/>
    <w:rsid w:val="000849F1"/>
    <w:rsid w:val="00084BFF"/>
    <w:rsid w:val="00084C8B"/>
    <w:rsid w:val="00084CCC"/>
    <w:rsid w:val="00084E41"/>
    <w:rsid w:val="00084EC6"/>
    <w:rsid w:val="00085292"/>
    <w:rsid w:val="000854CF"/>
    <w:rsid w:val="0008555C"/>
    <w:rsid w:val="0008582D"/>
    <w:rsid w:val="00085E21"/>
    <w:rsid w:val="00085E38"/>
    <w:rsid w:val="00085F77"/>
    <w:rsid w:val="000860B0"/>
    <w:rsid w:val="000864DC"/>
    <w:rsid w:val="000867B1"/>
    <w:rsid w:val="00086A2A"/>
    <w:rsid w:val="00086D5E"/>
    <w:rsid w:val="00086D93"/>
    <w:rsid w:val="0008706B"/>
    <w:rsid w:val="000871FC"/>
    <w:rsid w:val="0008728F"/>
    <w:rsid w:val="00087299"/>
    <w:rsid w:val="0008771B"/>
    <w:rsid w:val="00087739"/>
    <w:rsid w:val="0008790D"/>
    <w:rsid w:val="00087D03"/>
    <w:rsid w:val="00087D20"/>
    <w:rsid w:val="00087D2B"/>
    <w:rsid w:val="000906AE"/>
    <w:rsid w:val="00090973"/>
    <w:rsid w:val="00090ADD"/>
    <w:rsid w:val="00090B4E"/>
    <w:rsid w:val="00090CEC"/>
    <w:rsid w:val="000917AB"/>
    <w:rsid w:val="0009185A"/>
    <w:rsid w:val="00091862"/>
    <w:rsid w:val="000918DB"/>
    <w:rsid w:val="00091B94"/>
    <w:rsid w:val="00091E3A"/>
    <w:rsid w:val="00091E9A"/>
    <w:rsid w:val="00091EB7"/>
    <w:rsid w:val="00091F73"/>
    <w:rsid w:val="000921AB"/>
    <w:rsid w:val="000921D9"/>
    <w:rsid w:val="00092245"/>
    <w:rsid w:val="00092500"/>
    <w:rsid w:val="000928B2"/>
    <w:rsid w:val="00092DA9"/>
    <w:rsid w:val="00092ED3"/>
    <w:rsid w:val="00093020"/>
    <w:rsid w:val="00093121"/>
    <w:rsid w:val="00093374"/>
    <w:rsid w:val="000933EE"/>
    <w:rsid w:val="00093470"/>
    <w:rsid w:val="000936BE"/>
    <w:rsid w:val="000937B0"/>
    <w:rsid w:val="00094083"/>
    <w:rsid w:val="00094107"/>
    <w:rsid w:val="0009426D"/>
    <w:rsid w:val="000943AF"/>
    <w:rsid w:val="0009450E"/>
    <w:rsid w:val="00094525"/>
    <w:rsid w:val="00094806"/>
    <w:rsid w:val="00094909"/>
    <w:rsid w:val="000949AC"/>
    <w:rsid w:val="00094AAD"/>
    <w:rsid w:val="00094C60"/>
    <w:rsid w:val="00094CD3"/>
    <w:rsid w:val="00094E7B"/>
    <w:rsid w:val="00095008"/>
    <w:rsid w:val="000951A2"/>
    <w:rsid w:val="000952AD"/>
    <w:rsid w:val="000958DA"/>
    <w:rsid w:val="000959F8"/>
    <w:rsid w:val="00095B3D"/>
    <w:rsid w:val="00095D1C"/>
    <w:rsid w:val="00095F0D"/>
    <w:rsid w:val="00096014"/>
    <w:rsid w:val="000960AB"/>
    <w:rsid w:val="000962B0"/>
    <w:rsid w:val="000963AE"/>
    <w:rsid w:val="000963B5"/>
    <w:rsid w:val="000963BF"/>
    <w:rsid w:val="000967D3"/>
    <w:rsid w:val="00096BFC"/>
    <w:rsid w:val="00096CA6"/>
    <w:rsid w:val="00096D7F"/>
    <w:rsid w:val="00096E96"/>
    <w:rsid w:val="00096EC0"/>
    <w:rsid w:val="00097081"/>
    <w:rsid w:val="00097288"/>
    <w:rsid w:val="000973AD"/>
    <w:rsid w:val="00097460"/>
    <w:rsid w:val="000979C8"/>
    <w:rsid w:val="000979DE"/>
    <w:rsid w:val="00097A0A"/>
    <w:rsid w:val="00097BA8"/>
    <w:rsid w:val="00097D22"/>
    <w:rsid w:val="00097D81"/>
    <w:rsid w:val="00097E7C"/>
    <w:rsid w:val="000A002B"/>
    <w:rsid w:val="000A00D7"/>
    <w:rsid w:val="000A03FC"/>
    <w:rsid w:val="000A05B0"/>
    <w:rsid w:val="000A0970"/>
    <w:rsid w:val="000A0A0B"/>
    <w:rsid w:val="000A0B08"/>
    <w:rsid w:val="000A0CAF"/>
    <w:rsid w:val="000A0FE6"/>
    <w:rsid w:val="000A1138"/>
    <w:rsid w:val="000A134C"/>
    <w:rsid w:val="000A161C"/>
    <w:rsid w:val="000A1BD5"/>
    <w:rsid w:val="000A1CCA"/>
    <w:rsid w:val="000A1D0F"/>
    <w:rsid w:val="000A1EDD"/>
    <w:rsid w:val="000A2011"/>
    <w:rsid w:val="000A2337"/>
    <w:rsid w:val="000A2371"/>
    <w:rsid w:val="000A23A8"/>
    <w:rsid w:val="000A2425"/>
    <w:rsid w:val="000A245B"/>
    <w:rsid w:val="000A2468"/>
    <w:rsid w:val="000A26EC"/>
    <w:rsid w:val="000A2918"/>
    <w:rsid w:val="000A2A99"/>
    <w:rsid w:val="000A2C42"/>
    <w:rsid w:val="000A2C85"/>
    <w:rsid w:val="000A2D4C"/>
    <w:rsid w:val="000A3050"/>
    <w:rsid w:val="000A30A3"/>
    <w:rsid w:val="000A3183"/>
    <w:rsid w:val="000A3344"/>
    <w:rsid w:val="000A3507"/>
    <w:rsid w:val="000A37C0"/>
    <w:rsid w:val="000A3B3C"/>
    <w:rsid w:val="000A3C45"/>
    <w:rsid w:val="000A3D2E"/>
    <w:rsid w:val="000A3E82"/>
    <w:rsid w:val="000A3F8E"/>
    <w:rsid w:val="000A40B9"/>
    <w:rsid w:val="000A4106"/>
    <w:rsid w:val="000A4230"/>
    <w:rsid w:val="000A4402"/>
    <w:rsid w:val="000A49AD"/>
    <w:rsid w:val="000A4B46"/>
    <w:rsid w:val="000A4E91"/>
    <w:rsid w:val="000A54E3"/>
    <w:rsid w:val="000A56C1"/>
    <w:rsid w:val="000A57A4"/>
    <w:rsid w:val="000A580D"/>
    <w:rsid w:val="000A588B"/>
    <w:rsid w:val="000A596B"/>
    <w:rsid w:val="000A59E8"/>
    <w:rsid w:val="000A5A42"/>
    <w:rsid w:val="000A5B29"/>
    <w:rsid w:val="000A5E33"/>
    <w:rsid w:val="000A5E54"/>
    <w:rsid w:val="000A5F46"/>
    <w:rsid w:val="000A63F4"/>
    <w:rsid w:val="000A652E"/>
    <w:rsid w:val="000A65E6"/>
    <w:rsid w:val="000A679A"/>
    <w:rsid w:val="000A6A82"/>
    <w:rsid w:val="000A6D72"/>
    <w:rsid w:val="000A7044"/>
    <w:rsid w:val="000A71A0"/>
    <w:rsid w:val="000A71EB"/>
    <w:rsid w:val="000A756D"/>
    <w:rsid w:val="000A763D"/>
    <w:rsid w:val="000A7733"/>
    <w:rsid w:val="000A787A"/>
    <w:rsid w:val="000A7A97"/>
    <w:rsid w:val="000A7B3D"/>
    <w:rsid w:val="000A7C2A"/>
    <w:rsid w:val="000A7D09"/>
    <w:rsid w:val="000B020E"/>
    <w:rsid w:val="000B02A1"/>
    <w:rsid w:val="000B0328"/>
    <w:rsid w:val="000B0533"/>
    <w:rsid w:val="000B098F"/>
    <w:rsid w:val="000B0EC3"/>
    <w:rsid w:val="000B0FB0"/>
    <w:rsid w:val="000B0FBD"/>
    <w:rsid w:val="000B1007"/>
    <w:rsid w:val="000B12C1"/>
    <w:rsid w:val="000B1375"/>
    <w:rsid w:val="000B17BF"/>
    <w:rsid w:val="000B1850"/>
    <w:rsid w:val="000B18AA"/>
    <w:rsid w:val="000B19DC"/>
    <w:rsid w:val="000B1A89"/>
    <w:rsid w:val="000B1C06"/>
    <w:rsid w:val="000B1D71"/>
    <w:rsid w:val="000B1F36"/>
    <w:rsid w:val="000B2009"/>
    <w:rsid w:val="000B209F"/>
    <w:rsid w:val="000B2265"/>
    <w:rsid w:val="000B23D9"/>
    <w:rsid w:val="000B24AA"/>
    <w:rsid w:val="000B25F9"/>
    <w:rsid w:val="000B27E5"/>
    <w:rsid w:val="000B2836"/>
    <w:rsid w:val="000B2C71"/>
    <w:rsid w:val="000B2EF2"/>
    <w:rsid w:val="000B307B"/>
    <w:rsid w:val="000B30B3"/>
    <w:rsid w:val="000B310B"/>
    <w:rsid w:val="000B313D"/>
    <w:rsid w:val="000B328B"/>
    <w:rsid w:val="000B3355"/>
    <w:rsid w:val="000B37C4"/>
    <w:rsid w:val="000B3AE9"/>
    <w:rsid w:val="000B3BE0"/>
    <w:rsid w:val="000B3D57"/>
    <w:rsid w:val="000B3DD7"/>
    <w:rsid w:val="000B3E1D"/>
    <w:rsid w:val="000B411C"/>
    <w:rsid w:val="000B4901"/>
    <w:rsid w:val="000B4B92"/>
    <w:rsid w:val="000B4E14"/>
    <w:rsid w:val="000B4F6A"/>
    <w:rsid w:val="000B50DB"/>
    <w:rsid w:val="000B53B5"/>
    <w:rsid w:val="000B544F"/>
    <w:rsid w:val="000B5606"/>
    <w:rsid w:val="000B56E5"/>
    <w:rsid w:val="000B5741"/>
    <w:rsid w:val="000B583C"/>
    <w:rsid w:val="000B5E91"/>
    <w:rsid w:val="000B62CF"/>
    <w:rsid w:val="000B65F1"/>
    <w:rsid w:val="000B69D4"/>
    <w:rsid w:val="000B6DAB"/>
    <w:rsid w:val="000B6EE4"/>
    <w:rsid w:val="000B6FCB"/>
    <w:rsid w:val="000B6FE9"/>
    <w:rsid w:val="000B7138"/>
    <w:rsid w:val="000B73B1"/>
    <w:rsid w:val="000B7774"/>
    <w:rsid w:val="000B7AB4"/>
    <w:rsid w:val="000B7B7C"/>
    <w:rsid w:val="000B7C08"/>
    <w:rsid w:val="000B7D54"/>
    <w:rsid w:val="000B7F7F"/>
    <w:rsid w:val="000B7FB4"/>
    <w:rsid w:val="000C0170"/>
    <w:rsid w:val="000C034F"/>
    <w:rsid w:val="000C0374"/>
    <w:rsid w:val="000C069D"/>
    <w:rsid w:val="000C0785"/>
    <w:rsid w:val="000C079E"/>
    <w:rsid w:val="000C0D58"/>
    <w:rsid w:val="000C0E33"/>
    <w:rsid w:val="000C1367"/>
    <w:rsid w:val="000C148D"/>
    <w:rsid w:val="000C1497"/>
    <w:rsid w:val="000C14EC"/>
    <w:rsid w:val="000C1825"/>
    <w:rsid w:val="000C19CF"/>
    <w:rsid w:val="000C19F8"/>
    <w:rsid w:val="000C1ADE"/>
    <w:rsid w:val="000C1B07"/>
    <w:rsid w:val="000C1D4B"/>
    <w:rsid w:val="000C1DBF"/>
    <w:rsid w:val="000C1DE1"/>
    <w:rsid w:val="000C1E17"/>
    <w:rsid w:val="000C1EC0"/>
    <w:rsid w:val="000C1ED2"/>
    <w:rsid w:val="000C1F46"/>
    <w:rsid w:val="000C2027"/>
    <w:rsid w:val="000C2315"/>
    <w:rsid w:val="000C2372"/>
    <w:rsid w:val="000C248C"/>
    <w:rsid w:val="000C262D"/>
    <w:rsid w:val="000C26A7"/>
    <w:rsid w:val="000C26E0"/>
    <w:rsid w:val="000C2756"/>
    <w:rsid w:val="000C2897"/>
    <w:rsid w:val="000C2A74"/>
    <w:rsid w:val="000C2B74"/>
    <w:rsid w:val="000C2C4C"/>
    <w:rsid w:val="000C2C60"/>
    <w:rsid w:val="000C2D8D"/>
    <w:rsid w:val="000C2D9F"/>
    <w:rsid w:val="000C364F"/>
    <w:rsid w:val="000C368F"/>
    <w:rsid w:val="000C378C"/>
    <w:rsid w:val="000C38B9"/>
    <w:rsid w:val="000C3B68"/>
    <w:rsid w:val="000C3CC7"/>
    <w:rsid w:val="000C3DAB"/>
    <w:rsid w:val="000C3EBA"/>
    <w:rsid w:val="000C4195"/>
    <w:rsid w:val="000C448A"/>
    <w:rsid w:val="000C4764"/>
    <w:rsid w:val="000C4B97"/>
    <w:rsid w:val="000C4BFF"/>
    <w:rsid w:val="000C4D83"/>
    <w:rsid w:val="000C4D97"/>
    <w:rsid w:val="000C4F7E"/>
    <w:rsid w:val="000C4FE1"/>
    <w:rsid w:val="000C524F"/>
    <w:rsid w:val="000C53F7"/>
    <w:rsid w:val="000C5407"/>
    <w:rsid w:val="000C56CF"/>
    <w:rsid w:val="000C5995"/>
    <w:rsid w:val="000C5ED6"/>
    <w:rsid w:val="000C67A7"/>
    <w:rsid w:val="000C6810"/>
    <w:rsid w:val="000C6A5A"/>
    <w:rsid w:val="000C6B04"/>
    <w:rsid w:val="000C722B"/>
    <w:rsid w:val="000C74CF"/>
    <w:rsid w:val="000C7975"/>
    <w:rsid w:val="000C7983"/>
    <w:rsid w:val="000D0123"/>
    <w:rsid w:val="000D02B3"/>
    <w:rsid w:val="000D0372"/>
    <w:rsid w:val="000D0487"/>
    <w:rsid w:val="000D04EC"/>
    <w:rsid w:val="000D060B"/>
    <w:rsid w:val="000D07D0"/>
    <w:rsid w:val="000D0AFD"/>
    <w:rsid w:val="000D0C26"/>
    <w:rsid w:val="000D0C96"/>
    <w:rsid w:val="000D0F70"/>
    <w:rsid w:val="000D12C4"/>
    <w:rsid w:val="000D1737"/>
    <w:rsid w:val="000D1D37"/>
    <w:rsid w:val="000D2152"/>
    <w:rsid w:val="000D2342"/>
    <w:rsid w:val="000D25D9"/>
    <w:rsid w:val="000D26B7"/>
    <w:rsid w:val="000D26F8"/>
    <w:rsid w:val="000D2806"/>
    <w:rsid w:val="000D28E7"/>
    <w:rsid w:val="000D2B4D"/>
    <w:rsid w:val="000D2C2E"/>
    <w:rsid w:val="000D2C75"/>
    <w:rsid w:val="000D2CDD"/>
    <w:rsid w:val="000D2D67"/>
    <w:rsid w:val="000D3066"/>
    <w:rsid w:val="000D3143"/>
    <w:rsid w:val="000D334B"/>
    <w:rsid w:val="000D3521"/>
    <w:rsid w:val="000D382E"/>
    <w:rsid w:val="000D3874"/>
    <w:rsid w:val="000D39B7"/>
    <w:rsid w:val="000D39BB"/>
    <w:rsid w:val="000D40F7"/>
    <w:rsid w:val="000D4486"/>
    <w:rsid w:val="000D47AD"/>
    <w:rsid w:val="000D48E1"/>
    <w:rsid w:val="000D493C"/>
    <w:rsid w:val="000D4C56"/>
    <w:rsid w:val="000D4CA2"/>
    <w:rsid w:val="000D4CE2"/>
    <w:rsid w:val="000D4D74"/>
    <w:rsid w:val="000D4F95"/>
    <w:rsid w:val="000D5001"/>
    <w:rsid w:val="000D5A8B"/>
    <w:rsid w:val="000D6216"/>
    <w:rsid w:val="000D626A"/>
    <w:rsid w:val="000D644F"/>
    <w:rsid w:val="000D6589"/>
    <w:rsid w:val="000D660C"/>
    <w:rsid w:val="000D6727"/>
    <w:rsid w:val="000D6987"/>
    <w:rsid w:val="000D6D98"/>
    <w:rsid w:val="000D6EC7"/>
    <w:rsid w:val="000D701B"/>
    <w:rsid w:val="000D72CB"/>
    <w:rsid w:val="000D7611"/>
    <w:rsid w:val="000D7CE5"/>
    <w:rsid w:val="000D7EB2"/>
    <w:rsid w:val="000E00BD"/>
    <w:rsid w:val="000E0154"/>
    <w:rsid w:val="000E02B4"/>
    <w:rsid w:val="000E02C1"/>
    <w:rsid w:val="000E0362"/>
    <w:rsid w:val="000E03C1"/>
    <w:rsid w:val="000E03ED"/>
    <w:rsid w:val="000E06C7"/>
    <w:rsid w:val="000E08A4"/>
    <w:rsid w:val="000E0C99"/>
    <w:rsid w:val="000E0DBF"/>
    <w:rsid w:val="000E11B3"/>
    <w:rsid w:val="000E120A"/>
    <w:rsid w:val="000E129C"/>
    <w:rsid w:val="000E13BC"/>
    <w:rsid w:val="000E15CF"/>
    <w:rsid w:val="000E17BA"/>
    <w:rsid w:val="000E1970"/>
    <w:rsid w:val="000E1B5B"/>
    <w:rsid w:val="000E1E16"/>
    <w:rsid w:val="000E2117"/>
    <w:rsid w:val="000E23D0"/>
    <w:rsid w:val="000E2B66"/>
    <w:rsid w:val="000E2B73"/>
    <w:rsid w:val="000E2C4F"/>
    <w:rsid w:val="000E2C60"/>
    <w:rsid w:val="000E2C6B"/>
    <w:rsid w:val="000E2D6D"/>
    <w:rsid w:val="000E2E6C"/>
    <w:rsid w:val="000E3116"/>
    <w:rsid w:val="000E3590"/>
    <w:rsid w:val="000E3596"/>
    <w:rsid w:val="000E35ED"/>
    <w:rsid w:val="000E3709"/>
    <w:rsid w:val="000E3B5A"/>
    <w:rsid w:val="000E4040"/>
    <w:rsid w:val="000E4046"/>
    <w:rsid w:val="000E4596"/>
    <w:rsid w:val="000E4598"/>
    <w:rsid w:val="000E47E7"/>
    <w:rsid w:val="000E4B0B"/>
    <w:rsid w:val="000E4B6F"/>
    <w:rsid w:val="000E4EAC"/>
    <w:rsid w:val="000E4FCB"/>
    <w:rsid w:val="000E5524"/>
    <w:rsid w:val="000E55D4"/>
    <w:rsid w:val="000E563F"/>
    <w:rsid w:val="000E56EC"/>
    <w:rsid w:val="000E5AB7"/>
    <w:rsid w:val="000E5B5F"/>
    <w:rsid w:val="000E5D99"/>
    <w:rsid w:val="000E5ED6"/>
    <w:rsid w:val="000E5FA1"/>
    <w:rsid w:val="000E5FC4"/>
    <w:rsid w:val="000E6383"/>
    <w:rsid w:val="000E64B6"/>
    <w:rsid w:val="000E650A"/>
    <w:rsid w:val="000E65C6"/>
    <w:rsid w:val="000E6689"/>
    <w:rsid w:val="000E683D"/>
    <w:rsid w:val="000E684A"/>
    <w:rsid w:val="000E68C0"/>
    <w:rsid w:val="000E6CE3"/>
    <w:rsid w:val="000E6D00"/>
    <w:rsid w:val="000E747F"/>
    <w:rsid w:val="000E76AC"/>
    <w:rsid w:val="000E78AF"/>
    <w:rsid w:val="000E7A09"/>
    <w:rsid w:val="000E7B05"/>
    <w:rsid w:val="000E7CC3"/>
    <w:rsid w:val="000E7D66"/>
    <w:rsid w:val="000F0940"/>
    <w:rsid w:val="000F0BD8"/>
    <w:rsid w:val="000F11A7"/>
    <w:rsid w:val="000F14F2"/>
    <w:rsid w:val="000F14F4"/>
    <w:rsid w:val="000F15D6"/>
    <w:rsid w:val="000F1749"/>
    <w:rsid w:val="000F1A31"/>
    <w:rsid w:val="000F24B7"/>
    <w:rsid w:val="000F2E70"/>
    <w:rsid w:val="000F2F65"/>
    <w:rsid w:val="000F2F82"/>
    <w:rsid w:val="000F31B0"/>
    <w:rsid w:val="000F332C"/>
    <w:rsid w:val="000F38E4"/>
    <w:rsid w:val="000F398A"/>
    <w:rsid w:val="000F3AE2"/>
    <w:rsid w:val="000F407F"/>
    <w:rsid w:val="000F4205"/>
    <w:rsid w:val="000F4449"/>
    <w:rsid w:val="000F4B22"/>
    <w:rsid w:val="000F4C39"/>
    <w:rsid w:val="000F4C79"/>
    <w:rsid w:val="000F4E82"/>
    <w:rsid w:val="000F53E8"/>
    <w:rsid w:val="000F5930"/>
    <w:rsid w:val="000F59FB"/>
    <w:rsid w:val="000F5CC7"/>
    <w:rsid w:val="000F60A7"/>
    <w:rsid w:val="000F6459"/>
    <w:rsid w:val="000F64DE"/>
    <w:rsid w:val="000F655C"/>
    <w:rsid w:val="000F6728"/>
    <w:rsid w:val="000F6A34"/>
    <w:rsid w:val="000F6E9D"/>
    <w:rsid w:val="000F735A"/>
    <w:rsid w:val="000F77EC"/>
    <w:rsid w:val="00100569"/>
    <w:rsid w:val="0010069B"/>
    <w:rsid w:val="001008A2"/>
    <w:rsid w:val="001008A8"/>
    <w:rsid w:val="00100B49"/>
    <w:rsid w:val="00100F2F"/>
    <w:rsid w:val="00100FE5"/>
    <w:rsid w:val="00101150"/>
    <w:rsid w:val="001012CA"/>
    <w:rsid w:val="00101470"/>
    <w:rsid w:val="001016C2"/>
    <w:rsid w:val="0010180C"/>
    <w:rsid w:val="00101A73"/>
    <w:rsid w:val="00101C80"/>
    <w:rsid w:val="00101C81"/>
    <w:rsid w:val="00101CCF"/>
    <w:rsid w:val="00101CFC"/>
    <w:rsid w:val="00101CFE"/>
    <w:rsid w:val="00101EFB"/>
    <w:rsid w:val="00101F9F"/>
    <w:rsid w:val="001022AA"/>
    <w:rsid w:val="00102664"/>
    <w:rsid w:val="00102792"/>
    <w:rsid w:val="001027F4"/>
    <w:rsid w:val="00102836"/>
    <w:rsid w:val="00102B55"/>
    <w:rsid w:val="00102B90"/>
    <w:rsid w:val="00102CA1"/>
    <w:rsid w:val="00102DEF"/>
    <w:rsid w:val="001030EB"/>
    <w:rsid w:val="00103346"/>
    <w:rsid w:val="001035CE"/>
    <w:rsid w:val="00103602"/>
    <w:rsid w:val="00103628"/>
    <w:rsid w:val="00103904"/>
    <w:rsid w:val="00103BF5"/>
    <w:rsid w:val="00103CD7"/>
    <w:rsid w:val="00103DC8"/>
    <w:rsid w:val="0010406F"/>
    <w:rsid w:val="001043B6"/>
    <w:rsid w:val="001045AA"/>
    <w:rsid w:val="001047A7"/>
    <w:rsid w:val="00104B3F"/>
    <w:rsid w:val="00104B47"/>
    <w:rsid w:val="00104CAD"/>
    <w:rsid w:val="00104CD9"/>
    <w:rsid w:val="00104D69"/>
    <w:rsid w:val="001050D7"/>
    <w:rsid w:val="001050DD"/>
    <w:rsid w:val="001051E1"/>
    <w:rsid w:val="001052A5"/>
    <w:rsid w:val="00105408"/>
    <w:rsid w:val="00105654"/>
    <w:rsid w:val="0010568C"/>
    <w:rsid w:val="001057D8"/>
    <w:rsid w:val="00105A41"/>
    <w:rsid w:val="00105D3B"/>
    <w:rsid w:val="00105E90"/>
    <w:rsid w:val="0010626B"/>
    <w:rsid w:val="001065E3"/>
    <w:rsid w:val="001068A2"/>
    <w:rsid w:val="001068EC"/>
    <w:rsid w:val="00106ACF"/>
    <w:rsid w:val="00106EF8"/>
    <w:rsid w:val="00106F31"/>
    <w:rsid w:val="0010707A"/>
    <w:rsid w:val="00107333"/>
    <w:rsid w:val="0010767A"/>
    <w:rsid w:val="00107822"/>
    <w:rsid w:val="00107847"/>
    <w:rsid w:val="001079FA"/>
    <w:rsid w:val="00107A24"/>
    <w:rsid w:val="00107AA9"/>
    <w:rsid w:val="00107B7C"/>
    <w:rsid w:val="00107DE8"/>
    <w:rsid w:val="00107E1C"/>
    <w:rsid w:val="00107E30"/>
    <w:rsid w:val="00110029"/>
    <w:rsid w:val="001100DE"/>
    <w:rsid w:val="001107AD"/>
    <w:rsid w:val="001109D3"/>
    <w:rsid w:val="00110B53"/>
    <w:rsid w:val="00110C15"/>
    <w:rsid w:val="0011187A"/>
    <w:rsid w:val="001118BB"/>
    <w:rsid w:val="001118DC"/>
    <w:rsid w:val="00111981"/>
    <w:rsid w:val="00111ABA"/>
    <w:rsid w:val="001121A7"/>
    <w:rsid w:val="0011276C"/>
    <w:rsid w:val="00112BE8"/>
    <w:rsid w:val="00112D22"/>
    <w:rsid w:val="00112DDF"/>
    <w:rsid w:val="00112E2E"/>
    <w:rsid w:val="001131E7"/>
    <w:rsid w:val="001133B3"/>
    <w:rsid w:val="001134E1"/>
    <w:rsid w:val="00113501"/>
    <w:rsid w:val="001135AF"/>
    <w:rsid w:val="00113730"/>
    <w:rsid w:val="00113826"/>
    <w:rsid w:val="00113898"/>
    <w:rsid w:val="00113DB6"/>
    <w:rsid w:val="001147EA"/>
    <w:rsid w:val="00114858"/>
    <w:rsid w:val="00114986"/>
    <w:rsid w:val="00114B2D"/>
    <w:rsid w:val="00114B78"/>
    <w:rsid w:val="00114D76"/>
    <w:rsid w:val="00114E54"/>
    <w:rsid w:val="001155D6"/>
    <w:rsid w:val="00115816"/>
    <w:rsid w:val="0011583F"/>
    <w:rsid w:val="00115E24"/>
    <w:rsid w:val="00115FFB"/>
    <w:rsid w:val="001163EE"/>
    <w:rsid w:val="001164C6"/>
    <w:rsid w:val="001164F6"/>
    <w:rsid w:val="0011650A"/>
    <w:rsid w:val="001166B2"/>
    <w:rsid w:val="001167E1"/>
    <w:rsid w:val="00116812"/>
    <w:rsid w:val="001169C4"/>
    <w:rsid w:val="00116C97"/>
    <w:rsid w:val="001170AE"/>
    <w:rsid w:val="00117302"/>
    <w:rsid w:val="00117455"/>
    <w:rsid w:val="001178D7"/>
    <w:rsid w:val="001179CE"/>
    <w:rsid w:val="00117A6D"/>
    <w:rsid w:val="00117C74"/>
    <w:rsid w:val="0012012C"/>
    <w:rsid w:val="001201C1"/>
    <w:rsid w:val="00120373"/>
    <w:rsid w:val="001206FF"/>
    <w:rsid w:val="00120933"/>
    <w:rsid w:val="00120A22"/>
    <w:rsid w:val="00120B51"/>
    <w:rsid w:val="0012125A"/>
    <w:rsid w:val="001215A4"/>
    <w:rsid w:val="0012167D"/>
    <w:rsid w:val="00121A24"/>
    <w:rsid w:val="00121E8D"/>
    <w:rsid w:val="00121EA0"/>
    <w:rsid w:val="00121F43"/>
    <w:rsid w:val="001220A2"/>
    <w:rsid w:val="001221B1"/>
    <w:rsid w:val="001222B2"/>
    <w:rsid w:val="00122312"/>
    <w:rsid w:val="0012232D"/>
    <w:rsid w:val="001227C8"/>
    <w:rsid w:val="00122C29"/>
    <w:rsid w:val="00123270"/>
    <w:rsid w:val="001235FF"/>
    <w:rsid w:val="0012396D"/>
    <w:rsid w:val="00123BC4"/>
    <w:rsid w:val="00123C6C"/>
    <w:rsid w:val="00123DD8"/>
    <w:rsid w:val="00123DF6"/>
    <w:rsid w:val="00124093"/>
    <w:rsid w:val="0012432F"/>
    <w:rsid w:val="00124338"/>
    <w:rsid w:val="0012449A"/>
    <w:rsid w:val="001246BD"/>
    <w:rsid w:val="001249F3"/>
    <w:rsid w:val="00124CF0"/>
    <w:rsid w:val="00124F2D"/>
    <w:rsid w:val="001251B3"/>
    <w:rsid w:val="0012525B"/>
    <w:rsid w:val="00125A3D"/>
    <w:rsid w:val="00125A43"/>
    <w:rsid w:val="00125E39"/>
    <w:rsid w:val="00125FC8"/>
    <w:rsid w:val="00126095"/>
    <w:rsid w:val="00126146"/>
    <w:rsid w:val="0012659D"/>
    <w:rsid w:val="00126644"/>
    <w:rsid w:val="00126941"/>
    <w:rsid w:val="00126ED1"/>
    <w:rsid w:val="001271D9"/>
    <w:rsid w:val="001277C1"/>
    <w:rsid w:val="0012792C"/>
    <w:rsid w:val="00127CD5"/>
    <w:rsid w:val="00127D17"/>
    <w:rsid w:val="00127D21"/>
    <w:rsid w:val="00127D80"/>
    <w:rsid w:val="00127FA2"/>
    <w:rsid w:val="001300DE"/>
    <w:rsid w:val="001302D3"/>
    <w:rsid w:val="001305B1"/>
    <w:rsid w:val="001305C3"/>
    <w:rsid w:val="001307CA"/>
    <w:rsid w:val="0013093B"/>
    <w:rsid w:val="0013093C"/>
    <w:rsid w:val="00130A6A"/>
    <w:rsid w:val="00130C9A"/>
    <w:rsid w:val="00131177"/>
    <w:rsid w:val="001315B0"/>
    <w:rsid w:val="00131772"/>
    <w:rsid w:val="00131ACC"/>
    <w:rsid w:val="00131DA8"/>
    <w:rsid w:val="00131EBC"/>
    <w:rsid w:val="0013202F"/>
    <w:rsid w:val="00132150"/>
    <w:rsid w:val="00132387"/>
    <w:rsid w:val="00132571"/>
    <w:rsid w:val="00132933"/>
    <w:rsid w:val="001329FD"/>
    <w:rsid w:val="00132A89"/>
    <w:rsid w:val="00132D41"/>
    <w:rsid w:val="00132E27"/>
    <w:rsid w:val="00132FDB"/>
    <w:rsid w:val="00133123"/>
    <w:rsid w:val="00133380"/>
    <w:rsid w:val="001333FC"/>
    <w:rsid w:val="0013340E"/>
    <w:rsid w:val="0013341D"/>
    <w:rsid w:val="00133498"/>
    <w:rsid w:val="001335D2"/>
    <w:rsid w:val="001336A8"/>
    <w:rsid w:val="001338B8"/>
    <w:rsid w:val="00133B08"/>
    <w:rsid w:val="00133EE0"/>
    <w:rsid w:val="00133FDE"/>
    <w:rsid w:val="001341BB"/>
    <w:rsid w:val="001342F1"/>
    <w:rsid w:val="00134436"/>
    <w:rsid w:val="0013456D"/>
    <w:rsid w:val="001345D4"/>
    <w:rsid w:val="0013462C"/>
    <w:rsid w:val="0013467B"/>
    <w:rsid w:val="0013487E"/>
    <w:rsid w:val="00134928"/>
    <w:rsid w:val="001349E3"/>
    <w:rsid w:val="00134CB7"/>
    <w:rsid w:val="00135027"/>
    <w:rsid w:val="00135325"/>
    <w:rsid w:val="0013546B"/>
    <w:rsid w:val="0013551F"/>
    <w:rsid w:val="00135939"/>
    <w:rsid w:val="00135BEA"/>
    <w:rsid w:val="00135D95"/>
    <w:rsid w:val="00135E98"/>
    <w:rsid w:val="00136026"/>
    <w:rsid w:val="001360B5"/>
    <w:rsid w:val="001360FB"/>
    <w:rsid w:val="001363F0"/>
    <w:rsid w:val="001367F9"/>
    <w:rsid w:val="001368AB"/>
    <w:rsid w:val="00136B1A"/>
    <w:rsid w:val="00136D8C"/>
    <w:rsid w:val="00136E5A"/>
    <w:rsid w:val="00136F53"/>
    <w:rsid w:val="0013722C"/>
    <w:rsid w:val="0013741D"/>
    <w:rsid w:val="0013793B"/>
    <w:rsid w:val="00137C29"/>
    <w:rsid w:val="00137FCE"/>
    <w:rsid w:val="001400A3"/>
    <w:rsid w:val="00140143"/>
    <w:rsid w:val="001401B2"/>
    <w:rsid w:val="0014034C"/>
    <w:rsid w:val="00140B00"/>
    <w:rsid w:val="00140BF0"/>
    <w:rsid w:val="00140CD0"/>
    <w:rsid w:val="00140E2E"/>
    <w:rsid w:val="00140ED8"/>
    <w:rsid w:val="00140FC0"/>
    <w:rsid w:val="00141030"/>
    <w:rsid w:val="00141255"/>
    <w:rsid w:val="001412F4"/>
    <w:rsid w:val="001417F7"/>
    <w:rsid w:val="00141852"/>
    <w:rsid w:val="001418BC"/>
    <w:rsid w:val="00141A97"/>
    <w:rsid w:val="00141B62"/>
    <w:rsid w:val="00141C67"/>
    <w:rsid w:val="00141F6C"/>
    <w:rsid w:val="001423E9"/>
    <w:rsid w:val="0014258D"/>
    <w:rsid w:val="00142785"/>
    <w:rsid w:val="00142A5D"/>
    <w:rsid w:val="00142AC3"/>
    <w:rsid w:val="00142ACE"/>
    <w:rsid w:val="00142C57"/>
    <w:rsid w:val="00142EA0"/>
    <w:rsid w:val="00143031"/>
    <w:rsid w:val="00143092"/>
    <w:rsid w:val="001431C5"/>
    <w:rsid w:val="00143271"/>
    <w:rsid w:val="00143859"/>
    <w:rsid w:val="00143B46"/>
    <w:rsid w:val="00143B50"/>
    <w:rsid w:val="00143E73"/>
    <w:rsid w:val="0014403D"/>
    <w:rsid w:val="001444E1"/>
    <w:rsid w:val="001444FB"/>
    <w:rsid w:val="00144614"/>
    <w:rsid w:val="00144941"/>
    <w:rsid w:val="00144999"/>
    <w:rsid w:val="00144B00"/>
    <w:rsid w:val="00144C1F"/>
    <w:rsid w:val="00144DFB"/>
    <w:rsid w:val="00144EBA"/>
    <w:rsid w:val="00144EDD"/>
    <w:rsid w:val="00144F17"/>
    <w:rsid w:val="0014518F"/>
    <w:rsid w:val="001451D0"/>
    <w:rsid w:val="0014526A"/>
    <w:rsid w:val="0014539C"/>
    <w:rsid w:val="00145BE8"/>
    <w:rsid w:val="00145DED"/>
    <w:rsid w:val="00145EF2"/>
    <w:rsid w:val="001460FA"/>
    <w:rsid w:val="001462E0"/>
    <w:rsid w:val="001464A8"/>
    <w:rsid w:val="001464D0"/>
    <w:rsid w:val="00146788"/>
    <w:rsid w:val="00146937"/>
    <w:rsid w:val="0014694C"/>
    <w:rsid w:val="00146E48"/>
    <w:rsid w:val="00146F5B"/>
    <w:rsid w:val="00146F81"/>
    <w:rsid w:val="00147043"/>
    <w:rsid w:val="001471F1"/>
    <w:rsid w:val="00147AF2"/>
    <w:rsid w:val="00147BA9"/>
    <w:rsid w:val="0015017D"/>
    <w:rsid w:val="00150247"/>
    <w:rsid w:val="0015039E"/>
    <w:rsid w:val="00150740"/>
    <w:rsid w:val="001508F1"/>
    <w:rsid w:val="0015090B"/>
    <w:rsid w:val="00150B0A"/>
    <w:rsid w:val="00150C41"/>
    <w:rsid w:val="00150D42"/>
    <w:rsid w:val="00150EC0"/>
    <w:rsid w:val="0015116A"/>
    <w:rsid w:val="001511D8"/>
    <w:rsid w:val="001512E2"/>
    <w:rsid w:val="00151385"/>
    <w:rsid w:val="0015146D"/>
    <w:rsid w:val="0015192F"/>
    <w:rsid w:val="00151A13"/>
    <w:rsid w:val="00151EDC"/>
    <w:rsid w:val="0015228D"/>
    <w:rsid w:val="00152337"/>
    <w:rsid w:val="0015252E"/>
    <w:rsid w:val="0015274B"/>
    <w:rsid w:val="001527E6"/>
    <w:rsid w:val="00152818"/>
    <w:rsid w:val="001528A4"/>
    <w:rsid w:val="00152D32"/>
    <w:rsid w:val="00152E44"/>
    <w:rsid w:val="00153198"/>
    <w:rsid w:val="00153483"/>
    <w:rsid w:val="0015378B"/>
    <w:rsid w:val="001539C9"/>
    <w:rsid w:val="00153D1C"/>
    <w:rsid w:val="00153F0A"/>
    <w:rsid w:val="001541C4"/>
    <w:rsid w:val="00154428"/>
    <w:rsid w:val="001544B8"/>
    <w:rsid w:val="0015455D"/>
    <w:rsid w:val="00154904"/>
    <w:rsid w:val="00154A1B"/>
    <w:rsid w:val="00154A90"/>
    <w:rsid w:val="00154AEC"/>
    <w:rsid w:val="00154B23"/>
    <w:rsid w:val="00154BAE"/>
    <w:rsid w:val="00154DD3"/>
    <w:rsid w:val="00154E20"/>
    <w:rsid w:val="00155222"/>
    <w:rsid w:val="001552AB"/>
    <w:rsid w:val="00155541"/>
    <w:rsid w:val="0015567A"/>
    <w:rsid w:val="0015567D"/>
    <w:rsid w:val="0015602E"/>
    <w:rsid w:val="001561C8"/>
    <w:rsid w:val="001563F7"/>
    <w:rsid w:val="001565D2"/>
    <w:rsid w:val="001568A5"/>
    <w:rsid w:val="001568FB"/>
    <w:rsid w:val="00156B47"/>
    <w:rsid w:val="00156EB6"/>
    <w:rsid w:val="00156F7A"/>
    <w:rsid w:val="0015702F"/>
    <w:rsid w:val="001570E6"/>
    <w:rsid w:val="0015736A"/>
    <w:rsid w:val="0015749C"/>
    <w:rsid w:val="001577EF"/>
    <w:rsid w:val="00157A4E"/>
    <w:rsid w:val="00157B72"/>
    <w:rsid w:val="00157EB9"/>
    <w:rsid w:val="001601E9"/>
    <w:rsid w:val="0016044A"/>
    <w:rsid w:val="001604FC"/>
    <w:rsid w:val="001605E5"/>
    <w:rsid w:val="0016098E"/>
    <w:rsid w:val="001609A8"/>
    <w:rsid w:val="00160CB6"/>
    <w:rsid w:val="00160FD2"/>
    <w:rsid w:val="00161167"/>
    <w:rsid w:val="001613FE"/>
    <w:rsid w:val="0016158B"/>
    <w:rsid w:val="00161704"/>
    <w:rsid w:val="00161876"/>
    <w:rsid w:val="00161AB7"/>
    <w:rsid w:val="00161AF7"/>
    <w:rsid w:val="00161CBF"/>
    <w:rsid w:val="0016215E"/>
    <w:rsid w:val="0016248D"/>
    <w:rsid w:val="001624B8"/>
    <w:rsid w:val="0016255B"/>
    <w:rsid w:val="001628A4"/>
    <w:rsid w:val="00162963"/>
    <w:rsid w:val="00162A29"/>
    <w:rsid w:val="00162C04"/>
    <w:rsid w:val="00162D57"/>
    <w:rsid w:val="00163270"/>
    <w:rsid w:val="001638DF"/>
    <w:rsid w:val="00163998"/>
    <w:rsid w:val="00163A70"/>
    <w:rsid w:val="00163ADB"/>
    <w:rsid w:val="00163CEC"/>
    <w:rsid w:val="00163D8D"/>
    <w:rsid w:val="00163F8B"/>
    <w:rsid w:val="001640BD"/>
    <w:rsid w:val="001641CA"/>
    <w:rsid w:val="00164376"/>
    <w:rsid w:val="0016446E"/>
    <w:rsid w:val="0016481C"/>
    <w:rsid w:val="00164891"/>
    <w:rsid w:val="0016493D"/>
    <w:rsid w:val="00164970"/>
    <w:rsid w:val="00164CFB"/>
    <w:rsid w:val="00164E1A"/>
    <w:rsid w:val="00164E25"/>
    <w:rsid w:val="00164F09"/>
    <w:rsid w:val="0016506F"/>
    <w:rsid w:val="00165566"/>
    <w:rsid w:val="001659DC"/>
    <w:rsid w:val="00165BB1"/>
    <w:rsid w:val="00165DC3"/>
    <w:rsid w:val="00165FBF"/>
    <w:rsid w:val="001660A5"/>
    <w:rsid w:val="00166116"/>
    <w:rsid w:val="001661DF"/>
    <w:rsid w:val="001664D7"/>
    <w:rsid w:val="001666B0"/>
    <w:rsid w:val="00166D85"/>
    <w:rsid w:val="00166EC8"/>
    <w:rsid w:val="00166F57"/>
    <w:rsid w:val="00166F6B"/>
    <w:rsid w:val="001672D8"/>
    <w:rsid w:val="00167445"/>
    <w:rsid w:val="00167487"/>
    <w:rsid w:val="0016788D"/>
    <w:rsid w:val="001678EE"/>
    <w:rsid w:val="0016791F"/>
    <w:rsid w:val="001679E2"/>
    <w:rsid w:val="00167B89"/>
    <w:rsid w:val="00167E8D"/>
    <w:rsid w:val="00167FE4"/>
    <w:rsid w:val="00170286"/>
    <w:rsid w:val="00170311"/>
    <w:rsid w:val="001706D9"/>
    <w:rsid w:val="001707E6"/>
    <w:rsid w:val="00170920"/>
    <w:rsid w:val="00170956"/>
    <w:rsid w:val="0017096A"/>
    <w:rsid w:val="00170C12"/>
    <w:rsid w:val="00170D7C"/>
    <w:rsid w:val="00170DAC"/>
    <w:rsid w:val="00170DE0"/>
    <w:rsid w:val="00170EC8"/>
    <w:rsid w:val="00170F01"/>
    <w:rsid w:val="00170F45"/>
    <w:rsid w:val="00171069"/>
    <w:rsid w:val="00171125"/>
    <w:rsid w:val="001712DB"/>
    <w:rsid w:val="0017171A"/>
    <w:rsid w:val="00171D42"/>
    <w:rsid w:val="00171DDE"/>
    <w:rsid w:val="00171F39"/>
    <w:rsid w:val="0017201B"/>
    <w:rsid w:val="0017230C"/>
    <w:rsid w:val="001724CB"/>
    <w:rsid w:val="00172A08"/>
    <w:rsid w:val="00172DF8"/>
    <w:rsid w:val="00172EBE"/>
    <w:rsid w:val="00172F64"/>
    <w:rsid w:val="001732B7"/>
    <w:rsid w:val="0017352C"/>
    <w:rsid w:val="001736F6"/>
    <w:rsid w:val="00173703"/>
    <w:rsid w:val="00173C16"/>
    <w:rsid w:val="00174068"/>
    <w:rsid w:val="0017407F"/>
    <w:rsid w:val="00174138"/>
    <w:rsid w:val="001742AF"/>
    <w:rsid w:val="0017431B"/>
    <w:rsid w:val="001747F7"/>
    <w:rsid w:val="0017485B"/>
    <w:rsid w:val="0017491B"/>
    <w:rsid w:val="00174A77"/>
    <w:rsid w:val="00174B16"/>
    <w:rsid w:val="001751A0"/>
    <w:rsid w:val="00175217"/>
    <w:rsid w:val="0017523C"/>
    <w:rsid w:val="00175388"/>
    <w:rsid w:val="00175468"/>
    <w:rsid w:val="001754EE"/>
    <w:rsid w:val="001755B2"/>
    <w:rsid w:val="00175AB5"/>
    <w:rsid w:val="00175C6C"/>
    <w:rsid w:val="00175DB7"/>
    <w:rsid w:val="001763EE"/>
    <w:rsid w:val="00176444"/>
    <w:rsid w:val="0017649C"/>
    <w:rsid w:val="00176507"/>
    <w:rsid w:val="0017671D"/>
    <w:rsid w:val="00176B33"/>
    <w:rsid w:val="00176C02"/>
    <w:rsid w:val="00176E1E"/>
    <w:rsid w:val="001771AE"/>
    <w:rsid w:val="001772D9"/>
    <w:rsid w:val="001773D9"/>
    <w:rsid w:val="00177461"/>
    <w:rsid w:val="00177642"/>
    <w:rsid w:val="00177A01"/>
    <w:rsid w:val="00177B37"/>
    <w:rsid w:val="00177B64"/>
    <w:rsid w:val="00177B7E"/>
    <w:rsid w:val="00177C72"/>
    <w:rsid w:val="00180114"/>
    <w:rsid w:val="0018034D"/>
    <w:rsid w:val="001803A0"/>
    <w:rsid w:val="001805C1"/>
    <w:rsid w:val="00180D45"/>
    <w:rsid w:val="00180E69"/>
    <w:rsid w:val="00180F65"/>
    <w:rsid w:val="001812EF"/>
    <w:rsid w:val="001817CE"/>
    <w:rsid w:val="00181829"/>
    <w:rsid w:val="00181963"/>
    <w:rsid w:val="00181BA3"/>
    <w:rsid w:val="00181D75"/>
    <w:rsid w:val="00181E62"/>
    <w:rsid w:val="00181F3C"/>
    <w:rsid w:val="00182016"/>
    <w:rsid w:val="0018212F"/>
    <w:rsid w:val="00182446"/>
    <w:rsid w:val="0018253C"/>
    <w:rsid w:val="00182782"/>
    <w:rsid w:val="0018278D"/>
    <w:rsid w:val="001828A9"/>
    <w:rsid w:val="00182B59"/>
    <w:rsid w:val="00183051"/>
    <w:rsid w:val="0018310F"/>
    <w:rsid w:val="001831AA"/>
    <w:rsid w:val="001831F1"/>
    <w:rsid w:val="001832F7"/>
    <w:rsid w:val="00183691"/>
    <w:rsid w:val="001836EE"/>
    <w:rsid w:val="00183894"/>
    <w:rsid w:val="00183D88"/>
    <w:rsid w:val="00184268"/>
    <w:rsid w:val="00184412"/>
    <w:rsid w:val="00184691"/>
    <w:rsid w:val="0018496B"/>
    <w:rsid w:val="00184BFC"/>
    <w:rsid w:val="00184CE0"/>
    <w:rsid w:val="00184CF1"/>
    <w:rsid w:val="00185191"/>
    <w:rsid w:val="001852BF"/>
    <w:rsid w:val="00185354"/>
    <w:rsid w:val="001854E1"/>
    <w:rsid w:val="00185802"/>
    <w:rsid w:val="0018581F"/>
    <w:rsid w:val="0018590B"/>
    <w:rsid w:val="00185976"/>
    <w:rsid w:val="001859E3"/>
    <w:rsid w:val="00185CC2"/>
    <w:rsid w:val="00185DAD"/>
    <w:rsid w:val="00185F95"/>
    <w:rsid w:val="00185FED"/>
    <w:rsid w:val="00186001"/>
    <w:rsid w:val="00186090"/>
    <w:rsid w:val="001863B7"/>
    <w:rsid w:val="00186556"/>
    <w:rsid w:val="001868FE"/>
    <w:rsid w:val="00186A0A"/>
    <w:rsid w:val="00186A46"/>
    <w:rsid w:val="00186AAB"/>
    <w:rsid w:val="00186FCA"/>
    <w:rsid w:val="001871C4"/>
    <w:rsid w:val="001871C8"/>
    <w:rsid w:val="00187384"/>
    <w:rsid w:val="00187A35"/>
    <w:rsid w:val="00187D25"/>
    <w:rsid w:val="00187E59"/>
    <w:rsid w:val="0019000A"/>
    <w:rsid w:val="001900A8"/>
    <w:rsid w:val="001901F4"/>
    <w:rsid w:val="0019043D"/>
    <w:rsid w:val="0019067F"/>
    <w:rsid w:val="001906BA"/>
    <w:rsid w:val="00190DD5"/>
    <w:rsid w:val="00190E83"/>
    <w:rsid w:val="001911A4"/>
    <w:rsid w:val="001912CB"/>
    <w:rsid w:val="0019149D"/>
    <w:rsid w:val="00191678"/>
    <w:rsid w:val="0019189F"/>
    <w:rsid w:val="00191942"/>
    <w:rsid w:val="00191B4D"/>
    <w:rsid w:val="00191FEE"/>
    <w:rsid w:val="00191FF2"/>
    <w:rsid w:val="0019223C"/>
    <w:rsid w:val="00192467"/>
    <w:rsid w:val="001926F7"/>
    <w:rsid w:val="001928E0"/>
    <w:rsid w:val="00192A1C"/>
    <w:rsid w:val="00192A5D"/>
    <w:rsid w:val="00192F7E"/>
    <w:rsid w:val="00193035"/>
    <w:rsid w:val="001930C7"/>
    <w:rsid w:val="001933AD"/>
    <w:rsid w:val="001933C4"/>
    <w:rsid w:val="00193456"/>
    <w:rsid w:val="001935A2"/>
    <w:rsid w:val="0019366A"/>
    <w:rsid w:val="001938B0"/>
    <w:rsid w:val="00193F9A"/>
    <w:rsid w:val="001942B6"/>
    <w:rsid w:val="00194497"/>
    <w:rsid w:val="001945F1"/>
    <w:rsid w:val="00194ACB"/>
    <w:rsid w:val="00194B4C"/>
    <w:rsid w:val="00194D58"/>
    <w:rsid w:val="00194FD8"/>
    <w:rsid w:val="00195088"/>
    <w:rsid w:val="001950EB"/>
    <w:rsid w:val="00195251"/>
    <w:rsid w:val="0019528A"/>
    <w:rsid w:val="00195581"/>
    <w:rsid w:val="00195AFE"/>
    <w:rsid w:val="00195B9E"/>
    <w:rsid w:val="00195C8D"/>
    <w:rsid w:val="00195E10"/>
    <w:rsid w:val="00196043"/>
    <w:rsid w:val="00196538"/>
    <w:rsid w:val="001967ED"/>
    <w:rsid w:val="00196AF3"/>
    <w:rsid w:val="00196DDC"/>
    <w:rsid w:val="0019705B"/>
    <w:rsid w:val="00197296"/>
    <w:rsid w:val="001972AE"/>
    <w:rsid w:val="001973FA"/>
    <w:rsid w:val="001975B4"/>
    <w:rsid w:val="00197625"/>
    <w:rsid w:val="00197642"/>
    <w:rsid w:val="00197A9C"/>
    <w:rsid w:val="00197B21"/>
    <w:rsid w:val="001A028E"/>
    <w:rsid w:val="001A0345"/>
    <w:rsid w:val="001A0649"/>
    <w:rsid w:val="001A0B12"/>
    <w:rsid w:val="001A0E13"/>
    <w:rsid w:val="001A10AB"/>
    <w:rsid w:val="001A1138"/>
    <w:rsid w:val="001A122B"/>
    <w:rsid w:val="001A12F6"/>
    <w:rsid w:val="001A1480"/>
    <w:rsid w:val="001A1702"/>
    <w:rsid w:val="001A1967"/>
    <w:rsid w:val="001A1AEB"/>
    <w:rsid w:val="001A1CD4"/>
    <w:rsid w:val="001A200C"/>
    <w:rsid w:val="001A20EF"/>
    <w:rsid w:val="001A216E"/>
    <w:rsid w:val="001A2395"/>
    <w:rsid w:val="001A2894"/>
    <w:rsid w:val="001A2ACE"/>
    <w:rsid w:val="001A2B18"/>
    <w:rsid w:val="001A2D34"/>
    <w:rsid w:val="001A3129"/>
    <w:rsid w:val="001A313C"/>
    <w:rsid w:val="001A346F"/>
    <w:rsid w:val="001A34E2"/>
    <w:rsid w:val="001A351A"/>
    <w:rsid w:val="001A3720"/>
    <w:rsid w:val="001A373E"/>
    <w:rsid w:val="001A37FA"/>
    <w:rsid w:val="001A39FA"/>
    <w:rsid w:val="001A3C4F"/>
    <w:rsid w:val="001A3E81"/>
    <w:rsid w:val="001A3FBD"/>
    <w:rsid w:val="001A4391"/>
    <w:rsid w:val="001A43F4"/>
    <w:rsid w:val="001A446B"/>
    <w:rsid w:val="001A448D"/>
    <w:rsid w:val="001A451B"/>
    <w:rsid w:val="001A4CD2"/>
    <w:rsid w:val="001A4DA5"/>
    <w:rsid w:val="001A52CD"/>
    <w:rsid w:val="001A5482"/>
    <w:rsid w:val="001A5580"/>
    <w:rsid w:val="001A57A4"/>
    <w:rsid w:val="001A58E9"/>
    <w:rsid w:val="001A5900"/>
    <w:rsid w:val="001A5A02"/>
    <w:rsid w:val="001A5A6B"/>
    <w:rsid w:val="001A5AEE"/>
    <w:rsid w:val="001A5B5B"/>
    <w:rsid w:val="001A5CD1"/>
    <w:rsid w:val="001A5E51"/>
    <w:rsid w:val="001A5F35"/>
    <w:rsid w:val="001A614D"/>
    <w:rsid w:val="001A6474"/>
    <w:rsid w:val="001A6492"/>
    <w:rsid w:val="001A6497"/>
    <w:rsid w:val="001A664A"/>
    <w:rsid w:val="001A6851"/>
    <w:rsid w:val="001A69AA"/>
    <w:rsid w:val="001A6DDF"/>
    <w:rsid w:val="001A7111"/>
    <w:rsid w:val="001A73CF"/>
    <w:rsid w:val="001A763C"/>
    <w:rsid w:val="001A76CD"/>
    <w:rsid w:val="001A7C5A"/>
    <w:rsid w:val="001A7D1B"/>
    <w:rsid w:val="001A7F2F"/>
    <w:rsid w:val="001A7FB3"/>
    <w:rsid w:val="001B02C2"/>
    <w:rsid w:val="001B04B7"/>
    <w:rsid w:val="001B0593"/>
    <w:rsid w:val="001B0747"/>
    <w:rsid w:val="001B0CAB"/>
    <w:rsid w:val="001B0D69"/>
    <w:rsid w:val="001B14E9"/>
    <w:rsid w:val="001B166D"/>
    <w:rsid w:val="001B1BE6"/>
    <w:rsid w:val="001B1D83"/>
    <w:rsid w:val="001B202D"/>
    <w:rsid w:val="001B20C5"/>
    <w:rsid w:val="001B236B"/>
    <w:rsid w:val="001B2959"/>
    <w:rsid w:val="001B2B9D"/>
    <w:rsid w:val="001B313E"/>
    <w:rsid w:val="001B31E4"/>
    <w:rsid w:val="001B3411"/>
    <w:rsid w:val="001B3435"/>
    <w:rsid w:val="001B357A"/>
    <w:rsid w:val="001B36D7"/>
    <w:rsid w:val="001B3794"/>
    <w:rsid w:val="001B37F3"/>
    <w:rsid w:val="001B380F"/>
    <w:rsid w:val="001B3855"/>
    <w:rsid w:val="001B3859"/>
    <w:rsid w:val="001B3C44"/>
    <w:rsid w:val="001B3CC7"/>
    <w:rsid w:val="001B3CD7"/>
    <w:rsid w:val="001B3E8C"/>
    <w:rsid w:val="001B4280"/>
    <w:rsid w:val="001B435A"/>
    <w:rsid w:val="001B467E"/>
    <w:rsid w:val="001B4740"/>
    <w:rsid w:val="001B4A8F"/>
    <w:rsid w:val="001B4C0E"/>
    <w:rsid w:val="001B4CF3"/>
    <w:rsid w:val="001B4D32"/>
    <w:rsid w:val="001B4DC4"/>
    <w:rsid w:val="001B4F60"/>
    <w:rsid w:val="001B4F6A"/>
    <w:rsid w:val="001B50CB"/>
    <w:rsid w:val="001B50F3"/>
    <w:rsid w:val="001B5149"/>
    <w:rsid w:val="001B5299"/>
    <w:rsid w:val="001B552E"/>
    <w:rsid w:val="001B559D"/>
    <w:rsid w:val="001B55A3"/>
    <w:rsid w:val="001B55F9"/>
    <w:rsid w:val="001B58EF"/>
    <w:rsid w:val="001B5BCE"/>
    <w:rsid w:val="001B5C1C"/>
    <w:rsid w:val="001B5C38"/>
    <w:rsid w:val="001B626A"/>
    <w:rsid w:val="001B6367"/>
    <w:rsid w:val="001B6470"/>
    <w:rsid w:val="001B64BC"/>
    <w:rsid w:val="001B6585"/>
    <w:rsid w:val="001B6C44"/>
    <w:rsid w:val="001B6DB0"/>
    <w:rsid w:val="001B71C7"/>
    <w:rsid w:val="001B71CA"/>
    <w:rsid w:val="001B7207"/>
    <w:rsid w:val="001B72B5"/>
    <w:rsid w:val="001B7387"/>
    <w:rsid w:val="001B73D9"/>
    <w:rsid w:val="001B7560"/>
    <w:rsid w:val="001B7B0A"/>
    <w:rsid w:val="001B7BF0"/>
    <w:rsid w:val="001B7C5B"/>
    <w:rsid w:val="001B7E54"/>
    <w:rsid w:val="001B7F52"/>
    <w:rsid w:val="001C000A"/>
    <w:rsid w:val="001C0193"/>
    <w:rsid w:val="001C02A2"/>
    <w:rsid w:val="001C0334"/>
    <w:rsid w:val="001C0415"/>
    <w:rsid w:val="001C0629"/>
    <w:rsid w:val="001C0700"/>
    <w:rsid w:val="001C0883"/>
    <w:rsid w:val="001C0A4D"/>
    <w:rsid w:val="001C0DEA"/>
    <w:rsid w:val="001C0F0B"/>
    <w:rsid w:val="001C116B"/>
    <w:rsid w:val="001C1197"/>
    <w:rsid w:val="001C1540"/>
    <w:rsid w:val="001C1637"/>
    <w:rsid w:val="001C1796"/>
    <w:rsid w:val="001C19B6"/>
    <w:rsid w:val="001C1D4C"/>
    <w:rsid w:val="001C2080"/>
    <w:rsid w:val="001C2393"/>
    <w:rsid w:val="001C24A9"/>
    <w:rsid w:val="001C28CD"/>
    <w:rsid w:val="001C2A9D"/>
    <w:rsid w:val="001C2B72"/>
    <w:rsid w:val="001C2CE6"/>
    <w:rsid w:val="001C2DA9"/>
    <w:rsid w:val="001C2ECB"/>
    <w:rsid w:val="001C2FF4"/>
    <w:rsid w:val="001C316E"/>
    <w:rsid w:val="001C31F2"/>
    <w:rsid w:val="001C3500"/>
    <w:rsid w:val="001C359C"/>
    <w:rsid w:val="001C387F"/>
    <w:rsid w:val="001C3AA2"/>
    <w:rsid w:val="001C3B71"/>
    <w:rsid w:val="001C3E18"/>
    <w:rsid w:val="001C41A1"/>
    <w:rsid w:val="001C41C5"/>
    <w:rsid w:val="001C4225"/>
    <w:rsid w:val="001C4293"/>
    <w:rsid w:val="001C4493"/>
    <w:rsid w:val="001C4762"/>
    <w:rsid w:val="001C4825"/>
    <w:rsid w:val="001C4859"/>
    <w:rsid w:val="001C4947"/>
    <w:rsid w:val="001C4AA6"/>
    <w:rsid w:val="001C4D04"/>
    <w:rsid w:val="001C4E70"/>
    <w:rsid w:val="001C4F84"/>
    <w:rsid w:val="001C5696"/>
    <w:rsid w:val="001C576E"/>
    <w:rsid w:val="001C57CE"/>
    <w:rsid w:val="001C5BF7"/>
    <w:rsid w:val="001C5D6D"/>
    <w:rsid w:val="001C5ED0"/>
    <w:rsid w:val="001C5F66"/>
    <w:rsid w:val="001C601F"/>
    <w:rsid w:val="001C6580"/>
    <w:rsid w:val="001C6584"/>
    <w:rsid w:val="001C6754"/>
    <w:rsid w:val="001C712F"/>
    <w:rsid w:val="001C7416"/>
    <w:rsid w:val="001C76D3"/>
    <w:rsid w:val="001C7779"/>
    <w:rsid w:val="001C77E9"/>
    <w:rsid w:val="001C7B1A"/>
    <w:rsid w:val="001C7D7D"/>
    <w:rsid w:val="001D00A3"/>
    <w:rsid w:val="001D022C"/>
    <w:rsid w:val="001D0264"/>
    <w:rsid w:val="001D02A9"/>
    <w:rsid w:val="001D0341"/>
    <w:rsid w:val="001D0485"/>
    <w:rsid w:val="001D0528"/>
    <w:rsid w:val="001D08A0"/>
    <w:rsid w:val="001D0A43"/>
    <w:rsid w:val="001D0A98"/>
    <w:rsid w:val="001D0B79"/>
    <w:rsid w:val="001D0C0E"/>
    <w:rsid w:val="001D0EB2"/>
    <w:rsid w:val="001D1261"/>
    <w:rsid w:val="001D1833"/>
    <w:rsid w:val="001D18DC"/>
    <w:rsid w:val="001D1904"/>
    <w:rsid w:val="001D1F45"/>
    <w:rsid w:val="001D1F4D"/>
    <w:rsid w:val="001D1FD5"/>
    <w:rsid w:val="001D209E"/>
    <w:rsid w:val="001D2159"/>
    <w:rsid w:val="001D252A"/>
    <w:rsid w:val="001D25A8"/>
    <w:rsid w:val="001D2BE2"/>
    <w:rsid w:val="001D2FCA"/>
    <w:rsid w:val="001D2FE5"/>
    <w:rsid w:val="001D3352"/>
    <w:rsid w:val="001D360A"/>
    <w:rsid w:val="001D3630"/>
    <w:rsid w:val="001D374D"/>
    <w:rsid w:val="001D3893"/>
    <w:rsid w:val="001D38D7"/>
    <w:rsid w:val="001D399C"/>
    <w:rsid w:val="001D3DB1"/>
    <w:rsid w:val="001D40E1"/>
    <w:rsid w:val="001D4149"/>
    <w:rsid w:val="001D42C8"/>
    <w:rsid w:val="001D44D7"/>
    <w:rsid w:val="001D4557"/>
    <w:rsid w:val="001D4866"/>
    <w:rsid w:val="001D4A30"/>
    <w:rsid w:val="001D4B27"/>
    <w:rsid w:val="001D4BA6"/>
    <w:rsid w:val="001D4DC0"/>
    <w:rsid w:val="001D4ED7"/>
    <w:rsid w:val="001D4EDE"/>
    <w:rsid w:val="001D50D5"/>
    <w:rsid w:val="001D5109"/>
    <w:rsid w:val="001D5216"/>
    <w:rsid w:val="001D52E7"/>
    <w:rsid w:val="001D5375"/>
    <w:rsid w:val="001D54A3"/>
    <w:rsid w:val="001D5778"/>
    <w:rsid w:val="001D5931"/>
    <w:rsid w:val="001D5963"/>
    <w:rsid w:val="001D5E8B"/>
    <w:rsid w:val="001D604D"/>
    <w:rsid w:val="001D61D1"/>
    <w:rsid w:val="001D65B3"/>
    <w:rsid w:val="001D66CD"/>
    <w:rsid w:val="001D66E3"/>
    <w:rsid w:val="001D6840"/>
    <w:rsid w:val="001D69CB"/>
    <w:rsid w:val="001D6BD1"/>
    <w:rsid w:val="001D6C42"/>
    <w:rsid w:val="001D6E2E"/>
    <w:rsid w:val="001D6F63"/>
    <w:rsid w:val="001D7003"/>
    <w:rsid w:val="001D7383"/>
    <w:rsid w:val="001D7407"/>
    <w:rsid w:val="001D74F4"/>
    <w:rsid w:val="001D7565"/>
    <w:rsid w:val="001D7733"/>
    <w:rsid w:val="001D77C2"/>
    <w:rsid w:val="001D7C58"/>
    <w:rsid w:val="001D7CC3"/>
    <w:rsid w:val="001D7FB3"/>
    <w:rsid w:val="001E003C"/>
    <w:rsid w:val="001E07F4"/>
    <w:rsid w:val="001E0A1A"/>
    <w:rsid w:val="001E0A93"/>
    <w:rsid w:val="001E0C5E"/>
    <w:rsid w:val="001E0C73"/>
    <w:rsid w:val="001E0CD2"/>
    <w:rsid w:val="001E0D0F"/>
    <w:rsid w:val="001E0DAC"/>
    <w:rsid w:val="001E0F5B"/>
    <w:rsid w:val="001E1182"/>
    <w:rsid w:val="001E11A4"/>
    <w:rsid w:val="001E121C"/>
    <w:rsid w:val="001E16E3"/>
    <w:rsid w:val="001E172E"/>
    <w:rsid w:val="001E1736"/>
    <w:rsid w:val="001E1A67"/>
    <w:rsid w:val="001E1BBB"/>
    <w:rsid w:val="001E1CCF"/>
    <w:rsid w:val="001E1E49"/>
    <w:rsid w:val="001E1F3F"/>
    <w:rsid w:val="001E2144"/>
    <w:rsid w:val="001E226B"/>
    <w:rsid w:val="001E236F"/>
    <w:rsid w:val="001E2538"/>
    <w:rsid w:val="001E2633"/>
    <w:rsid w:val="001E2691"/>
    <w:rsid w:val="001E2848"/>
    <w:rsid w:val="001E28ED"/>
    <w:rsid w:val="001E28F2"/>
    <w:rsid w:val="001E308E"/>
    <w:rsid w:val="001E326F"/>
    <w:rsid w:val="001E32A8"/>
    <w:rsid w:val="001E376F"/>
    <w:rsid w:val="001E3931"/>
    <w:rsid w:val="001E3DE5"/>
    <w:rsid w:val="001E3EE6"/>
    <w:rsid w:val="001E414F"/>
    <w:rsid w:val="001E418E"/>
    <w:rsid w:val="001E4193"/>
    <w:rsid w:val="001E422C"/>
    <w:rsid w:val="001E4322"/>
    <w:rsid w:val="001E4354"/>
    <w:rsid w:val="001E46A7"/>
    <w:rsid w:val="001E47C7"/>
    <w:rsid w:val="001E480C"/>
    <w:rsid w:val="001E4B01"/>
    <w:rsid w:val="001E4DB8"/>
    <w:rsid w:val="001E4E60"/>
    <w:rsid w:val="001E4E68"/>
    <w:rsid w:val="001E4E78"/>
    <w:rsid w:val="001E50E9"/>
    <w:rsid w:val="001E5131"/>
    <w:rsid w:val="001E5170"/>
    <w:rsid w:val="001E5527"/>
    <w:rsid w:val="001E588E"/>
    <w:rsid w:val="001E5C47"/>
    <w:rsid w:val="001E5F44"/>
    <w:rsid w:val="001E5F69"/>
    <w:rsid w:val="001E60E8"/>
    <w:rsid w:val="001E6106"/>
    <w:rsid w:val="001E6338"/>
    <w:rsid w:val="001E63BF"/>
    <w:rsid w:val="001E6454"/>
    <w:rsid w:val="001E649A"/>
    <w:rsid w:val="001E660E"/>
    <w:rsid w:val="001E6644"/>
    <w:rsid w:val="001E6923"/>
    <w:rsid w:val="001E697B"/>
    <w:rsid w:val="001E6ABB"/>
    <w:rsid w:val="001E6FB8"/>
    <w:rsid w:val="001E702B"/>
    <w:rsid w:val="001E7125"/>
    <w:rsid w:val="001E73E6"/>
    <w:rsid w:val="001E73F2"/>
    <w:rsid w:val="001E7908"/>
    <w:rsid w:val="001F083E"/>
    <w:rsid w:val="001F0C58"/>
    <w:rsid w:val="001F0FF6"/>
    <w:rsid w:val="001F161C"/>
    <w:rsid w:val="001F1697"/>
    <w:rsid w:val="001F1774"/>
    <w:rsid w:val="001F1957"/>
    <w:rsid w:val="001F19AD"/>
    <w:rsid w:val="001F1A39"/>
    <w:rsid w:val="001F1B45"/>
    <w:rsid w:val="001F1B6C"/>
    <w:rsid w:val="001F1C43"/>
    <w:rsid w:val="001F22E4"/>
    <w:rsid w:val="001F24C9"/>
    <w:rsid w:val="001F25DF"/>
    <w:rsid w:val="001F2766"/>
    <w:rsid w:val="001F2CB5"/>
    <w:rsid w:val="001F2F59"/>
    <w:rsid w:val="001F2FA8"/>
    <w:rsid w:val="001F315A"/>
    <w:rsid w:val="001F376A"/>
    <w:rsid w:val="001F38BF"/>
    <w:rsid w:val="001F394C"/>
    <w:rsid w:val="001F3B7A"/>
    <w:rsid w:val="001F3CE0"/>
    <w:rsid w:val="001F3F35"/>
    <w:rsid w:val="001F45EE"/>
    <w:rsid w:val="001F4AD1"/>
    <w:rsid w:val="001F4F1E"/>
    <w:rsid w:val="001F4FB0"/>
    <w:rsid w:val="001F51FC"/>
    <w:rsid w:val="001F549E"/>
    <w:rsid w:val="001F57B1"/>
    <w:rsid w:val="001F57C8"/>
    <w:rsid w:val="001F5ED4"/>
    <w:rsid w:val="001F5FF7"/>
    <w:rsid w:val="001F60EF"/>
    <w:rsid w:val="001F61B8"/>
    <w:rsid w:val="001F622B"/>
    <w:rsid w:val="001F62D0"/>
    <w:rsid w:val="001F6469"/>
    <w:rsid w:val="001F658D"/>
    <w:rsid w:val="001F65FE"/>
    <w:rsid w:val="001F68F0"/>
    <w:rsid w:val="001F6A38"/>
    <w:rsid w:val="001F6F2A"/>
    <w:rsid w:val="001F70E1"/>
    <w:rsid w:val="001F71C8"/>
    <w:rsid w:val="001F74E9"/>
    <w:rsid w:val="001F761E"/>
    <w:rsid w:val="001F7C02"/>
    <w:rsid w:val="0020014C"/>
    <w:rsid w:val="002003AA"/>
    <w:rsid w:val="002003D1"/>
    <w:rsid w:val="002003F7"/>
    <w:rsid w:val="00200430"/>
    <w:rsid w:val="00200789"/>
    <w:rsid w:val="00200812"/>
    <w:rsid w:val="00200C45"/>
    <w:rsid w:val="00200C61"/>
    <w:rsid w:val="00200DBA"/>
    <w:rsid w:val="0020129A"/>
    <w:rsid w:val="0020146B"/>
    <w:rsid w:val="002015D1"/>
    <w:rsid w:val="0020180A"/>
    <w:rsid w:val="00201897"/>
    <w:rsid w:val="00201902"/>
    <w:rsid w:val="00201ACF"/>
    <w:rsid w:val="00201B9F"/>
    <w:rsid w:val="00201CA8"/>
    <w:rsid w:val="00201F47"/>
    <w:rsid w:val="002022AC"/>
    <w:rsid w:val="00202387"/>
    <w:rsid w:val="002024C8"/>
    <w:rsid w:val="002025B5"/>
    <w:rsid w:val="002028D0"/>
    <w:rsid w:val="002029CD"/>
    <w:rsid w:val="00202C91"/>
    <w:rsid w:val="00202E45"/>
    <w:rsid w:val="00203647"/>
    <w:rsid w:val="002036EF"/>
    <w:rsid w:val="00203BC8"/>
    <w:rsid w:val="00203CAF"/>
    <w:rsid w:val="00203CD2"/>
    <w:rsid w:val="00203D47"/>
    <w:rsid w:val="00203D73"/>
    <w:rsid w:val="00203DD1"/>
    <w:rsid w:val="002040EA"/>
    <w:rsid w:val="002041DF"/>
    <w:rsid w:val="0020457E"/>
    <w:rsid w:val="002046C7"/>
    <w:rsid w:val="00204715"/>
    <w:rsid w:val="002047D4"/>
    <w:rsid w:val="0020489F"/>
    <w:rsid w:val="00204B6D"/>
    <w:rsid w:val="00205219"/>
    <w:rsid w:val="002056E7"/>
    <w:rsid w:val="00205810"/>
    <w:rsid w:val="002058D0"/>
    <w:rsid w:val="002058D9"/>
    <w:rsid w:val="00205909"/>
    <w:rsid w:val="00205AD2"/>
    <w:rsid w:val="00205B19"/>
    <w:rsid w:val="00205C60"/>
    <w:rsid w:val="00205FFA"/>
    <w:rsid w:val="00206498"/>
    <w:rsid w:val="00206672"/>
    <w:rsid w:val="002066C6"/>
    <w:rsid w:val="00206705"/>
    <w:rsid w:val="00206A1D"/>
    <w:rsid w:val="00206D97"/>
    <w:rsid w:val="00206E6B"/>
    <w:rsid w:val="00206EBB"/>
    <w:rsid w:val="002073EB"/>
    <w:rsid w:val="002074C5"/>
    <w:rsid w:val="00207592"/>
    <w:rsid w:val="00207665"/>
    <w:rsid w:val="0020768C"/>
    <w:rsid w:val="002077BB"/>
    <w:rsid w:val="00207DBF"/>
    <w:rsid w:val="00207E39"/>
    <w:rsid w:val="00207F08"/>
    <w:rsid w:val="00207FFB"/>
    <w:rsid w:val="00210303"/>
    <w:rsid w:val="00210577"/>
    <w:rsid w:val="00210AEE"/>
    <w:rsid w:val="00210D14"/>
    <w:rsid w:val="002110C3"/>
    <w:rsid w:val="00211149"/>
    <w:rsid w:val="002111AC"/>
    <w:rsid w:val="002114BD"/>
    <w:rsid w:val="0021150D"/>
    <w:rsid w:val="0021199F"/>
    <w:rsid w:val="00211D15"/>
    <w:rsid w:val="002121D6"/>
    <w:rsid w:val="00212211"/>
    <w:rsid w:val="0021239B"/>
    <w:rsid w:val="00212429"/>
    <w:rsid w:val="00212576"/>
    <w:rsid w:val="00212ACE"/>
    <w:rsid w:val="00212C9F"/>
    <w:rsid w:val="00213642"/>
    <w:rsid w:val="002136EB"/>
    <w:rsid w:val="0021399C"/>
    <w:rsid w:val="00213B63"/>
    <w:rsid w:val="00213C04"/>
    <w:rsid w:val="00213CB8"/>
    <w:rsid w:val="0021440A"/>
    <w:rsid w:val="00214411"/>
    <w:rsid w:val="00214922"/>
    <w:rsid w:val="00215558"/>
    <w:rsid w:val="00215774"/>
    <w:rsid w:val="002157F3"/>
    <w:rsid w:val="00215A7E"/>
    <w:rsid w:val="00215AE5"/>
    <w:rsid w:val="00215B1C"/>
    <w:rsid w:val="00215B41"/>
    <w:rsid w:val="00215BAC"/>
    <w:rsid w:val="00215BBD"/>
    <w:rsid w:val="00215C16"/>
    <w:rsid w:val="00215D63"/>
    <w:rsid w:val="00216591"/>
    <w:rsid w:val="002165B9"/>
    <w:rsid w:val="00216864"/>
    <w:rsid w:val="00216A63"/>
    <w:rsid w:val="00216DD5"/>
    <w:rsid w:val="00216DE5"/>
    <w:rsid w:val="0021726B"/>
    <w:rsid w:val="002176DD"/>
    <w:rsid w:val="00217765"/>
    <w:rsid w:val="00217952"/>
    <w:rsid w:val="00217A4D"/>
    <w:rsid w:val="002200CD"/>
    <w:rsid w:val="00220324"/>
    <w:rsid w:val="0022063B"/>
    <w:rsid w:val="00220641"/>
    <w:rsid w:val="002207E3"/>
    <w:rsid w:val="0022092A"/>
    <w:rsid w:val="00220AD5"/>
    <w:rsid w:val="00220EB0"/>
    <w:rsid w:val="00220F0C"/>
    <w:rsid w:val="0022103A"/>
    <w:rsid w:val="002211C3"/>
    <w:rsid w:val="002213E4"/>
    <w:rsid w:val="00221466"/>
    <w:rsid w:val="0022151E"/>
    <w:rsid w:val="00221960"/>
    <w:rsid w:val="0022228D"/>
    <w:rsid w:val="00222682"/>
    <w:rsid w:val="00222975"/>
    <w:rsid w:val="00222C41"/>
    <w:rsid w:val="00222DE8"/>
    <w:rsid w:val="00222E30"/>
    <w:rsid w:val="00222FFA"/>
    <w:rsid w:val="002231DD"/>
    <w:rsid w:val="0022326A"/>
    <w:rsid w:val="00223559"/>
    <w:rsid w:val="00223627"/>
    <w:rsid w:val="0022365A"/>
    <w:rsid w:val="00223687"/>
    <w:rsid w:val="00223B91"/>
    <w:rsid w:val="00223CC4"/>
    <w:rsid w:val="00223D3A"/>
    <w:rsid w:val="00224135"/>
    <w:rsid w:val="0022428A"/>
    <w:rsid w:val="0022440C"/>
    <w:rsid w:val="00224605"/>
    <w:rsid w:val="0022460C"/>
    <w:rsid w:val="002247BB"/>
    <w:rsid w:val="002248D0"/>
    <w:rsid w:val="0022491D"/>
    <w:rsid w:val="00224A45"/>
    <w:rsid w:val="00224B31"/>
    <w:rsid w:val="00224C71"/>
    <w:rsid w:val="00224DCB"/>
    <w:rsid w:val="00224E71"/>
    <w:rsid w:val="00225074"/>
    <w:rsid w:val="0022508F"/>
    <w:rsid w:val="00225216"/>
    <w:rsid w:val="0022545E"/>
    <w:rsid w:val="0022550E"/>
    <w:rsid w:val="00225532"/>
    <w:rsid w:val="00225582"/>
    <w:rsid w:val="00225654"/>
    <w:rsid w:val="00225691"/>
    <w:rsid w:val="0022575F"/>
    <w:rsid w:val="00225825"/>
    <w:rsid w:val="00225836"/>
    <w:rsid w:val="00225BB3"/>
    <w:rsid w:val="00225D19"/>
    <w:rsid w:val="00225EAA"/>
    <w:rsid w:val="00225EB4"/>
    <w:rsid w:val="00225F3D"/>
    <w:rsid w:val="00225F87"/>
    <w:rsid w:val="00226114"/>
    <w:rsid w:val="00226131"/>
    <w:rsid w:val="00226612"/>
    <w:rsid w:val="00226635"/>
    <w:rsid w:val="002268B4"/>
    <w:rsid w:val="00226AC2"/>
    <w:rsid w:val="00226AFC"/>
    <w:rsid w:val="00226C78"/>
    <w:rsid w:val="00226D95"/>
    <w:rsid w:val="00226E1D"/>
    <w:rsid w:val="00226ECD"/>
    <w:rsid w:val="00226F49"/>
    <w:rsid w:val="00227121"/>
    <w:rsid w:val="002275D9"/>
    <w:rsid w:val="0022776A"/>
    <w:rsid w:val="00230019"/>
    <w:rsid w:val="002304C9"/>
    <w:rsid w:val="002305AC"/>
    <w:rsid w:val="00230675"/>
    <w:rsid w:val="002307FB"/>
    <w:rsid w:val="002309A8"/>
    <w:rsid w:val="00230CC6"/>
    <w:rsid w:val="00230F03"/>
    <w:rsid w:val="002312E9"/>
    <w:rsid w:val="0023138D"/>
    <w:rsid w:val="0023147C"/>
    <w:rsid w:val="0023149D"/>
    <w:rsid w:val="0023151E"/>
    <w:rsid w:val="0023157C"/>
    <w:rsid w:val="002317BF"/>
    <w:rsid w:val="002318F7"/>
    <w:rsid w:val="00231A50"/>
    <w:rsid w:val="00231DE2"/>
    <w:rsid w:val="0023204B"/>
    <w:rsid w:val="00232172"/>
    <w:rsid w:val="002323D6"/>
    <w:rsid w:val="00232977"/>
    <w:rsid w:val="00232990"/>
    <w:rsid w:val="00232A4D"/>
    <w:rsid w:val="00232D17"/>
    <w:rsid w:val="00232DF8"/>
    <w:rsid w:val="0023316E"/>
    <w:rsid w:val="002331D7"/>
    <w:rsid w:val="002331D8"/>
    <w:rsid w:val="00233332"/>
    <w:rsid w:val="00233675"/>
    <w:rsid w:val="00233839"/>
    <w:rsid w:val="0023390F"/>
    <w:rsid w:val="002339AD"/>
    <w:rsid w:val="00233F9E"/>
    <w:rsid w:val="00234157"/>
    <w:rsid w:val="0023416C"/>
    <w:rsid w:val="00234834"/>
    <w:rsid w:val="0023488D"/>
    <w:rsid w:val="002349A6"/>
    <w:rsid w:val="00234DA9"/>
    <w:rsid w:val="002351BA"/>
    <w:rsid w:val="002351EE"/>
    <w:rsid w:val="0023534C"/>
    <w:rsid w:val="002354EB"/>
    <w:rsid w:val="002355BA"/>
    <w:rsid w:val="00235BB6"/>
    <w:rsid w:val="00235EEC"/>
    <w:rsid w:val="00235F9F"/>
    <w:rsid w:val="0023608F"/>
    <w:rsid w:val="002360E5"/>
    <w:rsid w:val="0023664E"/>
    <w:rsid w:val="002368FF"/>
    <w:rsid w:val="002369A9"/>
    <w:rsid w:val="00236DE4"/>
    <w:rsid w:val="002373E1"/>
    <w:rsid w:val="0023750B"/>
    <w:rsid w:val="00237599"/>
    <w:rsid w:val="00237611"/>
    <w:rsid w:val="0023779C"/>
    <w:rsid w:val="00237AE1"/>
    <w:rsid w:val="00237B7F"/>
    <w:rsid w:val="00237D6B"/>
    <w:rsid w:val="00237DE2"/>
    <w:rsid w:val="00240052"/>
    <w:rsid w:val="002400B0"/>
    <w:rsid w:val="00240736"/>
    <w:rsid w:val="00240B88"/>
    <w:rsid w:val="00240E60"/>
    <w:rsid w:val="00240FD0"/>
    <w:rsid w:val="0024104C"/>
    <w:rsid w:val="00241093"/>
    <w:rsid w:val="00241128"/>
    <w:rsid w:val="00241379"/>
    <w:rsid w:val="002415A8"/>
    <w:rsid w:val="002415AD"/>
    <w:rsid w:val="00241650"/>
    <w:rsid w:val="00241698"/>
    <w:rsid w:val="0024183E"/>
    <w:rsid w:val="00241B3D"/>
    <w:rsid w:val="00241B9C"/>
    <w:rsid w:val="00241C8F"/>
    <w:rsid w:val="00241CCC"/>
    <w:rsid w:val="00241CF8"/>
    <w:rsid w:val="00241DAA"/>
    <w:rsid w:val="00241FDB"/>
    <w:rsid w:val="00242624"/>
    <w:rsid w:val="0024279D"/>
    <w:rsid w:val="00242AD2"/>
    <w:rsid w:val="00242F37"/>
    <w:rsid w:val="002432E1"/>
    <w:rsid w:val="00243474"/>
    <w:rsid w:val="002435C4"/>
    <w:rsid w:val="00243674"/>
    <w:rsid w:val="00243755"/>
    <w:rsid w:val="002438CF"/>
    <w:rsid w:val="00243B1C"/>
    <w:rsid w:val="00243C40"/>
    <w:rsid w:val="00243DFC"/>
    <w:rsid w:val="0024445F"/>
    <w:rsid w:val="00244BFA"/>
    <w:rsid w:val="00244F6F"/>
    <w:rsid w:val="0024524E"/>
    <w:rsid w:val="002452D2"/>
    <w:rsid w:val="0024541B"/>
    <w:rsid w:val="0024551E"/>
    <w:rsid w:val="0024591F"/>
    <w:rsid w:val="00245CDC"/>
    <w:rsid w:val="00246BEC"/>
    <w:rsid w:val="00246FC1"/>
    <w:rsid w:val="00246FD8"/>
    <w:rsid w:val="002470A8"/>
    <w:rsid w:val="00247465"/>
    <w:rsid w:val="00247625"/>
    <w:rsid w:val="002501CE"/>
    <w:rsid w:val="0025044C"/>
    <w:rsid w:val="002506DA"/>
    <w:rsid w:val="00250C69"/>
    <w:rsid w:val="00250EF1"/>
    <w:rsid w:val="00250F12"/>
    <w:rsid w:val="00251035"/>
    <w:rsid w:val="002513EE"/>
    <w:rsid w:val="002514A6"/>
    <w:rsid w:val="00251687"/>
    <w:rsid w:val="0025183A"/>
    <w:rsid w:val="00251A25"/>
    <w:rsid w:val="00251CED"/>
    <w:rsid w:val="00251EF0"/>
    <w:rsid w:val="00252203"/>
    <w:rsid w:val="002528BB"/>
    <w:rsid w:val="002528FC"/>
    <w:rsid w:val="00252A89"/>
    <w:rsid w:val="00252AAE"/>
    <w:rsid w:val="00252B13"/>
    <w:rsid w:val="00252CB3"/>
    <w:rsid w:val="00252F81"/>
    <w:rsid w:val="002531D0"/>
    <w:rsid w:val="00253573"/>
    <w:rsid w:val="002537CE"/>
    <w:rsid w:val="00253BD2"/>
    <w:rsid w:val="00253D51"/>
    <w:rsid w:val="00253DE6"/>
    <w:rsid w:val="00253E3E"/>
    <w:rsid w:val="00253F06"/>
    <w:rsid w:val="00253F1B"/>
    <w:rsid w:val="002540FE"/>
    <w:rsid w:val="0025416C"/>
    <w:rsid w:val="002541BC"/>
    <w:rsid w:val="00254625"/>
    <w:rsid w:val="0025489E"/>
    <w:rsid w:val="002549A6"/>
    <w:rsid w:val="002549B9"/>
    <w:rsid w:val="00254A3E"/>
    <w:rsid w:val="00254ADF"/>
    <w:rsid w:val="00254AEC"/>
    <w:rsid w:val="00254B15"/>
    <w:rsid w:val="00254C21"/>
    <w:rsid w:val="00255015"/>
    <w:rsid w:val="002550F0"/>
    <w:rsid w:val="0025529E"/>
    <w:rsid w:val="002552DE"/>
    <w:rsid w:val="00255480"/>
    <w:rsid w:val="0025573F"/>
    <w:rsid w:val="002557EF"/>
    <w:rsid w:val="00255900"/>
    <w:rsid w:val="002559F1"/>
    <w:rsid w:val="002561F1"/>
    <w:rsid w:val="00256259"/>
    <w:rsid w:val="00256272"/>
    <w:rsid w:val="0025666C"/>
    <w:rsid w:val="00256806"/>
    <w:rsid w:val="00256832"/>
    <w:rsid w:val="00256890"/>
    <w:rsid w:val="00256BA9"/>
    <w:rsid w:val="00256CBC"/>
    <w:rsid w:val="0025712D"/>
    <w:rsid w:val="00257149"/>
    <w:rsid w:val="0025714E"/>
    <w:rsid w:val="002574C6"/>
    <w:rsid w:val="0025784F"/>
    <w:rsid w:val="00257A97"/>
    <w:rsid w:val="00260322"/>
    <w:rsid w:val="0026033C"/>
    <w:rsid w:val="00260501"/>
    <w:rsid w:val="002605C0"/>
    <w:rsid w:val="002607DF"/>
    <w:rsid w:val="00260CAC"/>
    <w:rsid w:val="00260D72"/>
    <w:rsid w:val="0026104E"/>
    <w:rsid w:val="0026130A"/>
    <w:rsid w:val="00261689"/>
    <w:rsid w:val="00261751"/>
    <w:rsid w:val="00261A7C"/>
    <w:rsid w:val="00261AEB"/>
    <w:rsid w:val="00261B0E"/>
    <w:rsid w:val="00261E54"/>
    <w:rsid w:val="00261F21"/>
    <w:rsid w:val="0026214A"/>
    <w:rsid w:val="00262153"/>
    <w:rsid w:val="0026266C"/>
    <w:rsid w:val="00262772"/>
    <w:rsid w:val="00262861"/>
    <w:rsid w:val="00262A14"/>
    <w:rsid w:val="00262D83"/>
    <w:rsid w:val="00262E1C"/>
    <w:rsid w:val="0026311F"/>
    <w:rsid w:val="00263140"/>
    <w:rsid w:val="002634BA"/>
    <w:rsid w:val="00263561"/>
    <w:rsid w:val="00263677"/>
    <w:rsid w:val="002636B7"/>
    <w:rsid w:val="002638DB"/>
    <w:rsid w:val="00263BAF"/>
    <w:rsid w:val="00263D87"/>
    <w:rsid w:val="00263DDF"/>
    <w:rsid w:val="00264001"/>
    <w:rsid w:val="002641E9"/>
    <w:rsid w:val="00264226"/>
    <w:rsid w:val="00264394"/>
    <w:rsid w:val="0026453D"/>
    <w:rsid w:val="0026481C"/>
    <w:rsid w:val="00264B09"/>
    <w:rsid w:val="00265138"/>
    <w:rsid w:val="00265592"/>
    <w:rsid w:val="002655BC"/>
    <w:rsid w:val="00265650"/>
    <w:rsid w:val="00265C0E"/>
    <w:rsid w:val="00265E17"/>
    <w:rsid w:val="00265E3D"/>
    <w:rsid w:val="00266368"/>
    <w:rsid w:val="002663AB"/>
    <w:rsid w:val="002663FF"/>
    <w:rsid w:val="002664B2"/>
    <w:rsid w:val="0026655B"/>
    <w:rsid w:val="002665CD"/>
    <w:rsid w:val="00266643"/>
    <w:rsid w:val="00266671"/>
    <w:rsid w:val="00266B54"/>
    <w:rsid w:val="00266F38"/>
    <w:rsid w:val="00266F58"/>
    <w:rsid w:val="00267213"/>
    <w:rsid w:val="002672AE"/>
    <w:rsid w:val="00267453"/>
    <w:rsid w:val="002674FE"/>
    <w:rsid w:val="0026772B"/>
    <w:rsid w:val="0026772D"/>
    <w:rsid w:val="00267795"/>
    <w:rsid w:val="00267CD0"/>
    <w:rsid w:val="00267D07"/>
    <w:rsid w:val="00267D17"/>
    <w:rsid w:val="00267EA9"/>
    <w:rsid w:val="00270A7F"/>
    <w:rsid w:val="002714D4"/>
    <w:rsid w:val="0027174E"/>
    <w:rsid w:val="002717B0"/>
    <w:rsid w:val="002719D4"/>
    <w:rsid w:val="00271AE7"/>
    <w:rsid w:val="00271AF9"/>
    <w:rsid w:val="00272281"/>
    <w:rsid w:val="00272326"/>
    <w:rsid w:val="0027249E"/>
    <w:rsid w:val="00272A12"/>
    <w:rsid w:val="00272B5F"/>
    <w:rsid w:val="00272F73"/>
    <w:rsid w:val="0027322B"/>
    <w:rsid w:val="0027325C"/>
    <w:rsid w:val="002735A8"/>
    <w:rsid w:val="002737C4"/>
    <w:rsid w:val="002739BF"/>
    <w:rsid w:val="002739D2"/>
    <w:rsid w:val="00273D6F"/>
    <w:rsid w:val="00274247"/>
    <w:rsid w:val="002742A9"/>
    <w:rsid w:val="0027477D"/>
    <w:rsid w:val="00274783"/>
    <w:rsid w:val="00274CC9"/>
    <w:rsid w:val="00274DF9"/>
    <w:rsid w:val="00274E5A"/>
    <w:rsid w:val="00274E6F"/>
    <w:rsid w:val="00274E8E"/>
    <w:rsid w:val="00274FD0"/>
    <w:rsid w:val="002752FB"/>
    <w:rsid w:val="002755F1"/>
    <w:rsid w:val="0027573F"/>
    <w:rsid w:val="00275829"/>
    <w:rsid w:val="00275862"/>
    <w:rsid w:val="002758E0"/>
    <w:rsid w:val="002759B6"/>
    <w:rsid w:val="00275A0B"/>
    <w:rsid w:val="0027603A"/>
    <w:rsid w:val="00276135"/>
    <w:rsid w:val="002761D8"/>
    <w:rsid w:val="002763A4"/>
    <w:rsid w:val="002764B1"/>
    <w:rsid w:val="00276731"/>
    <w:rsid w:val="00276802"/>
    <w:rsid w:val="00276A39"/>
    <w:rsid w:val="00276AE6"/>
    <w:rsid w:val="00276E9F"/>
    <w:rsid w:val="00277557"/>
    <w:rsid w:val="0027760D"/>
    <w:rsid w:val="002776E0"/>
    <w:rsid w:val="002777BB"/>
    <w:rsid w:val="00277AEE"/>
    <w:rsid w:val="00277B61"/>
    <w:rsid w:val="00277C89"/>
    <w:rsid w:val="00277EA9"/>
    <w:rsid w:val="00277EAA"/>
    <w:rsid w:val="00277F8B"/>
    <w:rsid w:val="00280053"/>
    <w:rsid w:val="002800C5"/>
    <w:rsid w:val="002803BF"/>
    <w:rsid w:val="0028059D"/>
    <w:rsid w:val="0028092F"/>
    <w:rsid w:val="0028093F"/>
    <w:rsid w:val="0028098F"/>
    <w:rsid w:val="002809C5"/>
    <w:rsid w:val="00280BBF"/>
    <w:rsid w:val="00280BE0"/>
    <w:rsid w:val="00280E38"/>
    <w:rsid w:val="00281054"/>
    <w:rsid w:val="00281225"/>
    <w:rsid w:val="002813AF"/>
    <w:rsid w:val="00281A38"/>
    <w:rsid w:val="00281C91"/>
    <w:rsid w:val="00281D59"/>
    <w:rsid w:val="00281D78"/>
    <w:rsid w:val="002820BC"/>
    <w:rsid w:val="00282216"/>
    <w:rsid w:val="00282446"/>
    <w:rsid w:val="002829A7"/>
    <w:rsid w:val="00282AD1"/>
    <w:rsid w:val="00282D45"/>
    <w:rsid w:val="002833BB"/>
    <w:rsid w:val="002834E8"/>
    <w:rsid w:val="0028357C"/>
    <w:rsid w:val="00283665"/>
    <w:rsid w:val="00283826"/>
    <w:rsid w:val="00283E46"/>
    <w:rsid w:val="00283FB5"/>
    <w:rsid w:val="00283FC4"/>
    <w:rsid w:val="002842D8"/>
    <w:rsid w:val="00284421"/>
    <w:rsid w:val="002846B0"/>
    <w:rsid w:val="00284886"/>
    <w:rsid w:val="00284ADA"/>
    <w:rsid w:val="00284CD5"/>
    <w:rsid w:val="002851E6"/>
    <w:rsid w:val="002856D8"/>
    <w:rsid w:val="002857BD"/>
    <w:rsid w:val="00285834"/>
    <w:rsid w:val="002858D1"/>
    <w:rsid w:val="00285BE1"/>
    <w:rsid w:val="0028618D"/>
    <w:rsid w:val="002864EB"/>
    <w:rsid w:val="00286806"/>
    <w:rsid w:val="00286AA6"/>
    <w:rsid w:val="00286B10"/>
    <w:rsid w:val="00286DE7"/>
    <w:rsid w:val="00286FA0"/>
    <w:rsid w:val="002870B8"/>
    <w:rsid w:val="002871DD"/>
    <w:rsid w:val="00287AB6"/>
    <w:rsid w:val="00287BC2"/>
    <w:rsid w:val="00287E78"/>
    <w:rsid w:val="00290399"/>
    <w:rsid w:val="002904E0"/>
    <w:rsid w:val="00290CCF"/>
    <w:rsid w:val="00290D0A"/>
    <w:rsid w:val="0029114A"/>
    <w:rsid w:val="0029123C"/>
    <w:rsid w:val="0029126A"/>
    <w:rsid w:val="0029128D"/>
    <w:rsid w:val="00291306"/>
    <w:rsid w:val="002913CD"/>
    <w:rsid w:val="0029198E"/>
    <w:rsid w:val="00291ACD"/>
    <w:rsid w:val="00291C9E"/>
    <w:rsid w:val="00291DC5"/>
    <w:rsid w:val="00291F15"/>
    <w:rsid w:val="00292276"/>
    <w:rsid w:val="002922D4"/>
    <w:rsid w:val="0029245E"/>
    <w:rsid w:val="00292489"/>
    <w:rsid w:val="00292B70"/>
    <w:rsid w:val="00292CE3"/>
    <w:rsid w:val="00293386"/>
    <w:rsid w:val="002933D0"/>
    <w:rsid w:val="0029351A"/>
    <w:rsid w:val="00293549"/>
    <w:rsid w:val="002936FE"/>
    <w:rsid w:val="002938A9"/>
    <w:rsid w:val="00293A90"/>
    <w:rsid w:val="00293AA8"/>
    <w:rsid w:val="002941BD"/>
    <w:rsid w:val="00294298"/>
    <w:rsid w:val="00294533"/>
    <w:rsid w:val="0029471D"/>
    <w:rsid w:val="00294C27"/>
    <w:rsid w:val="00294C49"/>
    <w:rsid w:val="00294CCB"/>
    <w:rsid w:val="00294D95"/>
    <w:rsid w:val="00294EA9"/>
    <w:rsid w:val="00294EB7"/>
    <w:rsid w:val="002952F3"/>
    <w:rsid w:val="002955FD"/>
    <w:rsid w:val="002959C1"/>
    <w:rsid w:val="00295C15"/>
    <w:rsid w:val="00295CD5"/>
    <w:rsid w:val="002960CA"/>
    <w:rsid w:val="00296161"/>
    <w:rsid w:val="002961C7"/>
    <w:rsid w:val="00296396"/>
    <w:rsid w:val="00296425"/>
    <w:rsid w:val="0029646D"/>
    <w:rsid w:val="0029650D"/>
    <w:rsid w:val="00296570"/>
    <w:rsid w:val="002966FF"/>
    <w:rsid w:val="00296761"/>
    <w:rsid w:val="00296846"/>
    <w:rsid w:val="00296ACE"/>
    <w:rsid w:val="00296E74"/>
    <w:rsid w:val="00296EFB"/>
    <w:rsid w:val="002973E5"/>
    <w:rsid w:val="002975E8"/>
    <w:rsid w:val="00297FCA"/>
    <w:rsid w:val="002A0078"/>
    <w:rsid w:val="002A0696"/>
    <w:rsid w:val="002A08AD"/>
    <w:rsid w:val="002A0DF8"/>
    <w:rsid w:val="002A11E6"/>
    <w:rsid w:val="002A1383"/>
    <w:rsid w:val="002A15A0"/>
    <w:rsid w:val="002A1813"/>
    <w:rsid w:val="002A19B5"/>
    <w:rsid w:val="002A1AD0"/>
    <w:rsid w:val="002A1D09"/>
    <w:rsid w:val="002A1F8B"/>
    <w:rsid w:val="002A2113"/>
    <w:rsid w:val="002A23E4"/>
    <w:rsid w:val="002A23E8"/>
    <w:rsid w:val="002A26C6"/>
    <w:rsid w:val="002A2AB0"/>
    <w:rsid w:val="002A2E96"/>
    <w:rsid w:val="002A300D"/>
    <w:rsid w:val="002A3018"/>
    <w:rsid w:val="002A3444"/>
    <w:rsid w:val="002A37EA"/>
    <w:rsid w:val="002A3CA6"/>
    <w:rsid w:val="002A3D2A"/>
    <w:rsid w:val="002A3E1F"/>
    <w:rsid w:val="002A3E61"/>
    <w:rsid w:val="002A41E7"/>
    <w:rsid w:val="002A426E"/>
    <w:rsid w:val="002A4575"/>
    <w:rsid w:val="002A488F"/>
    <w:rsid w:val="002A48A1"/>
    <w:rsid w:val="002A4934"/>
    <w:rsid w:val="002A4C0E"/>
    <w:rsid w:val="002A4C0F"/>
    <w:rsid w:val="002A4E17"/>
    <w:rsid w:val="002A5452"/>
    <w:rsid w:val="002A5942"/>
    <w:rsid w:val="002A5979"/>
    <w:rsid w:val="002A5AAA"/>
    <w:rsid w:val="002A5B2C"/>
    <w:rsid w:val="002A5D82"/>
    <w:rsid w:val="002A5DD7"/>
    <w:rsid w:val="002A5E4C"/>
    <w:rsid w:val="002A6550"/>
    <w:rsid w:val="002A675F"/>
    <w:rsid w:val="002A67EF"/>
    <w:rsid w:val="002A68D1"/>
    <w:rsid w:val="002A6A29"/>
    <w:rsid w:val="002A6AFA"/>
    <w:rsid w:val="002A6D43"/>
    <w:rsid w:val="002A7354"/>
    <w:rsid w:val="002A7834"/>
    <w:rsid w:val="002A78E1"/>
    <w:rsid w:val="002A7AFB"/>
    <w:rsid w:val="002A7DC4"/>
    <w:rsid w:val="002A7FE6"/>
    <w:rsid w:val="002B0029"/>
    <w:rsid w:val="002B0173"/>
    <w:rsid w:val="002B038D"/>
    <w:rsid w:val="002B03EF"/>
    <w:rsid w:val="002B04B2"/>
    <w:rsid w:val="002B066A"/>
    <w:rsid w:val="002B0C29"/>
    <w:rsid w:val="002B0DA3"/>
    <w:rsid w:val="002B1137"/>
    <w:rsid w:val="002B11CE"/>
    <w:rsid w:val="002B1269"/>
    <w:rsid w:val="002B1304"/>
    <w:rsid w:val="002B138E"/>
    <w:rsid w:val="002B139C"/>
    <w:rsid w:val="002B13FF"/>
    <w:rsid w:val="002B1423"/>
    <w:rsid w:val="002B1577"/>
    <w:rsid w:val="002B1A30"/>
    <w:rsid w:val="002B1A92"/>
    <w:rsid w:val="002B1F2D"/>
    <w:rsid w:val="002B20C0"/>
    <w:rsid w:val="002B24FD"/>
    <w:rsid w:val="002B251C"/>
    <w:rsid w:val="002B27B0"/>
    <w:rsid w:val="002B2FE4"/>
    <w:rsid w:val="002B314C"/>
    <w:rsid w:val="002B3286"/>
    <w:rsid w:val="002B330F"/>
    <w:rsid w:val="002B3400"/>
    <w:rsid w:val="002B342A"/>
    <w:rsid w:val="002B3AD5"/>
    <w:rsid w:val="002B3B31"/>
    <w:rsid w:val="002B3E1D"/>
    <w:rsid w:val="002B3E43"/>
    <w:rsid w:val="002B3ECF"/>
    <w:rsid w:val="002B497E"/>
    <w:rsid w:val="002B4A18"/>
    <w:rsid w:val="002B4D5C"/>
    <w:rsid w:val="002B5020"/>
    <w:rsid w:val="002B5268"/>
    <w:rsid w:val="002B5568"/>
    <w:rsid w:val="002B5592"/>
    <w:rsid w:val="002B5774"/>
    <w:rsid w:val="002B585B"/>
    <w:rsid w:val="002B5BA0"/>
    <w:rsid w:val="002B5BD6"/>
    <w:rsid w:val="002B5C6F"/>
    <w:rsid w:val="002B5F66"/>
    <w:rsid w:val="002B5FAB"/>
    <w:rsid w:val="002B6029"/>
    <w:rsid w:val="002B6098"/>
    <w:rsid w:val="002B6124"/>
    <w:rsid w:val="002B6269"/>
    <w:rsid w:val="002B6543"/>
    <w:rsid w:val="002B67F0"/>
    <w:rsid w:val="002B6F42"/>
    <w:rsid w:val="002B6FC5"/>
    <w:rsid w:val="002B741A"/>
    <w:rsid w:val="002B7E3B"/>
    <w:rsid w:val="002B7E5C"/>
    <w:rsid w:val="002C0066"/>
    <w:rsid w:val="002C02A6"/>
    <w:rsid w:val="002C03C0"/>
    <w:rsid w:val="002C03EA"/>
    <w:rsid w:val="002C095C"/>
    <w:rsid w:val="002C0C1F"/>
    <w:rsid w:val="002C0CB6"/>
    <w:rsid w:val="002C10BA"/>
    <w:rsid w:val="002C1187"/>
    <w:rsid w:val="002C11B9"/>
    <w:rsid w:val="002C1252"/>
    <w:rsid w:val="002C1373"/>
    <w:rsid w:val="002C1A1C"/>
    <w:rsid w:val="002C1BB0"/>
    <w:rsid w:val="002C22EA"/>
    <w:rsid w:val="002C2489"/>
    <w:rsid w:val="002C24CD"/>
    <w:rsid w:val="002C2656"/>
    <w:rsid w:val="002C2F7C"/>
    <w:rsid w:val="002C30E0"/>
    <w:rsid w:val="002C310E"/>
    <w:rsid w:val="002C3190"/>
    <w:rsid w:val="002C32BF"/>
    <w:rsid w:val="002C375F"/>
    <w:rsid w:val="002C38FC"/>
    <w:rsid w:val="002C3985"/>
    <w:rsid w:val="002C3EC3"/>
    <w:rsid w:val="002C3F11"/>
    <w:rsid w:val="002C420B"/>
    <w:rsid w:val="002C4316"/>
    <w:rsid w:val="002C44C7"/>
    <w:rsid w:val="002C4667"/>
    <w:rsid w:val="002C482C"/>
    <w:rsid w:val="002C4864"/>
    <w:rsid w:val="002C4CA6"/>
    <w:rsid w:val="002C4D03"/>
    <w:rsid w:val="002C4F07"/>
    <w:rsid w:val="002C513F"/>
    <w:rsid w:val="002C527C"/>
    <w:rsid w:val="002C5364"/>
    <w:rsid w:val="002C5A41"/>
    <w:rsid w:val="002C5AA3"/>
    <w:rsid w:val="002C5B0C"/>
    <w:rsid w:val="002C5D32"/>
    <w:rsid w:val="002C5D72"/>
    <w:rsid w:val="002C5E74"/>
    <w:rsid w:val="002C5F4C"/>
    <w:rsid w:val="002C5F78"/>
    <w:rsid w:val="002C60F6"/>
    <w:rsid w:val="002C6167"/>
    <w:rsid w:val="002C62B0"/>
    <w:rsid w:val="002C62C6"/>
    <w:rsid w:val="002C6322"/>
    <w:rsid w:val="002C6461"/>
    <w:rsid w:val="002C67C1"/>
    <w:rsid w:val="002C6A7A"/>
    <w:rsid w:val="002C6AAB"/>
    <w:rsid w:val="002C6C78"/>
    <w:rsid w:val="002C6C88"/>
    <w:rsid w:val="002C6DDB"/>
    <w:rsid w:val="002C72C4"/>
    <w:rsid w:val="002C7421"/>
    <w:rsid w:val="002C7557"/>
    <w:rsid w:val="002C7574"/>
    <w:rsid w:val="002C768C"/>
    <w:rsid w:val="002C76C8"/>
    <w:rsid w:val="002C7979"/>
    <w:rsid w:val="002C7A89"/>
    <w:rsid w:val="002D0197"/>
    <w:rsid w:val="002D0404"/>
    <w:rsid w:val="002D0462"/>
    <w:rsid w:val="002D0554"/>
    <w:rsid w:val="002D05C0"/>
    <w:rsid w:val="002D0C5B"/>
    <w:rsid w:val="002D0DD3"/>
    <w:rsid w:val="002D0EAF"/>
    <w:rsid w:val="002D1278"/>
    <w:rsid w:val="002D14CA"/>
    <w:rsid w:val="002D1560"/>
    <w:rsid w:val="002D168F"/>
    <w:rsid w:val="002D1769"/>
    <w:rsid w:val="002D195D"/>
    <w:rsid w:val="002D1BF4"/>
    <w:rsid w:val="002D1C83"/>
    <w:rsid w:val="002D1CC7"/>
    <w:rsid w:val="002D1F84"/>
    <w:rsid w:val="002D20D3"/>
    <w:rsid w:val="002D25D0"/>
    <w:rsid w:val="002D270E"/>
    <w:rsid w:val="002D2836"/>
    <w:rsid w:val="002D2934"/>
    <w:rsid w:val="002D293A"/>
    <w:rsid w:val="002D2A6B"/>
    <w:rsid w:val="002D3180"/>
    <w:rsid w:val="002D3907"/>
    <w:rsid w:val="002D3B1E"/>
    <w:rsid w:val="002D3BFB"/>
    <w:rsid w:val="002D3D49"/>
    <w:rsid w:val="002D3DFD"/>
    <w:rsid w:val="002D4199"/>
    <w:rsid w:val="002D4330"/>
    <w:rsid w:val="002D44EF"/>
    <w:rsid w:val="002D45F6"/>
    <w:rsid w:val="002D48BA"/>
    <w:rsid w:val="002D4930"/>
    <w:rsid w:val="002D4CFD"/>
    <w:rsid w:val="002D4F93"/>
    <w:rsid w:val="002D4FBB"/>
    <w:rsid w:val="002D52F7"/>
    <w:rsid w:val="002D53DD"/>
    <w:rsid w:val="002D56CC"/>
    <w:rsid w:val="002D5921"/>
    <w:rsid w:val="002D5AD4"/>
    <w:rsid w:val="002D5E2A"/>
    <w:rsid w:val="002D6172"/>
    <w:rsid w:val="002D63BC"/>
    <w:rsid w:val="002D63D9"/>
    <w:rsid w:val="002D6508"/>
    <w:rsid w:val="002D6519"/>
    <w:rsid w:val="002D6671"/>
    <w:rsid w:val="002D67B8"/>
    <w:rsid w:val="002D682A"/>
    <w:rsid w:val="002D6E4B"/>
    <w:rsid w:val="002D7270"/>
    <w:rsid w:val="002D7436"/>
    <w:rsid w:val="002D759A"/>
    <w:rsid w:val="002D7842"/>
    <w:rsid w:val="002D78D3"/>
    <w:rsid w:val="002D7A58"/>
    <w:rsid w:val="002D7DD5"/>
    <w:rsid w:val="002D7DF4"/>
    <w:rsid w:val="002D7F2C"/>
    <w:rsid w:val="002D7F7D"/>
    <w:rsid w:val="002E0032"/>
    <w:rsid w:val="002E01C0"/>
    <w:rsid w:val="002E0312"/>
    <w:rsid w:val="002E0358"/>
    <w:rsid w:val="002E03F8"/>
    <w:rsid w:val="002E050F"/>
    <w:rsid w:val="002E0E29"/>
    <w:rsid w:val="002E107C"/>
    <w:rsid w:val="002E130E"/>
    <w:rsid w:val="002E14A6"/>
    <w:rsid w:val="002E1F54"/>
    <w:rsid w:val="002E1F89"/>
    <w:rsid w:val="002E2578"/>
    <w:rsid w:val="002E2603"/>
    <w:rsid w:val="002E2E2D"/>
    <w:rsid w:val="002E2F94"/>
    <w:rsid w:val="002E3121"/>
    <w:rsid w:val="002E3ADC"/>
    <w:rsid w:val="002E3AE1"/>
    <w:rsid w:val="002E3C84"/>
    <w:rsid w:val="002E3CA8"/>
    <w:rsid w:val="002E410F"/>
    <w:rsid w:val="002E4159"/>
    <w:rsid w:val="002E4289"/>
    <w:rsid w:val="002E4545"/>
    <w:rsid w:val="002E4814"/>
    <w:rsid w:val="002E4A0F"/>
    <w:rsid w:val="002E4A30"/>
    <w:rsid w:val="002E4B73"/>
    <w:rsid w:val="002E4B8B"/>
    <w:rsid w:val="002E4D99"/>
    <w:rsid w:val="002E525D"/>
    <w:rsid w:val="002E558B"/>
    <w:rsid w:val="002E5696"/>
    <w:rsid w:val="002E56F0"/>
    <w:rsid w:val="002E57B6"/>
    <w:rsid w:val="002E5E73"/>
    <w:rsid w:val="002E5F39"/>
    <w:rsid w:val="002E60A7"/>
    <w:rsid w:val="002E61DB"/>
    <w:rsid w:val="002E624A"/>
    <w:rsid w:val="002E62C0"/>
    <w:rsid w:val="002E64ED"/>
    <w:rsid w:val="002E6602"/>
    <w:rsid w:val="002E6784"/>
    <w:rsid w:val="002E6A6C"/>
    <w:rsid w:val="002E6AB7"/>
    <w:rsid w:val="002E6BBB"/>
    <w:rsid w:val="002E6D2D"/>
    <w:rsid w:val="002E6D86"/>
    <w:rsid w:val="002E6F0B"/>
    <w:rsid w:val="002E7190"/>
    <w:rsid w:val="002E72EF"/>
    <w:rsid w:val="002E76C9"/>
    <w:rsid w:val="002E7763"/>
    <w:rsid w:val="002E77C3"/>
    <w:rsid w:val="002E7C42"/>
    <w:rsid w:val="002E7D03"/>
    <w:rsid w:val="002E7D16"/>
    <w:rsid w:val="002E7D4B"/>
    <w:rsid w:val="002E7D94"/>
    <w:rsid w:val="002E7E33"/>
    <w:rsid w:val="002E7E9A"/>
    <w:rsid w:val="002E7F9F"/>
    <w:rsid w:val="002F0056"/>
    <w:rsid w:val="002F0598"/>
    <w:rsid w:val="002F05BA"/>
    <w:rsid w:val="002F091D"/>
    <w:rsid w:val="002F09CD"/>
    <w:rsid w:val="002F0B44"/>
    <w:rsid w:val="002F0E81"/>
    <w:rsid w:val="002F1227"/>
    <w:rsid w:val="002F14D8"/>
    <w:rsid w:val="002F163D"/>
    <w:rsid w:val="002F1654"/>
    <w:rsid w:val="002F1803"/>
    <w:rsid w:val="002F1902"/>
    <w:rsid w:val="002F19C7"/>
    <w:rsid w:val="002F1BD6"/>
    <w:rsid w:val="002F1E21"/>
    <w:rsid w:val="002F1E38"/>
    <w:rsid w:val="002F20A1"/>
    <w:rsid w:val="002F21B9"/>
    <w:rsid w:val="002F21DA"/>
    <w:rsid w:val="002F2394"/>
    <w:rsid w:val="002F28A9"/>
    <w:rsid w:val="002F2B11"/>
    <w:rsid w:val="002F2CE8"/>
    <w:rsid w:val="002F3075"/>
    <w:rsid w:val="002F3139"/>
    <w:rsid w:val="002F369B"/>
    <w:rsid w:val="002F37D7"/>
    <w:rsid w:val="002F38CA"/>
    <w:rsid w:val="002F3AE7"/>
    <w:rsid w:val="002F412E"/>
    <w:rsid w:val="002F4191"/>
    <w:rsid w:val="002F423C"/>
    <w:rsid w:val="002F5530"/>
    <w:rsid w:val="002F55D2"/>
    <w:rsid w:val="002F55FE"/>
    <w:rsid w:val="002F568C"/>
    <w:rsid w:val="002F60FC"/>
    <w:rsid w:val="002F63FF"/>
    <w:rsid w:val="002F643E"/>
    <w:rsid w:val="002F64C6"/>
    <w:rsid w:val="002F65A3"/>
    <w:rsid w:val="002F6B0F"/>
    <w:rsid w:val="002F703E"/>
    <w:rsid w:val="002F724B"/>
    <w:rsid w:val="002F75EE"/>
    <w:rsid w:val="002F75F1"/>
    <w:rsid w:val="002F7747"/>
    <w:rsid w:val="002F7A45"/>
    <w:rsid w:val="002F7B6F"/>
    <w:rsid w:val="002F7E65"/>
    <w:rsid w:val="003005B3"/>
    <w:rsid w:val="0030069D"/>
    <w:rsid w:val="003006FB"/>
    <w:rsid w:val="00300897"/>
    <w:rsid w:val="003009BB"/>
    <w:rsid w:val="0030105E"/>
    <w:rsid w:val="00301064"/>
    <w:rsid w:val="003010BA"/>
    <w:rsid w:val="003013D5"/>
    <w:rsid w:val="003014BF"/>
    <w:rsid w:val="00301625"/>
    <w:rsid w:val="00302668"/>
    <w:rsid w:val="003026B4"/>
    <w:rsid w:val="003027AD"/>
    <w:rsid w:val="003028B6"/>
    <w:rsid w:val="00302D1E"/>
    <w:rsid w:val="00302E09"/>
    <w:rsid w:val="00303604"/>
    <w:rsid w:val="003036BF"/>
    <w:rsid w:val="003037A2"/>
    <w:rsid w:val="00303850"/>
    <w:rsid w:val="00303974"/>
    <w:rsid w:val="00303BEB"/>
    <w:rsid w:val="00303E62"/>
    <w:rsid w:val="00303E6D"/>
    <w:rsid w:val="00304055"/>
    <w:rsid w:val="003045A7"/>
    <w:rsid w:val="003049DE"/>
    <w:rsid w:val="003049FA"/>
    <w:rsid w:val="00304CB9"/>
    <w:rsid w:val="00304E89"/>
    <w:rsid w:val="00304EB3"/>
    <w:rsid w:val="00305058"/>
    <w:rsid w:val="00305179"/>
    <w:rsid w:val="003053A1"/>
    <w:rsid w:val="0030546E"/>
    <w:rsid w:val="00305580"/>
    <w:rsid w:val="00305894"/>
    <w:rsid w:val="00305E25"/>
    <w:rsid w:val="00305F31"/>
    <w:rsid w:val="0030605D"/>
    <w:rsid w:val="00306361"/>
    <w:rsid w:val="00306398"/>
    <w:rsid w:val="0030643A"/>
    <w:rsid w:val="003065E6"/>
    <w:rsid w:val="0030691E"/>
    <w:rsid w:val="003069AE"/>
    <w:rsid w:val="00306AC3"/>
    <w:rsid w:val="00306B8A"/>
    <w:rsid w:val="00306CBF"/>
    <w:rsid w:val="00306EE9"/>
    <w:rsid w:val="0030714A"/>
    <w:rsid w:val="003073BA"/>
    <w:rsid w:val="00307517"/>
    <w:rsid w:val="0030756A"/>
    <w:rsid w:val="00307868"/>
    <w:rsid w:val="00307CC5"/>
    <w:rsid w:val="00307CC7"/>
    <w:rsid w:val="00307E9D"/>
    <w:rsid w:val="00307ED2"/>
    <w:rsid w:val="003102BB"/>
    <w:rsid w:val="00310409"/>
    <w:rsid w:val="00310483"/>
    <w:rsid w:val="0031051A"/>
    <w:rsid w:val="003105D2"/>
    <w:rsid w:val="00310693"/>
    <w:rsid w:val="0031094A"/>
    <w:rsid w:val="00310A10"/>
    <w:rsid w:val="00310B08"/>
    <w:rsid w:val="00310B7A"/>
    <w:rsid w:val="00310C6D"/>
    <w:rsid w:val="00310DC7"/>
    <w:rsid w:val="00311035"/>
    <w:rsid w:val="003112A2"/>
    <w:rsid w:val="0031155D"/>
    <w:rsid w:val="003117B9"/>
    <w:rsid w:val="0031182D"/>
    <w:rsid w:val="003118D5"/>
    <w:rsid w:val="00311A32"/>
    <w:rsid w:val="00311A62"/>
    <w:rsid w:val="00311BD3"/>
    <w:rsid w:val="00311D9C"/>
    <w:rsid w:val="00311DC5"/>
    <w:rsid w:val="00311E0B"/>
    <w:rsid w:val="00311E37"/>
    <w:rsid w:val="00311FF9"/>
    <w:rsid w:val="00312082"/>
    <w:rsid w:val="003124DC"/>
    <w:rsid w:val="0031254F"/>
    <w:rsid w:val="00312609"/>
    <w:rsid w:val="003128F6"/>
    <w:rsid w:val="00312B0C"/>
    <w:rsid w:val="00312DEC"/>
    <w:rsid w:val="00312FA7"/>
    <w:rsid w:val="003130A7"/>
    <w:rsid w:val="003130B8"/>
    <w:rsid w:val="00313393"/>
    <w:rsid w:val="00313780"/>
    <w:rsid w:val="003138BC"/>
    <w:rsid w:val="00313924"/>
    <w:rsid w:val="00313A8E"/>
    <w:rsid w:val="00313D4C"/>
    <w:rsid w:val="00313DA8"/>
    <w:rsid w:val="00313FA5"/>
    <w:rsid w:val="00314245"/>
    <w:rsid w:val="003143D7"/>
    <w:rsid w:val="003147D6"/>
    <w:rsid w:val="00314C29"/>
    <w:rsid w:val="00315373"/>
    <w:rsid w:val="003154F8"/>
    <w:rsid w:val="00316030"/>
    <w:rsid w:val="00316117"/>
    <w:rsid w:val="003162C0"/>
    <w:rsid w:val="00316436"/>
    <w:rsid w:val="003167CE"/>
    <w:rsid w:val="003168DD"/>
    <w:rsid w:val="00316916"/>
    <w:rsid w:val="00316BB9"/>
    <w:rsid w:val="00316BC1"/>
    <w:rsid w:val="00316E5F"/>
    <w:rsid w:val="00316E85"/>
    <w:rsid w:val="00316F23"/>
    <w:rsid w:val="0031740A"/>
    <w:rsid w:val="003175C1"/>
    <w:rsid w:val="00317676"/>
    <w:rsid w:val="003176F6"/>
    <w:rsid w:val="00317756"/>
    <w:rsid w:val="00317A06"/>
    <w:rsid w:val="00317B1C"/>
    <w:rsid w:val="00320100"/>
    <w:rsid w:val="00320140"/>
    <w:rsid w:val="0032020E"/>
    <w:rsid w:val="003205F3"/>
    <w:rsid w:val="003208F5"/>
    <w:rsid w:val="00320F1D"/>
    <w:rsid w:val="00320F3C"/>
    <w:rsid w:val="0032110B"/>
    <w:rsid w:val="0032119F"/>
    <w:rsid w:val="003211C9"/>
    <w:rsid w:val="003212F2"/>
    <w:rsid w:val="003214B6"/>
    <w:rsid w:val="00321507"/>
    <w:rsid w:val="00321644"/>
    <w:rsid w:val="003218F6"/>
    <w:rsid w:val="00321BAD"/>
    <w:rsid w:val="00321BDC"/>
    <w:rsid w:val="003220F5"/>
    <w:rsid w:val="003221C9"/>
    <w:rsid w:val="00322270"/>
    <w:rsid w:val="0032245D"/>
    <w:rsid w:val="00322893"/>
    <w:rsid w:val="003229BA"/>
    <w:rsid w:val="00322BBB"/>
    <w:rsid w:val="0032313E"/>
    <w:rsid w:val="003231AB"/>
    <w:rsid w:val="0032330B"/>
    <w:rsid w:val="00323375"/>
    <w:rsid w:val="0032387D"/>
    <w:rsid w:val="003238A6"/>
    <w:rsid w:val="00323CAD"/>
    <w:rsid w:val="00323D5B"/>
    <w:rsid w:val="00323D78"/>
    <w:rsid w:val="00323EDD"/>
    <w:rsid w:val="0032416B"/>
    <w:rsid w:val="003243C5"/>
    <w:rsid w:val="00324431"/>
    <w:rsid w:val="00324555"/>
    <w:rsid w:val="00324575"/>
    <w:rsid w:val="003245A6"/>
    <w:rsid w:val="0032464F"/>
    <w:rsid w:val="00324816"/>
    <w:rsid w:val="0032494B"/>
    <w:rsid w:val="00324E70"/>
    <w:rsid w:val="00324FEC"/>
    <w:rsid w:val="00325108"/>
    <w:rsid w:val="0032556E"/>
    <w:rsid w:val="003256F0"/>
    <w:rsid w:val="003257FD"/>
    <w:rsid w:val="0032587F"/>
    <w:rsid w:val="00325941"/>
    <w:rsid w:val="00325A7E"/>
    <w:rsid w:val="00325C56"/>
    <w:rsid w:val="00325F15"/>
    <w:rsid w:val="00326125"/>
    <w:rsid w:val="003261BC"/>
    <w:rsid w:val="00326347"/>
    <w:rsid w:val="003265A9"/>
    <w:rsid w:val="00326879"/>
    <w:rsid w:val="00326A14"/>
    <w:rsid w:val="00326B03"/>
    <w:rsid w:val="00326C18"/>
    <w:rsid w:val="00326D1F"/>
    <w:rsid w:val="00326EA4"/>
    <w:rsid w:val="00327014"/>
    <w:rsid w:val="0032712A"/>
    <w:rsid w:val="00327195"/>
    <w:rsid w:val="00327363"/>
    <w:rsid w:val="00327423"/>
    <w:rsid w:val="003275FF"/>
    <w:rsid w:val="00327845"/>
    <w:rsid w:val="00327A3F"/>
    <w:rsid w:val="00327AFA"/>
    <w:rsid w:val="00327C5E"/>
    <w:rsid w:val="00327D55"/>
    <w:rsid w:val="003308FC"/>
    <w:rsid w:val="00330A68"/>
    <w:rsid w:val="00331226"/>
    <w:rsid w:val="00331486"/>
    <w:rsid w:val="0033176C"/>
    <w:rsid w:val="00331864"/>
    <w:rsid w:val="00331AF0"/>
    <w:rsid w:val="00331C4D"/>
    <w:rsid w:val="00331DB9"/>
    <w:rsid w:val="00331ED4"/>
    <w:rsid w:val="00331FAE"/>
    <w:rsid w:val="003327DA"/>
    <w:rsid w:val="00332BD2"/>
    <w:rsid w:val="003330C1"/>
    <w:rsid w:val="003332C7"/>
    <w:rsid w:val="00333582"/>
    <w:rsid w:val="0033381D"/>
    <w:rsid w:val="003339D2"/>
    <w:rsid w:val="00333D5E"/>
    <w:rsid w:val="00334090"/>
    <w:rsid w:val="003342C3"/>
    <w:rsid w:val="003343A1"/>
    <w:rsid w:val="003344B2"/>
    <w:rsid w:val="003348B3"/>
    <w:rsid w:val="00334A25"/>
    <w:rsid w:val="00334B8E"/>
    <w:rsid w:val="00334C68"/>
    <w:rsid w:val="00334C7A"/>
    <w:rsid w:val="00334DFB"/>
    <w:rsid w:val="00335201"/>
    <w:rsid w:val="0033543D"/>
    <w:rsid w:val="00335476"/>
    <w:rsid w:val="003354AB"/>
    <w:rsid w:val="003354DC"/>
    <w:rsid w:val="00335668"/>
    <w:rsid w:val="0033580D"/>
    <w:rsid w:val="00335971"/>
    <w:rsid w:val="00335A12"/>
    <w:rsid w:val="00335BB4"/>
    <w:rsid w:val="00336079"/>
    <w:rsid w:val="0033656F"/>
    <w:rsid w:val="003366FA"/>
    <w:rsid w:val="00336755"/>
    <w:rsid w:val="0033692D"/>
    <w:rsid w:val="00336953"/>
    <w:rsid w:val="003369D5"/>
    <w:rsid w:val="00336A83"/>
    <w:rsid w:val="00336C6D"/>
    <w:rsid w:val="00336C94"/>
    <w:rsid w:val="00336D68"/>
    <w:rsid w:val="00336D73"/>
    <w:rsid w:val="00336F1E"/>
    <w:rsid w:val="00336FD7"/>
    <w:rsid w:val="003375F6"/>
    <w:rsid w:val="00337663"/>
    <w:rsid w:val="003376EC"/>
    <w:rsid w:val="0033785C"/>
    <w:rsid w:val="00337EEB"/>
    <w:rsid w:val="00340028"/>
    <w:rsid w:val="00340042"/>
    <w:rsid w:val="0034017E"/>
    <w:rsid w:val="00340488"/>
    <w:rsid w:val="003406EF"/>
    <w:rsid w:val="003408DA"/>
    <w:rsid w:val="00340A28"/>
    <w:rsid w:val="00340A4C"/>
    <w:rsid w:val="00340A50"/>
    <w:rsid w:val="00340B58"/>
    <w:rsid w:val="00340C5E"/>
    <w:rsid w:val="00340CDF"/>
    <w:rsid w:val="00340D46"/>
    <w:rsid w:val="00341156"/>
    <w:rsid w:val="00341764"/>
    <w:rsid w:val="003417DC"/>
    <w:rsid w:val="0034183B"/>
    <w:rsid w:val="003418BF"/>
    <w:rsid w:val="00341A40"/>
    <w:rsid w:val="00341A93"/>
    <w:rsid w:val="00341AD8"/>
    <w:rsid w:val="00341BE7"/>
    <w:rsid w:val="00341D56"/>
    <w:rsid w:val="00341E03"/>
    <w:rsid w:val="00342056"/>
    <w:rsid w:val="00342214"/>
    <w:rsid w:val="003422CF"/>
    <w:rsid w:val="003423A0"/>
    <w:rsid w:val="003423FD"/>
    <w:rsid w:val="00342519"/>
    <w:rsid w:val="00342865"/>
    <w:rsid w:val="0034292C"/>
    <w:rsid w:val="00342AD5"/>
    <w:rsid w:val="00342FA1"/>
    <w:rsid w:val="00343020"/>
    <w:rsid w:val="003432BE"/>
    <w:rsid w:val="003432FE"/>
    <w:rsid w:val="003433F0"/>
    <w:rsid w:val="003434EC"/>
    <w:rsid w:val="00343649"/>
    <w:rsid w:val="00343CA2"/>
    <w:rsid w:val="003440C5"/>
    <w:rsid w:val="00344A76"/>
    <w:rsid w:val="00344B85"/>
    <w:rsid w:val="00344BBC"/>
    <w:rsid w:val="00344F01"/>
    <w:rsid w:val="00344F77"/>
    <w:rsid w:val="00345001"/>
    <w:rsid w:val="003450C9"/>
    <w:rsid w:val="00345192"/>
    <w:rsid w:val="00345388"/>
    <w:rsid w:val="0034590D"/>
    <w:rsid w:val="00345EE6"/>
    <w:rsid w:val="0034605E"/>
    <w:rsid w:val="003463C6"/>
    <w:rsid w:val="00346821"/>
    <w:rsid w:val="0034687E"/>
    <w:rsid w:val="00346892"/>
    <w:rsid w:val="00346C50"/>
    <w:rsid w:val="00346DE4"/>
    <w:rsid w:val="0034715F"/>
    <w:rsid w:val="003471FF"/>
    <w:rsid w:val="00347220"/>
    <w:rsid w:val="0034742B"/>
    <w:rsid w:val="003474AC"/>
    <w:rsid w:val="00347AD4"/>
    <w:rsid w:val="00347B95"/>
    <w:rsid w:val="00347D9C"/>
    <w:rsid w:val="00347DD6"/>
    <w:rsid w:val="00350024"/>
    <w:rsid w:val="0035042E"/>
    <w:rsid w:val="0035043D"/>
    <w:rsid w:val="00350688"/>
    <w:rsid w:val="00350782"/>
    <w:rsid w:val="003507C1"/>
    <w:rsid w:val="003507D4"/>
    <w:rsid w:val="0035084A"/>
    <w:rsid w:val="0035087C"/>
    <w:rsid w:val="003509C9"/>
    <w:rsid w:val="00350ACB"/>
    <w:rsid w:val="00350C14"/>
    <w:rsid w:val="00350D0E"/>
    <w:rsid w:val="00350EB5"/>
    <w:rsid w:val="00350FFE"/>
    <w:rsid w:val="00351147"/>
    <w:rsid w:val="0035146C"/>
    <w:rsid w:val="00351575"/>
    <w:rsid w:val="0035170E"/>
    <w:rsid w:val="0035180C"/>
    <w:rsid w:val="00351B09"/>
    <w:rsid w:val="00352078"/>
    <w:rsid w:val="00352B34"/>
    <w:rsid w:val="00352CBD"/>
    <w:rsid w:val="0035300B"/>
    <w:rsid w:val="003530B7"/>
    <w:rsid w:val="003530ED"/>
    <w:rsid w:val="00353203"/>
    <w:rsid w:val="00353351"/>
    <w:rsid w:val="003533C4"/>
    <w:rsid w:val="00353769"/>
    <w:rsid w:val="003539CB"/>
    <w:rsid w:val="00353A09"/>
    <w:rsid w:val="00353A1D"/>
    <w:rsid w:val="00353B75"/>
    <w:rsid w:val="00353BDC"/>
    <w:rsid w:val="00353EC2"/>
    <w:rsid w:val="0035406D"/>
    <w:rsid w:val="00354625"/>
    <w:rsid w:val="00354652"/>
    <w:rsid w:val="00354837"/>
    <w:rsid w:val="00354A29"/>
    <w:rsid w:val="00354B8F"/>
    <w:rsid w:val="00354BA0"/>
    <w:rsid w:val="0035526A"/>
    <w:rsid w:val="00355351"/>
    <w:rsid w:val="003553CC"/>
    <w:rsid w:val="003554B3"/>
    <w:rsid w:val="00355514"/>
    <w:rsid w:val="00355684"/>
    <w:rsid w:val="003556A6"/>
    <w:rsid w:val="003558CB"/>
    <w:rsid w:val="00355920"/>
    <w:rsid w:val="0035619A"/>
    <w:rsid w:val="003561A7"/>
    <w:rsid w:val="00356334"/>
    <w:rsid w:val="0035637A"/>
    <w:rsid w:val="00356508"/>
    <w:rsid w:val="0035660C"/>
    <w:rsid w:val="0035683F"/>
    <w:rsid w:val="00356B07"/>
    <w:rsid w:val="00356C96"/>
    <w:rsid w:val="00356E55"/>
    <w:rsid w:val="00357301"/>
    <w:rsid w:val="003574E1"/>
    <w:rsid w:val="003579F8"/>
    <w:rsid w:val="00357B22"/>
    <w:rsid w:val="00357C50"/>
    <w:rsid w:val="00357D1F"/>
    <w:rsid w:val="00357D8E"/>
    <w:rsid w:val="00360198"/>
    <w:rsid w:val="003602FA"/>
    <w:rsid w:val="0036068E"/>
    <w:rsid w:val="00360874"/>
    <w:rsid w:val="003608A6"/>
    <w:rsid w:val="003608E6"/>
    <w:rsid w:val="003609A2"/>
    <w:rsid w:val="00360A9F"/>
    <w:rsid w:val="00360B58"/>
    <w:rsid w:val="00360BBF"/>
    <w:rsid w:val="00360CC6"/>
    <w:rsid w:val="00360CD6"/>
    <w:rsid w:val="00360D35"/>
    <w:rsid w:val="00360F0A"/>
    <w:rsid w:val="00361133"/>
    <w:rsid w:val="0036124A"/>
    <w:rsid w:val="003613BA"/>
    <w:rsid w:val="00361628"/>
    <w:rsid w:val="0036163A"/>
    <w:rsid w:val="00361686"/>
    <w:rsid w:val="00361780"/>
    <w:rsid w:val="003617B0"/>
    <w:rsid w:val="0036188C"/>
    <w:rsid w:val="00361A3E"/>
    <w:rsid w:val="00361ED0"/>
    <w:rsid w:val="003625F4"/>
    <w:rsid w:val="0036275D"/>
    <w:rsid w:val="003628D4"/>
    <w:rsid w:val="00362D8E"/>
    <w:rsid w:val="00362DB2"/>
    <w:rsid w:val="0036312A"/>
    <w:rsid w:val="003631C9"/>
    <w:rsid w:val="003631DC"/>
    <w:rsid w:val="00363566"/>
    <w:rsid w:val="0036390A"/>
    <w:rsid w:val="00363911"/>
    <w:rsid w:val="00363E65"/>
    <w:rsid w:val="00363EA5"/>
    <w:rsid w:val="00364066"/>
    <w:rsid w:val="0036439E"/>
    <w:rsid w:val="003645FE"/>
    <w:rsid w:val="00364761"/>
    <w:rsid w:val="003648E6"/>
    <w:rsid w:val="00364A00"/>
    <w:rsid w:val="00364A87"/>
    <w:rsid w:val="00364E10"/>
    <w:rsid w:val="003651AF"/>
    <w:rsid w:val="0036535B"/>
    <w:rsid w:val="003656B7"/>
    <w:rsid w:val="0036574A"/>
    <w:rsid w:val="0036589A"/>
    <w:rsid w:val="0036599A"/>
    <w:rsid w:val="003659FE"/>
    <w:rsid w:val="00366216"/>
    <w:rsid w:val="0036668C"/>
    <w:rsid w:val="00366731"/>
    <w:rsid w:val="00366914"/>
    <w:rsid w:val="003669C4"/>
    <w:rsid w:val="0036700A"/>
    <w:rsid w:val="003672F9"/>
    <w:rsid w:val="00367590"/>
    <w:rsid w:val="0036762E"/>
    <w:rsid w:val="003676C3"/>
    <w:rsid w:val="003676F7"/>
    <w:rsid w:val="0036772A"/>
    <w:rsid w:val="00367C8F"/>
    <w:rsid w:val="00367DE2"/>
    <w:rsid w:val="00367ED4"/>
    <w:rsid w:val="00367FB7"/>
    <w:rsid w:val="00367FF3"/>
    <w:rsid w:val="00370051"/>
    <w:rsid w:val="0037009B"/>
    <w:rsid w:val="00370215"/>
    <w:rsid w:val="00370334"/>
    <w:rsid w:val="003705D0"/>
    <w:rsid w:val="003705FD"/>
    <w:rsid w:val="003707D8"/>
    <w:rsid w:val="003709E6"/>
    <w:rsid w:val="00371015"/>
    <w:rsid w:val="00371053"/>
    <w:rsid w:val="00371750"/>
    <w:rsid w:val="003717E3"/>
    <w:rsid w:val="003718F9"/>
    <w:rsid w:val="00371943"/>
    <w:rsid w:val="003719D8"/>
    <w:rsid w:val="00371A57"/>
    <w:rsid w:val="00371D84"/>
    <w:rsid w:val="00371E15"/>
    <w:rsid w:val="00371E29"/>
    <w:rsid w:val="00371E6E"/>
    <w:rsid w:val="00371FEA"/>
    <w:rsid w:val="0037230E"/>
    <w:rsid w:val="003723BB"/>
    <w:rsid w:val="00372445"/>
    <w:rsid w:val="00372604"/>
    <w:rsid w:val="00372771"/>
    <w:rsid w:val="00372ACE"/>
    <w:rsid w:val="00372AD0"/>
    <w:rsid w:val="00372EC2"/>
    <w:rsid w:val="00372EFA"/>
    <w:rsid w:val="00372FFA"/>
    <w:rsid w:val="0037303B"/>
    <w:rsid w:val="003730F3"/>
    <w:rsid w:val="003738D0"/>
    <w:rsid w:val="0037393A"/>
    <w:rsid w:val="00373A55"/>
    <w:rsid w:val="00373B8C"/>
    <w:rsid w:val="00373D23"/>
    <w:rsid w:val="00373E00"/>
    <w:rsid w:val="00373E7B"/>
    <w:rsid w:val="00373EB7"/>
    <w:rsid w:val="00374296"/>
    <w:rsid w:val="0037485E"/>
    <w:rsid w:val="00374A85"/>
    <w:rsid w:val="00374E18"/>
    <w:rsid w:val="003754FB"/>
    <w:rsid w:val="003755A7"/>
    <w:rsid w:val="00375650"/>
    <w:rsid w:val="003756D5"/>
    <w:rsid w:val="00375725"/>
    <w:rsid w:val="00375799"/>
    <w:rsid w:val="00375839"/>
    <w:rsid w:val="00375C4A"/>
    <w:rsid w:val="00375CFA"/>
    <w:rsid w:val="00375F0E"/>
    <w:rsid w:val="0037610F"/>
    <w:rsid w:val="00376336"/>
    <w:rsid w:val="0037661D"/>
    <w:rsid w:val="00376965"/>
    <w:rsid w:val="003769A6"/>
    <w:rsid w:val="00376AE5"/>
    <w:rsid w:val="00376B2E"/>
    <w:rsid w:val="00376B5A"/>
    <w:rsid w:val="00376B90"/>
    <w:rsid w:val="00376C14"/>
    <w:rsid w:val="00376CCC"/>
    <w:rsid w:val="00376E0F"/>
    <w:rsid w:val="00376F88"/>
    <w:rsid w:val="00377148"/>
    <w:rsid w:val="0037718B"/>
    <w:rsid w:val="0037720A"/>
    <w:rsid w:val="003776F5"/>
    <w:rsid w:val="00377BC1"/>
    <w:rsid w:val="00380374"/>
    <w:rsid w:val="00380396"/>
    <w:rsid w:val="003806DD"/>
    <w:rsid w:val="003807FC"/>
    <w:rsid w:val="00380CD9"/>
    <w:rsid w:val="00380FEE"/>
    <w:rsid w:val="00381014"/>
    <w:rsid w:val="00381154"/>
    <w:rsid w:val="003814A1"/>
    <w:rsid w:val="00381673"/>
    <w:rsid w:val="00381890"/>
    <w:rsid w:val="00381BDD"/>
    <w:rsid w:val="00381D7F"/>
    <w:rsid w:val="0038272D"/>
    <w:rsid w:val="003829EE"/>
    <w:rsid w:val="00382ABB"/>
    <w:rsid w:val="00382B15"/>
    <w:rsid w:val="00382F3C"/>
    <w:rsid w:val="0038309B"/>
    <w:rsid w:val="003830DD"/>
    <w:rsid w:val="0038317C"/>
    <w:rsid w:val="0038336D"/>
    <w:rsid w:val="00383384"/>
    <w:rsid w:val="003833C0"/>
    <w:rsid w:val="00383479"/>
    <w:rsid w:val="003836DE"/>
    <w:rsid w:val="00383A73"/>
    <w:rsid w:val="00383B08"/>
    <w:rsid w:val="00383C80"/>
    <w:rsid w:val="00383EF8"/>
    <w:rsid w:val="003840AD"/>
    <w:rsid w:val="0038433C"/>
    <w:rsid w:val="0038445D"/>
    <w:rsid w:val="003845F6"/>
    <w:rsid w:val="0038482E"/>
    <w:rsid w:val="003849B8"/>
    <w:rsid w:val="00384A7C"/>
    <w:rsid w:val="00384C91"/>
    <w:rsid w:val="00384DFE"/>
    <w:rsid w:val="00384F21"/>
    <w:rsid w:val="00384F8A"/>
    <w:rsid w:val="00384FE6"/>
    <w:rsid w:val="0038507E"/>
    <w:rsid w:val="003850B1"/>
    <w:rsid w:val="00385298"/>
    <w:rsid w:val="00385612"/>
    <w:rsid w:val="00385879"/>
    <w:rsid w:val="003858AF"/>
    <w:rsid w:val="00385A01"/>
    <w:rsid w:val="00385A3D"/>
    <w:rsid w:val="00385BC7"/>
    <w:rsid w:val="00385C0F"/>
    <w:rsid w:val="00385E53"/>
    <w:rsid w:val="00386093"/>
    <w:rsid w:val="0038667B"/>
    <w:rsid w:val="0038674B"/>
    <w:rsid w:val="00386AA8"/>
    <w:rsid w:val="00386C1B"/>
    <w:rsid w:val="00386CFD"/>
    <w:rsid w:val="00386FAF"/>
    <w:rsid w:val="003870CD"/>
    <w:rsid w:val="0038717C"/>
    <w:rsid w:val="003871F5"/>
    <w:rsid w:val="00387279"/>
    <w:rsid w:val="0038730D"/>
    <w:rsid w:val="00387443"/>
    <w:rsid w:val="003876F2"/>
    <w:rsid w:val="0038775D"/>
    <w:rsid w:val="003877DD"/>
    <w:rsid w:val="00387835"/>
    <w:rsid w:val="003878B4"/>
    <w:rsid w:val="00387A0C"/>
    <w:rsid w:val="00387B47"/>
    <w:rsid w:val="00390067"/>
    <w:rsid w:val="003900D9"/>
    <w:rsid w:val="0039095A"/>
    <w:rsid w:val="00390BFB"/>
    <w:rsid w:val="00391045"/>
    <w:rsid w:val="003910FA"/>
    <w:rsid w:val="0039115E"/>
    <w:rsid w:val="0039116C"/>
    <w:rsid w:val="00391192"/>
    <w:rsid w:val="003911DE"/>
    <w:rsid w:val="0039132F"/>
    <w:rsid w:val="003914FA"/>
    <w:rsid w:val="003919BB"/>
    <w:rsid w:val="00391DF5"/>
    <w:rsid w:val="00391E8B"/>
    <w:rsid w:val="00391F85"/>
    <w:rsid w:val="0039230A"/>
    <w:rsid w:val="0039248D"/>
    <w:rsid w:val="003925CD"/>
    <w:rsid w:val="00392AC7"/>
    <w:rsid w:val="00392B7C"/>
    <w:rsid w:val="00392C3A"/>
    <w:rsid w:val="00392E89"/>
    <w:rsid w:val="00392F38"/>
    <w:rsid w:val="003932BD"/>
    <w:rsid w:val="0039361D"/>
    <w:rsid w:val="0039366D"/>
    <w:rsid w:val="00393726"/>
    <w:rsid w:val="00393831"/>
    <w:rsid w:val="00393874"/>
    <w:rsid w:val="00393968"/>
    <w:rsid w:val="00393D99"/>
    <w:rsid w:val="00394194"/>
    <w:rsid w:val="0039419E"/>
    <w:rsid w:val="0039433D"/>
    <w:rsid w:val="00394394"/>
    <w:rsid w:val="003945A8"/>
    <w:rsid w:val="003947FC"/>
    <w:rsid w:val="00394A97"/>
    <w:rsid w:val="00394C96"/>
    <w:rsid w:val="00394D70"/>
    <w:rsid w:val="00394EB1"/>
    <w:rsid w:val="00395168"/>
    <w:rsid w:val="003952A7"/>
    <w:rsid w:val="00395357"/>
    <w:rsid w:val="00395454"/>
    <w:rsid w:val="003954CF"/>
    <w:rsid w:val="0039580E"/>
    <w:rsid w:val="0039594F"/>
    <w:rsid w:val="00395A03"/>
    <w:rsid w:val="00395A3B"/>
    <w:rsid w:val="00395B75"/>
    <w:rsid w:val="00395C60"/>
    <w:rsid w:val="00396009"/>
    <w:rsid w:val="003963D7"/>
    <w:rsid w:val="0039644D"/>
    <w:rsid w:val="00396651"/>
    <w:rsid w:val="0039686E"/>
    <w:rsid w:val="00396928"/>
    <w:rsid w:val="00396931"/>
    <w:rsid w:val="00396B48"/>
    <w:rsid w:val="00396BD3"/>
    <w:rsid w:val="00396C04"/>
    <w:rsid w:val="00396F90"/>
    <w:rsid w:val="003979B0"/>
    <w:rsid w:val="00397AAE"/>
    <w:rsid w:val="00397D16"/>
    <w:rsid w:val="00397D80"/>
    <w:rsid w:val="00397E6B"/>
    <w:rsid w:val="00397FD2"/>
    <w:rsid w:val="003A0017"/>
    <w:rsid w:val="003A00BE"/>
    <w:rsid w:val="003A0DFC"/>
    <w:rsid w:val="003A13C8"/>
    <w:rsid w:val="003A1477"/>
    <w:rsid w:val="003A1521"/>
    <w:rsid w:val="003A1747"/>
    <w:rsid w:val="003A186C"/>
    <w:rsid w:val="003A1D63"/>
    <w:rsid w:val="003A1DF1"/>
    <w:rsid w:val="003A1EFE"/>
    <w:rsid w:val="003A212D"/>
    <w:rsid w:val="003A212F"/>
    <w:rsid w:val="003A2371"/>
    <w:rsid w:val="003A23B8"/>
    <w:rsid w:val="003A2682"/>
    <w:rsid w:val="003A26E3"/>
    <w:rsid w:val="003A2939"/>
    <w:rsid w:val="003A2BEE"/>
    <w:rsid w:val="003A2EC2"/>
    <w:rsid w:val="003A306F"/>
    <w:rsid w:val="003A37FF"/>
    <w:rsid w:val="003A3B81"/>
    <w:rsid w:val="003A3E56"/>
    <w:rsid w:val="003A3E88"/>
    <w:rsid w:val="003A3FC1"/>
    <w:rsid w:val="003A3FCD"/>
    <w:rsid w:val="003A4014"/>
    <w:rsid w:val="003A4112"/>
    <w:rsid w:val="003A4120"/>
    <w:rsid w:val="003A4234"/>
    <w:rsid w:val="003A44B2"/>
    <w:rsid w:val="003A4598"/>
    <w:rsid w:val="003A48E7"/>
    <w:rsid w:val="003A4947"/>
    <w:rsid w:val="003A4E47"/>
    <w:rsid w:val="003A5058"/>
    <w:rsid w:val="003A5122"/>
    <w:rsid w:val="003A5201"/>
    <w:rsid w:val="003A52D1"/>
    <w:rsid w:val="003A52F0"/>
    <w:rsid w:val="003A5408"/>
    <w:rsid w:val="003A54B4"/>
    <w:rsid w:val="003A5528"/>
    <w:rsid w:val="003A571A"/>
    <w:rsid w:val="003A5871"/>
    <w:rsid w:val="003A5896"/>
    <w:rsid w:val="003A59C1"/>
    <w:rsid w:val="003A5E64"/>
    <w:rsid w:val="003A5F59"/>
    <w:rsid w:val="003A6132"/>
    <w:rsid w:val="003A6162"/>
    <w:rsid w:val="003A6170"/>
    <w:rsid w:val="003A6280"/>
    <w:rsid w:val="003A6442"/>
    <w:rsid w:val="003A6470"/>
    <w:rsid w:val="003A6B08"/>
    <w:rsid w:val="003A6BC7"/>
    <w:rsid w:val="003A6FBD"/>
    <w:rsid w:val="003A704F"/>
    <w:rsid w:val="003A7234"/>
    <w:rsid w:val="003A73AC"/>
    <w:rsid w:val="003A790D"/>
    <w:rsid w:val="003A7D77"/>
    <w:rsid w:val="003A7EC7"/>
    <w:rsid w:val="003A7EEE"/>
    <w:rsid w:val="003B01B8"/>
    <w:rsid w:val="003B01BE"/>
    <w:rsid w:val="003B03EB"/>
    <w:rsid w:val="003B04A1"/>
    <w:rsid w:val="003B0736"/>
    <w:rsid w:val="003B0BB1"/>
    <w:rsid w:val="003B0CC0"/>
    <w:rsid w:val="003B0DC4"/>
    <w:rsid w:val="003B0DF4"/>
    <w:rsid w:val="003B0F77"/>
    <w:rsid w:val="003B1209"/>
    <w:rsid w:val="003B1294"/>
    <w:rsid w:val="003B157D"/>
    <w:rsid w:val="003B1620"/>
    <w:rsid w:val="003B171E"/>
    <w:rsid w:val="003B1A6E"/>
    <w:rsid w:val="003B1C8A"/>
    <w:rsid w:val="003B1E6D"/>
    <w:rsid w:val="003B2173"/>
    <w:rsid w:val="003B23CC"/>
    <w:rsid w:val="003B2410"/>
    <w:rsid w:val="003B293A"/>
    <w:rsid w:val="003B29BF"/>
    <w:rsid w:val="003B2C92"/>
    <w:rsid w:val="003B30EC"/>
    <w:rsid w:val="003B329F"/>
    <w:rsid w:val="003B3488"/>
    <w:rsid w:val="003B382D"/>
    <w:rsid w:val="003B3A5F"/>
    <w:rsid w:val="003B3C23"/>
    <w:rsid w:val="003B3E32"/>
    <w:rsid w:val="003B4042"/>
    <w:rsid w:val="003B42E4"/>
    <w:rsid w:val="003B43EA"/>
    <w:rsid w:val="003B48AB"/>
    <w:rsid w:val="003B4BF3"/>
    <w:rsid w:val="003B4DAD"/>
    <w:rsid w:val="003B5201"/>
    <w:rsid w:val="003B532C"/>
    <w:rsid w:val="003B5444"/>
    <w:rsid w:val="003B56CC"/>
    <w:rsid w:val="003B56E9"/>
    <w:rsid w:val="003B5A9A"/>
    <w:rsid w:val="003B5B45"/>
    <w:rsid w:val="003B5D27"/>
    <w:rsid w:val="003B5E68"/>
    <w:rsid w:val="003B5F6E"/>
    <w:rsid w:val="003B60BC"/>
    <w:rsid w:val="003B6128"/>
    <w:rsid w:val="003B65EA"/>
    <w:rsid w:val="003B6634"/>
    <w:rsid w:val="003B68DA"/>
    <w:rsid w:val="003B6921"/>
    <w:rsid w:val="003B6B83"/>
    <w:rsid w:val="003B6CCE"/>
    <w:rsid w:val="003B706B"/>
    <w:rsid w:val="003B70BC"/>
    <w:rsid w:val="003B72F9"/>
    <w:rsid w:val="003B73B1"/>
    <w:rsid w:val="003B7531"/>
    <w:rsid w:val="003B79D0"/>
    <w:rsid w:val="003B7EDA"/>
    <w:rsid w:val="003B7F17"/>
    <w:rsid w:val="003C010E"/>
    <w:rsid w:val="003C0165"/>
    <w:rsid w:val="003C0295"/>
    <w:rsid w:val="003C040A"/>
    <w:rsid w:val="003C07D0"/>
    <w:rsid w:val="003C0807"/>
    <w:rsid w:val="003C0B98"/>
    <w:rsid w:val="003C0CB7"/>
    <w:rsid w:val="003C0D38"/>
    <w:rsid w:val="003C0E7E"/>
    <w:rsid w:val="003C0E8C"/>
    <w:rsid w:val="003C0F9E"/>
    <w:rsid w:val="003C11E3"/>
    <w:rsid w:val="003C1449"/>
    <w:rsid w:val="003C1460"/>
    <w:rsid w:val="003C14B4"/>
    <w:rsid w:val="003C1528"/>
    <w:rsid w:val="003C181E"/>
    <w:rsid w:val="003C1949"/>
    <w:rsid w:val="003C199C"/>
    <w:rsid w:val="003C19B6"/>
    <w:rsid w:val="003C1B65"/>
    <w:rsid w:val="003C1CDF"/>
    <w:rsid w:val="003C1D61"/>
    <w:rsid w:val="003C1D7C"/>
    <w:rsid w:val="003C26AF"/>
    <w:rsid w:val="003C2A04"/>
    <w:rsid w:val="003C2A31"/>
    <w:rsid w:val="003C2A9F"/>
    <w:rsid w:val="003C2C2C"/>
    <w:rsid w:val="003C2EBD"/>
    <w:rsid w:val="003C3159"/>
    <w:rsid w:val="003C322F"/>
    <w:rsid w:val="003C3419"/>
    <w:rsid w:val="003C35DC"/>
    <w:rsid w:val="003C3630"/>
    <w:rsid w:val="003C3926"/>
    <w:rsid w:val="003C3A2B"/>
    <w:rsid w:val="003C3C22"/>
    <w:rsid w:val="003C3C71"/>
    <w:rsid w:val="003C3E2E"/>
    <w:rsid w:val="003C407B"/>
    <w:rsid w:val="003C40DF"/>
    <w:rsid w:val="003C43B5"/>
    <w:rsid w:val="003C4566"/>
    <w:rsid w:val="003C47C1"/>
    <w:rsid w:val="003C490E"/>
    <w:rsid w:val="003C4F43"/>
    <w:rsid w:val="003C501F"/>
    <w:rsid w:val="003C50EC"/>
    <w:rsid w:val="003C52FC"/>
    <w:rsid w:val="003C5435"/>
    <w:rsid w:val="003C5478"/>
    <w:rsid w:val="003C54D0"/>
    <w:rsid w:val="003C54D5"/>
    <w:rsid w:val="003C55C5"/>
    <w:rsid w:val="003C5630"/>
    <w:rsid w:val="003C56A3"/>
    <w:rsid w:val="003C5B2C"/>
    <w:rsid w:val="003C5F29"/>
    <w:rsid w:val="003C6259"/>
    <w:rsid w:val="003C6336"/>
    <w:rsid w:val="003C63F8"/>
    <w:rsid w:val="003C6744"/>
    <w:rsid w:val="003C67A2"/>
    <w:rsid w:val="003C6909"/>
    <w:rsid w:val="003C6963"/>
    <w:rsid w:val="003C6A67"/>
    <w:rsid w:val="003C6B2D"/>
    <w:rsid w:val="003C6B5F"/>
    <w:rsid w:val="003C6D15"/>
    <w:rsid w:val="003C6D5C"/>
    <w:rsid w:val="003C71AB"/>
    <w:rsid w:val="003C7414"/>
    <w:rsid w:val="003C7736"/>
    <w:rsid w:val="003C7836"/>
    <w:rsid w:val="003C79A5"/>
    <w:rsid w:val="003C7BC5"/>
    <w:rsid w:val="003C7CAF"/>
    <w:rsid w:val="003C7D6E"/>
    <w:rsid w:val="003C7F19"/>
    <w:rsid w:val="003D0132"/>
    <w:rsid w:val="003D01B5"/>
    <w:rsid w:val="003D0215"/>
    <w:rsid w:val="003D023D"/>
    <w:rsid w:val="003D0275"/>
    <w:rsid w:val="003D054B"/>
    <w:rsid w:val="003D0832"/>
    <w:rsid w:val="003D0B6C"/>
    <w:rsid w:val="003D0C47"/>
    <w:rsid w:val="003D0C8E"/>
    <w:rsid w:val="003D0E4A"/>
    <w:rsid w:val="003D0E70"/>
    <w:rsid w:val="003D14ED"/>
    <w:rsid w:val="003D1578"/>
    <w:rsid w:val="003D18D6"/>
    <w:rsid w:val="003D1A6E"/>
    <w:rsid w:val="003D1C35"/>
    <w:rsid w:val="003D1E51"/>
    <w:rsid w:val="003D1F0B"/>
    <w:rsid w:val="003D218F"/>
    <w:rsid w:val="003D2450"/>
    <w:rsid w:val="003D26E8"/>
    <w:rsid w:val="003D2721"/>
    <w:rsid w:val="003D281A"/>
    <w:rsid w:val="003D287F"/>
    <w:rsid w:val="003D29CF"/>
    <w:rsid w:val="003D2ABA"/>
    <w:rsid w:val="003D32B2"/>
    <w:rsid w:val="003D339A"/>
    <w:rsid w:val="003D33C5"/>
    <w:rsid w:val="003D36B0"/>
    <w:rsid w:val="003D37D2"/>
    <w:rsid w:val="003D3AFA"/>
    <w:rsid w:val="003D3C47"/>
    <w:rsid w:val="003D401E"/>
    <w:rsid w:val="003D409B"/>
    <w:rsid w:val="003D41A1"/>
    <w:rsid w:val="003D42D6"/>
    <w:rsid w:val="003D43BE"/>
    <w:rsid w:val="003D46F4"/>
    <w:rsid w:val="003D4701"/>
    <w:rsid w:val="003D48F6"/>
    <w:rsid w:val="003D4A0E"/>
    <w:rsid w:val="003D4A65"/>
    <w:rsid w:val="003D4D3F"/>
    <w:rsid w:val="003D4E19"/>
    <w:rsid w:val="003D4E97"/>
    <w:rsid w:val="003D4F4D"/>
    <w:rsid w:val="003D4FCB"/>
    <w:rsid w:val="003D5001"/>
    <w:rsid w:val="003D53C8"/>
    <w:rsid w:val="003D59A6"/>
    <w:rsid w:val="003D59D8"/>
    <w:rsid w:val="003D6716"/>
    <w:rsid w:val="003D6854"/>
    <w:rsid w:val="003D691E"/>
    <w:rsid w:val="003D6B97"/>
    <w:rsid w:val="003D6CA4"/>
    <w:rsid w:val="003D6DC9"/>
    <w:rsid w:val="003D71E1"/>
    <w:rsid w:val="003D76F3"/>
    <w:rsid w:val="003D78B8"/>
    <w:rsid w:val="003D7DA9"/>
    <w:rsid w:val="003D7F13"/>
    <w:rsid w:val="003E0167"/>
    <w:rsid w:val="003E01C6"/>
    <w:rsid w:val="003E08F6"/>
    <w:rsid w:val="003E0A08"/>
    <w:rsid w:val="003E0BA3"/>
    <w:rsid w:val="003E0BBE"/>
    <w:rsid w:val="003E0E79"/>
    <w:rsid w:val="003E1048"/>
    <w:rsid w:val="003E125D"/>
    <w:rsid w:val="003E1563"/>
    <w:rsid w:val="003E15CA"/>
    <w:rsid w:val="003E15FF"/>
    <w:rsid w:val="003E19F7"/>
    <w:rsid w:val="003E19FE"/>
    <w:rsid w:val="003E1B7D"/>
    <w:rsid w:val="003E1FD3"/>
    <w:rsid w:val="003E22EE"/>
    <w:rsid w:val="003E274B"/>
    <w:rsid w:val="003E2C45"/>
    <w:rsid w:val="003E2D4C"/>
    <w:rsid w:val="003E30CA"/>
    <w:rsid w:val="003E3165"/>
    <w:rsid w:val="003E345A"/>
    <w:rsid w:val="003E345B"/>
    <w:rsid w:val="003E34FF"/>
    <w:rsid w:val="003E3537"/>
    <w:rsid w:val="003E3707"/>
    <w:rsid w:val="003E384C"/>
    <w:rsid w:val="003E3852"/>
    <w:rsid w:val="003E3A53"/>
    <w:rsid w:val="003E3B11"/>
    <w:rsid w:val="003E3E82"/>
    <w:rsid w:val="003E3F29"/>
    <w:rsid w:val="003E3F87"/>
    <w:rsid w:val="003E415F"/>
    <w:rsid w:val="003E43AD"/>
    <w:rsid w:val="003E4747"/>
    <w:rsid w:val="003E480C"/>
    <w:rsid w:val="003E4B5C"/>
    <w:rsid w:val="003E4C24"/>
    <w:rsid w:val="003E4DCD"/>
    <w:rsid w:val="003E4E90"/>
    <w:rsid w:val="003E4F20"/>
    <w:rsid w:val="003E4FF9"/>
    <w:rsid w:val="003E5133"/>
    <w:rsid w:val="003E527A"/>
    <w:rsid w:val="003E53DB"/>
    <w:rsid w:val="003E53F5"/>
    <w:rsid w:val="003E565E"/>
    <w:rsid w:val="003E58D3"/>
    <w:rsid w:val="003E5922"/>
    <w:rsid w:val="003E5BA7"/>
    <w:rsid w:val="003E5C7C"/>
    <w:rsid w:val="003E5CB0"/>
    <w:rsid w:val="003E670C"/>
    <w:rsid w:val="003E68A1"/>
    <w:rsid w:val="003E6ED5"/>
    <w:rsid w:val="003E6FA1"/>
    <w:rsid w:val="003E70A3"/>
    <w:rsid w:val="003E734E"/>
    <w:rsid w:val="003E739A"/>
    <w:rsid w:val="003E77BD"/>
    <w:rsid w:val="003E7868"/>
    <w:rsid w:val="003E7BED"/>
    <w:rsid w:val="003E7D49"/>
    <w:rsid w:val="003E7FA0"/>
    <w:rsid w:val="003E7FB8"/>
    <w:rsid w:val="003F01BA"/>
    <w:rsid w:val="003F01E9"/>
    <w:rsid w:val="003F0205"/>
    <w:rsid w:val="003F0288"/>
    <w:rsid w:val="003F0528"/>
    <w:rsid w:val="003F0948"/>
    <w:rsid w:val="003F0B34"/>
    <w:rsid w:val="003F0C3E"/>
    <w:rsid w:val="003F0C4D"/>
    <w:rsid w:val="003F1060"/>
    <w:rsid w:val="003F122A"/>
    <w:rsid w:val="003F152B"/>
    <w:rsid w:val="003F1742"/>
    <w:rsid w:val="003F1ABD"/>
    <w:rsid w:val="003F1B55"/>
    <w:rsid w:val="003F1B9C"/>
    <w:rsid w:val="003F1E31"/>
    <w:rsid w:val="003F2ADB"/>
    <w:rsid w:val="003F2E9E"/>
    <w:rsid w:val="003F2F56"/>
    <w:rsid w:val="003F2FE3"/>
    <w:rsid w:val="003F3062"/>
    <w:rsid w:val="003F3096"/>
    <w:rsid w:val="003F33F4"/>
    <w:rsid w:val="003F34C4"/>
    <w:rsid w:val="003F3BFF"/>
    <w:rsid w:val="003F3C9E"/>
    <w:rsid w:val="003F3DC0"/>
    <w:rsid w:val="003F3E79"/>
    <w:rsid w:val="003F3FF1"/>
    <w:rsid w:val="003F4024"/>
    <w:rsid w:val="003F4029"/>
    <w:rsid w:val="003F434A"/>
    <w:rsid w:val="003F43A0"/>
    <w:rsid w:val="003F454C"/>
    <w:rsid w:val="003F4821"/>
    <w:rsid w:val="003F4897"/>
    <w:rsid w:val="003F48C2"/>
    <w:rsid w:val="003F48C6"/>
    <w:rsid w:val="003F4A2C"/>
    <w:rsid w:val="003F4AE1"/>
    <w:rsid w:val="003F4BD8"/>
    <w:rsid w:val="003F4D2D"/>
    <w:rsid w:val="003F4D37"/>
    <w:rsid w:val="003F4D60"/>
    <w:rsid w:val="003F4FF2"/>
    <w:rsid w:val="003F5056"/>
    <w:rsid w:val="003F533C"/>
    <w:rsid w:val="003F53CA"/>
    <w:rsid w:val="003F548D"/>
    <w:rsid w:val="003F5545"/>
    <w:rsid w:val="003F55E5"/>
    <w:rsid w:val="003F5605"/>
    <w:rsid w:val="003F576F"/>
    <w:rsid w:val="003F58C3"/>
    <w:rsid w:val="003F5C03"/>
    <w:rsid w:val="003F63FB"/>
    <w:rsid w:val="003F65D4"/>
    <w:rsid w:val="003F667F"/>
    <w:rsid w:val="003F6914"/>
    <w:rsid w:val="003F6A20"/>
    <w:rsid w:val="003F6BF3"/>
    <w:rsid w:val="003F6E8A"/>
    <w:rsid w:val="003F7147"/>
    <w:rsid w:val="003F772D"/>
    <w:rsid w:val="00400168"/>
    <w:rsid w:val="00400656"/>
    <w:rsid w:val="0040089F"/>
    <w:rsid w:val="0040092E"/>
    <w:rsid w:val="00400A50"/>
    <w:rsid w:val="00400B68"/>
    <w:rsid w:val="0040103A"/>
    <w:rsid w:val="00401110"/>
    <w:rsid w:val="00401136"/>
    <w:rsid w:val="0040123B"/>
    <w:rsid w:val="00401401"/>
    <w:rsid w:val="004015C2"/>
    <w:rsid w:val="0040174B"/>
    <w:rsid w:val="00401809"/>
    <w:rsid w:val="00401811"/>
    <w:rsid w:val="00401895"/>
    <w:rsid w:val="00401B7C"/>
    <w:rsid w:val="00401CF5"/>
    <w:rsid w:val="00401E19"/>
    <w:rsid w:val="00401E8D"/>
    <w:rsid w:val="004020B1"/>
    <w:rsid w:val="004021B0"/>
    <w:rsid w:val="004022BF"/>
    <w:rsid w:val="00402427"/>
    <w:rsid w:val="0040268F"/>
    <w:rsid w:val="004026A3"/>
    <w:rsid w:val="004026CD"/>
    <w:rsid w:val="004027E8"/>
    <w:rsid w:val="00402864"/>
    <w:rsid w:val="0040299D"/>
    <w:rsid w:val="004029B7"/>
    <w:rsid w:val="00402B32"/>
    <w:rsid w:val="00402CDE"/>
    <w:rsid w:val="00402EFF"/>
    <w:rsid w:val="00402F7A"/>
    <w:rsid w:val="00403528"/>
    <w:rsid w:val="004037AF"/>
    <w:rsid w:val="00403940"/>
    <w:rsid w:val="00403B8B"/>
    <w:rsid w:val="00404201"/>
    <w:rsid w:val="00404564"/>
    <w:rsid w:val="0040479C"/>
    <w:rsid w:val="00404A31"/>
    <w:rsid w:val="00404C0D"/>
    <w:rsid w:val="00404E0A"/>
    <w:rsid w:val="00404E75"/>
    <w:rsid w:val="004051CD"/>
    <w:rsid w:val="004052DD"/>
    <w:rsid w:val="004054B2"/>
    <w:rsid w:val="004056DA"/>
    <w:rsid w:val="004057AE"/>
    <w:rsid w:val="0040596A"/>
    <w:rsid w:val="00405981"/>
    <w:rsid w:val="004059E4"/>
    <w:rsid w:val="00405A0E"/>
    <w:rsid w:val="00405A56"/>
    <w:rsid w:val="00405AD8"/>
    <w:rsid w:val="00405B15"/>
    <w:rsid w:val="00405CD0"/>
    <w:rsid w:val="0040609E"/>
    <w:rsid w:val="004060A5"/>
    <w:rsid w:val="004064B0"/>
    <w:rsid w:val="00406993"/>
    <w:rsid w:val="004069BF"/>
    <w:rsid w:val="00406C6F"/>
    <w:rsid w:val="004074A7"/>
    <w:rsid w:val="004074D2"/>
    <w:rsid w:val="00407998"/>
    <w:rsid w:val="004079AD"/>
    <w:rsid w:val="00407AC1"/>
    <w:rsid w:val="00407B62"/>
    <w:rsid w:val="00407F4F"/>
    <w:rsid w:val="0041015C"/>
    <w:rsid w:val="0041022C"/>
    <w:rsid w:val="00410246"/>
    <w:rsid w:val="0041032A"/>
    <w:rsid w:val="004107CB"/>
    <w:rsid w:val="00410AF1"/>
    <w:rsid w:val="00410E97"/>
    <w:rsid w:val="00410EBF"/>
    <w:rsid w:val="00411498"/>
    <w:rsid w:val="004115FE"/>
    <w:rsid w:val="00412413"/>
    <w:rsid w:val="0041245A"/>
    <w:rsid w:val="0041256D"/>
    <w:rsid w:val="004125C9"/>
    <w:rsid w:val="0041284F"/>
    <w:rsid w:val="004129FA"/>
    <w:rsid w:val="00412BA0"/>
    <w:rsid w:val="00412CE4"/>
    <w:rsid w:val="00412CF2"/>
    <w:rsid w:val="00412FF9"/>
    <w:rsid w:val="004131B2"/>
    <w:rsid w:val="00413224"/>
    <w:rsid w:val="004133C6"/>
    <w:rsid w:val="004133E0"/>
    <w:rsid w:val="00413649"/>
    <w:rsid w:val="00413682"/>
    <w:rsid w:val="00413911"/>
    <w:rsid w:val="00413A46"/>
    <w:rsid w:val="00413B83"/>
    <w:rsid w:val="00413CAC"/>
    <w:rsid w:val="00413E5D"/>
    <w:rsid w:val="00413EDD"/>
    <w:rsid w:val="00413F5C"/>
    <w:rsid w:val="00414052"/>
    <w:rsid w:val="00414094"/>
    <w:rsid w:val="00414159"/>
    <w:rsid w:val="00414302"/>
    <w:rsid w:val="0041494D"/>
    <w:rsid w:val="0041495F"/>
    <w:rsid w:val="00414A69"/>
    <w:rsid w:val="00414C90"/>
    <w:rsid w:val="00414FAF"/>
    <w:rsid w:val="004152FE"/>
    <w:rsid w:val="00415823"/>
    <w:rsid w:val="0041593A"/>
    <w:rsid w:val="004159BA"/>
    <w:rsid w:val="00415B30"/>
    <w:rsid w:val="00415CD8"/>
    <w:rsid w:val="00415E70"/>
    <w:rsid w:val="00415F12"/>
    <w:rsid w:val="0041646C"/>
    <w:rsid w:val="0041685C"/>
    <w:rsid w:val="00416A87"/>
    <w:rsid w:val="00416B71"/>
    <w:rsid w:val="00417017"/>
    <w:rsid w:val="004171D1"/>
    <w:rsid w:val="00417493"/>
    <w:rsid w:val="0041749F"/>
    <w:rsid w:val="00417705"/>
    <w:rsid w:val="004177F0"/>
    <w:rsid w:val="0041782B"/>
    <w:rsid w:val="00417885"/>
    <w:rsid w:val="0041792C"/>
    <w:rsid w:val="00417AA1"/>
    <w:rsid w:val="00417BAD"/>
    <w:rsid w:val="00417F62"/>
    <w:rsid w:val="00420097"/>
    <w:rsid w:val="004201AD"/>
    <w:rsid w:val="00420275"/>
    <w:rsid w:val="00420343"/>
    <w:rsid w:val="00420357"/>
    <w:rsid w:val="00420A60"/>
    <w:rsid w:val="00420C79"/>
    <w:rsid w:val="00420C94"/>
    <w:rsid w:val="00420D0A"/>
    <w:rsid w:val="00420EC3"/>
    <w:rsid w:val="00420ED0"/>
    <w:rsid w:val="00421137"/>
    <w:rsid w:val="004214A4"/>
    <w:rsid w:val="004215BD"/>
    <w:rsid w:val="00421778"/>
    <w:rsid w:val="00421F2E"/>
    <w:rsid w:val="00422203"/>
    <w:rsid w:val="00422358"/>
    <w:rsid w:val="00422665"/>
    <w:rsid w:val="004227ED"/>
    <w:rsid w:val="00422B3C"/>
    <w:rsid w:val="00422C2A"/>
    <w:rsid w:val="00422C43"/>
    <w:rsid w:val="00422E66"/>
    <w:rsid w:val="0042335E"/>
    <w:rsid w:val="004234BB"/>
    <w:rsid w:val="0042350A"/>
    <w:rsid w:val="0042370A"/>
    <w:rsid w:val="00423A98"/>
    <w:rsid w:val="00423B4E"/>
    <w:rsid w:val="00423FC5"/>
    <w:rsid w:val="00423FD7"/>
    <w:rsid w:val="0042402D"/>
    <w:rsid w:val="00424ED8"/>
    <w:rsid w:val="00424F69"/>
    <w:rsid w:val="00425180"/>
    <w:rsid w:val="00425D03"/>
    <w:rsid w:val="00425FD7"/>
    <w:rsid w:val="004262FF"/>
    <w:rsid w:val="00426309"/>
    <w:rsid w:val="004267D8"/>
    <w:rsid w:val="004269F2"/>
    <w:rsid w:val="00426AE1"/>
    <w:rsid w:val="00426D68"/>
    <w:rsid w:val="00426FD5"/>
    <w:rsid w:val="00427059"/>
    <w:rsid w:val="0042735B"/>
    <w:rsid w:val="0042747F"/>
    <w:rsid w:val="0042765F"/>
    <w:rsid w:val="004278B6"/>
    <w:rsid w:val="004278C2"/>
    <w:rsid w:val="004279D3"/>
    <w:rsid w:val="00427A1F"/>
    <w:rsid w:val="00427AA1"/>
    <w:rsid w:val="00427D2C"/>
    <w:rsid w:val="00430157"/>
    <w:rsid w:val="0043076A"/>
    <w:rsid w:val="00430C16"/>
    <w:rsid w:val="00430C98"/>
    <w:rsid w:val="00430D3C"/>
    <w:rsid w:val="0043118C"/>
    <w:rsid w:val="0043130B"/>
    <w:rsid w:val="00431677"/>
    <w:rsid w:val="00431755"/>
    <w:rsid w:val="0043180B"/>
    <w:rsid w:val="00431B6E"/>
    <w:rsid w:val="00431C0E"/>
    <w:rsid w:val="00431C6C"/>
    <w:rsid w:val="00431E21"/>
    <w:rsid w:val="00431F93"/>
    <w:rsid w:val="0043253F"/>
    <w:rsid w:val="0043256E"/>
    <w:rsid w:val="004327CE"/>
    <w:rsid w:val="00432925"/>
    <w:rsid w:val="00432979"/>
    <w:rsid w:val="00432988"/>
    <w:rsid w:val="00432C7B"/>
    <w:rsid w:val="00432E5E"/>
    <w:rsid w:val="00433342"/>
    <w:rsid w:val="0043351A"/>
    <w:rsid w:val="0043359D"/>
    <w:rsid w:val="004336FD"/>
    <w:rsid w:val="0043376A"/>
    <w:rsid w:val="00433E2E"/>
    <w:rsid w:val="00433FF7"/>
    <w:rsid w:val="0043408D"/>
    <w:rsid w:val="004340B5"/>
    <w:rsid w:val="00434467"/>
    <w:rsid w:val="0043490C"/>
    <w:rsid w:val="00434950"/>
    <w:rsid w:val="004349B5"/>
    <w:rsid w:val="00434B61"/>
    <w:rsid w:val="00434B64"/>
    <w:rsid w:val="0043529C"/>
    <w:rsid w:val="00435771"/>
    <w:rsid w:val="0043585A"/>
    <w:rsid w:val="004359FE"/>
    <w:rsid w:val="00435BE0"/>
    <w:rsid w:val="00435C4C"/>
    <w:rsid w:val="00435E94"/>
    <w:rsid w:val="00436280"/>
    <w:rsid w:val="00436325"/>
    <w:rsid w:val="004363B3"/>
    <w:rsid w:val="00436429"/>
    <w:rsid w:val="004364AD"/>
    <w:rsid w:val="00436661"/>
    <w:rsid w:val="0043673D"/>
    <w:rsid w:val="00436942"/>
    <w:rsid w:val="00436A33"/>
    <w:rsid w:val="00436C20"/>
    <w:rsid w:val="0043713E"/>
    <w:rsid w:val="00437337"/>
    <w:rsid w:val="004374D7"/>
    <w:rsid w:val="00437D02"/>
    <w:rsid w:val="00437F27"/>
    <w:rsid w:val="00437FCC"/>
    <w:rsid w:val="0044001B"/>
    <w:rsid w:val="00440042"/>
    <w:rsid w:val="00440138"/>
    <w:rsid w:val="0044028F"/>
    <w:rsid w:val="00440557"/>
    <w:rsid w:val="004408D4"/>
    <w:rsid w:val="00440907"/>
    <w:rsid w:val="00440932"/>
    <w:rsid w:val="00440AAC"/>
    <w:rsid w:val="00440C81"/>
    <w:rsid w:val="00441049"/>
    <w:rsid w:val="0044122E"/>
    <w:rsid w:val="004413A6"/>
    <w:rsid w:val="00441460"/>
    <w:rsid w:val="004414B3"/>
    <w:rsid w:val="00441500"/>
    <w:rsid w:val="00441567"/>
    <w:rsid w:val="0044158B"/>
    <w:rsid w:val="004416E5"/>
    <w:rsid w:val="00441783"/>
    <w:rsid w:val="004418FB"/>
    <w:rsid w:val="00441A5D"/>
    <w:rsid w:val="00441C11"/>
    <w:rsid w:val="00441C4F"/>
    <w:rsid w:val="00441FBF"/>
    <w:rsid w:val="004422BB"/>
    <w:rsid w:val="00442560"/>
    <w:rsid w:val="004425D9"/>
    <w:rsid w:val="00442678"/>
    <w:rsid w:val="00442774"/>
    <w:rsid w:val="00442A30"/>
    <w:rsid w:val="00442B05"/>
    <w:rsid w:val="00442EA5"/>
    <w:rsid w:val="00442ED0"/>
    <w:rsid w:val="004430D0"/>
    <w:rsid w:val="0044310B"/>
    <w:rsid w:val="004431F2"/>
    <w:rsid w:val="004433C5"/>
    <w:rsid w:val="00443647"/>
    <w:rsid w:val="0044366C"/>
    <w:rsid w:val="0044399F"/>
    <w:rsid w:val="004439B3"/>
    <w:rsid w:val="00443A5D"/>
    <w:rsid w:val="00443B18"/>
    <w:rsid w:val="00443B46"/>
    <w:rsid w:val="00443C14"/>
    <w:rsid w:val="00443D79"/>
    <w:rsid w:val="00443DDB"/>
    <w:rsid w:val="00443E33"/>
    <w:rsid w:val="00443E79"/>
    <w:rsid w:val="00443FAB"/>
    <w:rsid w:val="00443FFA"/>
    <w:rsid w:val="00444044"/>
    <w:rsid w:val="00444150"/>
    <w:rsid w:val="0044437E"/>
    <w:rsid w:val="004447C5"/>
    <w:rsid w:val="00444A34"/>
    <w:rsid w:val="00444AAA"/>
    <w:rsid w:val="00444ADA"/>
    <w:rsid w:val="00444C9B"/>
    <w:rsid w:val="00444D38"/>
    <w:rsid w:val="0044503F"/>
    <w:rsid w:val="0044504A"/>
    <w:rsid w:val="00445A0D"/>
    <w:rsid w:val="00445A25"/>
    <w:rsid w:val="00445CE1"/>
    <w:rsid w:val="0044624C"/>
    <w:rsid w:val="00446464"/>
    <w:rsid w:val="004468D9"/>
    <w:rsid w:val="00446A43"/>
    <w:rsid w:val="00446B9F"/>
    <w:rsid w:val="00446DC3"/>
    <w:rsid w:val="0044704D"/>
    <w:rsid w:val="00447112"/>
    <w:rsid w:val="004473F6"/>
    <w:rsid w:val="004473F7"/>
    <w:rsid w:val="00447502"/>
    <w:rsid w:val="004475CC"/>
    <w:rsid w:val="00447BD8"/>
    <w:rsid w:val="00447FD2"/>
    <w:rsid w:val="0045033F"/>
    <w:rsid w:val="00450576"/>
    <w:rsid w:val="00450DC7"/>
    <w:rsid w:val="00450EDC"/>
    <w:rsid w:val="00451217"/>
    <w:rsid w:val="00451703"/>
    <w:rsid w:val="004518E6"/>
    <w:rsid w:val="00451DBF"/>
    <w:rsid w:val="00451DDD"/>
    <w:rsid w:val="00451DEE"/>
    <w:rsid w:val="00451F19"/>
    <w:rsid w:val="004521A2"/>
    <w:rsid w:val="00452246"/>
    <w:rsid w:val="00452258"/>
    <w:rsid w:val="00452497"/>
    <w:rsid w:val="004527A1"/>
    <w:rsid w:val="004527D8"/>
    <w:rsid w:val="004528FF"/>
    <w:rsid w:val="00452AAF"/>
    <w:rsid w:val="00452B20"/>
    <w:rsid w:val="00452E1D"/>
    <w:rsid w:val="00453195"/>
    <w:rsid w:val="004533D6"/>
    <w:rsid w:val="00453415"/>
    <w:rsid w:val="0045352F"/>
    <w:rsid w:val="00453553"/>
    <w:rsid w:val="004535B2"/>
    <w:rsid w:val="004537B3"/>
    <w:rsid w:val="004539A3"/>
    <w:rsid w:val="00453CD6"/>
    <w:rsid w:val="00453FE5"/>
    <w:rsid w:val="0045410A"/>
    <w:rsid w:val="00454163"/>
    <w:rsid w:val="004546BD"/>
    <w:rsid w:val="004548DB"/>
    <w:rsid w:val="00454BCA"/>
    <w:rsid w:val="00454CEA"/>
    <w:rsid w:val="004550EE"/>
    <w:rsid w:val="00455537"/>
    <w:rsid w:val="00455766"/>
    <w:rsid w:val="00455BB8"/>
    <w:rsid w:val="00455BF6"/>
    <w:rsid w:val="00455D76"/>
    <w:rsid w:val="00455FCD"/>
    <w:rsid w:val="0045606A"/>
    <w:rsid w:val="00456302"/>
    <w:rsid w:val="0045635A"/>
    <w:rsid w:val="00456379"/>
    <w:rsid w:val="0045655B"/>
    <w:rsid w:val="00456820"/>
    <w:rsid w:val="0045683A"/>
    <w:rsid w:val="004569C8"/>
    <w:rsid w:val="00456BE8"/>
    <w:rsid w:val="00457654"/>
    <w:rsid w:val="004576AC"/>
    <w:rsid w:val="00457A25"/>
    <w:rsid w:val="00457B77"/>
    <w:rsid w:val="00457D63"/>
    <w:rsid w:val="00457DC7"/>
    <w:rsid w:val="00457F2C"/>
    <w:rsid w:val="004602CD"/>
    <w:rsid w:val="00460A1D"/>
    <w:rsid w:val="00460DC5"/>
    <w:rsid w:val="00460EDC"/>
    <w:rsid w:val="00461210"/>
    <w:rsid w:val="004616FC"/>
    <w:rsid w:val="004617BA"/>
    <w:rsid w:val="00461982"/>
    <w:rsid w:val="00461CD1"/>
    <w:rsid w:val="00461D60"/>
    <w:rsid w:val="00462085"/>
    <w:rsid w:val="004622B3"/>
    <w:rsid w:val="0046232F"/>
    <w:rsid w:val="00462427"/>
    <w:rsid w:val="00462710"/>
    <w:rsid w:val="00462B89"/>
    <w:rsid w:val="00462D28"/>
    <w:rsid w:val="00462F4B"/>
    <w:rsid w:val="004630A6"/>
    <w:rsid w:val="004633C8"/>
    <w:rsid w:val="00463796"/>
    <w:rsid w:val="00463A1F"/>
    <w:rsid w:val="00463BA3"/>
    <w:rsid w:val="00463D03"/>
    <w:rsid w:val="00463E9A"/>
    <w:rsid w:val="0046409B"/>
    <w:rsid w:val="0046427C"/>
    <w:rsid w:val="00464317"/>
    <w:rsid w:val="00464803"/>
    <w:rsid w:val="00464895"/>
    <w:rsid w:val="004649F5"/>
    <w:rsid w:val="00464B45"/>
    <w:rsid w:val="00464BF7"/>
    <w:rsid w:val="00464C1E"/>
    <w:rsid w:val="00464FC5"/>
    <w:rsid w:val="004651BB"/>
    <w:rsid w:val="00465390"/>
    <w:rsid w:val="0046601E"/>
    <w:rsid w:val="00466076"/>
    <w:rsid w:val="004662EA"/>
    <w:rsid w:val="004669D1"/>
    <w:rsid w:val="00466ABF"/>
    <w:rsid w:val="00466E75"/>
    <w:rsid w:val="00466F21"/>
    <w:rsid w:val="0046701E"/>
    <w:rsid w:val="00467074"/>
    <w:rsid w:val="004674E6"/>
    <w:rsid w:val="00467628"/>
    <w:rsid w:val="00467784"/>
    <w:rsid w:val="0046784C"/>
    <w:rsid w:val="004678AB"/>
    <w:rsid w:val="00467BAA"/>
    <w:rsid w:val="00467DE4"/>
    <w:rsid w:val="004700AF"/>
    <w:rsid w:val="0047015E"/>
    <w:rsid w:val="00470494"/>
    <w:rsid w:val="0047055B"/>
    <w:rsid w:val="0047088F"/>
    <w:rsid w:val="004708D8"/>
    <w:rsid w:val="00470D2F"/>
    <w:rsid w:val="00470E93"/>
    <w:rsid w:val="00470EEF"/>
    <w:rsid w:val="00470FCE"/>
    <w:rsid w:val="00471104"/>
    <w:rsid w:val="0047154F"/>
    <w:rsid w:val="00471573"/>
    <w:rsid w:val="00471F58"/>
    <w:rsid w:val="004720CA"/>
    <w:rsid w:val="004721F5"/>
    <w:rsid w:val="004723AF"/>
    <w:rsid w:val="0047261F"/>
    <w:rsid w:val="0047274E"/>
    <w:rsid w:val="004728AD"/>
    <w:rsid w:val="00472A1D"/>
    <w:rsid w:val="00472EED"/>
    <w:rsid w:val="00472F08"/>
    <w:rsid w:val="00472F56"/>
    <w:rsid w:val="00472FE5"/>
    <w:rsid w:val="00473189"/>
    <w:rsid w:val="00473277"/>
    <w:rsid w:val="00473305"/>
    <w:rsid w:val="004733DB"/>
    <w:rsid w:val="00473535"/>
    <w:rsid w:val="004735AA"/>
    <w:rsid w:val="0047381D"/>
    <w:rsid w:val="004739BB"/>
    <w:rsid w:val="00473A9A"/>
    <w:rsid w:val="00473B61"/>
    <w:rsid w:val="00473B76"/>
    <w:rsid w:val="00473C43"/>
    <w:rsid w:val="00473DE0"/>
    <w:rsid w:val="00473DEA"/>
    <w:rsid w:val="00473E67"/>
    <w:rsid w:val="00473EAC"/>
    <w:rsid w:val="00473FD9"/>
    <w:rsid w:val="004741A0"/>
    <w:rsid w:val="00474404"/>
    <w:rsid w:val="00474463"/>
    <w:rsid w:val="00474795"/>
    <w:rsid w:val="0047480F"/>
    <w:rsid w:val="004748B7"/>
    <w:rsid w:val="00474C35"/>
    <w:rsid w:val="00474C79"/>
    <w:rsid w:val="0047511F"/>
    <w:rsid w:val="004752E3"/>
    <w:rsid w:val="00475308"/>
    <w:rsid w:val="0047554A"/>
    <w:rsid w:val="00475566"/>
    <w:rsid w:val="00475D80"/>
    <w:rsid w:val="00475DD2"/>
    <w:rsid w:val="00475F6A"/>
    <w:rsid w:val="004761B7"/>
    <w:rsid w:val="0047626B"/>
    <w:rsid w:val="004766AA"/>
    <w:rsid w:val="00476716"/>
    <w:rsid w:val="00476B2B"/>
    <w:rsid w:val="00476C59"/>
    <w:rsid w:val="00476D8A"/>
    <w:rsid w:val="00476FBC"/>
    <w:rsid w:val="00476FF6"/>
    <w:rsid w:val="004772A3"/>
    <w:rsid w:val="00477302"/>
    <w:rsid w:val="0047737D"/>
    <w:rsid w:val="0047752C"/>
    <w:rsid w:val="004776AC"/>
    <w:rsid w:val="004776FF"/>
    <w:rsid w:val="0047798E"/>
    <w:rsid w:val="00477ADD"/>
    <w:rsid w:val="00477CBA"/>
    <w:rsid w:val="00477E05"/>
    <w:rsid w:val="004800DC"/>
    <w:rsid w:val="00480296"/>
    <w:rsid w:val="0048054E"/>
    <w:rsid w:val="00480955"/>
    <w:rsid w:val="00480AA1"/>
    <w:rsid w:val="00480B72"/>
    <w:rsid w:val="00480DE9"/>
    <w:rsid w:val="0048131D"/>
    <w:rsid w:val="0048139F"/>
    <w:rsid w:val="0048170C"/>
    <w:rsid w:val="00481864"/>
    <w:rsid w:val="00481E01"/>
    <w:rsid w:val="004820E6"/>
    <w:rsid w:val="004821AE"/>
    <w:rsid w:val="0048295A"/>
    <w:rsid w:val="00482B41"/>
    <w:rsid w:val="00482D07"/>
    <w:rsid w:val="00483007"/>
    <w:rsid w:val="00483029"/>
    <w:rsid w:val="004832B9"/>
    <w:rsid w:val="0048344E"/>
    <w:rsid w:val="004836FF"/>
    <w:rsid w:val="00483866"/>
    <w:rsid w:val="00483AAB"/>
    <w:rsid w:val="00483D45"/>
    <w:rsid w:val="004840F6"/>
    <w:rsid w:val="0048429C"/>
    <w:rsid w:val="00484683"/>
    <w:rsid w:val="00484B3E"/>
    <w:rsid w:val="00484B83"/>
    <w:rsid w:val="00484C13"/>
    <w:rsid w:val="00484C9A"/>
    <w:rsid w:val="00484E29"/>
    <w:rsid w:val="00484E52"/>
    <w:rsid w:val="00484F80"/>
    <w:rsid w:val="00484F86"/>
    <w:rsid w:val="00485092"/>
    <w:rsid w:val="004850CB"/>
    <w:rsid w:val="00485304"/>
    <w:rsid w:val="0048545A"/>
    <w:rsid w:val="00485777"/>
    <w:rsid w:val="00485BBE"/>
    <w:rsid w:val="00485BE7"/>
    <w:rsid w:val="00485E47"/>
    <w:rsid w:val="00486135"/>
    <w:rsid w:val="004863D0"/>
    <w:rsid w:val="004866A5"/>
    <w:rsid w:val="00486704"/>
    <w:rsid w:val="00486708"/>
    <w:rsid w:val="004869FE"/>
    <w:rsid w:val="00486A21"/>
    <w:rsid w:val="00486AA9"/>
    <w:rsid w:val="00486C8A"/>
    <w:rsid w:val="00486CAD"/>
    <w:rsid w:val="0048704C"/>
    <w:rsid w:val="00487095"/>
    <w:rsid w:val="00487226"/>
    <w:rsid w:val="00487254"/>
    <w:rsid w:val="004872E2"/>
    <w:rsid w:val="00487448"/>
    <w:rsid w:val="004878BE"/>
    <w:rsid w:val="00487945"/>
    <w:rsid w:val="00487A55"/>
    <w:rsid w:val="00487E3D"/>
    <w:rsid w:val="00487FAD"/>
    <w:rsid w:val="00487FCC"/>
    <w:rsid w:val="00490380"/>
    <w:rsid w:val="004903C8"/>
    <w:rsid w:val="00490622"/>
    <w:rsid w:val="004906CC"/>
    <w:rsid w:val="004907C7"/>
    <w:rsid w:val="00490D83"/>
    <w:rsid w:val="00490EA5"/>
    <w:rsid w:val="004910CE"/>
    <w:rsid w:val="004912A8"/>
    <w:rsid w:val="0049133D"/>
    <w:rsid w:val="00491A2B"/>
    <w:rsid w:val="00491E20"/>
    <w:rsid w:val="00491E28"/>
    <w:rsid w:val="00491F37"/>
    <w:rsid w:val="00491F9E"/>
    <w:rsid w:val="00492234"/>
    <w:rsid w:val="0049237D"/>
    <w:rsid w:val="00492550"/>
    <w:rsid w:val="0049271C"/>
    <w:rsid w:val="00492794"/>
    <w:rsid w:val="00492B6A"/>
    <w:rsid w:val="00492CC5"/>
    <w:rsid w:val="00492DFC"/>
    <w:rsid w:val="00492F9A"/>
    <w:rsid w:val="00493014"/>
    <w:rsid w:val="004930D6"/>
    <w:rsid w:val="004931E8"/>
    <w:rsid w:val="004933B3"/>
    <w:rsid w:val="00493477"/>
    <w:rsid w:val="0049352C"/>
    <w:rsid w:val="004936BD"/>
    <w:rsid w:val="004937DA"/>
    <w:rsid w:val="0049395C"/>
    <w:rsid w:val="00493A06"/>
    <w:rsid w:val="00493A6F"/>
    <w:rsid w:val="00493AB8"/>
    <w:rsid w:val="00493AF6"/>
    <w:rsid w:val="00493CB8"/>
    <w:rsid w:val="004940D0"/>
    <w:rsid w:val="004941A3"/>
    <w:rsid w:val="004943B1"/>
    <w:rsid w:val="0049441F"/>
    <w:rsid w:val="00494538"/>
    <w:rsid w:val="004947E3"/>
    <w:rsid w:val="00494923"/>
    <w:rsid w:val="00494A78"/>
    <w:rsid w:val="00494B1D"/>
    <w:rsid w:val="00494B38"/>
    <w:rsid w:val="00494DF9"/>
    <w:rsid w:val="00494E92"/>
    <w:rsid w:val="00494EFD"/>
    <w:rsid w:val="00495576"/>
    <w:rsid w:val="0049563F"/>
    <w:rsid w:val="004959A0"/>
    <w:rsid w:val="00495B4B"/>
    <w:rsid w:val="00495C40"/>
    <w:rsid w:val="00495C60"/>
    <w:rsid w:val="00495E0A"/>
    <w:rsid w:val="004961F8"/>
    <w:rsid w:val="004963C0"/>
    <w:rsid w:val="004963EC"/>
    <w:rsid w:val="004965C2"/>
    <w:rsid w:val="0049697E"/>
    <w:rsid w:val="00496B2B"/>
    <w:rsid w:val="00496B32"/>
    <w:rsid w:val="00496B73"/>
    <w:rsid w:val="00496C56"/>
    <w:rsid w:val="00496D11"/>
    <w:rsid w:val="00496DD2"/>
    <w:rsid w:val="0049709A"/>
    <w:rsid w:val="0049711F"/>
    <w:rsid w:val="0049733B"/>
    <w:rsid w:val="004976F6"/>
    <w:rsid w:val="00497B3D"/>
    <w:rsid w:val="00497BD9"/>
    <w:rsid w:val="00497D18"/>
    <w:rsid w:val="004A0003"/>
    <w:rsid w:val="004A0360"/>
    <w:rsid w:val="004A060E"/>
    <w:rsid w:val="004A062E"/>
    <w:rsid w:val="004A06C4"/>
    <w:rsid w:val="004A077D"/>
    <w:rsid w:val="004A09EE"/>
    <w:rsid w:val="004A0C60"/>
    <w:rsid w:val="004A0CAD"/>
    <w:rsid w:val="004A0F98"/>
    <w:rsid w:val="004A1058"/>
    <w:rsid w:val="004A1270"/>
    <w:rsid w:val="004A135D"/>
    <w:rsid w:val="004A1430"/>
    <w:rsid w:val="004A160A"/>
    <w:rsid w:val="004A17A7"/>
    <w:rsid w:val="004A17C0"/>
    <w:rsid w:val="004A1A29"/>
    <w:rsid w:val="004A1A2B"/>
    <w:rsid w:val="004A1AF3"/>
    <w:rsid w:val="004A1B64"/>
    <w:rsid w:val="004A2291"/>
    <w:rsid w:val="004A267F"/>
    <w:rsid w:val="004A2893"/>
    <w:rsid w:val="004A28FC"/>
    <w:rsid w:val="004A294C"/>
    <w:rsid w:val="004A2A07"/>
    <w:rsid w:val="004A300E"/>
    <w:rsid w:val="004A306F"/>
    <w:rsid w:val="004A31B1"/>
    <w:rsid w:val="004A31E8"/>
    <w:rsid w:val="004A3240"/>
    <w:rsid w:val="004A3332"/>
    <w:rsid w:val="004A35AF"/>
    <w:rsid w:val="004A3892"/>
    <w:rsid w:val="004A3CB8"/>
    <w:rsid w:val="004A3F4B"/>
    <w:rsid w:val="004A4085"/>
    <w:rsid w:val="004A427F"/>
    <w:rsid w:val="004A4592"/>
    <w:rsid w:val="004A45B3"/>
    <w:rsid w:val="004A4674"/>
    <w:rsid w:val="004A46DC"/>
    <w:rsid w:val="004A4748"/>
    <w:rsid w:val="004A487D"/>
    <w:rsid w:val="004A4891"/>
    <w:rsid w:val="004A4DFF"/>
    <w:rsid w:val="004A4E06"/>
    <w:rsid w:val="004A5092"/>
    <w:rsid w:val="004A52BF"/>
    <w:rsid w:val="004A56BA"/>
    <w:rsid w:val="004A5BE8"/>
    <w:rsid w:val="004A5C32"/>
    <w:rsid w:val="004A5C52"/>
    <w:rsid w:val="004A5CD1"/>
    <w:rsid w:val="004A5D5E"/>
    <w:rsid w:val="004A5E5E"/>
    <w:rsid w:val="004A5E97"/>
    <w:rsid w:val="004A63BB"/>
    <w:rsid w:val="004A65D9"/>
    <w:rsid w:val="004A6910"/>
    <w:rsid w:val="004A6C40"/>
    <w:rsid w:val="004A6CF7"/>
    <w:rsid w:val="004A6D55"/>
    <w:rsid w:val="004A6DE6"/>
    <w:rsid w:val="004A7141"/>
    <w:rsid w:val="004A72DA"/>
    <w:rsid w:val="004A7370"/>
    <w:rsid w:val="004A7448"/>
    <w:rsid w:val="004A776A"/>
    <w:rsid w:val="004A7A00"/>
    <w:rsid w:val="004A7BB5"/>
    <w:rsid w:val="004A7D43"/>
    <w:rsid w:val="004B0021"/>
    <w:rsid w:val="004B0296"/>
    <w:rsid w:val="004B0571"/>
    <w:rsid w:val="004B07D4"/>
    <w:rsid w:val="004B07E2"/>
    <w:rsid w:val="004B07FC"/>
    <w:rsid w:val="004B0B06"/>
    <w:rsid w:val="004B0E16"/>
    <w:rsid w:val="004B0F75"/>
    <w:rsid w:val="004B0FFB"/>
    <w:rsid w:val="004B1199"/>
    <w:rsid w:val="004B1720"/>
    <w:rsid w:val="004B17B1"/>
    <w:rsid w:val="004B17ED"/>
    <w:rsid w:val="004B1895"/>
    <w:rsid w:val="004B19B0"/>
    <w:rsid w:val="004B1B85"/>
    <w:rsid w:val="004B1D01"/>
    <w:rsid w:val="004B1D10"/>
    <w:rsid w:val="004B1DB5"/>
    <w:rsid w:val="004B1FF3"/>
    <w:rsid w:val="004B2034"/>
    <w:rsid w:val="004B20BD"/>
    <w:rsid w:val="004B20F3"/>
    <w:rsid w:val="004B2121"/>
    <w:rsid w:val="004B2211"/>
    <w:rsid w:val="004B2281"/>
    <w:rsid w:val="004B2600"/>
    <w:rsid w:val="004B2784"/>
    <w:rsid w:val="004B280D"/>
    <w:rsid w:val="004B296C"/>
    <w:rsid w:val="004B2B66"/>
    <w:rsid w:val="004B2C12"/>
    <w:rsid w:val="004B2D18"/>
    <w:rsid w:val="004B3056"/>
    <w:rsid w:val="004B3422"/>
    <w:rsid w:val="004B34F9"/>
    <w:rsid w:val="004B36E4"/>
    <w:rsid w:val="004B3701"/>
    <w:rsid w:val="004B38E7"/>
    <w:rsid w:val="004B39F6"/>
    <w:rsid w:val="004B3A34"/>
    <w:rsid w:val="004B3D9A"/>
    <w:rsid w:val="004B4197"/>
    <w:rsid w:val="004B4656"/>
    <w:rsid w:val="004B46D2"/>
    <w:rsid w:val="004B48C2"/>
    <w:rsid w:val="004B48F1"/>
    <w:rsid w:val="004B4F71"/>
    <w:rsid w:val="004B51D1"/>
    <w:rsid w:val="004B538A"/>
    <w:rsid w:val="004B5453"/>
    <w:rsid w:val="004B54B2"/>
    <w:rsid w:val="004B570D"/>
    <w:rsid w:val="004B572A"/>
    <w:rsid w:val="004B58B6"/>
    <w:rsid w:val="004B592C"/>
    <w:rsid w:val="004B5948"/>
    <w:rsid w:val="004B5E4F"/>
    <w:rsid w:val="004B625D"/>
    <w:rsid w:val="004B6365"/>
    <w:rsid w:val="004B6465"/>
    <w:rsid w:val="004B67F8"/>
    <w:rsid w:val="004B6D05"/>
    <w:rsid w:val="004B6F26"/>
    <w:rsid w:val="004B6FE5"/>
    <w:rsid w:val="004B7355"/>
    <w:rsid w:val="004B7A5B"/>
    <w:rsid w:val="004B7AE5"/>
    <w:rsid w:val="004B7AEE"/>
    <w:rsid w:val="004B7FCE"/>
    <w:rsid w:val="004C010F"/>
    <w:rsid w:val="004C0171"/>
    <w:rsid w:val="004C0402"/>
    <w:rsid w:val="004C077B"/>
    <w:rsid w:val="004C07BE"/>
    <w:rsid w:val="004C07EB"/>
    <w:rsid w:val="004C0AFA"/>
    <w:rsid w:val="004C0CAA"/>
    <w:rsid w:val="004C0CC0"/>
    <w:rsid w:val="004C0EC4"/>
    <w:rsid w:val="004C1092"/>
    <w:rsid w:val="004C109E"/>
    <w:rsid w:val="004C120C"/>
    <w:rsid w:val="004C1729"/>
    <w:rsid w:val="004C1B78"/>
    <w:rsid w:val="004C1C8D"/>
    <w:rsid w:val="004C1D19"/>
    <w:rsid w:val="004C1D23"/>
    <w:rsid w:val="004C211E"/>
    <w:rsid w:val="004C2129"/>
    <w:rsid w:val="004C2261"/>
    <w:rsid w:val="004C22EC"/>
    <w:rsid w:val="004C2526"/>
    <w:rsid w:val="004C2801"/>
    <w:rsid w:val="004C2879"/>
    <w:rsid w:val="004C298D"/>
    <w:rsid w:val="004C2A69"/>
    <w:rsid w:val="004C2DD7"/>
    <w:rsid w:val="004C2FBA"/>
    <w:rsid w:val="004C37E1"/>
    <w:rsid w:val="004C387E"/>
    <w:rsid w:val="004C3A95"/>
    <w:rsid w:val="004C3C14"/>
    <w:rsid w:val="004C3C25"/>
    <w:rsid w:val="004C3CD8"/>
    <w:rsid w:val="004C3EE2"/>
    <w:rsid w:val="004C467C"/>
    <w:rsid w:val="004C4833"/>
    <w:rsid w:val="004C4884"/>
    <w:rsid w:val="004C4AFD"/>
    <w:rsid w:val="004C4B02"/>
    <w:rsid w:val="004C4EAB"/>
    <w:rsid w:val="004C50A6"/>
    <w:rsid w:val="004C5743"/>
    <w:rsid w:val="004C5843"/>
    <w:rsid w:val="004C5868"/>
    <w:rsid w:val="004C595E"/>
    <w:rsid w:val="004C5ADE"/>
    <w:rsid w:val="004C5C18"/>
    <w:rsid w:val="004C5DC8"/>
    <w:rsid w:val="004C5EE1"/>
    <w:rsid w:val="004C6036"/>
    <w:rsid w:val="004C609C"/>
    <w:rsid w:val="004C610B"/>
    <w:rsid w:val="004C61EC"/>
    <w:rsid w:val="004C62B9"/>
    <w:rsid w:val="004C6B11"/>
    <w:rsid w:val="004C6BAC"/>
    <w:rsid w:val="004C6FE1"/>
    <w:rsid w:val="004C7338"/>
    <w:rsid w:val="004C75A3"/>
    <w:rsid w:val="004C7873"/>
    <w:rsid w:val="004C7938"/>
    <w:rsid w:val="004C7ACC"/>
    <w:rsid w:val="004D05B5"/>
    <w:rsid w:val="004D0804"/>
    <w:rsid w:val="004D0DB6"/>
    <w:rsid w:val="004D0E28"/>
    <w:rsid w:val="004D115D"/>
    <w:rsid w:val="004D124E"/>
    <w:rsid w:val="004D1434"/>
    <w:rsid w:val="004D16D8"/>
    <w:rsid w:val="004D1892"/>
    <w:rsid w:val="004D1C7F"/>
    <w:rsid w:val="004D20FB"/>
    <w:rsid w:val="004D2173"/>
    <w:rsid w:val="004D2201"/>
    <w:rsid w:val="004D25B0"/>
    <w:rsid w:val="004D276E"/>
    <w:rsid w:val="004D29E2"/>
    <w:rsid w:val="004D2BF6"/>
    <w:rsid w:val="004D2C1A"/>
    <w:rsid w:val="004D2C3C"/>
    <w:rsid w:val="004D2CF4"/>
    <w:rsid w:val="004D2D74"/>
    <w:rsid w:val="004D2E8A"/>
    <w:rsid w:val="004D322D"/>
    <w:rsid w:val="004D357A"/>
    <w:rsid w:val="004D3794"/>
    <w:rsid w:val="004D3830"/>
    <w:rsid w:val="004D38D3"/>
    <w:rsid w:val="004D3E38"/>
    <w:rsid w:val="004D3E8E"/>
    <w:rsid w:val="004D410F"/>
    <w:rsid w:val="004D4317"/>
    <w:rsid w:val="004D44B1"/>
    <w:rsid w:val="004D44D0"/>
    <w:rsid w:val="004D4512"/>
    <w:rsid w:val="004D4A52"/>
    <w:rsid w:val="004D4AC0"/>
    <w:rsid w:val="004D4B17"/>
    <w:rsid w:val="004D4BE7"/>
    <w:rsid w:val="004D4C15"/>
    <w:rsid w:val="004D4EFC"/>
    <w:rsid w:val="004D4FEF"/>
    <w:rsid w:val="004D50BC"/>
    <w:rsid w:val="004D51E9"/>
    <w:rsid w:val="004D5382"/>
    <w:rsid w:val="004D53EC"/>
    <w:rsid w:val="004D56AC"/>
    <w:rsid w:val="004D5767"/>
    <w:rsid w:val="004D5BA6"/>
    <w:rsid w:val="004D5BBC"/>
    <w:rsid w:val="004D5BC0"/>
    <w:rsid w:val="004D5E90"/>
    <w:rsid w:val="004D5F55"/>
    <w:rsid w:val="004D5FD8"/>
    <w:rsid w:val="004D65F6"/>
    <w:rsid w:val="004D662D"/>
    <w:rsid w:val="004D6778"/>
    <w:rsid w:val="004D6793"/>
    <w:rsid w:val="004D6801"/>
    <w:rsid w:val="004D6DB4"/>
    <w:rsid w:val="004D6F75"/>
    <w:rsid w:val="004D7048"/>
    <w:rsid w:val="004D7247"/>
    <w:rsid w:val="004D7374"/>
    <w:rsid w:val="004D742F"/>
    <w:rsid w:val="004D7AB6"/>
    <w:rsid w:val="004D7C69"/>
    <w:rsid w:val="004E05DE"/>
    <w:rsid w:val="004E0691"/>
    <w:rsid w:val="004E0A60"/>
    <w:rsid w:val="004E0BB6"/>
    <w:rsid w:val="004E0F69"/>
    <w:rsid w:val="004E0FA4"/>
    <w:rsid w:val="004E1218"/>
    <w:rsid w:val="004E17A8"/>
    <w:rsid w:val="004E1924"/>
    <w:rsid w:val="004E1B7C"/>
    <w:rsid w:val="004E1FBF"/>
    <w:rsid w:val="004E212A"/>
    <w:rsid w:val="004E21C6"/>
    <w:rsid w:val="004E27D6"/>
    <w:rsid w:val="004E2A29"/>
    <w:rsid w:val="004E2BA0"/>
    <w:rsid w:val="004E2C55"/>
    <w:rsid w:val="004E2F9B"/>
    <w:rsid w:val="004E30E4"/>
    <w:rsid w:val="004E335D"/>
    <w:rsid w:val="004E370C"/>
    <w:rsid w:val="004E37BD"/>
    <w:rsid w:val="004E37C7"/>
    <w:rsid w:val="004E3A08"/>
    <w:rsid w:val="004E3F0F"/>
    <w:rsid w:val="004E410C"/>
    <w:rsid w:val="004E436A"/>
    <w:rsid w:val="004E4700"/>
    <w:rsid w:val="004E4701"/>
    <w:rsid w:val="004E4812"/>
    <w:rsid w:val="004E486B"/>
    <w:rsid w:val="004E4A87"/>
    <w:rsid w:val="004E4ADC"/>
    <w:rsid w:val="004E4EFE"/>
    <w:rsid w:val="004E4F4E"/>
    <w:rsid w:val="004E503E"/>
    <w:rsid w:val="004E5190"/>
    <w:rsid w:val="004E551F"/>
    <w:rsid w:val="004E59BB"/>
    <w:rsid w:val="004E59EF"/>
    <w:rsid w:val="004E5C41"/>
    <w:rsid w:val="004E5E22"/>
    <w:rsid w:val="004E5EBA"/>
    <w:rsid w:val="004E5F4E"/>
    <w:rsid w:val="004E612A"/>
    <w:rsid w:val="004E6226"/>
    <w:rsid w:val="004E66B4"/>
    <w:rsid w:val="004E672D"/>
    <w:rsid w:val="004E68A7"/>
    <w:rsid w:val="004E68BF"/>
    <w:rsid w:val="004E6AE2"/>
    <w:rsid w:val="004E6B30"/>
    <w:rsid w:val="004E717D"/>
    <w:rsid w:val="004E7398"/>
    <w:rsid w:val="004E7428"/>
    <w:rsid w:val="004E75E3"/>
    <w:rsid w:val="004E77CB"/>
    <w:rsid w:val="004E7B0A"/>
    <w:rsid w:val="004E7B89"/>
    <w:rsid w:val="004E7C05"/>
    <w:rsid w:val="004E7DEE"/>
    <w:rsid w:val="004E7E05"/>
    <w:rsid w:val="004E7F0A"/>
    <w:rsid w:val="004F0678"/>
    <w:rsid w:val="004F0961"/>
    <w:rsid w:val="004F0A2F"/>
    <w:rsid w:val="004F0B21"/>
    <w:rsid w:val="004F0BB3"/>
    <w:rsid w:val="004F0E51"/>
    <w:rsid w:val="004F0EBA"/>
    <w:rsid w:val="004F10CF"/>
    <w:rsid w:val="004F1126"/>
    <w:rsid w:val="004F14D6"/>
    <w:rsid w:val="004F16A5"/>
    <w:rsid w:val="004F185B"/>
    <w:rsid w:val="004F1933"/>
    <w:rsid w:val="004F1B54"/>
    <w:rsid w:val="004F1C75"/>
    <w:rsid w:val="004F1D31"/>
    <w:rsid w:val="004F1D68"/>
    <w:rsid w:val="004F1F9E"/>
    <w:rsid w:val="004F20BE"/>
    <w:rsid w:val="004F21A3"/>
    <w:rsid w:val="004F2223"/>
    <w:rsid w:val="004F22DD"/>
    <w:rsid w:val="004F230F"/>
    <w:rsid w:val="004F263F"/>
    <w:rsid w:val="004F290B"/>
    <w:rsid w:val="004F2DAA"/>
    <w:rsid w:val="004F2F85"/>
    <w:rsid w:val="004F3273"/>
    <w:rsid w:val="004F3464"/>
    <w:rsid w:val="004F3476"/>
    <w:rsid w:val="004F35B7"/>
    <w:rsid w:val="004F3946"/>
    <w:rsid w:val="004F3A86"/>
    <w:rsid w:val="004F3D12"/>
    <w:rsid w:val="004F3D50"/>
    <w:rsid w:val="004F3ECA"/>
    <w:rsid w:val="004F40CF"/>
    <w:rsid w:val="004F423D"/>
    <w:rsid w:val="004F447A"/>
    <w:rsid w:val="004F457E"/>
    <w:rsid w:val="004F47D3"/>
    <w:rsid w:val="004F4821"/>
    <w:rsid w:val="004F4DBA"/>
    <w:rsid w:val="004F4DBB"/>
    <w:rsid w:val="004F4F85"/>
    <w:rsid w:val="004F5029"/>
    <w:rsid w:val="004F5243"/>
    <w:rsid w:val="004F5984"/>
    <w:rsid w:val="004F5A66"/>
    <w:rsid w:val="004F5CAA"/>
    <w:rsid w:val="004F5D3D"/>
    <w:rsid w:val="004F60F2"/>
    <w:rsid w:val="004F61E4"/>
    <w:rsid w:val="004F6416"/>
    <w:rsid w:val="004F667C"/>
    <w:rsid w:val="004F6A19"/>
    <w:rsid w:val="004F6C9E"/>
    <w:rsid w:val="004F7362"/>
    <w:rsid w:val="004F7474"/>
    <w:rsid w:val="004F750C"/>
    <w:rsid w:val="004F750F"/>
    <w:rsid w:val="004F768A"/>
    <w:rsid w:val="004F77EB"/>
    <w:rsid w:val="004F78E1"/>
    <w:rsid w:val="004F7937"/>
    <w:rsid w:val="004F7E8D"/>
    <w:rsid w:val="004F7EB8"/>
    <w:rsid w:val="00500008"/>
    <w:rsid w:val="005001BF"/>
    <w:rsid w:val="00500208"/>
    <w:rsid w:val="0050066C"/>
    <w:rsid w:val="00500752"/>
    <w:rsid w:val="0050075B"/>
    <w:rsid w:val="00500D4B"/>
    <w:rsid w:val="00501049"/>
    <w:rsid w:val="00501110"/>
    <w:rsid w:val="00501768"/>
    <w:rsid w:val="00501833"/>
    <w:rsid w:val="005018C8"/>
    <w:rsid w:val="00501FBF"/>
    <w:rsid w:val="0050234C"/>
    <w:rsid w:val="00502771"/>
    <w:rsid w:val="00502777"/>
    <w:rsid w:val="0050282C"/>
    <w:rsid w:val="00502C02"/>
    <w:rsid w:val="00502E58"/>
    <w:rsid w:val="00502EFF"/>
    <w:rsid w:val="005032AD"/>
    <w:rsid w:val="005035F0"/>
    <w:rsid w:val="005039EC"/>
    <w:rsid w:val="00503BDD"/>
    <w:rsid w:val="00503E89"/>
    <w:rsid w:val="005040E2"/>
    <w:rsid w:val="00504446"/>
    <w:rsid w:val="00504490"/>
    <w:rsid w:val="00504A18"/>
    <w:rsid w:val="00504C78"/>
    <w:rsid w:val="00504D04"/>
    <w:rsid w:val="00504DB0"/>
    <w:rsid w:val="00504ED4"/>
    <w:rsid w:val="00504FC8"/>
    <w:rsid w:val="005050A9"/>
    <w:rsid w:val="005050E0"/>
    <w:rsid w:val="00505199"/>
    <w:rsid w:val="0050546E"/>
    <w:rsid w:val="005056C6"/>
    <w:rsid w:val="00505726"/>
    <w:rsid w:val="00505B54"/>
    <w:rsid w:val="00505C89"/>
    <w:rsid w:val="00505E95"/>
    <w:rsid w:val="00505F30"/>
    <w:rsid w:val="00505FA7"/>
    <w:rsid w:val="00506111"/>
    <w:rsid w:val="00506148"/>
    <w:rsid w:val="005061EC"/>
    <w:rsid w:val="00506407"/>
    <w:rsid w:val="005066A1"/>
    <w:rsid w:val="0050674E"/>
    <w:rsid w:val="00506ED9"/>
    <w:rsid w:val="00507242"/>
    <w:rsid w:val="00507277"/>
    <w:rsid w:val="0050745C"/>
    <w:rsid w:val="005078A9"/>
    <w:rsid w:val="0050790F"/>
    <w:rsid w:val="00507B2D"/>
    <w:rsid w:val="00507C35"/>
    <w:rsid w:val="00507D6B"/>
    <w:rsid w:val="00507D90"/>
    <w:rsid w:val="00507E99"/>
    <w:rsid w:val="00507FE7"/>
    <w:rsid w:val="005101FB"/>
    <w:rsid w:val="0051025F"/>
    <w:rsid w:val="005102FA"/>
    <w:rsid w:val="0051037E"/>
    <w:rsid w:val="0051049B"/>
    <w:rsid w:val="00510842"/>
    <w:rsid w:val="00510989"/>
    <w:rsid w:val="00510A9A"/>
    <w:rsid w:val="00510B24"/>
    <w:rsid w:val="00510B85"/>
    <w:rsid w:val="00510BE5"/>
    <w:rsid w:val="00510C58"/>
    <w:rsid w:val="00510D77"/>
    <w:rsid w:val="0051101E"/>
    <w:rsid w:val="00511402"/>
    <w:rsid w:val="0051145C"/>
    <w:rsid w:val="00511682"/>
    <w:rsid w:val="005116C6"/>
    <w:rsid w:val="00512157"/>
    <w:rsid w:val="00512AFE"/>
    <w:rsid w:val="00512B7C"/>
    <w:rsid w:val="00512BD7"/>
    <w:rsid w:val="00512C24"/>
    <w:rsid w:val="00512C61"/>
    <w:rsid w:val="00512D43"/>
    <w:rsid w:val="00513352"/>
    <w:rsid w:val="00513E45"/>
    <w:rsid w:val="0051409B"/>
    <w:rsid w:val="00514735"/>
    <w:rsid w:val="005148C5"/>
    <w:rsid w:val="00514985"/>
    <w:rsid w:val="00514B56"/>
    <w:rsid w:val="00514C3A"/>
    <w:rsid w:val="00514EB5"/>
    <w:rsid w:val="00515329"/>
    <w:rsid w:val="00515464"/>
    <w:rsid w:val="0051562C"/>
    <w:rsid w:val="005156D3"/>
    <w:rsid w:val="00515764"/>
    <w:rsid w:val="005157EE"/>
    <w:rsid w:val="00515A77"/>
    <w:rsid w:val="00515E4C"/>
    <w:rsid w:val="00515F08"/>
    <w:rsid w:val="00515F5C"/>
    <w:rsid w:val="00515FF1"/>
    <w:rsid w:val="0051611D"/>
    <w:rsid w:val="00516132"/>
    <w:rsid w:val="00516167"/>
    <w:rsid w:val="005167BF"/>
    <w:rsid w:val="0051685F"/>
    <w:rsid w:val="00516944"/>
    <w:rsid w:val="00516B00"/>
    <w:rsid w:val="00516D7D"/>
    <w:rsid w:val="00517AED"/>
    <w:rsid w:val="00517B24"/>
    <w:rsid w:val="00517C7B"/>
    <w:rsid w:val="00517FF8"/>
    <w:rsid w:val="005200C8"/>
    <w:rsid w:val="0052045B"/>
    <w:rsid w:val="005205A1"/>
    <w:rsid w:val="0052063A"/>
    <w:rsid w:val="00520C66"/>
    <w:rsid w:val="00520EBB"/>
    <w:rsid w:val="005210E7"/>
    <w:rsid w:val="005210E9"/>
    <w:rsid w:val="00521103"/>
    <w:rsid w:val="00521178"/>
    <w:rsid w:val="00521269"/>
    <w:rsid w:val="00521271"/>
    <w:rsid w:val="00521703"/>
    <w:rsid w:val="0052193E"/>
    <w:rsid w:val="005219EA"/>
    <w:rsid w:val="00521E50"/>
    <w:rsid w:val="00522075"/>
    <w:rsid w:val="00522330"/>
    <w:rsid w:val="005225D7"/>
    <w:rsid w:val="00522719"/>
    <w:rsid w:val="00522CD4"/>
    <w:rsid w:val="0052320B"/>
    <w:rsid w:val="00523845"/>
    <w:rsid w:val="00523CF7"/>
    <w:rsid w:val="00524149"/>
    <w:rsid w:val="005243FE"/>
    <w:rsid w:val="005244BD"/>
    <w:rsid w:val="00524813"/>
    <w:rsid w:val="005249AE"/>
    <w:rsid w:val="00524A39"/>
    <w:rsid w:val="00524F2B"/>
    <w:rsid w:val="0052510C"/>
    <w:rsid w:val="005257E9"/>
    <w:rsid w:val="00525A4A"/>
    <w:rsid w:val="00525A6A"/>
    <w:rsid w:val="00525E42"/>
    <w:rsid w:val="005265A0"/>
    <w:rsid w:val="00526709"/>
    <w:rsid w:val="005268BB"/>
    <w:rsid w:val="00526AFD"/>
    <w:rsid w:val="00526D22"/>
    <w:rsid w:val="00527047"/>
    <w:rsid w:val="005270F0"/>
    <w:rsid w:val="005271C4"/>
    <w:rsid w:val="0052723E"/>
    <w:rsid w:val="005275E3"/>
    <w:rsid w:val="005278F3"/>
    <w:rsid w:val="00527977"/>
    <w:rsid w:val="00527D37"/>
    <w:rsid w:val="00527DF4"/>
    <w:rsid w:val="00527EF7"/>
    <w:rsid w:val="0053000A"/>
    <w:rsid w:val="00530032"/>
    <w:rsid w:val="00530140"/>
    <w:rsid w:val="0053020B"/>
    <w:rsid w:val="00530322"/>
    <w:rsid w:val="0053047E"/>
    <w:rsid w:val="00530637"/>
    <w:rsid w:val="00530664"/>
    <w:rsid w:val="0053073A"/>
    <w:rsid w:val="00530BA1"/>
    <w:rsid w:val="00530D63"/>
    <w:rsid w:val="00530F91"/>
    <w:rsid w:val="00531358"/>
    <w:rsid w:val="005315A8"/>
    <w:rsid w:val="00531BD6"/>
    <w:rsid w:val="00531D58"/>
    <w:rsid w:val="005322A3"/>
    <w:rsid w:val="005323F6"/>
    <w:rsid w:val="005325BE"/>
    <w:rsid w:val="005325E7"/>
    <w:rsid w:val="00532928"/>
    <w:rsid w:val="00532BD4"/>
    <w:rsid w:val="00532C42"/>
    <w:rsid w:val="00532CF1"/>
    <w:rsid w:val="00532DF6"/>
    <w:rsid w:val="00532E0A"/>
    <w:rsid w:val="00533008"/>
    <w:rsid w:val="005330A3"/>
    <w:rsid w:val="005330FF"/>
    <w:rsid w:val="0053312D"/>
    <w:rsid w:val="005332F7"/>
    <w:rsid w:val="005333A5"/>
    <w:rsid w:val="0053346A"/>
    <w:rsid w:val="00533A04"/>
    <w:rsid w:val="00533AE2"/>
    <w:rsid w:val="00533B6B"/>
    <w:rsid w:val="00533BCD"/>
    <w:rsid w:val="00533C1C"/>
    <w:rsid w:val="00533FF2"/>
    <w:rsid w:val="00534483"/>
    <w:rsid w:val="005344F0"/>
    <w:rsid w:val="0053457A"/>
    <w:rsid w:val="00534656"/>
    <w:rsid w:val="00534AEF"/>
    <w:rsid w:val="00534D9C"/>
    <w:rsid w:val="00534E03"/>
    <w:rsid w:val="00534E0E"/>
    <w:rsid w:val="00534FA3"/>
    <w:rsid w:val="00535013"/>
    <w:rsid w:val="0053509A"/>
    <w:rsid w:val="005350CF"/>
    <w:rsid w:val="00535138"/>
    <w:rsid w:val="00535248"/>
    <w:rsid w:val="0053570F"/>
    <w:rsid w:val="00535905"/>
    <w:rsid w:val="00535949"/>
    <w:rsid w:val="00535A26"/>
    <w:rsid w:val="00535AA8"/>
    <w:rsid w:val="00535FB7"/>
    <w:rsid w:val="00535FD6"/>
    <w:rsid w:val="005361FD"/>
    <w:rsid w:val="00536E1B"/>
    <w:rsid w:val="0053711F"/>
    <w:rsid w:val="00537780"/>
    <w:rsid w:val="005378EC"/>
    <w:rsid w:val="00537B90"/>
    <w:rsid w:val="005400FF"/>
    <w:rsid w:val="00540164"/>
    <w:rsid w:val="0054042A"/>
    <w:rsid w:val="0054057F"/>
    <w:rsid w:val="005409C5"/>
    <w:rsid w:val="00540BA1"/>
    <w:rsid w:val="00540CB4"/>
    <w:rsid w:val="00540EFD"/>
    <w:rsid w:val="00541069"/>
    <w:rsid w:val="005414F0"/>
    <w:rsid w:val="00541631"/>
    <w:rsid w:val="00541665"/>
    <w:rsid w:val="00541765"/>
    <w:rsid w:val="00541946"/>
    <w:rsid w:val="00541AA3"/>
    <w:rsid w:val="00541B17"/>
    <w:rsid w:val="00541B88"/>
    <w:rsid w:val="00541EC6"/>
    <w:rsid w:val="00541F3E"/>
    <w:rsid w:val="00542019"/>
    <w:rsid w:val="00542223"/>
    <w:rsid w:val="0054232F"/>
    <w:rsid w:val="0054236C"/>
    <w:rsid w:val="005425A1"/>
    <w:rsid w:val="0054292E"/>
    <w:rsid w:val="00542B03"/>
    <w:rsid w:val="0054322E"/>
    <w:rsid w:val="00543497"/>
    <w:rsid w:val="005434CD"/>
    <w:rsid w:val="005434E7"/>
    <w:rsid w:val="005434F8"/>
    <w:rsid w:val="005436EE"/>
    <w:rsid w:val="005437B8"/>
    <w:rsid w:val="005438A8"/>
    <w:rsid w:val="00543C0A"/>
    <w:rsid w:val="00543CB3"/>
    <w:rsid w:val="00543F72"/>
    <w:rsid w:val="00543FE6"/>
    <w:rsid w:val="005442CE"/>
    <w:rsid w:val="005442D3"/>
    <w:rsid w:val="005444DE"/>
    <w:rsid w:val="00544AD0"/>
    <w:rsid w:val="00544C8E"/>
    <w:rsid w:val="0054508A"/>
    <w:rsid w:val="0054532D"/>
    <w:rsid w:val="0054539A"/>
    <w:rsid w:val="005457F2"/>
    <w:rsid w:val="0054582D"/>
    <w:rsid w:val="00545976"/>
    <w:rsid w:val="00545A3B"/>
    <w:rsid w:val="00545A5C"/>
    <w:rsid w:val="00545BA8"/>
    <w:rsid w:val="00545EA2"/>
    <w:rsid w:val="00545EB1"/>
    <w:rsid w:val="00546311"/>
    <w:rsid w:val="005467F0"/>
    <w:rsid w:val="00546992"/>
    <w:rsid w:val="005469ED"/>
    <w:rsid w:val="00546D01"/>
    <w:rsid w:val="005473C1"/>
    <w:rsid w:val="005474F3"/>
    <w:rsid w:val="005475A2"/>
    <w:rsid w:val="005476C7"/>
    <w:rsid w:val="00547796"/>
    <w:rsid w:val="00547CB6"/>
    <w:rsid w:val="005500EA"/>
    <w:rsid w:val="00550128"/>
    <w:rsid w:val="005504C6"/>
    <w:rsid w:val="00550655"/>
    <w:rsid w:val="005506F7"/>
    <w:rsid w:val="00550840"/>
    <w:rsid w:val="005509BA"/>
    <w:rsid w:val="00550A30"/>
    <w:rsid w:val="00550CEF"/>
    <w:rsid w:val="00550EF3"/>
    <w:rsid w:val="00550F46"/>
    <w:rsid w:val="00551239"/>
    <w:rsid w:val="0055180C"/>
    <w:rsid w:val="005518C8"/>
    <w:rsid w:val="00551FA1"/>
    <w:rsid w:val="0055261F"/>
    <w:rsid w:val="005528A4"/>
    <w:rsid w:val="00552A9D"/>
    <w:rsid w:val="00552AF0"/>
    <w:rsid w:val="00552C8E"/>
    <w:rsid w:val="00552CB0"/>
    <w:rsid w:val="00552DB0"/>
    <w:rsid w:val="00552F4F"/>
    <w:rsid w:val="005531F6"/>
    <w:rsid w:val="0055327A"/>
    <w:rsid w:val="00553490"/>
    <w:rsid w:val="005537B4"/>
    <w:rsid w:val="00553828"/>
    <w:rsid w:val="005540CE"/>
    <w:rsid w:val="0055426A"/>
    <w:rsid w:val="00554352"/>
    <w:rsid w:val="0055486A"/>
    <w:rsid w:val="00554955"/>
    <w:rsid w:val="00554B00"/>
    <w:rsid w:val="00554F48"/>
    <w:rsid w:val="00555266"/>
    <w:rsid w:val="005552D1"/>
    <w:rsid w:val="00555495"/>
    <w:rsid w:val="005555E3"/>
    <w:rsid w:val="005556F5"/>
    <w:rsid w:val="0055589C"/>
    <w:rsid w:val="00555983"/>
    <w:rsid w:val="00555C62"/>
    <w:rsid w:val="00555C98"/>
    <w:rsid w:val="00555E51"/>
    <w:rsid w:val="00555E82"/>
    <w:rsid w:val="00556025"/>
    <w:rsid w:val="00556225"/>
    <w:rsid w:val="00556246"/>
    <w:rsid w:val="00556806"/>
    <w:rsid w:val="0055680A"/>
    <w:rsid w:val="00556815"/>
    <w:rsid w:val="0055681B"/>
    <w:rsid w:val="005568BD"/>
    <w:rsid w:val="005569DB"/>
    <w:rsid w:val="00556A03"/>
    <w:rsid w:val="00556BBC"/>
    <w:rsid w:val="00556EA1"/>
    <w:rsid w:val="00556F63"/>
    <w:rsid w:val="0055715C"/>
    <w:rsid w:val="00557216"/>
    <w:rsid w:val="0055780B"/>
    <w:rsid w:val="005578CA"/>
    <w:rsid w:val="00557971"/>
    <w:rsid w:val="00557AA6"/>
    <w:rsid w:val="00557B0C"/>
    <w:rsid w:val="00557BCE"/>
    <w:rsid w:val="00557E84"/>
    <w:rsid w:val="005604EC"/>
    <w:rsid w:val="0056060A"/>
    <w:rsid w:val="00560932"/>
    <w:rsid w:val="00560AA3"/>
    <w:rsid w:val="00561008"/>
    <w:rsid w:val="0056158B"/>
    <w:rsid w:val="005617D0"/>
    <w:rsid w:val="0056198A"/>
    <w:rsid w:val="00561AA2"/>
    <w:rsid w:val="00561B64"/>
    <w:rsid w:val="00561B8E"/>
    <w:rsid w:val="00561B9F"/>
    <w:rsid w:val="00561D5C"/>
    <w:rsid w:val="00561DC8"/>
    <w:rsid w:val="00561E51"/>
    <w:rsid w:val="00561E67"/>
    <w:rsid w:val="00561FBA"/>
    <w:rsid w:val="0056230F"/>
    <w:rsid w:val="005624F5"/>
    <w:rsid w:val="005625B8"/>
    <w:rsid w:val="00562817"/>
    <w:rsid w:val="00562845"/>
    <w:rsid w:val="00562994"/>
    <w:rsid w:val="00562CAB"/>
    <w:rsid w:val="00562E9A"/>
    <w:rsid w:val="00563127"/>
    <w:rsid w:val="0056337F"/>
    <w:rsid w:val="00563791"/>
    <w:rsid w:val="0056399F"/>
    <w:rsid w:val="00563C31"/>
    <w:rsid w:val="00563F2E"/>
    <w:rsid w:val="0056463F"/>
    <w:rsid w:val="00564922"/>
    <w:rsid w:val="00564A24"/>
    <w:rsid w:val="00564DB2"/>
    <w:rsid w:val="00564E72"/>
    <w:rsid w:val="00565141"/>
    <w:rsid w:val="005658A1"/>
    <w:rsid w:val="00565B27"/>
    <w:rsid w:val="0056612D"/>
    <w:rsid w:val="0056626F"/>
    <w:rsid w:val="005664BA"/>
    <w:rsid w:val="0056673F"/>
    <w:rsid w:val="00566864"/>
    <w:rsid w:val="0056696B"/>
    <w:rsid w:val="005669CD"/>
    <w:rsid w:val="00566A2A"/>
    <w:rsid w:val="00566A73"/>
    <w:rsid w:val="00566B31"/>
    <w:rsid w:val="00566B94"/>
    <w:rsid w:val="005676E8"/>
    <w:rsid w:val="005676F0"/>
    <w:rsid w:val="00567822"/>
    <w:rsid w:val="00567964"/>
    <w:rsid w:val="00567CC8"/>
    <w:rsid w:val="00567E7F"/>
    <w:rsid w:val="00570014"/>
    <w:rsid w:val="0057023D"/>
    <w:rsid w:val="00570287"/>
    <w:rsid w:val="0057035A"/>
    <w:rsid w:val="00570468"/>
    <w:rsid w:val="005704EE"/>
    <w:rsid w:val="00570579"/>
    <w:rsid w:val="005707D9"/>
    <w:rsid w:val="00570B29"/>
    <w:rsid w:val="00570E40"/>
    <w:rsid w:val="00570E69"/>
    <w:rsid w:val="005711AE"/>
    <w:rsid w:val="00571281"/>
    <w:rsid w:val="00571E0B"/>
    <w:rsid w:val="00572244"/>
    <w:rsid w:val="00572870"/>
    <w:rsid w:val="00572C4F"/>
    <w:rsid w:val="00572E73"/>
    <w:rsid w:val="00572E9F"/>
    <w:rsid w:val="00572F3A"/>
    <w:rsid w:val="005730CD"/>
    <w:rsid w:val="005732A6"/>
    <w:rsid w:val="00573303"/>
    <w:rsid w:val="005735AA"/>
    <w:rsid w:val="00573CB4"/>
    <w:rsid w:val="00573CE2"/>
    <w:rsid w:val="00573EC3"/>
    <w:rsid w:val="00573ED2"/>
    <w:rsid w:val="0057435D"/>
    <w:rsid w:val="00574494"/>
    <w:rsid w:val="005746EF"/>
    <w:rsid w:val="00574855"/>
    <w:rsid w:val="00574963"/>
    <w:rsid w:val="005749F2"/>
    <w:rsid w:val="00574C99"/>
    <w:rsid w:val="00574D48"/>
    <w:rsid w:val="00574DF1"/>
    <w:rsid w:val="00574E46"/>
    <w:rsid w:val="00574E57"/>
    <w:rsid w:val="005750EE"/>
    <w:rsid w:val="005751CC"/>
    <w:rsid w:val="0057531C"/>
    <w:rsid w:val="00575678"/>
    <w:rsid w:val="005756B7"/>
    <w:rsid w:val="00575A3E"/>
    <w:rsid w:val="00575A44"/>
    <w:rsid w:val="00575C73"/>
    <w:rsid w:val="00575FD1"/>
    <w:rsid w:val="00576232"/>
    <w:rsid w:val="00576995"/>
    <w:rsid w:val="00576E35"/>
    <w:rsid w:val="00576E7C"/>
    <w:rsid w:val="00576EF8"/>
    <w:rsid w:val="00577086"/>
    <w:rsid w:val="005772FE"/>
    <w:rsid w:val="00577364"/>
    <w:rsid w:val="0057750D"/>
    <w:rsid w:val="005777BF"/>
    <w:rsid w:val="00577907"/>
    <w:rsid w:val="00577BC2"/>
    <w:rsid w:val="00577BF9"/>
    <w:rsid w:val="00577E7B"/>
    <w:rsid w:val="00577EF1"/>
    <w:rsid w:val="005801E9"/>
    <w:rsid w:val="005803AD"/>
    <w:rsid w:val="0058067C"/>
    <w:rsid w:val="005806B3"/>
    <w:rsid w:val="005807BD"/>
    <w:rsid w:val="00580810"/>
    <w:rsid w:val="005808D4"/>
    <w:rsid w:val="005808E4"/>
    <w:rsid w:val="00580B3B"/>
    <w:rsid w:val="00580E3A"/>
    <w:rsid w:val="00580E6A"/>
    <w:rsid w:val="00580EF0"/>
    <w:rsid w:val="00580F62"/>
    <w:rsid w:val="005810E6"/>
    <w:rsid w:val="005811FE"/>
    <w:rsid w:val="005812E1"/>
    <w:rsid w:val="00581A99"/>
    <w:rsid w:val="00581BFF"/>
    <w:rsid w:val="00581C45"/>
    <w:rsid w:val="00581DEB"/>
    <w:rsid w:val="00581E16"/>
    <w:rsid w:val="00581F17"/>
    <w:rsid w:val="00582636"/>
    <w:rsid w:val="005826D8"/>
    <w:rsid w:val="0058278D"/>
    <w:rsid w:val="0058282E"/>
    <w:rsid w:val="00582993"/>
    <w:rsid w:val="00582A1A"/>
    <w:rsid w:val="00582A75"/>
    <w:rsid w:val="00582D34"/>
    <w:rsid w:val="00582D5C"/>
    <w:rsid w:val="00582DBE"/>
    <w:rsid w:val="005830D7"/>
    <w:rsid w:val="00583197"/>
    <w:rsid w:val="005836F1"/>
    <w:rsid w:val="00583716"/>
    <w:rsid w:val="0058375C"/>
    <w:rsid w:val="00583BBA"/>
    <w:rsid w:val="00583DB7"/>
    <w:rsid w:val="00583FAF"/>
    <w:rsid w:val="00584179"/>
    <w:rsid w:val="00584180"/>
    <w:rsid w:val="005846C4"/>
    <w:rsid w:val="00584B15"/>
    <w:rsid w:val="00584CBD"/>
    <w:rsid w:val="00584EA1"/>
    <w:rsid w:val="00584EED"/>
    <w:rsid w:val="0058529F"/>
    <w:rsid w:val="005852D2"/>
    <w:rsid w:val="00585353"/>
    <w:rsid w:val="00585418"/>
    <w:rsid w:val="0058544D"/>
    <w:rsid w:val="00585756"/>
    <w:rsid w:val="00585892"/>
    <w:rsid w:val="00585C97"/>
    <w:rsid w:val="00585C9A"/>
    <w:rsid w:val="00585D34"/>
    <w:rsid w:val="00585D58"/>
    <w:rsid w:val="00585D9F"/>
    <w:rsid w:val="00585F3B"/>
    <w:rsid w:val="00585F4C"/>
    <w:rsid w:val="00585F70"/>
    <w:rsid w:val="00586357"/>
    <w:rsid w:val="005863E5"/>
    <w:rsid w:val="00586446"/>
    <w:rsid w:val="005864D2"/>
    <w:rsid w:val="00586A52"/>
    <w:rsid w:val="00586A9E"/>
    <w:rsid w:val="00586AAD"/>
    <w:rsid w:val="00586ADF"/>
    <w:rsid w:val="00586D07"/>
    <w:rsid w:val="00586E62"/>
    <w:rsid w:val="00586ED1"/>
    <w:rsid w:val="00587090"/>
    <w:rsid w:val="0058716A"/>
    <w:rsid w:val="005871FA"/>
    <w:rsid w:val="00587240"/>
    <w:rsid w:val="005872B0"/>
    <w:rsid w:val="00587340"/>
    <w:rsid w:val="0058748B"/>
    <w:rsid w:val="00587897"/>
    <w:rsid w:val="00587970"/>
    <w:rsid w:val="00587986"/>
    <w:rsid w:val="00587A15"/>
    <w:rsid w:val="00587A28"/>
    <w:rsid w:val="00587FA0"/>
    <w:rsid w:val="00590012"/>
    <w:rsid w:val="00590109"/>
    <w:rsid w:val="00590338"/>
    <w:rsid w:val="00590367"/>
    <w:rsid w:val="00590397"/>
    <w:rsid w:val="005903D8"/>
    <w:rsid w:val="0059079D"/>
    <w:rsid w:val="0059084D"/>
    <w:rsid w:val="0059086A"/>
    <w:rsid w:val="00590D33"/>
    <w:rsid w:val="00590DF6"/>
    <w:rsid w:val="00590F19"/>
    <w:rsid w:val="00591273"/>
    <w:rsid w:val="00591558"/>
    <w:rsid w:val="005915D4"/>
    <w:rsid w:val="00591ACB"/>
    <w:rsid w:val="0059210D"/>
    <w:rsid w:val="0059233D"/>
    <w:rsid w:val="00592453"/>
    <w:rsid w:val="00592713"/>
    <w:rsid w:val="0059275B"/>
    <w:rsid w:val="00592C69"/>
    <w:rsid w:val="00592CA4"/>
    <w:rsid w:val="005930CB"/>
    <w:rsid w:val="0059318E"/>
    <w:rsid w:val="005935A9"/>
    <w:rsid w:val="00593BCD"/>
    <w:rsid w:val="00593C96"/>
    <w:rsid w:val="00593D0F"/>
    <w:rsid w:val="00593E88"/>
    <w:rsid w:val="00593FD2"/>
    <w:rsid w:val="005940CB"/>
    <w:rsid w:val="00594183"/>
    <w:rsid w:val="005941FA"/>
    <w:rsid w:val="005944ED"/>
    <w:rsid w:val="005944F9"/>
    <w:rsid w:val="00594561"/>
    <w:rsid w:val="0059476F"/>
    <w:rsid w:val="00594DBB"/>
    <w:rsid w:val="00594E5E"/>
    <w:rsid w:val="00595080"/>
    <w:rsid w:val="00595773"/>
    <w:rsid w:val="005957DA"/>
    <w:rsid w:val="00595D13"/>
    <w:rsid w:val="00595ED0"/>
    <w:rsid w:val="0059607D"/>
    <w:rsid w:val="00596139"/>
    <w:rsid w:val="005961BA"/>
    <w:rsid w:val="00596444"/>
    <w:rsid w:val="0059663B"/>
    <w:rsid w:val="00596995"/>
    <w:rsid w:val="00596A4A"/>
    <w:rsid w:val="00597072"/>
    <w:rsid w:val="00597099"/>
    <w:rsid w:val="005976AF"/>
    <w:rsid w:val="00597A93"/>
    <w:rsid w:val="00597F6A"/>
    <w:rsid w:val="005A02E4"/>
    <w:rsid w:val="005A0378"/>
    <w:rsid w:val="005A03AE"/>
    <w:rsid w:val="005A07FF"/>
    <w:rsid w:val="005A0807"/>
    <w:rsid w:val="005A0A00"/>
    <w:rsid w:val="005A0F82"/>
    <w:rsid w:val="005A10E2"/>
    <w:rsid w:val="005A11C0"/>
    <w:rsid w:val="005A1267"/>
    <w:rsid w:val="005A1402"/>
    <w:rsid w:val="005A1452"/>
    <w:rsid w:val="005A170A"/>
    <w:rsid w:val="005A1712"/>
    <w:rsid w:val="005A17AF"/>
    <w:rsid w:val="005A1840"/>
    <w:rsid w:val="005A1A63"/>
    <w:rsid w:val="005A1E85"/>
    <w:rsid w:val="005A2107"/>
    <w:rsid w:val="005A245A"/>
    <w:rsid w:val="005A252B"/>
    <w:rsid w:val="005A27E9"/>
    <w:rsid w:val="005A2A6D"/>
    <w:rsid w:val="005A2A80"/>
    <w:rsid w:val="005A2CB9"/>
    <w:rsid w:val="005A2CCC"/>
    <w:rsid w:val="005A2E8C"/>
    <w:rsid w:val="005A2FD7"/>
    <w:rsid w:val="005A2FEC"/>
    <w:rsid w:val="005A31C4"/>
    <w:rsid w:val="005A32ED"/>
    <w:rsid w:val="005A3322"/>
    <w:rsid w:val="005A36A3"/>
    <w:rsid w:val="005A37E4"/>
    <w:rsid w:val="005A38A6"/>
    <w:rsid w:val="005A38CD"/>
    <w:rsid w:val="005A38CF"/>
    <w:rsid w:val="005A3A18"/>
    <w:rsid w:val="005A3B97"/>
    <w:rsid w:val="005A3C12"/>
    <w:rsid w:val="005A3D21"/>
    <w:rsid w:val="005A4076"/>
    <w:rsid w:val="005A41A9"/>
    <w:rsid w:val="005A474B"/>
    <w:rsid w:val="005A4756"/>
    <w:rsid w:val="005A47BD"/>
    <w:rsid w:val="005A49D8"/>
    <w:rsid w:val="005A4B0F"/>
    <w:rsid w:val="005A4BD2"/>
    <w:rsid w:val="005A503E"/>
    <w:rsid w:val="005A556F"/>
    <w:rsid w:val="005A57F5"/>
    <w:rsid w:val="005A5C84"/>
    <w:rsid w:val="005A5D41"/>
    <w:rsid w:val="005A5E9D"/>
    <w:rsid w:val="005A5F65"/>
    <w:rsid w:val="005A5FF9"/>
    <w:rsid w:val="005A6179"/>
    <w:rsid w:val="005A6194"/>
    <w:rsid w:val="005A6234"/>
    <w:rsid w:val="005A6236"/>
    <w:rsid w:val="005A625C"/>
    <w:rsid w:val="005A63D8"/>
    <w:rsid w:val="005A64E7"/>
    <w:rsid w:val="005A687F"/>
    <w:rsid w:val="005A68B4"/>
    <w:rsid w:val="005A69CD"/>
    <w:rsid w:val="005A6A57"/>
    <w:rsid w:val="005A6B66"/>
    <w:rsid w:val="005A6D56"/>
    <w:rsid w:val="005A7161"/>
    <w:rsid w:val="005A7253"/>
    <w:rsid w:val="005A77EA"/>
    <w:rsid w:val="005A78E6"/>
    <w:rsid w:val="005A7A34"/>
    <w:rsid w:val="005A7E17"/>
    <w:rsid w:val="005B0046"/>
    <w:rsid w:val="005B00CD"/>
    <w:rsid w:val="005B0411"/>
    <w:rsid w:val="005B0471"/>
    <w:rsid w:val="005B0491"/>
    <w:rsid w:val="005B058E"/>
    <w:rsid w:val="005B05BD"/>
    <w:rsid w:val="005B0907"/>
    <w:rsid w:val="005B0B94"/>
    <w:rsid w:val="005B0C9C"/>
    <w:rsid w:val="005B0DEA"/>
    <w:rsid w:val="005B0E38"/>
    <w:rsid w:val="005B0F16"/>
    <w:rsid w:val="005B1045"/>
    <w:rsid w:val="005B1296"/>
    <w:rsid w:val="005B1C8B"/>
    <w:rsid w:val="005B1E60"/>
    <w:rsid w:val="005B2411"/>
    <w:rsid w:val="005B24D0"/>
    <w:rsid w:val="005B25C0"/>
    <w:rsid w:val="005B27FD"/>
    <w:rsid w:val="005B28A2"/>
    <w:rsid w:val="005B2941"/>
    <w:rsid w:val="005B2B3B"/>
    <w:rsid w:val="005B2B8A"/>
    <w:rsid w:val="005B2D72"/>
    <w:rsid w:val="005B2D85"/>
    <w:rsid w:val="005B2DCE"/>
    <w:rsid w:val="005B2E94"/>
    <w:rsid w:val="005B3408"/>
    <w:rsid w:val="005B365D"/>
    <w:rsid w:val="005B379A"/>
    <w:rsid w:val="005B398B"/>
    <w:rsid w:val="005B3E5C"/>
    <w:rsid w:val="005B3F53"/>
    <w:rsid w:val="005B41E0"/>
    <w:rsid w:val="005B4511"/>
    <w:rsid w:val="005B458C"/>
    <w:rsid w:val="005B4722"/>
    <w:rsid w:val="005B4A5A"/>
    <w:rsid w:val="005B4EC1"/>
    <w:rsid w:val="005B4FAE"/>
    <w:rsid w:val="005B4FDC"/>
    <w:rsid w:val="005B5039"/>
    <w:rsid w:val="005B5144"/>
    <w:rsid w:val="005B5334"/>
    <w:rsid w:val="005B556F"/>
    <w:rsid w:val="005B58D5"/>
    <w:rsid w:val="005B5A55"/>
    <w:rsid w:val="005B5C5E"/>
    <w:rsid w:val="005B6041"/>
    <w:rsid w:val="005B61A6"/>
    <w:rsid w:val="005B61C3"/>
    <w:rsid w:val="005B6346"/>
    <w:rsid w:val="005B640A"/>
    <w:rsid w:val="005B6911"/>
    <w:rsid w:val="005B6A58"/>
    <w:rsid w:val="005B6C08"/>
    <w:rsid w:val="005B6C14"/>
    <w:rsid w:val="005B701D"/>
    <w:rsid w:val="005B7132"/>
    <w:rsid w:val="005B7224"/>
    <w:rsid w:val="005B7234"/>
    <w:rsid w:val="005B7329"/>
    <w:rsid w:val="005B7341"/>
    <w:rsid w:val="005B73AD"/>
    <w:rsid w:val="005B747A"/>
    <w:rsid w:val="005B74F5"/>
    <w:rsid w:val="005B7845"/>
    <w:rsid w:val="005B7A59"/>
    <w:rsid w:val="005B7B30"/>
    <w:rsid w:val="005B7B9C"/>
    <w:rsid w:val="005B7BD3"/>
    <w:rsid w:val="005B7C0E"/>
    <w:rsid w:val="005B7EC4"/>
    <w:rsid w:val="005B7EDB"/>
    <w:rsid w:val="005C01B9"/>
    <w:rsid w:val="005C029E"/>
    <w:rsid w:val="005C035A"/>
    <w:rsid w:val="005C0366"/>
    <w:rsid w:val="005C0776"/>
    <w:rsid w:val="005C078C"/>
    <w:rsid w:val="005C07BA"/>
    <w:rsid w:val="005C0870"/>
    <w:rsid w:val="005C0876"/>
    <w:rsid w:val="005C0D07"/>
    <w:rsid w:val="005C0F00"/>
    <w:rsid w:val="005C0FFB"/>
    <w:rsid w:val="005C117A"/>
    <w:rsid w:val="005C126F"/>
    <w:rsid w:val="005C1509"/>
    <w:rsid w:val="005C15E8"/>
    <w:rsid w:val="005C1A37"/>
    <w:rsid w:val="005C1FFA"/>
    <w:rsid w:val="005C2366"/>
    <w:rsid w:val="005C23C9"/>
    <w:rsid w:val="005C26DC"/>
    <w:rsid w:val="005C28E8"/>
    <w:rsid w:val="005C2A33"/>
    <w:rsid w:val="005C2BED"/>
    <w:rsid w:val="005C2CDD"/>
    <w:rsid w:val="005C2EF1"/>
    <w:rsid w:val="005C35BB"/>
    <w:rsid w:val="005C3812"/>
    <w:rsid w:val="005C381C"/>
    <w:rsid w:val="005C38F8"/>
    <w:rsid w:val="005C3AC4"/>
    <w:rsid w:val="005C3AED"/>
    <w:rsid w:val="005C3CE8"/>
    <w:rsid w:val="005C3D41"/>
    <w:rsid w:val="005C402C"/>
    <w:rsid w:val="005C4137"/>
    <w:rsid w:val="005C43D6"/>
    <w:rsid w:val="005C4438"/>
    <w:rsid w:val="005C4A0F"/>
    <w:rsid w:val="005C4A2A"/>
    <w:rsid w:val="005C4AFA"/>
    <w:rsid w:val="005C4BCC"/>
    <w:rsid w:val="005C5365"/>
    <w:rsid w:val="005C53CC"/>
    <w:rsid w:val="005C5947"/>
    <w:rsid w:val="005C5B0D"/>
    <w:rsid w:val="005C5FB9"/>
    <w:rsid w:val="005C647E"/>
    <w:rsid w:val="005C6651"/>
    <w:rsid w:val="005C67B1"/>
    <w:rsid w:val="005C6F15"/>
    <w:rsid w:val="005C6FBC"/>
    <w:rsid w:val="005C71F8"/>
    <w:rsid w:val="005C7320"/>
    <w:rsid w:val="005C75CD"/>
    <w:rsid w:val="005C76D3"/>
    <w:rsid w:val="005C78A0"/>
    <w:rsid w:val="005C79C0"/>
    <w:rsid w:val="005C7A2E"/>
    <w:rsid w:val="005C7C63"/>
    <w:rsid w:val="005C7D82"/>
    <w:rsid w:val="005C7E0F"/>
    <w:rsid w:val="005C7F32"/>
    <w:rsid w:val="005D0215"/>
    <w:rsid w:val="005D0327"/>
    <w:rsid w:val="005D0DAB"/>
    <w:rsid w:val="005D0EFB"/>
    <w:rsid w:val="005D0FD2"/>
    <w:rsid w:val="005D1654"/>
    <w:rsid w:val="005D1ABC"/>
    <w:rsid w:val="005D211C"/>
    <w:rsid w:val="005D2568"/>
    <w:rsid w:val="005D26CD"/>
    <w:rsid w:val="005D2881"/>
    <w:rsid w:val="005D297A"/>
    <w:rsid w:val="005D29C8"/>
    <w:rsid w:val="005D2ABE"/>
    <w:rsid w:val="005D2DDE"/>
    <w:rsid w:val="005D2EE7"/>
    <w:rsid w:val="005D3230"/>
    <w:rsid w:val="005D32CF"/>
    <w:rsid w:val="005D3380"/>
    <w:rsid w:val="005D33A2"/>
    <w:rsid w:val="005D381C"/>
    <w:rsid w:val="005D39FF"/>
    <w:rsid w:val="005D3CB8"/>
    <w:rsid w:val="005D3DB1"/>
    <w:rsid w:val="005D3DF1"/>
    <w:rsid w:val="005D427A"/>
    <w:rsid w:val="005D42ED"/>
    <w:rsid w:val="005D4363"/>
    <w:rsid w:val="005D485C"/>
    <w:rsid w:val="005D48DB"/>
    <w:rsid w:val="005D4C64"/>
    <w:rsid w:val="005D4D6A"/>
    <w:rsid w:val="005D5510"/>
    <w:rsid w:val="005D5565"/>
    <w:rsid w:val="005D56FA"/>
    <w:rsid w:val="005D570B"/>
    <w:rsid w:val="005D5718"/>
    <w:rsid w:val="005D571B"/>
    <w:rsid w:val="005D5803"/>
    <w:rsid w:val="005D582C"/>
    <w:rsid w:val="005D5927"/>
    <w:rsid w:val="005D5BFF"/>
    <w:rsid w:val="005D5E49"/>
    <w:rsid w:val="005D6018"/>
    <w:rsid w:val="005D6151"/>
    <w:rsid w:val="005D625E"/>
    <w:rsid w:val="005D65D2"/>
    <w:rsid w:val="005D6684"/>
    <w:rsid w:val="005D66C9"/>
    <w:rsid w:val="005D674C"/>
    <w:rsid w:val="005D6D6D"/>
    <w:rsid w:val="005D6E1A"/>
    <w:rsid w:val="005D6F1D"/>
    <w:rsid w:val="005D7001"/>
    <w:rsid w:val="005D706A"/>
    <w:rsid w:val="005D71F6"/>
    <w:rsid w:val="005D7233"/>
    <w:rsid w:val="005D7295"/>
    <w:rsid w:val="005D74B2"/>
    <w:rsid w:val="005D75CB"/>
    <w:rsid w:val="005D7761"/>
    <w:rsid w:val="005D7D4B"/>
    <w:rsid w:val="005D7D80"/>
    <w:rsid w:val="005D7E43"/>
    <w:rsid w:val="005D7EA1"/>
    <w:rsid w:val="005D7ECA"/>
    <w:rsid w:val="005D7F79"/>
    <w:rsid w:val="005E00FB"/>
    <w:rsid w:val="005E04E4"/>
    <w:rsid w:val="005E058F"/>
    <w:rsid w:val="005E08DB"/>
    <w:rsid w:val="005E09C1"/>
    <w:rsid w:val="005E0B84"/>
    <w:rsid w:val="005E0DE0"/>
    <w:rsid w:val="005E1144"/>
    <w:rsid w:val="005E11E1"/>
    <w:rsid w:val="005E14D1"/>
    <w:rsid w:val="005E155E"/>
    <w:rsid w:val="005E178D"/>
    <w:rsid w:val="005E184F"/>
    <w:rsid w:val="005E18CC"/>
    <w:rsid w:val="005E19BB"/>
    <w:rsid w:val="005E1A22"/>
    <w:rsid w:val="005E1C60"/>
    <w:rsid w:val="005E1ED9"/>
    <w:rsid w:val="005E2292"/>
    <w:rsid w:val="005E2422"/>
    <w:rsid w:val="005E27DE"/>
    <w:rsid w:val="005E283E"/>
    <w:rsid w:val="005E299F"/>
    <w:rsid w:val="005E2B35"/>
    <w:rsid w:val="005E2B40"/>
    <w:rsid w:val="005E2BDD"/>
    <w:rsid w:val="005E2D7A"/>
    <w:rsid w:val="005E2EA3"/>
    <w:rsid w:val="005E2EBA"/>
    <w:rsid w:val="005E2F52"/>
    <w:rsid w:val="005E301D"/>
    <w:rsid w:val="005E32B4"/>
    <w:rsid w:val="005E3649"/>
    <w:rsid w:val="005E3BEE"/>
    <w:rsid w:val="005E3CC9"/>
    <w:rsid w:val="005E3CF2"/>
    <w:rsid w:val="005E3F9E"/>
    <w:rsid w:val="005E41D6"/>
    <w:rsid w:val="005E4294"/>
    <w:rsid w:val="005E44D4"/>
    <w:rsid w:val="005E456D"/>
    <w:rsid w:val="005E465E"/>
    <w:rsid w:val="005E4805"/>
    <w:rsid w:val="005E493E"/>
    <w:rsid w:val="005E4B94"/>
    <w:rsid w:val="005E4DEA"/>
    <w:rsid w:val="005E53EA"/>
    <w:rsid w:val="005E559C"/>
    <w:rsid w:val="005E5660"/>
    <w:rsid w:val="005E5738"/>
    <w:rsid w:val="005E57D7"/>
    <w:rsid w:val="005E5975"/>
    <w:rsid w:val="005E5FBF"/>
    <w:rsid w:val="005E6061"/>
    <w:rsid w:val="005E6092"/>
    <w:rsid w:val="005E6454"/>
    <w:rsid w:val="005E64A1"/>
    <w:rsid w:val="005E66E3"/>
    <w:rsid w:val="005E6AEF"/>
    <w:rsid w:val="005E6B3B"/>
    <w:rsid w:val="005E6B59"/>
    <w:rsid w:val="005E6EB5"/>
    <w:rsid w:val="005E6F88"/>
    <w:rsid w:val="005E727E"/>
    <w:rsid w:val="005E72BB"/>
    <w:rsid w:val="005E7867"/>
    <w:rsid w:val="005E7898"/>
    <w:rsid w:val="005E7A20"/>
    <w:rsid w:val="005E7CA5"/>
    <w:rsid w:val="005E7F9F"/>
    <w:rsid w:val="005F023F"/>
    <w:rsid w:val="005F03F4"/>
    <w:rsid w:val="005F076B"/>
    <w:rsid w:val="005F09A7"/>
    <w:rsid w:val="005F0AA8"/>
    <w:rsid w:val="005F0B79"/>
    <w:rsid w:val="005F0C03"/>
    <w:rsid w:val="005F0F35"/>
    <w:rsid w:val="005F0F95"/>
    <w:rsid w:val="005F122E"/>
    <w:rsid w:val="005F15A1"/>
    <w:rsid w:val="005F1650"/>
    <w:rsid w:val="005F187A"/>
    <w:rsid w:val="005F1B4F"/>
    <w:rsid w:val="005F1CD1"/>
    <w:rsid w:val="005F1ECA"/>
    <w:rsid w:val="005F1EDF"/>
    <w:rsid w:val="005F2297"/>
    <w:rsid w:val="005F275F"/>
    <w:rsid w:val="005F2A68"/>
    <w:rsid w:val="005F319C"/>
    <w:rsid w:val="005F3327"/>
    <w:rsid w:val="005F33B3"/>
    <w:rsid w:val="005F33C6"/>
    <w:rsid w:val="005F3677"/>
    <w:rsid w:val="005F36CA"/>
    <w:rsid w:val="005F36E0"/>
    <w:rsid w:val="005F388B"/>
    <w:rsid w:val="005F3957"/>
    <w:rsid w:val="005F3B05"/>
    <w:rsid w:val="005F3BE0"/>
    <w:rsid w:val="005F3CE1"/>
    <w:rsid w:val="005F3CF1"/>
    <w:rsid w:val="005F42A1"/>
    <w:rsid w:val="005F42C6"/>
    <w:rsid w:val="005F44B3"/>
    <w:rsid w:val="005F47C8"/>
    <w:rsid w:val="005F49C3"/>
    <w:rsid w:val="005F4B2A"/>
    <w:rsid w:val="005F4F34"/>
    <w:rsid w:val="005F512E"/>
    <w:rsid w:val="005F5185"/>
    <w:rsid w:val="005F52D4"/>
    <w:rsid w:val="005F53A5"/>
    <w:rsid w:val="005F55C1"/>
    <w:rsid w:val="005F574F"/>
    <w:rsid w:val="005F579A"/>
    <w:rsid w:val="005F5816"/>
    <w:rsid w:val="005F59D9"/>
    <w:rsid w:val="005F5A34"/>
    <w:rsid w:val="005F5A47"/>
    <w:rsid w:val="005F5C8C"/>
    <w:rsid w:val="005F6031"/>
    <w:rsid w:val="005F6251"/>
    <w:rsid w:val="005F6254"/>
    <w:rsid w:val="005F64DF"/>
    <w:rsid w:val="005F6533"/>
    <w:rsid w:val="005F65CE"/>
    <w:rsid w:val="005F6610"/>
    <w:rsid w:val="005F667E"/>
    <w:rsid w:val="005F682F"/>
    <w:rsid w:val="005F688D"/>
    <w:rsid w:val="005F6B55"/>
    <w:rsid w:val="005F6FF2"/>
    <w:rsid w:val="005F7037"/>
    <w:rsid w:val="005F71FE"/>
    <w:rsid w:val="005F74F8"/>
    <w:rsid w:val="005F762B"/>
    <w:rsid w:val="005F76F7"/>
    <w:rsid w:val="005F7A97"/>
    <w:rsid w:val="006003B9"/>
    <w:rsid w:val="006005F1"/>
    <w:rsid w:val="00600790"/>
    <w:rsid w:val="00600A33"/>
    <w:rsid w:val="00600D97"/>
    <w:rsid w:val="00600E40"/>
    <w:rsid w:val="00600F9D"/>
    <w:rsid w:val="00601346"/>
    <w:rsid w:val="006013E4"/>
    <w:rsid w:val="006015CA"/>
    <w:rsid w:val="006017BD"/>
    <w:rsid w:val="00601804"/>
    <w:rsid w:val="006018CE"/>
    <w:rsid w:val="006018E8"/>
    <w:rsid w:val="00601A06"/>
    <w:rsid w:val="00601E19"/>
    <w:rsid w:val="00601EC8"/>
    <w:rsid w:val="0060229A"/>
    <w:rsid w:val="00602547"/>
    <w:rsid w:val="006027E6"/>
    <w:rsid w:val="006028E8"/>
    <w:rsid w:val="00602AA2"/>
    <w:rsid w:val="00602B9B"/>
    <w:rsid w:val="00602E4C"/>
    <w:rsid w:val="00602E73"/>
    <w:rsid w:val="006031B2"/>
    <w:rsid w:val="00603367"/>
    <w:rsid w:val="0060369B"/>
    <w:rsid w:val="00603A7B"/>
    <w:rsid w:val="00603B33"/>
    <w:rsid w:val="00604047"/>
    <w:rsid w:val="006041A0"/>
    <w:rsid w:val="006042C5"/>
    <w:rsid w:val="00604403"/>
    <w:rsid w:val="00604436"/>
    <w:rsid w:val="006046F9"/>
    <w:rsid w:val="00604921"/>
    <w:rsid w:val="006049FA"/>
    <w:rsid w:val="00604D0A"/>
    <w:rsid w:val="00604E39"/>
    <w:rsid w:val="00605532"/>
    <w:rsid w:val="006057C5"/>
    <w:rsid w:val="00605A0B"/>
    <w:rsid w:val="00605E60"/>
    <w:rsid w:val="00605EB2"/>
    <w:rsid w:val="00605FB9"/>
    <w:rsid w:val="006060B5"/>
    <w:rsid w:val="006060D9"/>
    <w:rsid w:val="0060615F"/>
    <w:rsid w:val="00606277"/>
    <w:rsid w:val="0060632B"/>
    <w:rsid w:val="00606BEF"/>
    <w:rsid w:val="00606F55"/>
    <w:rsid w:val="00606F91"/>
    <w:rsid w:val="0060721C"/>
    <w:rsid w:val="006078A5"/>
    <w:rsid w:val="00607A95"/>
    <w:rsid w:val="00607CF7"/>
    <w:rsid w:val="00607D06"/>
    <w:rsid w:val="00610024"/>
    <w:rsid w:val="006101F9"/>
    <w:rsid w:val="006105A0"/>
    <w:rsid w:val="006106EF"/>
    <w:rsid w:val="00610873"/>
    <w:rsid w:val="00610A77"/>
    <w:rsid w:val="0061107A"/>
    <w:rsid w:val="006110D7"/>
    <w:rsid w:val="00611977"/>
    <w:rsid w:val="00611F1D"/>
    <w:rsid w:val="0061239B"/>
    <w:rsid w:val="00612702"/>
    <w:rsid w:val="00612775"/>
    <w:rsid w:val="00612B24"/>
    <w:rsid w:val="00612C98"/>
    <w:rsid w:val="00612EAE"/>
    <w:rsid w:val="00613230"/>
    <w:rsid w:val="0061343F"/>
    <w:rsid w:val="006135AF"/>
    <w:rsid w:val="00613671"/>
    <w:rsid w:val="006137C0"/>
    <w:rsid w:val="0061388A"/>
    <w:rsid w:val="00613B54"/>
    <w:rsid w:val="00613CA6"/>
    <w:rsid w:val="00613CB3"/>
    <w:rsid w:val="00613D11"/>
    <w:rsid w:val="00613D15"/>
    <w:rsid w:val="00613DC8"/>
    <w:rsid w:val="00613E19"/>
    <w:rsid w:val="00613E6E"/>
    <w:rsid w:val="00613EEB"/>
    <w:rsid w:val="006142BD"/>
    <w:rsid w:val="00614798"/>
    <w:rsid w:val="00614854"/>
    <w:rsid w:val="00614A72"/>
    <w:rsid w:val="006151A9"/>
    <w:rsid w:val="006156CD"/>
    <w:rsid w:val="006158B9"/>
    <w:rsid w:val="00615CC9"/>
    <w:rsid w:val="00615CCC"/>
    <w:rsid w:val="00615F98"/>
    <w:rsid w:val="0061613E"/>
    <w:rsid w:val="0061622D"/>
    <w:rsid w:val="006162FE"/>
    <w:rsid w:val="0061653D"/>
    <w:rsid w:val="00616887"/>
    <w:rsid w:val="006168C0"/>
    <w:rsid w:val="00616982"/>
    <w:rsid w:val="006169B0"/>
    <w:rsid w:val="00616D35"/>
    <w:rsid w:val="00616E88"/>
    <w:rsid w:val="006170B4"/>
    <w:rsid w:val="006172DB"/>
    <w:rsid w:val="00617344"/>
    <w:rsid w:val="00617392"/>
    <w:rsid w:val="006174C8"/>
    <w:rsid w:val="006178DD"/>
    <w:rsid w:val="00617A3E"/>
    <w:rsid w:val="00617EDD"/>
    <w:rsid w:val="00617F74"/>
    <w:rsid w:val="00620030"/>
    <w:rsid w:val="0062004B"/>
    <w:rsid w:val="00620443"/>
    <w:rsid w:val="00620564"/>
    <w:rsid w:val="006208F5"/>
    <w:rsid w:val="00620A75"/>
    <w:rsid w:val="00620A77"/>
    <w:rsid w:val="00620AD5"/>
    <w:rsid w:val="00620BB5"/>
    <w:rsid w:val="00620DBA"/>
    <w:rsid w:val="00620EB7"/>
    <w:rsid w:val="00620EFD"/>
    <w:rsid w:val="006210FC"/>
    <w:rsid w:val="0062110D"/>
    <w:rsid w:val="00621936"/>
    <w:rsid w:val="0062249E"/>
    <w:rsid w:val="006226A3"/>
    <w:rsid w:val="006227EA"/>
    <w:rsid w:val="0062295A"/>
    <w:rsid w:val="0062308A"/>
    <w:rsid w:val="00623105"/>
    <w:rsid w:val="00623168"/>
    <w:rsid w:val="006232F1"/>
    <w:rsid w:val="00623706"/>
    <w:rsid w:val="006237D2"/>
    <w:rsid w:val="006237F8"/>
    <w:rsid w:val="0062424E"/>
    <w:rsid w:val="006242AE"/>
    <w:rsid w:val="006242E6"/>
    <w:rsid w:val="0062452C"/>
    <w:rsid w:val="00624979"/>
    <w:rsid w:val="00624C47"/>
    <w:rsid w:val="00625045"/>
    <w:rsid w:val="006251BF"/>
    <w:rsid w:val="0062561E"/>
    <w:rsid w:val="006258CF"/>
    <w:rsid w:val="00625A2B"/>
    <w:rsid w:val="00625EAA"/>
    <w:rsid w:val="006260B1"/>
    <w:rsid w:val="006260C6"/>
    <w:rsid w:val="006261E4"/>
    <w:rsid w:val="00626212"/>
    <w:rsid w:val="0062682C"/>
    <w:rsid w:val="00626A99"/>
    <w:rsid w:val="00626ABA"/>
    <w:rsid w:val="00626B94"/>
    <w:rsid w:val="00627092"/>
    <w:rsid w:val="00627096"/>
    <w:rsid w:val="006270A7"/>
    <w:rsid w:val="006272FD"/>
    <w:rsid w:val="006273C4"/>
    <w:rsid w:val="0062777D"/>
    <w:rsid w:val="00627A05"/>
    <w:rsid w:val="00627AD1"/>
    <w:rsid w:val="00627BC1"/>
    <w:rsid w:val="00627E22"/>
    <w:rsid w:val="00627E47"/>
    <w:rsid w:val="0063004A"/>
    <w:rsid w:val="006300A0"/>
    <w:rsid w:val="006300D7"/>
    <w:rsid w:val="006300DC"/>
    <w:rsid w:val="006307CB"/>
    <w:rsid w:val="00630A42"/>
    <w:rsid w:val="00630A85"/>
    <w:rsid w:val="00630D73"/>
    <w:rsid w:val="00631155"/>
    <w:rsid w:val="00631181"/>
    <w:rsid w:val="00631314"/>
    <w:rsid w:val="0063139E"/>
    <w:rsid w:val="0063146B"/>
    <w:rsid w:val="00631747"/>
    <w:rsid w:val="00631866"/>
    <w:rsid w:val="00631B09"/>
    <w:rsid w:val="00632095"/>
    <w:rsid w:val="006321EB"/>
    <w:rsid w:val="00632273"/>
    <w:rsid w:val="006322FA"/>
    <w:rsid w:val="00632859"/>
    <w:rsid w:val="006328D4"/>
    <w:rsid w:val="00632968"/>
    <w:rsid w:val="00632B4C"/>
    <w:rsid w:val="00632B55"/>
    <w:rsid w:val="00632BF7"/>
    <w:rsid w:val="00632DD9"/>
    <w:rsid w:val="00632FA5"/>
    <w:rsid w:val="006330B4"/>
    <w:rsid w:val="00633240"/>
    <w:rsid w:val="0063364C"/>
    <w:rsid w:val="0063392B"/>
    <w:rsid w:val="006339DE"/>
    <w:rsid w:val="00633ABE"/>
    <w:rsid w:val="00633AE7"/>
    <w:rsid w:val="00633CD4"/>
    <w:rsid w:val="00633DA5"/>
    <w:rsid w:val="00633E53"/>
    <w:rsid w:val="006343A3"/>
    <w:rsid w:val="0063456E"/>
    <w:rsid w:val="006348EF"/>
    <w:rsid w:val="00634994"/>
    <w:rsid w:val="00634C7C"/>
    <w:rsid w:val="00634EB5"/>
    <w:rsid w:val="00634F5B"/>
    <w:rsid w:val="0063502C"/>
    <w:rsid w:val="00635089"/>
    <w:rsid w:val="0063531B"/>
    <w:rsid w:val="0063549A"/>
    <w:rsid w:val="00635629"/>
    <w:rsid w:val="00635764"/>
    <w:rsid w:val="006358ED"/>
    <w:rsid w:val="00635C55"/>
    <w:rsid w:val="00635DA8"/>
    <w:rsid w:val="00635DB4"/>
    <w:rsid w:val="00635ED0"/>
    <w:rsid w:val="0063660F"/>
    <w:rsid w:val="0063668F"/>
    <w:rsid w:val="00636815"/>
    <w:rsid w:val="006368C8"/>
    <w:rsid w:val="00636A4E"/>
    <w:rsid w:val="00636B4A"/>
    <w:rsid w:val="00636C5B"/>
    <w:rsid w:val="00636F4F"/>
    <w:rsid w:val="0063726C"/>
    <w:rsid w:val="00637B2A"/>
    <w:rsid w:val="00637E0A"/>
    <w:rsid w:val="00637E4C"/>
    <w:rsid w:val="00637EEF"/>
    <w:rsid w:val="00637F1D"/>
    <w:rsid w:val="006404B4"/>
    <w:rsid w:val="006405B7"/>
    <w:rsid w:val="0064106A"/>
    <w:rsid w:val="00641124"/>
    <w:rsid w:val="00641318"/>
    <w:rsid w:val="00641552"/>
    <w:rsid w:val="00641871"/>
    <w:rsid w:val="00641A9C"/>
    <w:rsid w:val="00641C21"/>
    <w:rsid w:val="00641EB5"/>
    <w:rsid w:val="00642024"/>
    <w:rsid w:val="0064216A"/>
    <w:rsid w:val="00642282"/>
    <w:rsid w:val="00642745"/>
    <w:rsid w:val="006428C7"/>
    <w:rsid w:val="00642965"/>
    <w:rsid w:val="00642A38"/>
    <w:rsid w:val="00642C08"/>
    <w:rsid w:val="00642CD9"/>
    <w:rsid w:val="00642DD2"/>
    <w:rsid w:val="006430D3"/>
    <w:rsid w:val="00643212"/>
    <w:rsid w:val="006432F7"/>
    <w:rsid w:val="00643511"/>
    <w:rsid w:val="0064391E"/>
    <w:rsid w:val="006439FF"/>
    <w:rsid w:val="00643A70"/>
    <w:rsid w:val="00643AF1"/>
    <w:rsid w:val="00643B9D"/>
    <w:rsid w:val="00643CC3"/>
    <w:rsid w:val="00643F7F"/>
    <w:rsid w:val="006440C6"/>
    <w:rsid w:val="006444AB"/>
    <w:rsid w:val="006444B4"/>
    <w:rsid w:val="006445FB"/>
    <w:rsid w:val="00644D1B"/>
    <w:rsid w:val="00644D82"/>
    <w:rsid w:val="00644EC7"/>
    <w:rsid w:val="00644F4A"/>
    <w:rsid w:val="00645106"/>
    <w:rsid w:val="00645150"/>
    <w:rsid w:val="00645186"/>
    <w:rsid w:val="006454B6"/>
    <w:rsid w:val="00645641"/>
    <w:rsid w:val="006456E7"/>
    <w:rsid w:val="00645A77"/>
    <w:rsid w:val="00645B8D"/>
    <w:rsid w:val="00645D8B"/>
    <w:rsid w:val="00645DEF"/>
    <w:rsid w:val="00645F19"/>
    <w:rsid w:val="00646044"/>
    <w:rsid w:val="006462E1"/>
    <w:rsid w:val="00646307"/>
    <w:rsid w:val="006464E2"/>
    <w:rsid w:val="006468F4"/>
    <w:rsid w:val="00646D01"/>
    <w:rsid w:val="00647744"/>
    <w:rsid w:val="00647884"/>
    <w:rsid w:val="00647B9E"/>
    <w:rsid w:val="00647D10"/>
    <w:rsid w:val="00647F9C"/>
    <w:rsid w:val="006504B5"/>
    <w:rsid w:val="00650540"/>
    <w:rsid w:val="0065070F"/>
    <w:rsid w:val="006509E4"/>
    <w:rsid w:val="006509FE"/>
    <w:rsid w:val="00650AAA"/>
    <w:rsid w:val="00650C95"/>
    <w:rsid w:val="00650EB2"/>
    <w:rsid w:val="00650FD0"/>
    <w:rsid w:val="0065106D"/>
    <w:rsid w:val="0065125A"/>
    <w:rsid w:val="00651508"/>
    <w:rsid w:val="0065183E"/>
    <w:rsid w:val="00651C7E"/>
    <w:rsid w:val="00651D9C"/>
    <w:rsid w:val="00651F77"/>
    <w:rsid w:val="0065213D"/>
    <w:rsid w:val="00652194"/>
    <w:rsid w:val="006523D1"/>
    <w:rsid w:val="00652525"/>
    <w:rsid w:val="0065253A"/>
    <w:rsid w:val="006526A0"/>
    <w:rsid w:val="00652BF4"/>
    <w:rsid w:val="00652D64"/>
    <w:rsid w:val="00652EA3"/>
    <w:rsid w:val="00652F1D"/>
    <w:rsid w:val="00653075"/>
    <w:rsid w:val="006535E6"/>
    <w:rsid w:val="00653ACD"/>
    <w:rsid w:val="00653BE5"/>
    <w:rsid w:val="00653ECD"/>
    <w:rsid w:val="00653F10"/>
    <w:rsid w:val="0065424D"/>
    <w:rsid w:val="006542ED"/>
    <w:rsid w:val="006544C7"/>
    <w:rsid w:val="006549DB"/>
    <w:rsid w:val="00655303"/>
    <w:rsid w:val="0065533D"/>
    <w:rsid w:val="006553D4"/>
    <w:rsid w:val="0065557B"/>
    <w:rsid w:val="0065557D"/>
    <w:rsid w:val="00655736"/>
    <w:rsid w:val="006557D0"/>
    <w:rsid w:val="0065589C"/>
    <w:rsid w:val="00655B01"/>
    <w:rsid w:val="00655D62"/>
    <w:rsid w:val="00655E0A"/>
    <w:rsid w:val="00655F77"/>
    <w:rsid w:val="0065697F"/>
    <w:rsid w:val="00656A8A"/>
    <w:rsid w:val="00656D5D"/>
    <w:rsid w:val="006576F3"/>
    <w:rsid w:val="006577CB"/>
    <w:rsid w:val="00657F79"/>
    <w:rsid w:val="00660024"/>
    <w:rsid w:val="00660079"/>
    <w:rsid w:val="006601DC"/>
    <w:rsid w:val="006602D2"/>
    <w:rsid w:val="006602DF"/>
    <w:rsid w:val="0066049B"/>
    <w:rsid w:val="00660580"/>
    <w:rsid w:val="006606D7"/>
    <w:rsid w:val="00660E19"/>
    <w:rsid w:val="00660E1D"/>
    <w:rsid w:val="00661048"/>
    <w:rsid w:val="00661279"/>
    <w:rsid w:val="00661581"/>
    <w:rsid w:val="006617A6"/>
    <w:rsid w:val="006619A9"/>
    <w:rsid w:val="006619D0"/>
    <w:rsid w:val="0066205E"/>
    <w:rsid w:val="00662435"/>
    <w:rsid w:val="00662A00"/>
    <w:rsid w:val="00663235"/>
    <w:rsid w:val="006632AF"/>
    <w:rsid w:val="006633B7"/>
    <w:rsid w:val="00663804"/>
    <w:rsid w:val="00663D4F"/>
    <w:rsid w:val="00663DC2"/>
    <w:rsid w:val="00663FEB"/>
    <w:rsid w:val="006641C2"/>
    <w:rsid w:val="006641E2"/>
    <w:rsid w:val="006642F2"/>
    <w:rsid w:val="00664692"/>
    <w:rsid w:val="00664AFD"/>
    <w:rsid w:val="00664BD2"/>
    <w:rsid w:val="00664DDE"/>
    <w:rsid w:val="00665195"/>
    <w:rsid w:val="0066539B"/>
    <w:rsid w:val="00665439"/>
    <w:rsid w:val="006656C6"/>
    <w:rsid w:val="00665770"/>
    <w:rsid w:val="006657A7"/>
    <w:rsid w:val="00665BC1"/>
    <w:rsid w:val="00665EFE"/>
    <w:rsid w:val="00665FE9"/>
    <w:rsid w:val="0066635C"/>
    <w:rsid w:val="006668AF"/>
    <w:rsid w:val="00666B72"/>
    <w:rsid w:val="00666CC0"/>
    <w:rsid w:val="0066716E"/>
    <w:rsid w:val="006671CC"/>
    <w:rsid w:val="00667371"/>
    <w:rsid w:val="00667736"/>
    <w:rsid w:val="00667AF2"/>
    <w:rsid w:val="00667C9D"/>
    <w:rsid w:val="00667E2C"/>
    <w:rsid w:val="006700B9"/>
    <w:rsid w:val="006700BB"/>
    <w:rsid w:val="006704A9"/>
    <w:rsid w:val="006709D9"/>
    <w:rsid w:val="00670B04"/>
    <w:rsid w:val="00670B50"/>
    <w:rsid w:val="00670DC7"/>
    <w:rsid w:val="00670F6E"/>
    <w:rsid w:val="0067109D"/>
    <w:rsid w:val="0067116A"/>
    <w:rsid w:val="006711D9"/>
    <w:rsid w:val="006712B6"/>
    <w:rsid w:val="006712C7"/>
    <w:rsid w:val="00671708"/>
    <w:rsid w:val="006718A4"/>
    <w:rsid w:val="00671A28"/>
    <w:rsid w:val="00671A96"/>
    <w:rsid w:val="00671B19"/>
    <w:rsid w:val="00671E04"/>
    <w:rsid w:val="00671EC0"/>
    <w:rsid w:val="0067246E"/>
    <w:rsid w:val="00672740"/>
    <w:rsid w:val="0067298D"/>
    <w:rsid w:val="00672BAB"/>
    <w:rsid w:val="00672D37"/>
    <w:rsid w:val="00672F31"/>
    <w:rsid w:val="006730A4"/>
    <w:rsid w:val="0067324B"/>
    <w:rsid w:val="00673300"/>
    <w:rsid w:val="006734CC"/>
    <w:rsid w:val="00673633"/>
    <w:rsid w:val="006738A2"/>
    <w:rsid w:val="00673994"/>
    <w:rsid w:val="006739C2"/>
    <w:rsid w:val="00673C06"/>
    <w:rsid w:val="00673DC4"/>
    <w:rsid w:val="00673EB9"/>
    <w:rsid w:val="00673FF5"/>
    <w:rsid w:val="00674285"/>
    <w:rsid w:val="00674AE8"/>
    <w:rsid w:val="00674BAD"/>
    <w:rsid w:val="00674ED5"/>
    <w:rsid w:val="006750F8"/>
    <w:rsid w:val="00675100"/>
    <w:rsid w:val="0067510D"/>
    <w:rsid w:val="006751C2"/>
    <w:rsid w:val="006753AE"/>
    <w:rsid w:val="00675591"/>
    <w:rsid w:val="006755EA"/>
    <w:rsid w:val="00675831"/>
    <w:rsid w:val="0067595E"/>
    <w:rsid w:val="00675C4B"/>
    <w:rsid w:val="006762EC"/>
    <w:rsid w:val="00676363"/>
    <w:rsid w:val="00676418"/>
    <w:rsid w:val="00676442"/>
    <w:rsid w:val="0067677D"/>
    <w:rsid w:val="00676B35"/>
    <w:rsid w:val="00676BD1"/>
    <w:rsid w:val="00676D49"/>
    <w:rsid w:val="0067706D"/>
    <w:rsid w:val="006770A6"/>
    <w:rsid w:val="006770B1"/>
    <w:rsid w:val="0067710C"/>
    <w:rsid w:val="00677175"/>
    <w:rsid w:val="00677207"/>
    <w:rsid w:val="0067724C"/>
    <w:rsid w:val="006774AE"/>
    <w:rsid w:val="00677D34"/>
    <w:rsid w:val="00677E4A"/>
    <w:rsid w:val="00677F6C"/>
    <w:rsid w:val="006800E7"/>
    <w:rsid w:val="00680388"/>
    <w:rsid w:val="00680535"/>
    <w:rsid w:val="0068064F"/>
    <w:rsid w:val="006806E2"/>
    <w:rsid w:val="0068089B"/>
    <w:rsid w:val="006808F6"/>
    <w:rsid w:val="00680A41"/>
    <w:rsid w:val="00680B40"/>
    <w:rsid w:val="00680F5D"/>
    <w:rsid w:val="00681268"/>
    <w:rsid w:val="0068129B"/>
    <w:rsid w:val="006813E1"/>
    <w:rsid w:val="00681606"/>
    <w:rsid w:val="0068176C"/>
    <w:rsid w:val="006819E2"/>
    <w:rsid w:val="00681A10"/>
    <w:rsid w:val="00681BBC"/>
    <w:rsid w:val="00681CA6"/>
    <w:rsid w:val="00681D36"/>
    <w:rsid w:val="0068201D"/>
    <w:rsid w:val="0068232F"/>
    <w:rsid w:val="00682968"/>
    <w:rsid w:val="00682C98"/>
    <w:rsid w:val="00682DCB"/>
    <w:rsid w:val="00682EEC"/>
    <w:rsid w:val="00683008"/>
    <w:rsid w:val="0068315C"/>
    <w:rsid w:val="006831DD"/>
    <w:rsid w:val="006832A2"/>
    <w:rsid w:val="006834CD"/>
    <w:rsid w:val="0068352C"/>
    <w:rsid w:val="0068354E"/>
    <w:rsid w:val="006838DD"/>
    <w:rsid w:val="00683A17"/>
    <w:rsid w:val="00683B26"/>
    <w:rsid w:val="00683B42"/>
    <w:rsid w:val="00683FC4"/>
    <w:rsid w:val="006844CD"/>
    <w:rsid w:val="006845AA"/>
    <w:rsid w:val="00684A5F"/>
    <w:rsid w:val="00684AD1"/>
    <w:rsid w:val="00684E5B"/>
    <w:rsid w:val="006851EC"/>
    <w:rsid w:val="00685336"/>
    <w:rsid w:val="006854EA"/>
    <w:rsid w:val="0068572D"/>
    <w:rsid w:val="006858AE"/>
    <w:rsid w:val="006858CE"/>
    <w:rsid w:val="00685BB8"/>
    <w:rsid w:val="00685BF8"/>
    <w:rsid w:val="00686113"/>
    <w:rsid w:val="0068636E"/>
    <w:rsid w:val="006865F0"/>
    <w:rsid w:val="0068678D"/>
    <w:rsid w:val="006867EC"/>
    <w:rsid w:val="00686B12"/>
    <w:rsid w:val="00686B8A"/>
    <w:rsid w:val="00686D38"/>
    <w:rsid w:val="00686D6E"/>
    <w:rsid w:val="00686E82"/>
    <w:rsid w:val="00686FBC"/>
    <w:rsid w:val="0068718B"/>
    <w:rsid w:val="00687249"/>
    <w:rsid w:val="0068724C"/>
    <w:rsid w:val="00687353"/>
    <w:rsid w:val="006874E4"/>
    <w:rsid w:val="00687642"/>
    <w:rsid w:val="0068771C"/>
    <w:rsid w:val="00687803"/>
    <w:rsid w:val="00687925"/>
    <w:rsid w:val="00687B32"/>
    <w:rsid w:val="00687E05"/>
    <w:rsid w:val="00687F35"/>
    <w:rsid w:val="00687FD8"/>
    <w:rsid w:val="006900F4"/>
    <w:rsid w:val="006901A0"/>
    <w:rsid w:val="00690241"/>
    <w:rsid w:val="0069033B"/>
    <w:rsid w:val="00690628"/>
    <w:rsid w:val="00690A49"/>
    <w:rsid w:val="00690B7D"/>
    <w:rsid w:val="00690C59"/>
    <w:rsid w:val="00690CD9"/>
    <w:rsid w:val="00690D5E"/>
    <w:rsid w:val="00691026"/>
    <w:rsid w:val="00691142"/>
    <w:rsid w:val="006912C2"/>
    <w:rsid w:val="00691395"/>
    <w:rsid w:val="006914A6"/>
    <w:rsid w:val="006914BD"/>
    <w:rsid w:val="006918A0"/>
    <w:rsid w:val="00691A2A"/>
    <w:rsid w:val="00691A9F"/>
    <w:rsid w:val="00691D86"/>
    <w:rsid w:val="006921CC"/>
    <w:rsid w:val="0069245F"/>
    <w:rsid w:val="006925C5"/>
    <w:rsid w:val="0069263D"/>
    <w:rsid w:val="006927A5"/>
    <w:rsid w:val="006929E5"/>
    <w:rsid w:val="00692B6C"/>
    <w:rsid w:val="00692BBD"/>
    <w:rsid w:val="00692CDF"/>
    <w:rsid w:val="00692D24"/>
    <w:rsid w:val="00692EB2"/>
    <w:rsid w:val="0069306E"/>
    <w:rsid w:val="00693312"/>
    <w:rsid w:val="006934E2"/>
    <w:rsid w:val="00693553"/>
    <w:rsid w:val="00693559"/>
    <w:rsid w:val="006935FC"/>
    <w:rsid w:val="00693A3F"/>
    <w:rsid w:val="00693B9C"/>
    <w:rsid w:val="00693BC6"/>
    <w:rsid w:val="006940F8"/>
    <w:rsid w:val="00694145"/>
    <w:rsid w:val="0069423E"/>
    <w:rsid w:val="00694883"/>
    <w:rsid w:val="006948AB"/>
    <w:rsid w:val="00694ABE"/>
    <w:rsid w:val="00694BD5"/>
    <w:rsid w:val="00694FCE"/>
    <w:rsid w:val="0069505A"/>
    <w:rsid w:val="00695264"/>
    <w:rsid w:val="00695302"/>
    <w:rsid w:val="006953DB"/>
    <w:rsid w:val="00695796"/>
    <w:rsid w:val="00695DED"/>
    <w:rsid w:val="00696387"/>
    <w:rsid w:val="00696408"/>
    <w:rsid w:val="006964F1"/>
    <w:rsid w:val="0069659C"/>
    <w:rsid w:val="0069666E"/>
    <w:rsid w:val="006966CF"/>
    <w:rsid w:val="00696A86"/>
    <w:rsid w:val="00696F6D"/>
    <w:rsid w:val="006973D0"/>
    <w:rsid w:val="00697631"/>
    <w:rsid w:val="00697877"/>
    <w:rsid w:val="006979CA"/>
    <w:rsid w:val="006A00F0"/>
    <w:rsid w:val="006A0439"/>
    <w:rsid w:val="006A060D"/>
    <w:rsid w:val="006A0DD7"/>
    <w:rsid w:val="006A0F46"/>
    <w:rsid w:val="006A11AE"/>
    <w:rsid w:val="006A11C3"/>
    <w:rsid w:val="006A1634"/>
    <w:rsid w:val="006A1679"/>
    <w:rsid w:val="006A1686"/>
    <w:rsid w:val="006A1BA4"/>
    <w:rsid w:val="006A1BB3"/>
    <w:rsid w:val="006A1FE5"/>
    <w:rsid w:val="006A20A3"/>
    <w:rsid w:val="006A20E8"/>
    <w:rsid w:val="006A23E5"/>
    <w:rsid w:val="006A245D"/>
    <w:rsid w:val="006A25B5"/>
    <w:rsid w:val="006A2864"/>
    <w:rsid w:val="006A28AC"/>
    <w:rsid w:val="006A2948"/>
    <w:rsid w:val="006A2A5E"/>
    <w:rsid w:val="006A3264"/>
    <w:rsid w:val="006A364B"/>
    <w:rsid w:val="006A3694"/>
    <w:rsid w:val="006A3D7C"/>
    <w:rsid w:val="006A3EC0"/>
    <w:rsid w:val="006A43A4"/>
    <w:rsid w:val="006A46C2"/>
    <w:rsid w:val="006A46DF"/>
    <w:rsid w:val="006A4735"/>
    <w:rsid w:val="006A4E23"/>
    <w:rsid w:val="006A50B3"/>
    <w:rsid w:val="006A50E7"/>
    <w:rsid w:val="006A5342"/>
    <w:rsid w:val="006A5777"/>
    <w:rsid w:val="006A5CE0"/>
    <w:rsid w:val="006A5F77"/>
    <w:rsid w:val="006A605D"/>
    <w:rsid w:val="006A662D"/>
    <w:rsid w:val="006A6742"/>
    <w:rsid w:val="006A67BE"/>
    <w:rsid w:val="006A67BF"/>
    <w:rsid w:val="006A67F6"/>
    <w:rsid w:val="006A68CF"/>
    <w:rsid w:val="006A6EE2"/>
    <w:rsid w:val="006A6FE1"/>
    <w:rsid w:val="006A7334"/>
    <w:rsid w:val="006A75D8"/>
    <w:rsid w:val="006A7B8B"/>
    <w:rsid w:val="006A7C43"/>
    <w:rsid w:val="006A7E94"/>
    <w:rsid w:val="006A7FDA"/>
    <w:rsid w:val="006B00FE"/>
    <w:rsid w:val="006B0440"/>
    <w:rsid w:val="006B0488"/>
    <w:rsid w:val="006B04E3"/>
    <w:rsid w:val="006B05FD"/>
    <w:rsid w:val="006B0680"/>
    <w:rsid w:val="006B0811"/>
    <w:rsid w:val="006B0A9B"/>
    <w:rsid w:val="006B0AE4"/>
    <w:rsid w:val="006B0DD2"/>
    <w:rsid w:val="006B0FF0"/>
    <w:rsid w:val="006B104F"/>
    <w:rsid w:val="006B12AA"/>
    <w:rsid w:val="006B1435"/>
    <w:rsid w:val="006B14E0"/>
    <w:rsid w:val="006B1506"/>
    <w:rsid w:val="006B16CB"/>
    <w:rsid w:val="006B1883"/>
    <w:rsid w:val="006B18DB"/>
    <w:rsid w:val="006B1925"/>
    <w:rsid w:val="006B1B56"/>
    <w:rsid w:val="006B1E2D"/>
    <w:rsid w:val="006B2333"/>
    <w:rsid w:val="006B25A3"/>
    <w:rsid w:val="006B2A84"/>
    <w:rsid w:val="006B2AD0"/>
    <w:rsid w:val="006B2B62"/>
    <w:rsid w:val="006B2F4C"/>
    <w:rsid w:val="006B3177"/>
    <w:rsid w:val="006B3350"/>
    <w:rsid w:val="006B35D2"/>
    <w:rsid w:val="006B3AED"/>
    <w:rsid w:val="006B3B88"/>
    <w:rsid w:val="006B3E28"/>
    <w:rsid w:val="006B431C"/>
    <w:rsid w:val="006B4324"/>
    <w:rsid w:val="006B48BA"/>
    <w:rsid w:val="006B50A3"/>
    <w:rsid w:val="006B52CD"/>
    <w:rsid w:val="006B595A"/>
    <w:rsid w:val="006B59F1"/>
    <w:rsid w:val="006B5A5A"/>
    <w:rsid w:val="006B5C68"/>
    <w:rsid w:val="006B5DA1"/>
    <w:rsid w:val="006B614C"/>
    <w:rsid w:val="006B621E"/>
    <w:rsid w:val="006B65C5"/>
    <w:rsid w:val="006B6614"/>
    <w:rsid w:val="006B67B9"/>
    <w:rsid w:val="006B6913"/>
    <w:rsid w:val="006B6BD2"/>
    <w:rsid w:val="006B6F03"/>
    <w:rsid w:val="006B740A"/>
    <w:rsid w:val="006B7635"/>
    <w:rsid w:val="006B7C26"/>
    <w:rsid w:val="006B7E2E"/>
    <w:rsid w:val="006B7E72"/>
    <w:rsid w:val="006C00D9"/>
    <w:rsid w:val="006C0292"/>
    <w:rsid w:val="006C02A5"/>
    <w:rsid w:val="006C02AC"/>
    <w:rsid w:val="006C0328"/>
    <w:rsid w:val="006C0384"/>
    <w:rsid w:val="006C060B"/>
    <w:rsid w:val="006C060C"/>
    <w:rsid w:val="006C0772"/>
    <w:rsid w:val="006C0917"/>
    <w:rsid w:val="006C0B0B"/>
    <w:rsid w:val="006C0EE5"/>
    <w:rsid w:val="006C0F1A"/>
    <w:rsid w:val="006C0F9C"/>
    <w:rsid w:val="006C122A"/>
    <w:rsid w:val="006C1460"/>
    <w:rsid w:val="006C1793"/>
    <w:rsid w:val="006C1DEA"/>
    <w:rsid w:val="006C1FC8"/>
    <w:rsid w:val="006C214D"/>
    <w:rsid w:val="006C2226"/>
    <w:rsid w:val="006C2821"/>
    <w:rsid w:val="006C2909"/>
    <w:rsid w:val="006C2A67"/>
    <w:rsid w:val="006C2E66"/>
    <w:rsid w:val="006C2F56"/>
    <w:rsid w:val="006C3166"/>
    <w:rsid w:val="006C319F"/>
    <w:rsid w:val="006C32E4"/>
    <w:rsid w:val="006C3B64"/>
    <w:rsid w:val="006C3D5B"/>
    <w:rsid w:val="006C3DCD"/>
    <w:rsid w:val="006C405F"/>
    <w:rsid w:val="006C42A1"/>
    <w:rsid w:val="006C4515"/>
    <w:rsid w:val="006C4891"/>
    <w:rsid w:val="006C48E8"/>
    <w:rsid w:val="006C4C19"/>
    <w:rsid w:val="006C52B3"/>
    <w:rsid w:val="006C53C7"/>
    <w:rsid w:val="006C53FE"/>
    <w:rsid w:val="006C5401"/>
    <w:rsid w:val="006C574D"/>
    <w:rsid w:val="006C5A5A"/>
    <w:rsid w:val="006C5E8C"/>
    <w:rsid w:val="006C60B6"/>
    <w:rsid w:val="006C60DE"/>
    <w:rsid w:val="006C6174"/>
    <w:rsid w:val="006C620B"/>
    <w:rsid w:val="006C6A3A"/>
    <w:rsid w:val="006C6B22"/>
    <w:rsid w:val="006C6C7C"/>
    <w:rsid w:val="006C7080"/>
    <w:rsid w:val="006C71E8"/>
    <w:rsid w:val="006C7342"/>
    <w:rsid w:val="006C773B"/>
    <w:rsid w:val="006C7776"/>
    <w:rsid w:val="006C79AC"/>
    <w:rsid w:val="006C7F3D"/>
    <w:rsid w:val="006D0046"/>
    <w:rsid w:val="006D0127"/>
    <w:rsid w:val="006D01C4"/>
    <w:rsid w:val="006D059A"/>
    <w:rsid w:val="006D05DA"/>
    <w:rsid w:val="006D079C"/>
    <w:rsid w:val="006D0B37"/>
    <w:rsid w:val="006D13A7"/>
    <w:rsid w:val="006D1463"/>
    <w:rsid w:val="006D17EE"/>
    <w:rsid w:val="006D1B25"/>
    <w:rsid w:val="006D1B29"/>
    <w:rsid w:val="006D1B69"/>
    <w:rsid w:val="006D1F0C"/>
    <w:rsid w:val="006D22AE"/>
    <w:rsid w:val="006D24E8"/>
    <w:rsid w:val="006D2539"/>
    <w:rsid w:val="006D26BB"/>
    <w:rsid w:val="006D2E41"/>
    <w:rsid w:val="006D2F66"/>
    <w:rsid w:val="006D2FA4"/>
    <w:rsid w:val="006D35BB"/>
    <w:rsid w:val="006D3649"/>
    <w:rsid w:val="006D3650"/>
    <w:rsid w:val="006D365A"/>
    <w:rsid w:val="006D37D9"/>
    <w:rsid w:val="006D3D1F"/>
    <w:rsid w:val="006D429C"/>
    <w:rsid w:val="006D47AE"/>
    <w:rsid w:val="006D4838"/>
    <w:rsid w:val="006D4A88"/>
    <w:rsid w:val="006D4BC7"/>
    <w:rsid w:val="006D4CE3"/>
    <w:rsid w:val="006D513E"/>
    <w:rsid w:val="006D561B"/>
    <w:rsid w:val="006D56B7"/>
    <w:rsid w:val="006D58A5"/>
    <w:rsid w:val="006D5933"/>
    <w:rsid w:val="006D5C14"/>
    <w:rsid w:val="006D5D16"/>
    <w:rsid w:val="006D5D80"/>
    <w:rsid w:val="006D5E03"/>
    <w:rsid w:val="006D5F12"/>
    <w:rsid w:val="006D6130"/>
    <w:rsid w:val="006D68A3"/>
    <w:rsid w:val="006D6A99"/>
    <w:rsid w:val="006D6B58"/>
    <w:rsid w:val="006D6CA7"/>
    <w:rsid w:val="006D6D33"/>
    <w:rsid w:val="006D6D39"/>
    <w:rsid w:val="006D6F7E"/>
    <w:rsid w:val="006D6FD3"/>
    <w:rsid w:val="006D7270"/>
    <w:rsid w:val="006D7662"/>
    <w:rsid w:val="006D7700"/>
    <w:rsid w:val="006D774C"/>
    <w:rsid w:val="006D7EDF"/>
    <w:rsid w:val="006E04EC"/>
    <w:rsid w:val="006E06A5"/>
    <w:rsid w:val="006E06E0"/>
    <w:rsid w:val="006E0DEC"/>
    <w:rsid w:val="006E0E3B"/>
    <w:rsid w:val="006E1007"/>
    <w:rsid w:val="006E10D4"/>
    <w:rsid w:val="006E1143"/>
    <w:rsid w:val="006E1206"/>
    <w:rsid w:val="006E12D6"/>
    <w:rsid w:val="006E137B"/>
    <w:rsid w:val="006E13DE"/>
    <w:rsid w:val="006E1ADF"/>
    <w:rsid w:val="006E1AFE"/>
    <w:rsid w:val="006E1D60"/>
    <w:rsid w:val="006E2310"/>
    <w:rsid w:val="006E2468"/>
    <w:rsid w:val="006E2553"/>
    <w:rsid w:val="006E255D"/>
    <w:rsid w:val="006E2996"/>
    <w:rsid w:val="006E2B21"/>
    <w:rsid w:val="006E2B31"/>
    <w:rsid w:val="006E2BA0"/>
    <w:rsid w:val="006E317C"/>
    <w:rsid w:val="006E3228"/>
    <w:rsid w:val="006E3517"/>
    <w:rsid w:val="006E36DF"/>
    <w:rsid w:val="006E3996"/>
    <w:rsid w:val="006E3D62"/>
    <w:rsid w:val="006E3F44"/>
    <w:rsid w:val="006E4221"/>
    <w:rsid w:val="006E4318"/>
    <w:rsid w:val="006E4354"/>
    <w:rsid w:val="006E4624"/>
    <w:rsid w:val="006E4803"/>
    <w:rsid w:val="006E4909"/>
    <w:rsid w:val="006E4A57"/>
    <w:rsid w:val="006E4A6B"/>
    <w:rsid w:val="006E4ADA"/>
    <w:rsid w:val="006E4DD0"/>
    <w:rsid w:val="006E501F"/>
    <w:rsid w:val="006E51E6"/>
    <w:rsid w:val="006E51ED"/>
    <w:rsid w:val="006E525D"/>
    <w:rsid w:val="006E5294"/>
    <w:rsid w:val="006E54D8"/>
    <w:rsid w:val="006E56DD"/>
    <w:rsid w:val="006E57A3"/>
    <w:rsid w:val="006E5871"/>
    <w:rsid w:val="006E58BD"/>
    <w:rsid w:val="006E5F39"/>
    <w:rsid w:val="006E5F6C"/>
    <w:rsid w:val="006E60CF"/>
    <w:rsid w:val="006E66B7"/>
    <w:rsid w:val="006E6709"/>
    <w:rsid w:val="006E67E3"/>
    <w:rsid w:val="006E6816"/>
    <w:rsid w:val="006E68FA"/>
    <w:rsid w:val="006E6935"/>
    <w:rsid w:val="006E6AD7"/>
    <w:rsid w:val="006E6F88"/>
    <w:rsid w:val="006E6FDC"/>
    <w:rsid w:val="006E7074"/>
    <w:rsid w:val="006E70D9"/>
    <w:rsid w:val="006E76F7"/>
    <w:rsid w:val="006E7B16"/>
    <w:rsid w:val="006E7B89"/>
    <w:rsid w:val="006E7D4F"/>
    <w:rsid w:val="006E7EE9"/>
    <w:rsid w:val="006E7F66"/>
    <w:rsid w:val="006F02CA"/>
    <w:rsid w:val="006F0512"/>
    <w:rsid w:val="006F08A3"/>
    <w:rsid w:val="006F0B75"/>
    <w:rsid w:val="006F0BA7"/>
    <w:rsid w:val="006F0CE8"/>
    <w:rsid w:val="006F0DC2"/>
    <w:rsid w:val="006F12CA"/>
    <w:rsid w:val="006F12D2"/>
    <w:rsid w:val="006F1660"/>
    <w:rsid w:val="006F1680"/>
    <w:rsid w:val="006F16AC"/>
    <w:rsid w:val="006F1812"/>
    <w:rsid w:val="006F1966"/>
    <w:rsid w:val="006F19FA"/>
    <w:rsid w:val="006F1B7D"/>
    <w:rsid w:val="006F1DB9"/>
    <w:rsid w:val="006F2162"/>
    <w:rsid w:val="006F236F"/>
    <w:rsid w:val="006F23F9"/>
    <w:rsid w:val="006F24A5"/>
    <w:rsid w:val="006F266F"/>
    <w:rsid w:val="006F2946"/>
    <w:rsid w:val="006F2B07"/>
    <w:rsid w:val="006F2F48"/>
    <w:rsid w:val="006F3152"/>
    <w:rsid w:val="006F33ED"/>
    <w:rsid w:val="006F376D"/>
    <w:rsid w:val="006F38EF"/>
    <w:rsid w:val="006F3C2C"/>
    <w:rsid w:val="006F3D10"/>
    <w:rsid w:val="006F3F36"/>
    <w:rsid w:val="006F4466"/>
    <w:rsid w:val="006F4488"/>
    <w:rsid w:val="006F45AB"/>
    <w:rsid w:val="006F45BC"/>
    <w:rsid w:val="006F4A99"/>
    <w:rsid w:val="006F50F5"/>
    <w:rsid w:val="006F5304"/>
    <w:rsid w:val="006F5386"/>
    <w:rsid w:val="006F53A6"/>
    <w:rsid w:val="006F5665"/>
    <w:rsid w:val="006F5778"/>
    <w:rsid w:val="006F58EE"/>
    <w:rsid w:val="006F5CC7"/>
    <w:rsid w:val="006F602A"/>
    <w:rsid w:val="006F62A7"/>
    <w:rsid w:val="006F63BE"/>
    <w:rsid w:val="006F63E2"/>
    <w:rsid w:val="006F6414"/>
    <w:rsid w:val="006F6581"/>
    <w:rsid w:val="006F683A"/>
    <w:rsid w:val="006F6A0A"/>
    <w:rsid w:val="006F6CA5"/>
    <w:rsid w:val="006F6CDF"/>
    <w:rsid w:val="006F7002"/>
    <w:rsid w:val="006F706B"/>
    <w:rsid w:val="006F745C"/>
    <w:rsid w:val="006F75F1"/>
    <w:rsid w:val="006F775F"/>
    <w:rsid w:val="006F796B"/>
    <w:rsid w:val="006F79A4"/>
    <w:rsid w:val="006F7B3E"/>
    <w:rsid w:val="006F7BB8"/>
    <w:rsid w:val="006F7F34"/>
    <w:rsid w:val="0070005A"/>
    <w:rsid w:val="007000E1"/>
    <w:rsid w:val="007003F8"/>
    <w:rsid w:val="007007B0"/>
    <w:rsid w:val="00700AB9"/>
    <w:rsid w:val="00700B74"/>
    <w:rsid w:val="0070111B"/>
    <w:rsid w:val="007011E7"/>
    <w:rsid w:val="0070132C"/>
    <w:rsid w:val="00701375"/>
    <w:rsid w:val="0070139A"/>
    <w:rsid w:val="00701572"/>
    <w:rsid w:val="00701632"/>
    <w:rsid w:val="0070193C"/>
    <w:rsid w:val="00701972"/>
    <w:rsid w:val="00701E0A"/>
    <w:rsid w:val="00701F3A"/>
    <w:rsid w:val="00701FAF"/>
    <w:rsid w:val="0070261E"/>
    <w:rsid w:val="007027E2"/>
    <w:rsid w:val="00702846"/>
    <w:rsid w:val="0070286B"/>
    <w:rsid w:val="00702880"/>
    <w:rsid w:val="007029D9"/>
    <w:rsid w:val="007029F4"/>
    <w:rsid w:val="00702ADC"/>
    <w:rsid w:val="00702AE5"/>
    <w:rsid w:val="00703249"/>
    <w:rsid w:val="00703362"/>
    <w:rsid w:val="007033A9"/>
    <w:rsid w:val="007036D1"/>
    <w:rsid w:val="0070384E"/>
    <w:rsid w:val="00703AEA"/>
    <w:rsid w:val="00703BEA"/>
    <w:rsid w:val="00703D5F"/>
    <w:rsid w:val="00703DD2"/>
    <w:rsid w:val="00703E80"/>
    <w:rsid w:val="00704011"/>
    <w:rsid w:val="0070404D"/>
    <w:rsid w:val="00704150"/>
    <w:rsid w:val="007041FA"/>
    <w:rsid w:val="00704254"/>
    <w:rsid w:val="007043BA"/>
    <w:rsid w:val="0070440C"/>
    <w:rsid w:val="0070463E"/>
    <w:rsid w:val="0070472B"/>
    <w:rsid w:val="00704945"/>
    <w:rsid w:val="00704D54"/>
    <w:rsid w:val="00704DDB"/>
    <w:rsid w:val="0070550B"/>
    <w:rsid w:val="00705704"/>
    <w:rsid w:val="007058C9"/>
    <w:rsid w:val="00705B14"/>
    <w:rsid w:val="00705B77"/>
    <w:rsid w:val="00705BF4"/>
    <w:rsid w:val="00705D17"/>
    <w:rsid w:val="00705FF0"/>
    <w:rsid w:val="007061DE"/>
    <w:rsid w:val="007061E1"/>
    <w:rsid w:val="00706534"/>
    <w:rsid w:val="00706AF8"/>
    <w:rsid w:val="00706C6E"/>
    <w:rsid w:val="0070705C"/>
    <w:rsid w:val="007076E0"/>
    <w:rsid w:val="00707812"/>
    <w:rsid w:val="00707AAC"/>
    <w:rsid w:val="00710637"/>
    <w:rsid w:val="007107FF"/>
    <w:rsid w:val="00710A62"/>
    <w:rsid w:val="00710D4F"/>
    <w:rsid w:val="00710E19"/>
    <w:rsid w:val="00710F32"/>
    <w:rsid w:val="007111DD"/>
    <w:rsid w:val="0071121B"/>
    <w:rsid w:val="007115A4"/>
    <w:rsid w:val="007119B6"/>
    <w:rsid w:val="00711BC2"/>
    <w:rsid w:val="00711E52"/>
    <w:rsid w:val="007120DE"/>
    <w:rsid w:val="0071211D"/>
    <w:rsid w:val="007121AD"/>
    <w:rsid w:val="007122A3"/>
    <w:rsid w:val="00712388"/>
    <w:rsid w:val="007128E5"/>
    <w:rsid w:val="007129DA"/>
    <w:rsid w:val="00712E4E"/>
    <w:rsid w:val="00712EA8"/>
    <w:rsid w:val="00712F22"/>
    <w:rsid w:val="00713146"/>
    <w:rsid w:val="007131B5"/>
    <w:rsid w:val="0071330B"/>
    <w:rsid w:val="007133F0"/>
    <w:rsid w:val="00713532"/>
    <w:rsid w:val="0071357C"/>
    <w:rsid w:val="00713BA9"/>
    <w:rsid w:val="00713DAC"/>
    <w:rsid w:val="007140CE"/>
    <w:rsid w:val="00714185"/>
    <w:rsid w:val="007142BC"/>
    <w:rsid w:val="00714335"/>
    <w:rsid w:val="00714532"/>
    <w:rsid w:val="007145C9"/>
    <w:rsid w:val="00714676"/>
    <w:rsid w:val="007147C4"/>
    <w:rsid w:val="00714FB6"/>
    <w:rsid w:val="0071500D"/>
    <w:rsid w:val="00715296"/>
    <w:rsid w:val="00715339"/>
    <w:rsid w:val="00715433"/>
    <w:rsid w:val="0071552B"/>
    <w:rsid w:val="00715621"/>
    <w:rsid w:val="0071575A"/>
    <w:rsid w:val="007158FA"/>
    <w:rsid w:val="00715E6C"/>
    <w:rsid w:val="00715E70"/>
    <w:rsid w:val="00715F53"/>
    <w:rsid w:val="00715F57"/>
    <w:rsid w:val="00715F69"/>
    <w:rsid w:val="00716232"/>
    <w:rsid w:val="0071625E"/>
    <w:rsid w:val="007163B8"/>
    <w:rsid w:val="007166E8"/>
    <w:rsid w:val="00716834"/>
    <w:rsid w:val="00716946"/>
    <w:rsid w:val="00716B10"/>
    <w:rsid w:val="00716E89"/>
    <w:rsid w:val="007170B7"/>
    <w:rsid w:val="007171A2"/>
    <w:rsid w:val="007171FA"/>
    <w:rsid w:val="007174A2"/>
    <w:rsid w:val="00717654"/>
    <w:rsid w:val="00717795"/>
    <w:rsid w:val="0071797F"/>
    <w:rsid w:val="00720248"/>
    <w:rsid w:val="00720313"/>
    <w:rsid w:val="00720360"/>
    <w:rsid w:val="00720ED2"/>
    <w:rsid w:val="0072120F"/>
    <w:rsid w:val="0072127B"/>
    <w:rsid w:val="007213F2"/>
    <w:rsid w:val="00721425"/>
    <w:rsid w:val="0072148A"/>
    <w:rsid w:val="00721B23"/>
    <w:rsid w:val="00721B2B"/>
    <w:rsid w:val="00721E25"/>
    <w:rsid w:val="007226E0"/>
    <w:rsid w:val="00722BA7"/>
    <w:rsid w:val="00722BEB"/>
    <w:rsid w:val="00722D06"/>
    <w:rsid w:val="00722E76"/>
    <w:rsid w:val="00723138"/>
    <w:rsid w:val="00723212"/>
    <w:rsid w:val="00723220"/>
    <w:rsid w:val="00723283"/>
    <w:rsid w:val="00723340"/>
    <w:rsid w:val="007234AD"/>
    <w:rsid w:val="007237CD"/>
    <w:rsid w:val="00723838"/>
    <w:rsid w:val="00723A2C"/>
    <w:rsid w:val="00723F72"/>
    <w:rsid w:val="0072434E"/>
    <w:rsid w:val="00724394"/>
    <w:rsid w:val="00724BD1"/>
    <w:rsid w:val="00724C86"/>
    <w:rsid w:val="007255A8"/>
    <w:rsid w:val="00725B70"/>
    <w:rsid w:val="00725BB6"/>
    <w:rsid w:val="00725BD4"/>
    <w:rsid w:val="00725C82"/>
    <w:rsid w:val="007261CB"/>
    <w:rsid w:val="007261E0"/>
    <w:rsid w:val="0072685D"/>
    <w:rsid w:val="007268B5"/>
    <w:rsid w:val="007268CB"/>
    <w:rsid w:val="007269C4"/>
    <w:rsid w:val="00726BC2"/>
    <w:rsid w:val="00726CD7"/>
    <w:rsid w:val="00726E6B"/>
    <w:rsid w:val="007271C3"/>
    <w:rsid w:val="00727296"/>
    <w:rsid w:val="0072752D"/>
    <w:rsid w:val="00727593"/>
    <w:rsid w:val="007279CB"/>
    <w:rsid w:val="007279CE"/>
    <w:rsid w:val="00727B05"/>
    <w:rsid w:val="007301B8"/>
    <w:rsid w:val="007306B3"/>
    <w:rsid w:val="00730736"/>
    <w:rsid w:val="007308A2"/>
    <w:rsid w:val="00730C93"/>
    <w:rsid w:val="00730D3E"/>
    <w:rsid w:val="00730DC8"/>
    <w:rsid w:val="007311EC"/>
    <w:rsid w:val="0073154A"/>
    <w:rsid w:val="00731622"/>
    <w:rsid w:val="0073199D"/>
    <w:rsid w:val="00731A23"/>
    <w:rsid w:val="00731DF2"/>
    <w:rsid w:val="007327D9"/>
    <w:rsid w:val="00732CC9"/>
    <w:rsid w:val="0073301F"/>
    <w:rsid w:val="0073327B"/>
    <w:rsid w:val="00733428"/>
    <w:rsid w:val="00733482"/>
    <w:rsid w:val="00733695"/>
    <w:rsid w:val="00733A2C"/>
    <w:rsid w:val="00733FAE"/>
    <w:rsid w:val="00734136"/>
    <w:rsid w:val="007341A5"/>
    <w:rsid w:val="0073430C"/>
    <w:rsid w:val="007343CB"/>
    <w:rsid w:val="007344A6"/>
    <w:rsid w:val="0073461D"/>
    <w:rsid w:val="0073498A"/>
    <w:rsid w:val="00734CFC"/>
    <w:rsid w:val="00734EA0"/>
    <w:rsid w:val="0073521B"/>
    <w:rsid w:val="007356CB"/>
    <w:rsid w:val="00735738"/>
    <w:rsid w:val="00735784"/>
    <w:rsid w:val="007359C0"/>
    <w:rsid w:val="00735E22"/>
    <w:rsid w:val="007360F0"/>
    <w:rsid w:val="00736233"/>
    <w:rsid w:val="007364D4"/>
    <w:rsid w:val="007366AF"/>
    <w:rsid w:val="007366BD"/>
    <w:rsid w:val="00736778"/>
    <w:rsid w:val="00736834"/>
    <w:rsid w:val="007369CA"/>
    <w:rsid w:val="00736BAE"/>
    <w:rsid w:val="00736BC3"/>
    <w:rsid w:val="00736BE1"/>
    <w:rsid w:val="00736C75"/>
    <w:rsid w:val="00736F1A"/>
    <w:rsid w:val="0073705C"/>
    <w:rsid w:val="007371E2"/>
    <w:rsid w:val="0073723A"/>
    <w:rsid w:val="00737293"/>
    <w:rsid w:val="007372B1"/>
    <w:rsid w:val="007374ED"/>
    <w:rsid w:val="00737D00"/>
    <w:rsid w:val="00737D5D"/>
    <w:rsid w:val="00737E94"/>
    <w:rsid w:val="00737F57"/>
    <w:rsid w:val="00737F60"/>
    <w:rsid w:val="00737FE8"/>
    <w:rsid w:val="00740038"/>
    <w:rsid w:val="0074012D"/>
    <w:rsid w:val="00740151"/>
    <w:rsid w:val="00740282"/>
    <w:rsid w:val="007403D7"/>
    <w:rsid w:val="00740568"/>
    <w:rsid w:val="00740AE4"/>
    <w:rsid w:val="00740CE1"/>
    <w:rsid w:val="00740FE1"/>
    <w:rsid w:val="007417E4"/>
    <w:rsid w:val="00741B0C"/>
    <w:rsid w:val="00741B3C"/>
    <w:rsid w:val="00741DC4"/>
    <w:rsid w:val="00741EEE"/>
    <w:rsid w:val="00742128"/>
    <w:rsid w:val="00742266"/>
    <w:rsid w:val="007422A0"/>
    <w:rsid w:val="00742781"/>
    <w:rsid w:val="00742D05"/>
    <w:rsid w:val="00742F9F"/>
    <w:rsid w:val="00743300"/>
    <w:rsid w:val="0074331A"/>
    <w:rsid w:val="00743759"/>
    <w:rsid w:val="00743868"/>
    <w:rsid w:val="00743D37"/>
    <w:rsid w:val="00743E9A"/>
    <w:rsid w:val="00743E9C"/>
    <w:rsid w:val="0074458F"/>
    <w:rsid w:val="00744725"/>
    <w:rsid w:val="0074476E"/>
    <w:rsid w:val="00744824"/>
    <w:rsid w:val="00744B49"/>
    <w:rsid w:val="00744C3C"/>
    <w:rsid w:val="00744CAA"/>
    <w:rsid w:val="00744ECB"/>
    <w:rsid w:val="007451D5"/>
    <w:rsid w:val="00745515"/>
    <w:rsid w:val="00745533"/>
    <w:rsid w:val="00745733"/>
    <w:rsid w:val="007459F1"/>
    <w:rsid w:val="00745A55"/>
    <w:rsid w:val="00745AEC"/>
    <w:rsid w:val="00745C84"/>
    <w:rsid w:val="00745DC3"/>
    <w:rsid w:val="00745EE5"/>
    <w:rsid w:val="007464FC"/>
    <w:rsid w:val="007466D7"/>
    <w:rsid w:val="0074678C"/>
    <w:rsid w:val="007467F8"/>
    <w:rsid w:val="00746A06"/>
    <w:rsid w:val="00746A1F"/>
    <w:rsid w:val="00746A57"/>
    <w:rsid w:val="00746AA1"/>
    <w:rsid w:val="00746D81"/>
    <w:rsid w:val="00746DB6"/>
    <w:rsid w:val="00746FB1"/>
    <w:rsid w:val="00747234"/>
    <w:rsid w:val="007473FB"/>
    <w:rsid w:val="00747414"/>
    <w:rsid w:val="00747BC9"/>
    <w:rsid w:val="0075015B"/>
    <w:rsid w:val="007501A1"/>
    <w:rsid w:val="007502B5"/>
    <w:rsid w:val="0075065F"/>
    <w:rsid w:val="00750901"/>
    <w:rsid w:val="00750C54"/>
    <w:rsid w:val="00750DEF"/>
    <w:rsid w:val="00750F6A"/>
    <w:rsid w:val="00751084"/>
    <w:rsid w:val="007512B2"/>
    <w:rsid w:val="007513CF"/>
    <w:rsid w:val="00751576"/>
    <w:rsid w:val="007515B2"/>
    <w:rsid w:val="00751640"/>
    <w:rsid w:val="00751807"/>
    <w:rsid w:val="0075187B"/>
    <w:rsid w:val="007518DF"/>
    <w:rsid w:val="00751969"/>
    <w:rsid w:val="00751CA9"/>
    <w:rsid w:val="00751DFE"/>
    <w:rsid w:val="00751F63"/>
    <w:rsid w:val="0075209B"/>
    <w:rsid w:val="007524DE"/>
    <w:rsid w:val="00752553"/>
    <w:rsid w:val="0075259B"/>
    <w:rsid w:val="007526E5"/>
    <w:rsid w:val="00752748"/>
    <w:rsid w:val="007529AD"/>
    <w:rsid w:val="007529C3"/>
    <w:rsid w:val="00752C45"/>
    <w:rsid w:val="00753023"/>
    <w:rsid w:val="007530A7"/>
    <w:rsid w:val="00753273"/>
    <w:rsid w:val="0075337B"/>
    <w:rsid w:val="00753456"/>
    <w:rsid w:val="0075366C"/>
    <w:rsid w:val="0075369E"/>
    <w:rsid w:val="0075376D"/>
    <w:rsid w:val="007538FE"/>
    <w:rsid w:val="00753CBA"/>
    <w:rsid w:val="00753D9F"/>
    <w:rsid w:val="00753FE4"/>
    <w:rsid w:val="00754010"/>
    <w:rsid w:val="0075408E"/>
    <w:rsid w:val="007540DB"/>
    <w:rsid w:val="00754448"/>
    <w:rsid w:val="00754459"/>
    <w:rsid w:val="0075460B"/>
    <w:rsid w:val="0075495B"/>
    <w:rsid w:val="00754963"/>
    <w:rsid w:val="00754EF3"/>
    <w:rsid w:val="00755102"/>
    <w:rsid w:val="0075514C"/>
    <w:rsid w:val="007556FF"/>
    <w:rsid w:val="0075579F"/>
    <w:rsid w:val="0075582C"/>
    <w:rsid w:val="00755A1A"/>
    <w:rsid w:val="00755A5C"/>
    <w:rsid w:val="00755AD5"/>
    <w:rsid w:val="00755C58"/>
    <w:rsid w:val="00755EE7"/>
    <w:rsid w:val="00756126"/>
    <w:rsid w:val="00756529"/>
    <w:rsid w:val="007565C8"/>
    <w:rsid w:val="0075692A"/>
    <w:rsid w:val="007569E5"/>
    <w:rsid w:val="00756A9E"/>
    <w:rsid w:val="00756FAC"/>
    <w:rsid w:val="0075749E"/>
    <w:rsid w:val="00757586"/>
    <w:rsid w:val="00757606"/>
    <w:rsid w:val="00757C36"/>
    <w:rsid w:val="00757E8A"/>
    <w:rsid w:val="00757ECB"/>
    <w:rsid w:val="007601B6"/>
    <w:rsid w:val="00760201"/>
    <w:rsid w:val="0076023B"/>
    <w:rsid w:val="0076054C"/>
    <w:rsid w:val="00760612"/>
    <w:rsid w:val="00760A7A"/>
    <w:rsid w:val="00760B8A"/>
    <w:rsid w:val="00760EE0"/>
    <w:rsid w:val="0076128C"/>
    <w:rsid w:val="00761519"/>
    <w:rsid w:val="00761584"/>
    <w:rsid w:val="007615C4"/>
    <w:rsid w:val="0076170C"/>
    <w:rsid w:val="0076188E"/>
    <w:rsid w:val="00761B46"/>
    <w:rsid w:val="00761F9E"/>
    <w:rsid w:val="0076234F"/>
    <w:rsid w:val="007626A5"/>
    <w:rsid w:val="007627AD"/>
    <w:rsid w:val="00762BFD"/>
    <w:rsid w:val="00763614"/>
    <w:rsid w:val="00763D90"/>
    <w:rsid w:val="00763F86"/>
    <w:rsid w:val="00764048"/>
    <w:rsid w:val="00764177"/>
    <w:rsid w:val="007641CB"/>
    <w:rsid w:val="00764403"/>
    <w:rsid w:val="007644C8"/>
    <w:rsid w:val="007645AB"/>
    <w:rsid w:val="0076467A"/>
    <w:rsid w:val="007647DC"/>
    <w:rsid w:val="00764C1C"/>
    <w:rsid w:val="0076518A"/>
    <w:rsid w:val="00765540"/>
    <w:rsid w:val="00765630"/>
    <w:rsid w:val="00765779"/>
    <w:rsid w:val="00765942"/>
    <w:rsid w:val="007659AD"/>
    <w:rsid w:val="00765DEA"/>
    <w:rsid w:val="00766013"/>
    <w:rsid w:val="007663C4"/>
    <w:rsid w:val="0076654B"/>
    <w:rsid w:val="00766672"/>
    <w:rsid w:val="00766934"/>
    <w:rsid w:val="00766C03"/>
    <w:rsid w:val="00766EC0"/>
    <w:rsid w:val="00766F4C"/>
    <w:rsid w:val="00766FEC"/>
    <w:rsid w:val="00767596"/>
    <w:rsid w:val="00767A5A"/>
    <w:rsid w:val="00767B6D"/>
    <w:rsid w:val="00767C91"/>
    <w:rsid w:val="00767CEB"/>
    <w:rsid w:val="00767D1C"/>
    <w:rsid w:val="00767D3D"/>
    <w:rsid w:val="007702B4"/>
    <w:rsid w:val="00770789"/>
    <w:rsid w:val="007709A1"/>
    <w:rsid w:val="00770E4E"/>
    <w:rsid w:val="00770F4C"/>
    <w:rsid w:val="00770F81"/>
    <w:rsid w:val="00771176"/>
    <w:rsid w:val="007711B3"/>
    <w:rsid w:val="007712CD"/>
    <w:rsid w:val="00771349"/>
    <w:rsid w:val="00771496"/>
    <w:rsid w:val="007716F3"/>
    <w:rsid w:val="0077182B"/>
    <w:rsid w:val="007719F7"/>
    <w:rsid w:val="00771A01"/>
    <w:rsid w:val="00771BB4"/>
    <w:rsid w:val="00771CF0"/>
    <w:rsid w:val="00771E58"/>
    <w:rsid w:val="00771E85"/>
    <w:rsid w:val="00772162"/>
    <w:rsid w:val="00772306"/>
    <w:rsid w:val="00772377"/>
    <w:rsid w:val="0077239B"/>
    <w:rsid w:val="007723E9"/>
    <w:rsid w:val="00772470"/>
    <w:rsid w:val="007724A8"/>
    <w:rsid w:val="007724F5"/>
    <w:rsid w:val="00772561"/>
    <w:rsid w:val="0077272C"/>
    <w:rsid w:val="00772757"/>
    <w:rsid w:val="007727E9"/>
    <w:rsid w:val="00772AD8"/>
    <w:rsid w:val="00772BCF"/>
    <w:rsid w:val="00772EE0"/>
    <w:rsid w:val="00772F2A"/>
    <w:rsid w:val="0077318B"/>
    <w:rsid w:val="007731D7"/>
    <w:rsid w:val="00773366"/>
    <w:rsid w:val="007733A4"/>
    <w:rsid w:val="0077361B"/>
    <w:rsid w:val="007739C0"/>
    <w:rsid w:val="00773A2B"/>
    <w:rsid w:val="00773B44"/>
    <w:rsid w:val="00773B5E"/>
    <w:rsid w:val="00773CE8"/>
    <w:rsid w:val="00773D8B"/>
    <w:rsid w:val="00773DC8"/>
    <w:rsid w:val="00773F28"/>
    <w:rsid w:val="00773F81"/>
    <w:rsid w:val="0077412A"/>
    <w:rsid w:val="007741E7"/>
    <w:rsid w:val="007742BF"/>
    <w:rsid w:val="007743B0"/>
    <w:rsid w:val="007743C3"/>
    <w:rsid w:val="007743F6"/>
    <w:rsid w:val="007745E9"/>
    <w:rsid w:val="007747E6"/>
    <w:rsid w:val="00774A96"/>
    <w:rsid w:val="00774DA0"/>
    <w:rsid w:val="007751DA"/>
    <w:rsid w:val="007754AD"/>
    <w:rsid w:val="00775679"/>
    <w:rsid w:val="0077574B"/>
    <w:rsid w:val="00775953"/>
    <w:rsid w:val="00775AED"/>
    <w:rsid w:val="00775CDE"/>
    <w:rsid w:val="00775E31"/>
    <w:rsid w:val="007761FF"/>
    <w:rsid w:val="00776294"/>
    <w:rsid w:val="0077659F"/>
    <w:rsid w:val="007765A3"/>
    <w:rsid w:val="0077665C"/>
    <w:rsid w:val="007768C4"/>
    <w:rsid w:val="00776AF2"/>
    <w:rsid w:val="00776F12"/>
    <w:rsid w:val="00777355"/>
    <w:rsid w:val="00777723"/>
    <w:rsid w:val="007777E6"/>
    <w:rsid w:val="0077791E"/>
    <w:rsid w:val="00777DEF"/>
    <w:rsid w:val="00777DF8"/>
    <w:rsid w:val="00777E80"/>
    <w:rsid w:val="00780057"/>
    <w:rsid w:val="0078019A"/>
    <w:rsid w:val="0078084C"/>
    <w:rsid w:val="00780AB1"/>
    <w:rsid w:val="00780BF3"/>
    <w:rsid w:val="00780EA7"/>
    <w:rsid w:val="00780EC3"/>
    <w:rsid w:val="0078101B"/>
    <w:rsid w:val="00781253"/>
    <w:rsid w:val="00781352"/>
    <w:rsid w:val="0078159C"/>
    <w:rsid w:val="00781735"/>
    <w:rsid w:val="00781794"/>
    <w:rsid w:val="007817A5"/>
    <w:rsid w:val="00781974"/>
    <w:rsid w:val="00781E1A"/>
    <w:rsid w:val="00781E7D"/>
    <w:rsid w:val="00781F6B"/>
    <w:rsid w:val="007823E4"/>
    <w:rsid w:val="00782600"/>
    <w:rsid w:val="00782622"/>
    <w:rsid w:val="0078291C"/>
    <w:rsid w:val="007829C7"/>
    <w:rsid w:val="00782AA1"/>
    <w:rsid w:val="00782E07"/>
    <w:rsid w:val="00782EB4"/>
    <w:rsid w:val="00782F8A"/>
    <w:rsid w:val="00783053"/>
    <w:rsid w:val="0078321C"/>
    <w:rsid w:val="0078358F"/>
    <w:rsid w:val="007835E0"/>
    <w:rsid w:val="00783638"/>
    <w:rsid w:val="0078363E"/>
    <w:rsid w:val="00783840"/>
    <w:rsid w:val="00783A9D"/>
    <w:rsid w:val="00783E7F"/>
    <w:rsid w:val="00783EAC"/>
    <w:rsid w:val="00783EEF"/>
    <w:rsid w:val="007843B4"/>
    <w:rsid w:val="0078448F"/>
    <w:rsid w:val="007846C0"/>
    <w:rsid w:val="007846C5"/>
    <w:rsid w:val="007847C1"/>
    <w:rsid w:val="00784B50"/>
    <w:rsid w:val="00784C9F"/>
    <w:rsid w:val="00784CD1"/>
    <w:rsid w:val="00784ECE"/>
    <w:rsid w:val="007850DF"/>
    <w:rsid w:val="00785175"/>
    <w:rsid w:val="00785177"/>
    <w:rsid w:val="0078569B"/>
    <w:rsid w:val="00785CD9"/>
    <w:rsid w:val="0078638D"/>
    <w:rsid w:val="007866CA"/>
    <w:rsid w:val="007866F1"/>
    <w:rsid w:val="00786798"/>
    <w:rsid w:val="007868DF"/>
    <w:rsid w:val="00786902"/>
    <w:rsid w:val="0078690E"/>
    <w:rsid w:val="00786A13"/>
    <w:rsid w:val="00786D8C"/>
    <w:rsid w:val="007872BC"/>
    <w:rsid w:val="00787418"/>
    <w:rsid w:val="007875D7"/>
    <w:rsid w:val="007876CE"/>
    <w:rsid w:val="007877B4"/>
    <w:rsid w:val="00787B82"/>
    <w:rsid w:val="00790016"/>
    <w:rsid w:val="0079055E"/>
    <w:rsid w:val="00790580"/>
    <w:rsid w:val="0079066C"/>
    <w:rsid w:val="007907FC"/>
    <w:rsid w:val="00790922"/>
    <w:rsid w:val="00790D3E"/>
    <w:rsid w:val="00790FC8"/>
    <w:rsid w:val="00790FCF"/>
    <w:rsid w:val="007910B2"/>
    <w:rsid w:val="007910B5"/>
    <w:rsid w:val="00791388"/>
    <w:rsid w:val="0079146A"/>
    <w:rsid w:val="00791576"/>
    <w:rsid w:val="00791683"/>
    <w:rsid w:val="007917BE"/>
    <w:rsid w:val="007917D9"/>
    <w:rsid w:val="007918DD"/>
    <w:rsid w:val="00791A03"/>
    <w:rsid w:val="00791AA6"/>
    <w:rsid w:val="00791DCE"/>
    <w:rsid w:val="007927CC"/>
    <w:rsid w:val="007927E1"/>
    <w:rsid w:val="0079291A"/>
    <w:rsid w:val="00792A77"/>
    <w:rsid w:val="00792AAE"/>
    <w:rsid w:val="00792BC8"/>
    <w:rsid w:val="00792BE7"/>
    <w:rsid w:val="00792BEC"/>
    <w:rsid w:val="00792F38"/>
    <w:rsid w:val="007932D4"/>
    <w:rsid w:val="00793479"/>
    <w:rsid w:val="00793663"/>
    <w:rsid w:val="00793673"/>
    <w:rsid w:val="0079385F"/>
    <w:rsid w:val="00793F0A"/>
    <w:rsid w:val="007941CA"/>
    <w:rsid w:val="00794501"/>
    <w:rsid w:val="007945F5"/>
    <w:rsid w:val="00794A39"/>
    <w:rsid w:val="00794A96"/>
    <w:rsid w:val="00794C0D"/>
    <w:rsid w:val="00794D10"/>
    <w:rsid w:val="00794E59"/>
    <w:rsid w:val="007950C9"/>
    <w:rsid w:val="00795301"/>
    <w:rsid w:val="0079532D"/>
    <w:rsid w:val="007956B3"/>
    <w:rsid w:val="00795F02"/>
    <w:rsid w:val="00795F38"/>
    <w:rsid w:val="0079616F"/>
    <w:rsid w:val="0079664A"/>
    <w:rsid w:val="0079672E"/>
    <w:rsid w:val="0079694C"/>
    <w:rsid w:val="00796982"/>
    <w:rsid w:val="007969D6"/>
    <w:rsid w:val="007969DA"/>
    <w:rsid w:val="00796DDC"/>
    <w:rsid w:val="00796E32"/>
    <w:rsid w:val="00796E6E"/>
    <w:rsid w:val="00797019"/>
    <w:rsid w:val="00797363"/>
    <w:rsid w:val="00797391"/>
    <w:rsid w:val="007974A8"/>
    <w:rsid w:val="007974D8"/>
    <w:rsid w:val="00797808"/>
    <w:rsid w:val="0079785A"/>
    <w:rsid w:val="007979FE"/>
    <w:rsid w:val="00797F12"/>
    <w:rsid w:val="00797F91"/>
    <w:rsid w:val="00797F94"/>
    <w:rsid w:val="007A00F1"/>
    <w:rsid w:val="007A03ED"/>
    <w:rsid w:val="007A083E"/>
    <w:rsid w:val="007A098D"/>
    <w:rsid w:val="007A0B2E"/>
    <w:rsid w:val="007A0B9F"/>
    <w:rsid w:val="007A0DFD"/>
    <w:rsid w:val="007A0FCD"/>
    <w:rsid w:val="007A1501"/>
    <w:rsid w:val="007A15BE"/>
    <w:rsid w:val="007A167B"/>
    <w:rsid w:val="007A16FF"/>
    <w:rsid w:val="007A196D"/>
    <w:rsid w:val="007A1BB9"/>
    <w:rsid w:val="007A1D7D"/>
    <w:rsid w:val="007A1E37"/>
    <w:rsid w:val="007A1F1B"/>
    <w:rsid w:val="007A23F2"/>
    <w:rsid w:val="007A2431"/>
    <w:rsid w:val="007A247A"/>
    <w:rsid w:val="007A2752"/>
    <w:rsid w:val="007A28BF"/>
    <w:rsid w:val="007A299A"/>
    <w:rsid w:val="007A29A4"/>
    <w:rsid w:val="007A2E32"/>
    <w:rsid w:val="007A38C1"/>
    <w:rsid w:val="007A393E"/>
    <w:rsid w:val="007A396F"/>
    <w:rsid w:val="007A39AA"/>
    <w:rsid w:val="007A3AEC"/>
    <w:rsid w:val="007A3B04"/>
    <w:rsid w:val="007A3B6E"/>
    <w:rsid w:val="007A3DF8"/>
    <w:rsid w:val="007A402E"/>
    <w:rsid w:val="007A4057"/>
    <w:rsid w:val="007A42D0"/>
    <w:rsid w:val="007A4498"/>
    <w:rsid w:val="007A457D"/>
    <w:rsid w:val="007A45B3"/>
    <w:rsid w:val="007A4932"/>
    <w:rsid w:val="007A493B"/>
    <w:rsid w:val="007A4B01"/>
    <w:rsid w:val="007A4D2B"/>
    <w:rsid w:val="007A4F04"/>
    <w:rsid w:val="007A4FD2"/>
    <w:rsid w:val="007A5087"/>
    <w:rsid w:val="007A511B"/>
    <w:rsid w:val="007A5166"/>
    <w:rsid w:val="007A5169"/>
    <w:rsid w:val="007A51F0"/>
    <w:rsid w:val="007A5453"/>
    <w:rsid w:val="007A5718"/>
    <w:rsid w:val="007A5900"/>
    <w:rsid w:val="007A5EFE"/>
    <w:rsid w:val="007A62CC"/>
    <w:rsid w:val="007A69C4"/>
    <w:rsid w:val="007A6A7F"/>
    <w:rsid w:val="007A6AF0"/>
    <w:rsid w:val="007A6D51"/>
    <w:rsid w:val="007A6FAA"/>
    <w:rsid w:val="007A72BF"/>
    <w:rsid w:val="007A7335"/>
    <w:rsid w:val="007A7379"/>
    <w:rsid w:val="007A7800"/>
    <w:rsid w:val="007A7868"/>
    <w:rsid w:val="007A7C57"/>
    <w:rsid w:val="007A7D00"/>
    <w:rsid w:val="007A7F3A"/>
    <w:rsid w:val="007A7F7D"/>
    <w:rsid w:val="007B0026"/>
    <w:rsid w:val="007B0BFE"/>
    <w:rsid w:val="007B0D1C"/>
    <w:rsid w:val="007B0D79"/>
    <w:rsid w:val="007B0DF1"/>
    <w:rsid w:val="007B0ECA"/>
    <w:rsid w:val="007B13E1"/>
    <w:rsid w:val="007B1693"/>
    <w:rsid w:val="007B16F7"/>
    <w:rsid w:val="007B17B6"/>
    <w:rsid w:val="007B1CDA"/>
    <w:rsid w:val="007B1DCB"/>
    <w:rsid w:val="007B2639"/>
    <w:rsid w:val="007B26C6"/>
    <w:rsid w:val="007B270B"/>
    <w:rsid w:val="007B2767"/>
    <w:rsid w:val="007B29F9"/>
    <w:rsid w:val="007B2A97"/>
    <w:rsid w:val="007B2B93"/>
    <w:rsid w:val="007B2E76"/>
    <w:rsid w:val="007B31C0"/>
    <w:rsid w:val="007B33AC"/>
    <w:rsid w:val="007B33E4"/>
    <w:rsid w:val="007B342A"/>
    <w:rsid w:val="007B36B4"/>
    <w:rsid w:val="007B3A13"/>
    <w:rsid w:val="007B3BF1"/>
    <w:rsid w:val="007B3CFD"/>
    <w:rsid w:val="007B3FB6"/>
    <w:rsid w:val="007B4391"/>
    <w:rsid w:val="007B44D3"/>
    <w:rsid w:val="007B489E"/>
    <w:rsid w:val="007B4B82"/>
    <w:rsid w:val="007B4EA1"/>
    <w:rsid w:val="007B52D3"/>
    <w:rsid w:val="007B52DE"/>
    <w:rsid w:val="007B530D"/>
    <w:rsid w:val="007B5351"/>
    <w:rsid w:val="007B53A0"/>
    <w:rsid w:val="007B557F"/>
    <w:rsid w:val="007B5672"/>
    <w:rsid w:val="007B5839"/>
    <w:rsid w:val="007B585E"/>
    <w:rsid w:val="007B59ED"/>
    <w:rsid w:val="007B5C9F"/>
    <w:rsid w:val="007B636C"/>
    <w:rsid w:val="007B64C2"/>
    <w:rsid w:val="007B651F"/>
    <w:rsid w:val="007B6643"/>
    <w:rsid w:val="007B6922"/>
    <w:rsid w:val="007B6A8B"/>
    <w:rsid w:val="007B6C34"/>
    <w:rsid w:val="007B6EB9"/>
    <w:rsid w:val="007B708E"/>
    <w:rsid w:val="007B73C9"/>
    <w:rsid w:val="007B77F7"/>
    <w:rsid w:val="007B7932"/>
    <w:rsid w:val="007B7B57"/>
    <w:rsid w:val="007B7B85"/>
    <w:rsid w:val="007B7B8B"/>
    <w:rsid w:val="007B7BC3"/>
    <w:rsid w:val="007B7BE8"/>
    <w:rsid w:val="007B7CB4"/>
    <w:rsid w:val="007B7CC7"/>
    <w:rsid w:val="007C0301"/>
    <w:rsid w:val="007C0373"/>
    <w:rsid w:val="007C0A6B"/>
    <w:rsid w:val="007C0A8D"/>
    <w:rsid w:val="007C0CAA"/>
    <w:rsid w:val="007C0FDC"/>
    <w:rsid w:val="007C107D"/>
    <w:rsid w:val="007C13A8"/>
    <w:rsid w:val="007C147D"/>
    <w:rsid w:val="007C1E08"/>
    <w:rsid w:val="007C1F29"/>
    <w:rsid w:val="007C2171"/>
    <w:rsid w:val="007C2176"/>
    <w:rsid w:val="007C2362"/>
    <w:rsid w:val="007C2567"/>
    <w:rsid w:val="007C259F"/>
    <w:rsid w:val="007C2645"/>
    <w:rsid w:val="007C28D5"/>
    <w:rsid w:val="007C2C5F"/>
    <w:rsid w:val="007C2DAA"/>
    <w:rsid w:val="007C2F2F"/>
    <w:rsid w:val="007C30C9"/>
    <w:rsid w:val="007C3210"/>
    <w:rsid w:val="007C3253"/>
    <w:rsid w:val="007C346B"/>
    <w:rsid w:val="007C3825"/>
    <w:rsid w:val="007C38AB"/>
    <w:rsid w:val="007C3955"/>
    <w:rsid w:val="007C3B31"/>
    <w:rsid w:val="007C3CD4"/>
    <w:rsid w:val="007C3E91"/>
    <w:rsid w:val="007C4033"/>
    <w:rsid w:val="007C414F"/>
    <w:rsid w:val="007C4232"/>
    <w:rsid w:val="007C4293"/>
    <w:rsid w:val="007C44D6"/>
    <w:rsid w:val="007C45BE"/>
    <w:rsid w:val="007C486B"/>
    <w:rsid w:val="007C49B0"/>
    <w:rsid w:val="007C4C18"/>
    <w:rsid w:val="007C4DCE"/>
    <w:rsid w:val="007C4F82"/>
    <w:rsid w:val="007C4FB9"/>
    <w:rsid w:val="007C50BD"/>
    <w:rsid w:val="007C5190"/>
    <w:rsid w:val="007C53AF"/>
    <w:rsid w:val="007C5428"/>
    <w:rsid w:val="007C5471"/>
    <w:rsid w:val="007C54F9"/>
    <w:rsid w:val="007C58B7"/>
    <w:rsid w:val="007C58DD"/>
    <w:rsid w:val="007C5A06"/>
    <w:rsid w:val="007C5E85"/>
    <w:rsid w:val="007C5F37"/>
    <w:rsid w:val="007C617B"/>
    <w:rsid w:val="007C65F6"/>
    <w:rsid w:val="007C6677"/>
    <w:rsid w:val="007C684F"/>
    <w:rsid w:val="007C6EB6"/>
    <w:rsid w:val="007C7307"/>
    <w:rsid w:val="007C7462"/>
    <w:rsid w:val="007C757D"/>
    <w:rsid w:val="007C7629"/>
    <w:rsid w:val="007C7AF0"/>
    <w:rsid w:val="007C7B10"/>
    <w:rsid w:val="007C7D94"/>
    <w:rsid w:val="007C7E78"/>
    <w:rsid w:val="007C7EBE"/>
    <w:rsid w:val="007C7F78"/>
    <w:rsid w:val="007D021C"/>
    <w:rsid w:val="007D02D2"/>
    <w:rsid w:val="007D0447"/>
    <w:rsid w:val="007D061C"/>
    <w:rsid w:val="007D0C1D"/>
    <w:rsid w:val="007D0FAA"/>
    <w:rsid w:val="007D1384"/>
    <w:rsid w:val="007D1835"/>
    <w:rsid w:val="007D1CD9"/>
    <w:rsid w:val="007D1D0B"/>
    <w:rsid w:val="007D1EA6"/>
    <w:rsid w:val="007D22D3"/>
    <w:rsid w:val="007D2537"/>
    <w:rsid w:val="007D29C9"/>
    <w:rsid w:val="007D29F8"/>
    <w:rsid w:val="007D2E77"/>
    <w:rsid w:val="007D347D"/>
    <w:rsid w:val="007D3567"/>
    <w:rsid w:val="007D373B"/>
    <w:rsid w:val="007D389C"/>
    <w:rsid w:val="007D3CE0"/>
    <w:rsid w:val="007D3DB6"/>
    <w:rsid w:val="007D42E0"/>
    <w:rsid w:val="007D4335"/>
    <w:rsid w:val="007D44E4"/>
    <w:rsid w:val="007D45B7"/>
    <w:rsid w:val="007D47B2"/>
    <w:rsid w:val="007D4817"/>
    <w:rsid w:val="007D4CCD"/>
    <w:rsid w:val="007D5754"/>
    <w:rsid w:val="007D57B9"/>
    <w:rsid w:val="007D594A"/>
    <w:rsid w:val="007D5964"/>
    <w:rsid w:val="007D5AE1"/>
    <w:rsid w:val="007D60A9"/>
    <w:rsid w:val="007D61DB"/>
    <w:rsid w:val="007D6358"/>
    <w:rsid w:val="007D6537"/>
    <w:rsid w:val="007D6B8A"/>
    <w:rsid w:val="007D6F54"/>
    <w:rsid w:val="007D6F9F"/>
    <w:rsid w:val="007D70E3"/>
    <w:rsid w:val="007D71EC"/>
    <w:rsid w:val="007D736E"/>
    <w:rsid w:val="007D73C0"/>
    <w:rsid w:val="007D769D"/>
    <w:rsid w:val="007D77B2"/>
    <w:rsid w:val="007D7986"/>
    <w:rsid w:val="007D7A25"/>
    <w:rsid w:val="007D7BDC"/>
    <w:rsid w:val="007D7BEA"/>
    <w:rsid w:val="007D7C9A"/>
    <w:rsid w:val="007E0002"/>
    <w:rsid w:val="007E0228"/>
    <w:rsid w:val="007E0639"/>
    <w:rsid w:val="007E07B3"/>
    <w:rsid w:val="007E09CF"/>
    <w:rsid w:val="007E0B35"/>
    <w:rsid w:val="007E0C41"/>
    <w:rsid w:val="007E0D0B"/>
    <w:rsid w:val="007E0EE9"/>
    <w:rsid w:val="007E0FD2"/>
    <w:rsid w:val="007E11BD"/>
    <w:rsid w:val="007E13F3"/>
    <w:rsid w:val="007E177F"/>
    <w:rsid w:val="007E18B8"/>
    <w:rsid w:val="007E190E"/>
    <w:rsid w:val="007E1A4F"/>
    <w:rsid w:val="007E1F2A"/>
    <w:rsid w:val="007E2001"/>
    <w:rsid w:val="007E21A6"/>
    <w:rsid w:val="007E22F8"/>
    <w:rsid w:val="007E2387"/>
    <w:rsid w:val="007E2C1C"/>
    <w:rsid w:val="007E2C9C"/>
    <w:rsid w:val="007E3001"/>
    <w:rsid w:val="007E325A"/>
    <w:rsid w:val="007E3573"/>
    <w:rsid w:val="007E3591"/>
    <w:rsid w:val="007E376F"/>
    <w:rsid w:val="007E3C68"/>
    <w:rsid w:val="007E3E56"/>
    <w:rsid w:val="007E3EE9"/>
    <w:rsid w:val="007E3F1D"/>
    <w:rsid w:val="007E3F50"/>
    <w:rsid w:val="007E409B"/>
    <w:rsid w:val="007E40E3"/>
    <w:rsid w:val="007E4148"/>
    <w:rsid w:val="007E4204"/>
    <w:rsid w:val="007E4274"/>
    <w:rsid w:val="007E4309"/>
    <w:rsid w:val="007E45E7"/>
    <w:rsid w:val="007E473E"/>
    <w:rsid w:val="007E49E3"/>
    <w:rsid w:val="007E4AB2"/>
    <w:rsid w:val="007E4B25"/>
    <w:rsid w:val="007E4DAA"/>
    <w:rsid w:val="007E4FED"/>
    <w:rsid w:val="007E5082"/>
    <w:rsid w:val="007E51D7"/>
    <w:rsid w:val="007E5305"/>
    <w:rsid w:val="007E5786"/>
    <w:rsid w:val="007E57BA"/>
    <w:rsid w:val="007E58DE"/>
    <w:rsid w:val="007E5C42"/>
    <w:rsid w:val="007E5CFA"/>
    <w:rsid w:val="007E5D03"/>
    <w:rsid w:val="007E5F22"/>
    <w:rsid w:val="007E608C"/>
    <w:rsid w:val="007E6361"/>
    <w:rsid w:val="007E67C0"/>
    <w:rsid w:val="007E67EA"/>
    <w:rsid w:val="007E682C"/>
    <w:rsid w:val="007E68D6"/>
    <w:rsid w:val="007E6A09"/>
    <w:rsid w:val="007E6B92"/>
    <w:rsid w:val="007E6D6A"/>
    <w:rsid w:val="007E710A"/>
    <w:rsid w:val="007E75A2"/>
    <w:rsid w:val="007E76F2"/>
    <w:rsid w:val="007E776F"/>
    <w:rsid w:val="007E77D2"/>
    <w:rsid w:val="007E7817"/>
    <w:rsid w:val="007E78B1"/>
    <w:rsid w:val="007E7954"/>
    <w:rsid w:val="007E7C36"/>
    <w:rsid w:val="007E7E75"/>
    <w:rsid w:val="007F0077"/>
    <w:rsid w:val="007F00E3"/>
    <w:rsid w:val="007F0525"/>
    <w:rsid w:val="007F0641"/>
    <w:rsid w:val="007F067A"/>
    <w:rsid w:val="007F06ED"/>
    <w:rsid w:val="007F0803"/>
    <w:rsid w:val="007F0817"/>
    <w:rsid w:val="007F0832"/>
    <w:rsid w:val="007F0B1B"/>
    <w:rsid w:val="007F0B6F"/>
    <w:rsid w:val="007F111D"/>
    <w:rsid w:val="007F119A"/>
    <w:rsid w:val="007F140F"/>
    <w:rsid w:val="007F1855"/>
    <w:rsid w:val="007F1CBD"/>
    <w:rsid w:val="007F1E2E"/>
    <w:rsid w:val="007F231B"/>
    <w:rsid w:val="007F24B9"/>
    <w:rsid w:val="007F2843"/>
    <w:rsid w:val="007F2886"/>
    <w:rsid w:val="007F2920"/>
    <w:rsid w:val="007F3272"/>
    <w:rsid w:val="007F376E"/>
    <w:rsid w:val="007F3944"/>
    <w:rsid w:val="007F3C54"/>
    <w:rsid w:val="007F3CE3"/>
    <w:rsid w:val="007F3EED"/>
    <w:rsid w:val="007F4145"/>
    <w:rsid w:val="007F422B"/>
    <w:rsid w:val="007F440D"/>
    <w:rsid w:val="007F4577"/>
    <w:rsid w:val="007F45B3"/>
    <w:rsid w:val="007F4695"/>
    <w:rsid w:val="007F4B0E"/>
    <w:rsid w:val="007F50E7"/>
    <w:rsid w:val="007F524A"/>
    <w:rsid w:val="007F534B"/>
    <w:rsid w:val="007F54FC"/>
    <w:rsid w:val="007F5516"/>
    <w:rsid w:val="007F5578"/>
    <w:rsid w:val="007F5758"/>
    <w:rsid w:val="007F57E2"/>
    <w:rsid w:val="007F590A"/>
    <w:rsid w:val="007F5D98"/>
    <w:rsid w:val="007F5EF9"/>
    <w:rsid w:val="007F5F22"/>
    <w:rsid w:val="007F6109"/>
    <w:rsid w:val="007F64EB"/>
    <w:rsid w:val="007F6BFA"/>
    <w:rsid w:val="007F6F08"/>
    <w:rsid w:val="007F71E0"/>
    <w:rsid w:val="007F72EF"/>
    <w:rsid w:val="007F7364"/>
    <w:rsid w:val="007F751E"/>
    <w:rsid w:val="007F767F"/>
    <w:rsid w:val="007F76DE"/>
    <w:rsid w:val="007F7735"/>
    <w:rsid w:val="007F7912"/>
    <w:rsid w:val="007F7CCF"/>
    <w:rsid w:val="007F7F3D"/>
    <w:rsid w:val="00800010"/>
    <w:rsid w:val="0080009C"/>
    <w:rsid w:val="008001F0"/>
    <w:rsid w:val="00800371"/>
    <w:rsid w:val="00800632"/>
    <w:rsid w:val="0080079A"/>
    <w:rsid w:val="0080114D"/>
    <w:rsid w:val="008011AC"/>
    <w:rsid w:val="008012B6"/>
    <w:rsid w:val="00801615"/>
    <w:rsid w:val="0080163F"/>
    <w:rsid w:val="00801664"/>
    <w:rsid w:val="008016FB"/>
    <w:rsid w:val="00801918"/>
    <w:rsid w:val="00801936"/>
    <w:rsid w:val="00801A61"/>
    <w:rsid w:val="00801BAB"/>
    <w:rsid w:val="00801C6C"/>
    <w:rsid w:val="00801EC3"/>
    <w:rsid w:val="00801F3F"/>
    <w:rsid w:val="00801FA4"/>
    <w:rsid w:val="00801FFE"/>
    <w:rsid w:val="00802125"/>
    <w:rsid w:val="008026CE"/>
    <w:rsid w:val="00802B48"/>
    <w:rsid w:val="00802B61"/>
    <w:rsid w:val="00802C81"/>
    <w:rsid w:val="00802D1F"/>
    <w:rsid w:val="00802F06"/>
    <w:rsid w:val="008035FA"/>
    <w:rsid w:val="00803638"/>
    <w:rsid w:val="00803724"/>
    <w:rsid w:val="0080384C"/>
    <w:rsid w:val="008038FA"/>
    <w:rsid w:val="00803B23"/>
    <w:rsid w:val="00803BD0"/>
    <w:rsid w:val="00803BE0"/>
    <w:rsid w:val="00803DC3"/>
    <w:rsid w:val="00803F56"/>
    <w:rsid w:val="00804527"/>
    <w:rsid w:val="0080452C"/>
    <w:rsid w:val="0080505B"/>
    <w:rsid w:val="008050D0"/>
    <w:rsid w:val="008053DA"/>
    <w:rsid w:val="00805484"/>
    <w:rsid w:val="008059A0"/>
    <w:rsid w:val="00806064"/>
    <w:rsid w:val="00806077"/>
    <w:rsid w:val="008060C1"/>
    <w:rsid w:val="008062A1"/>
    <w:rsid w:val="008062DD"/>
    <w:rsid w:val="00806470"/>
    <w:rsid w:val="0080650D"/>
    <w:rsid w:val="00806560"/>
    <w:rsid w:val="008066BF"/>
    <w:rsid w:val="008068A2"/>
    <w:rsid w:val="008068EB"/>
    <w:rsid w:val="0080690C"/>
    <w:rsid w:val="00806AD7"/>
    <w:rsid w:val="00806AE4"/>
    <w:rsid w:val="00806BAB"/>
    <w:rsid w:val="00807137"/>
    <w:rsid w:val="0080717E"/>
    <w:rsid w:val="00807628"/>
    <w:rsid w:val="00807645"/>
    <w:rsid w:val="008076D9"/>
    <w:rsid w:val="008077F7"/>
    <w:rsid w:val="00807AEC"/>
    <w:rsid w:val="00807B26"/>
    <w:rsid w:val="00807C0D"/>
    <w:rsid w:val="00807C28"/>
    <w:rsid w:val="00807C50"/>
    <w:rsid w:val="00807E2C"/>
    <w:rsid w:val="0081015D"/>
    <w:rsid w:val="0081037D"/>
    <w:rsid w:val="008103FC"/>
    <w:rsid w:val="0081058C"/>
    <w:rsid w:val="00810668"/>
    <w:rsid w:val="008106EC"/>
    <w:rsid w:val="0081083C"/>
    <w:rsid w:val="008108C2"/>
    <w:rsid w:val="0081098F"/>
    <w:rsid w:val="00810BFB"/>
    <w:rsid w:val="00810EFC"/>
    <w:rsid w:val="0081115D"/>
    <w:rsid w:val="00811170"/>
    <w:rsid w:val="00811231"/>
    <w:rsid w:val="008113C3"/>
    <w:rsid w:val="00812005"/>
    <w:rsid w:val="00812341"/>
    <w:rsid w:val="0081238C"/>
    <w:rsid w:val="0081248A"/>
    <w:rsid w:val="008124A2"/>
    <w:rsid w:val="00812524"/>
    <w:rsid w:val="008126FF"/>
    <w:rsid w:val="00812730"/>
    <w:rsid w:val="00812769"/>
    <w:rsid w:val="008127E4"/>
    <w:rsid w:val="00812919"/>
    <w:rsid w:val="00812CC3"/>
    <w:rsid w:val="0081311D"/>
    <w:rsid w:val="00813A64"/>
    <w:rsid w:val="00813CD5"/>
    <w:rsid w:val="00813DA1"/>
    <w:rsid w:val="00813E3D"/>
    <w:rsid w:val="00813FB9"/>
    <w:rsid w:val="00813FBA"/>
    <w:rsid w:val="008143DF"/>
    <w:rsid w:val="008144D3"/>
    <w:rsid w:val="00814513"/>
    <w:rsid w:val="0081464A"/>
    <w:rsid w:val="00814793"/>
    <w:rsid w:val="00814941"/>
    <w:rsid w:val="008149BA"/>
    <w:rsid w:val="008149E8"/>
    <w:rsid w:val="00814AAB"/>
    <w:rsid w:val="00814B3B"/>
    <w:rsid w:val="00814C96"/>
    <w:rsid w:val="00814D8D"/>
    <w:rsid w:val="00814E43"/>
    <w:rsid w:val="00814EF0"/>
    <w:rsid w:val="00814FBA"/>
    <w:rsid w:val="00815522"/>
    <w:rsid w:val="00815678"/>
    <w:rsid w:val="00815C34"/>
    <w:rsid w:val="00815E63"/>
    <w:rsid w:val="00815F20"/>
    <w:rsid w:val="00816068"/>
    <w:rsid w:val="00816075"/>
    <w:rsid w:val="008160CD"/>
    <w:rsid w:val="008162E7"/>
    <w:rsid w:val="00816566"/>
    <w:rsid w:val="00816AAD"/>
    <w:rsid w:val="00816DB1"/>
    <w:rsid w:val="00816EEA"/>
    <w:rsid w:val="0081711D"/>
    <w:rsid w:val="0081719E"/>
    <w:rsid w:val="008175C1"/>
    <w:rsid w:val="00817D96"/>
    <w:rsid w:val="00817E9B"/>
    <w:rsid w:val="00817F85"/>
    <w:rsid w:val="008200E1"/>
    <w:rsid w:val="00820213"/>
    <w:rsid w:val="00820480"/>
    <w:rsid w:val="008205CA"/>
    <w:rsid w:val="008206BA"/>
    <w:rsid w:val="008206E2"/>
    <w:rsid w:val="00820974"/>
    <w:rsid w:val="00820CFA"/>
    <w:rsid w:val="00820DD9"/>
    <w:rsid w:val="00821474"/>
    <w:rsid w:val="00821572"/>
    <w:rsid w:val="008216C7"/>
    <w:rsid w:val="008217FC"/>
    <w:rsid w:val="00821DCD"/>
    <w:rsid w:val="0082202E"/>
    <w:rsid w:val="0082210F"/>
    <w:rsid w:val="0082217A"/>
    <w:rsid w:val="00822428"/>
    <w:rsid w:val="0082261B"/>
    <w:rsid w:val="008226A4"/>
    <w:rsid w:val="008227B0"/>
    <w:rsid w:val="008227F9"/>
    <w:rsid w:val="0082287C"/>
    <w:rsid w:val="0082295A"/>
    <w:rsid w:val="00822EF1"/>
    <w:rsid w:val="0082308B"/>
    <w:rsid w:val="008231FE"/>
    <w:rsid w:val="00823370"/>
    <w:rsid w:val="00823489"/>
    <w:rsid w:val="008234C8"/>
    <w:rsid w:val="00823801"/>
    <w:rsid w:val="00823827"/>
    <w:rsid w:val="00823AC9"/>
    <w:rsid w:val="00823FB2"/>
    <w:rsid w:val="00824036"/>
    <w:rsid w:val="008242B5"/>
    <w:rsid w:val="0082473A"/>
    <w:rsid w:val="00824902"/>
    <w:rsid w:val="00824A4A"/>
    <w:rsid w:val="00824A63"/>
    <w:rsid w:val="00824C75"/>
    <w:rsid w:val="00824F3B"/>
    <w:rsid w:val="0082513B"/>
    <w:rsid w:val="008251BD"/>
    <w:rsid w:val="0082558F"/>
    <w:rsid w:val="00825609"/>
    <w:rsid w:val="0082562E"/>
    <w:rsid w:val="0082564F"/>
    <w:rsid w:val="008258DB"/>
    <w:rsid w:val="008259EB"/>
    <w:rsid w:val="00825A1F"/>
    <w:rsid w:val="00825B08"/>
    <w:rsid w:val="00825BEC"/>
    <w:rsid w:val="00825CCB"/>
    <w:rsid w:val="00825DD2"/>
    <w:rsid w:val="00825E02"/>
    <w:rsid w:val="00825E34"/>
    <w:rsid w:val="00825EA4"/>
    <w:rsid w:val="00826006"/>
    <w:rsid w:val="008260B7"/>
    <w:rsid w:val="008263C0"/>
    <w:rsid w:val="008263CE"/>
    <w:rsid w:val="008265A4"/>
    <w:rsid w:val="00826B4A"/>
    <w:rsid w:val="00826F0E"/>
    <w:rsid w:val="00826F53"/>
    <w:rsid w:val="00827095"/>
    <w:rsid w:val="008272D6"/>
    <w:rsid w:val="00827385"/>
    <w:rsid w:val="00827846"/>
    <w:rsid w:val="00827CC8"/>
    <w:rsid w:val="00830097"/>
    <w:rsid w:val="008301E7"/>
    <w:rsid w:val="008303C3"/>
    <w:rsid w:val="008303CA"/>
    <w:rsid w:val="0083051D"/>
    <w:rsid w:val="00830574"/>
    <w:rsid w:val="008309DD"/>
    <w:rsid w:val="00830B07"/>
    <w:rsid w:val="00830B2E"/>
    <w:rsid w:val="00830BB0"/>
    <w:rsid w:val="00830BF2"/>
    <w:rsid w:val="00830BF4"/>
    <w:rsid w:val="00830C0A"/>
    <w:rsid w:val="00830DA9"/>
    <w:rsid w:val="0083118C"/>
    <w:rsid w:val="0083138B"/>
    <w:rsid w:val="00831449"/>
    <w:rsid w:val="00831498"/>
    <w:rsid w:val="008314BB"/>
    <w:rsid w:val="0083161A"/>
    <w:rsid w:val="008318C7"/>
    <w:rsid w:val="008318D8"/>
    <w:rsid w:val="008318F0"/>
    <w:rsid w:val="00831BCF"/>
    <w:rsid w:val="00831BEA"/>
    <w:rsid w:val="00831C75"/>
    <w:rsid w:val="00831CEC"/>
    <w:rsid w:val="00831D08"/>
    <w:rsid w:val="00831D29"/>
    <w:rsid w:val="00831FFF"/>
    <w:rsid w:val="00832301"/>
    <w:rsid w:val="00832312"/>
    <w:rsid w:val="008324C1"/>
    <w:rsid w:val="008325CB"/>
    <w:rsid w:val="0083288C"/>
    <w:rsid w:val="00832B42"/>
    <w:rsid w:val="00832C57"/>
    <w:rsid w:val="00832F03"/>
    <w:rsid w:val="008331EF"/>
    <w:rsid w:val="00833362"/>
    <w:rsid w:val="00833A2E"/>
    <w:rsid w:val="00833FBB"/>
    <w:rsid w:val="008341B5"/>
    <w:rsid w:val="00834242"/>
    <w:rsid w:val="008343BD"/>
    <w:rsid w:val="00834413"/>
    <w:rsid w:val="0083446F"/>
    <w:rsid w:val="00834809"/>
    <w:rsid w:val="0083492C"/>
    <w:rsid w:val="008349A8"/>
    <w:rsid w:val="00834B63"/>
    <w:rsid w:val="00834EE7"/>
    <w:rsid w:val="0083504A"/>
    <w:rsid w:val="008351EE"/>
    <w:rsid w:val="008352F1"/>
    <w:rsid w:val="008353C8"/>
    <w:rsid w:val="0083546C"/>
    <w:rsid w:val="008354CE"/>
    <w:rsid w:val="008355FF"/>
    <w:rsid w:val="008358CA"/>
    <w:rsid w:val="00835913"/>
    <w:rsid w:val="008359EB"/>
    <w:rsid w:val="00835CEA"/>
    <w:rsid w:val="00835D98"/>
    <w:rsid w:val="00835E88"/>
    <w:rsid w:val="00836126"/>
    <w:rsid w:val="0083624B"/>
    <w:rsid w:val="00836A20"/>
    <w:rsid w:val="00836B46"/>
    <w:rsid w:val="00836C00"/>
    <w:rsid w:val="00836D75"/>
    <w:rsid w:val="008370E4"/>
    <w:rsid w:val="00837244"/>
    <w:rsid w:val="0083743E"/>
    <w:rsid w:val="008375EB"/>
    <w:rsid w:val="00837629"/>
    <w:rsid w:val="00837691"/>
    <w:rsid w:val="00837735"/>
    <w:rsid w:val="0083786C"/>
    <w:rsid w:val="0083794D"/>
    <w:rsid w:val="00837E39"/>
    <w:rsid w:val="00840324"/>
    <w:rsid w:val="00840340"/>
    <w:rsid w:val="008403A4"/>
    <w:rsid w:val="008404B4"/>
    <w:rsid w:val="00840645"/>
    <w:rsid w:val="00840681"/>
    <w:rsid w:val="0084088B"/>
    <w:rsid w:val="00840A60"/>
    <w:rsid w:val="00840D2E"/>
    <w:rsid w:val="008414B8"/>
    <w:rsid w:val="0084164D"/>
    <w:rsid w:val="008418D5"/>
    <w:rsid w:val="00841B53"/>
    <w:rsid w:val="008420AF"/>
    <w:rsid w:val="008420B4"/>
    <w:rsid w:val="00842410"/>
    <w:rsid w:val="00842495"/>
    <w:rsid w:val="0084270E"/>
    <w:rsid w:val="00842869"/>
    <w:rsid w:val="00842A6F"/>
    <w:rsid w:val="00842A81"/>
    <w:rsid w:val="00842CAC"/>
    <w:rsid w:val="00842EB2"/>
    <w:rsid w:val="00842F4B"/>
    <w:rsid w:val="0084305C"/>
    <w:rsid w:val="008432E2"/>
    <w:rsid w:val="008435ED"/>
    <w:rsid w:val="00843738"/>
    <w:rsid w:val="00843841"/>
    <w:rsid w:val="00843A2D"/>
    <w:rsid w:val="00843AE3"/>
    <w:rsid w:val="00843B46"/>
    <w:rsid w:val="00843B50"/>
    <w:rsid w:val="00843E51"/>
    <w:rsid w:val="00843F2D"/>
    <w:rsid w:val="008443E8"/>
    <w:rsid w:val="00844CB0"/>
    <w:rsid w:val="00844E56"/>
    <w:rsid w:val="00844E98"/>
    <w:rsid w:val="00845259"/>
    <w:rsid w:val="0084539E"/>
    <w:rsid w:val="008453AF"/>
    <w:rsid w:val="00845438"/>
    <w:rsid w:val="0084584E"/>
    <w:rsid w:val="00845A49"/>
    <w:rsid w:val="00845BAB"/>
    <w:rsid w:val="00845E7E"/>
    <w:rsid w:val="00846486"/>
    <w:rsid w:val="008464C4"/>
    <w:rsid w:val="008464E6"/>
    <w:rsid w:val="0084651D"/>
    <w:rsid w:val="00846532"/>
    <w:rsid w:val="00846536"/>
    <w:rsid w:val="0084672A"/>
    <w:rsid w:val="008467CB"/>
    <w:rsid w:val="00846B50"/>
    <w:rsid w:val="00846D2E"/>
    <w:rsid w:val="00846EA3"/>
    <w:rsid w:val="00846EE6"/>
    <w:rsid w:val="00847033"/>
    <w:rsid w:val="008471D2"/>
    <w:rsid w:val="00847203"/>
    <w:rsid w:val="008474D4"/>
    <w:rsid w:val="00847552"/>
    <w:rsid w:val="008475E2"/>
    <w:rsid w:val="00847754"/>
    <w:rsid w:val="008477E7"/>
    <w:rsid w:val="0084796E"/>
    <w:rsid w:val="00847989"/>
    <w:rsid w:val="008479F0"/>
    <w:rsid w:val="00847AD1"/>
    <w:rsid w:val="00847B8B"/>
    <w:rsid w:val="00847BF3"/>
    <w:rsid w:val="00847EA6"/>
    <w:rsid w:val="00847F86"/>
    <w:rsid w:val="0085043B"/>
    <w:rsid w:val="00850B79"/>
    <w:rsid w:val="00850BB2"/>
    <w:rsid w:val="00850BDF"/>
    <w:rsid w:val="00850D1A"/>
    <w:rsid w:val="00850DF7"/>
    <w:rsid w:val="00850E21"/>
    <w:rsid w:val="00850FC7"/>
    <w:rsid w:val="008511AD"/>
    <w:rsid w:val="00851218"/>
    <w:rsid w:val="0085138B"/>
    <w:rsid w:val="00851869"/>
    <w:rsid w:val="00851925"/>
    <w:rsid w:val="008519D0"/>
    <w:rsid w:val="008519D6"/>
    <w:rsid w:val="00851B0F"/>
    <w:rsid w:val="00851B5B"/>
    <w:rsid w:val="00851C77"/>
    <w:rsid w:val="00851D6A"/>
    <w:rsid w:val="00851DD0"/>
    <w:rsid w:val="00851E5E"/>
    <w:rsid w:val="008521C7"/>
    <w:rsid w:val="0085248D"/>
    <w:rsid w:val="008525B2"/>
    <w:rsid w:val="00852792"/>
    <w:rsid w:val="0085292F"/>
    <w:rsid w:val="00852941"/>
    <w:rsid w:val="00852BDA"/>
    <w:rsid w:val="00852C2D"/>
    <w:rsid w:val="00852C6E"/>
    <w:rsid w:val="00852D82"/>
    <w:rsid w:val="00852D88"/>
    <w:rsid w:val="00853092"/>
    <w:rsid w:val="00853106"/>
    <w:rsid w:val="008531FD"/>
    <w:rsid w:val="00853344"/>
    <w:rsid w:val="008537E7"/>
    <w:rsid w:val="00853913"/>
    <w:rsid w:val="00853ACB"/>
    <w:rsid w:val="00853BBB"/>
    <w:rsid w:val="00853D4C"/>
    <w:rsid w:val="00853E55"/>
    <w:rsid w:val="00853E8E"/>
    <w:rsid w:val="00854146"/>
    <w:rsid w:val="00854210"/>
    <w:rsid w:val="0085423F"/>
    <w:rsid w:val="00854413"/>
    <w:rsid w:val="00854AD1"/>
    <w:rsid w:val="00854BC2"/>
    <w:rsid w:val="00855365"/>
    <w:rsid w:val="008555C2"/>
    <w:rsid w:val="00855BA0"/>
    <w:rsid w:val="00855E8D"/>
    <w:rsid w:val="00855EEE"/>
    <w:rsid w:val="00855F6A"/>
    <w:rsid w:val="0085623F"/>
    <w:rsid w:val="008563E7"/>
    <w:rsid w:val="00856CFB"/>
    <w:rsid w:val="00856E35"/>
    <w:rsid w:val="00856ECD"/>
    <w:rsid w:val="00856F01"/>
    <w:rsid w:val="00856F26"/>
    <w:rsid w:val="008571B8"/>
    <w:rsid w:val="00857256"/>
    <w:rsid w:val="008573A7"/>
    <w:rsid w:val="00857599"/>
    <w:rsid w:val="008577A6"/>
    <w:rsid w:val="008577BE"/>
    <w:rsid w:val="00857C62"/>
    <w:rsid w:val="00857E2E"/>
    <w:rsid w:val="00857FE3"/>
    <w:rsid w:val="00860045"/>
    <w:rsid w:val="00860267"/>
    <w:rsid w:val="00860324"/>
    <w:rsid w:val="00860374"/>
    <w:rsid w:val="00860598"/>
    <w:rsid w:val="0086062C"/>
    <w:rsid w:val="00860964"/>
    <w:rsid w:val="00860D7A"/>
    <w:rsid w:val="00860E38"/>
    <w:rsid w:val="00860FD3"/>
    <w:rsid w:val="00861001"/>
    <w:rsid w:val="00861417"/>
    <w:rsid w:val="00861528"/>
    <w:rsid w:val="008618A8"/>
    <w:rsid w:val="00861A0C"/>
    <w:rsid w:val="00861DA8"/>
    <w:rsid w:val="00862176"/>
    <w:rsid w:val="0086233F"/>
    <w:rsid w:val="008625C6"/>
    <w:rsid w:val="0086279C"/>
    <w:rsid w:val="0086287E"/>
    <w:rsid w:val="00862A34"/>
    <w:rsid w:val="00862A75"/>
    <w:rsid w:val="00863472"/>
    <w:rsid w:val="00863AA2"/>
    <w:rsid w:val="00863CA5"/>
    <w:rsid w:val="00863F89"/>
    <w:rsid w:val="00864186"/>
    <w:rsid w:val="008643AA"/>
    <w:rsid w:val="00864762"/>
    <w:rsid w:val="00864785"/>
    <w:rsid w:val="008647E0"/>
    <w:rsid w:val="00864A19"/>
    <w:rsid w:val="00864D57"/>
    <w:rsid w:val="008650C6"/>
    <w:rsid w:val="00865230"/>
    <w:rsid w:val="00865328"/>
    <w:rsid w:val="008657A8"/>
    <w:rsid w:val="008657C8"/>
    <w:rsid w:val="00865B91"/>
    <w:rsid w:val="00865DDB"/>
    <w:rsid w:val="008660AC"/>
    <w:rsid w:val="008660E4"/>
    <w:rsid w:val="00866301"/>
    <w:rsid w:val="00866F85"/>
    <w:rsid w:val="0086716C"/>
    <w:rsid w:val="008671D5"/>
    <w:rsid w:val="00867874"/>
    <w:rsid w:val="0086789F"/>
    <w:rsid w:val="00867D64"/>
    <w:rsid w:val="00867E3F"/>
    <w:rsid w:val="0087028D"/>
    <w:rsid w:val="008702B4"/>
    <w:rsid w:val="00870469"/>
    <w:rsid w:val="008704C4"/>
    <w:rsid w:val="00870826"/>
    <w:rsid w:val="00870A60"/>
    <w:rsid w:val="00870ADD"/>
    <w:rsid w:val="00870B71"/>
    <w:rsid w:val="00870F51"/>
    <w:rsid w:val="008711A0"/>
    <w:rsid w:val="00871383"/>
    <w:rsid w:val="00871513"/>
    <w:rsid w:val="0087192B"/>
    <w:rsid w:val="0087196B"/>
    <w:rsid w:val="00871A87"/>
    <w:rsid w:val="00871B5B"/>
    <w:rsid w:val="00871C02"/>
    <w:rsid w:val="00871C4D"/>
    <w:rsid w:val="00872001"/>
    <w:rsid w:val="00872063"/>
    <w:rsid w:val="008720AE"/>
    <w:rsid w:val="00872267"/>
    <w:rsid w:val="0087242D"/>
    <w:rsid w:val="00872433"/>
    <w:rsid w:val="008726B8"/>
    <w:rsid w:val="00872813"/>
    <w:rsid w:val="00872B0E"/>
    <w:rsid w:val="00872B9D"/>
    <w:rsid w:val="00872F19"/>
    <w:rsid w:val="00872FA7"/>
    <w:rsid w:val="00873192"/>
    <w:rsid w:val="0087361F"/>
    <w:rsid w:val="0087410C"/>
    <w:rsid w:val="0087433C"/>
    <w:rsid w:val="008744A6"/>
    <w:rsid w:val="008744B1"/>
    <w:rsid w:val="00874739"/>
    <w:rsid w:val="0087480B"/>
    <w:rsid w:val="0087482C"/>
    <w:rsid w:val="00874C77"/>
    <w:rsid w:val="00874FDF"/>
    <w:rsid w:val="008750E3"/>
    <w:rsid w:val="00875110"/>
    <w:rsid w:val="00875186"/>
    <w:rsid w:val="00875326"/>
    <w:rsid w:val="0087558D"/>
    <w:rsid w:val="008757C8"/>
    <w:rsid w:val="008758ED"/>
    <w:rsid w:val="00875A0F"/>
    <w:rsid w:val="00875FC0"/>
    <w:rsid w:val="008761DF"/>
    <w:rsid w:val="008762E7"/>
    <w:rsid w:val="0087690D"/>
    <w:rsid w:val="0087693B"/>
    <w:rsid w:val="0087697F"/>
    <w:rsid w:val="008769AB"/>
    <w:rsid w:val="00876A38"/>
    <w:rsid w:val="00876A86"/>
    <w:rsid w:val="00876A97"/>
    <w:rsid w:val="00876B7A"/>
    <w:rsid w:val="00876B9A"/>
    <w:rsid w:val="00876CA6"/>
    <w:rsid w:val="00876D48"/>
    <w:rsid w:val="008770A0"/>
    <w:rsid w:val="00877542"/>
    <w:rsid w:val="008777E7"/>
    <w:rsid w:val="00877951"/>
    <w:rsid w:val="00877A72"/>
    <w:rsid w:val="00877E47"/>
    <w:rsid w:val="008804E8"/>
    <w:rsid w:val="00880900"/>
    <w:rsid w:val="00880925"/>
    <w:rsid w:val="008809B8"/>
    <w:rsid w:val="00880B0B"/>
    <w:rsid w:val="00880DE5"/>
    <w:rsid w:val="00881026"/>
    <w:rsid w:val="00881269"/>
    <w:rsid w:val="008812D8"/>
    <w:rsid w:val="008817B5"/>
    <w:rsid w:val="00881D36"/>
    <w:rsid w:val="00882062"/>
    <w:rsid w:val="00882087"/>
    <w:rsid w:val="00882102"/>
    <w:rsid w:val="00882317"/>
    <w:rsid w:val="00882506"/>
    <w:rsid w:val="00882543"/>
    <w:rsid w:val="008826DB"/>
    <w:rsid w:val="008827BB"/>
    <w:rsid w:val="008829D4"/>
    <w:rsid w:val="00882C85"/>
    <w:rsid w:val="00883324"/>
    <w:rsid w:val="008834C3"/>
    <w:rsid w:val="00883651"/>
    <w:rsid w:val="0088368F"/>
    <w:rsid w:val="00883CFE"/>
    <w:rsid w:val="00883D30"/>
    <w:rsid w:val="00883D4F"/>
    <w:rsid w:val="00884176"/>
    <w:rsid w:val="008843AD"/>
    <w:rsid w:val="00884D34"/>
    <w:rsid w:val="00884F2B"/>
    <w:rsid w:val="00884F6E"/>
    <w:rsid w:val="00884F7E"/>
    <w:rsid w:val="00884FF1"/>
    <w:rsid w:val="0088524A"/>
    <w:rsid w:val="00885A5D"/>
    <w:rsid w:val="00885B0A"/>
    <w:rsid w:val="00885D65"/>
    <w:rsid w:val="00885DA3"/>
    <w:rsid w:val="00885E0F"/>
    <w:rsid w:val="00885E1C"/>
    <w:rsid w:val="00886045"/>
    <w:rsid w:val="008863B4"/>
    <w:rsid w:val="00886404"/>
    <w:rsid w:val="0088648E"/>
    <w:rsid w:val="00886630"/>
    <w:rsid w:val="00886F5C"/>
    <w:rsid w:val="0088718B"/>
    <w:rsid w:val="008879DE"/>
    <w:rsid w:val="00887ABD"/>
    <w:rsid w:val="00887CB6"/>
    <w:rsid w:val="00887CBF"/>
    <w:rsid w:val="00887FE2"/>
    <w:rsid w:val="008903CF"/>
    <w:rsid w:val="0089047E"/>
    <w:rsid w:val="008905A1"/>
    <w:rsid w:val="0089086C"/>
    <w:rsid w:val="00890C5F"/>
    <w:rsid w:val="00890EDA"/>
    <w:rsid w:val="0089141C"/>
    <w:rsid w:val="008914F3"/>
    <w:rsid w:val="008915B4"/>
    <w:rsid w:val="00891754"/>
    <w:rsid w:val="008918BE"/>
    <w:rsid w:val="00891F7C"/>
    <w:rsid w:val="008923C8"/>
    <w:rsid w:val="00892459"/>
    <w:rsid w:val="008925F9"/>
    <w:rsid w:val="008926DE"/>
    <w:rsid w:val="0089287D"/>
    <w:rsid w:val="00892D8C"/>
    <w:rsid w:val="00892EDF"/>
    <w:rsid w:val="00893399"/>
    <w:rsid w:val="00893435"/>
    <w:rsid w:val="0089343D"/>
    <w:rsid w:val="0089355D"/>
    <w:rsid w:val="008937BE"/>
    <w:rsid w:val="008939A7"/>
    <w:rsid w:val="00893A31"/>
    <w:rsid w:val="00893B19"/>
    <w:rsid w:val="00893FD3"/>
    <w:rsid w:val="008947B1"/>
    <w:rsid w:val="00894BA3"/>
    <w:rsid w:val="00894C71"/>
    <w:rsid w:val="00894D2C"/>
    <w:rsid w:val="00894F76"/>
    <w:rsid w:val="008958E8"/>
    <w:rsid w:val="0089593E"/>
    <w:rsid w:val="00895977"/>
    <w:rsid w:val="00895AD4"/>
    <w:rsid w:val="00895AF5"/>
    <w:rsid w:val="00895DC8"/>
    <w:rsid w:val="00895E02"/>
    <w:rsid w:val="00895F09"/>
    <w:rsid w:val="00896013"/>
    <w:rsid w:val="00896154"/>
    <w:rsid w:val="0089657A"/>
    <w:rsid w:val="008968BD"/>
    <w:rsid w:val="008968DF"/>
    <w:rsid w:val="0089696D"/>
    <w:rsid w:val="00896A86"/>
    <w:rsid w:val="00896AD2"/>
    <w:rsid w:val="00896D67"/>
    <w:rsid w:val="00896EFD"/>
    <w:rsid w:val="008972E8"/>
    <w:rsid w:val="00897727"/>
    <w:rsid w:val="00897824"/>
    <w:rsid w:val="008978E6"/>
    <w:rsid w:val="00897BB5"/>
    <w:rsid w:val="00897F36"/>
    <w:rsid w:val="008A0017"/>
    <w:rsid w:val="008A0927"/>
    <w:rsid w:val="008A0CBA"/>
    <w:rsid w:val="008A0F05"/>
    <w:rsid w:val="008A0FA9"/>
    <w:rsid w:val="008A102D"/>
    <w:rsid w:val="008A13F0"/>
    <w:rsid w:val="008A15FF"/>
    <w:rsid w:val="008A160A"/>
    <w:rsid w:val="008A1924"/>
    <w:rsid w:val="008A194A"/>
    <w:rsid w:val="008A19A7"/>
    <w:rsid w:val="008A1B61"/>
    <w:rsid w:val="008A1DFB"/>
    <w:rsid w:val="008A1EB7"/>
    <w:rsid w:val="008A2070"/>
    <w:rsid w:val="008A208F"/>
    <w:rsid w:val="008A21BF"/>
    <w:rsid w:val="008A27F1"/>
    <w:rsid w:val="008A28B0"/>
    <w:rsid w:val="008A28CE"/>
    <w:rsid w:val="008A2BBA"/>
    <w:rsid w:val="008A2C82"/>
    <w:rsid w:val="008A2FD5"/>
    <w:rsid w:val="008A3170"/>
    <w:rsid w:val="008A318E"/>
    <w:rsid w:val="008A31D0"/>
    <w:rsid w:val="008A3258"/>
    <w:rsid w:val="008A3359"/>
    <w:rsid w:val="008A34A8"/>
    <w:rsid w:val="008A368A"/>
    <w:rsid w:val="008A3991"/>
    <w:rsid w:val="008A3AB9"/>
    <w:rsid w:val="008A3C5D"/>
    <w:rsid w:val="008A400F"/>
    <w:rsid w:val="008A4024"/>
    <w:rsid w:val="008A40B3"/>
    <w:rsid w:val="008A40E4"/>
    <w:rsid w:val="008A4139"/>
    <w:rsid w:val="008A419E"/>
    <w:rsid w:val="008A44F5"/>
    <w:rsid w:val="008A45E9"/>
    <w:rsid w:val="008A460E"/>
    <w:rsid w:val="008A47B2"/>
    <w:rsid w:val="008A49B5"/>
    <w:rsid w:val="008A4A20"/>
    <w:rsid w:val="008A4A88"/>
    <w:rsid w:val="008A4AAF"/>
    <w:rsid w:val="008A4B90"/>
    <w:rsid w:val="008A4E72"/>
    <w:rsid w:val="008A4F4D"/>
    <w:rsid w:val="008A5070"/>
    <w:rsid w:val="008A5075"/>
    <w:rsid w:val="008A50F2"/>
    <w:rsid w:val="008A51B2"/>
    <w:rsid w:val="008A547B"/>
    <w:rsid w:val="008A5595"/>
    <w:rsid w:val="008A584E"/>
    <w:rsid w:val="008A589D"/>
    <w:rsid w:val="008A5A97"/>
    <w:rsid w:val="008A5D99"/>
    <w:rsid w:val="008A6148"/>
    <w:rsid w:val="008A62E7"/>
    <w:rsid w:val="008A662C"/>
    <w:rsid w:val="008A6ABF"/>
    <w:rsid w:val="008A6AD1"/>
    <w:rsid w:val="008A6B47"/>
    <w:rsid w:val="008A6B71"/>
    <w:rsid w:val="008A6C8A"/>
    <w:rsid w:val="008A717C"/>
    <w:rsid w:val="008A7296"/>
    <w:rsid w:val="008A731B"/>
    <w:rsid w:val="008A7464"/>
    <w:rsid w:val="008A7736"/>
    <w:rsid w:val="008A78CF"/>
    <w:rsid w:val="008A78FE"/>
    <w:rsid w:val="008A794A"/>
    <w:rsid w:val="008A7A62"/>
    <w:rsid w:val="008A7A76"/>
    <w:rsid w:val="008A7AB9"/>
    <w:rsid w:val="008A7C35"/>
    <w:rsid w:val="008A7D19"/>
    <w:rsid w:val="008A7EFF"/>
    <w:rsid w:val="008B005B"/>
    <w:rsid w:val="008B01D0"/>
    <w:rsid w:val="008B05AD"/>
    <w:rsid w:val="008B066A"/>
    <w:rsid w:val="008B0714"/>
    <w:rsid w:val="008B0772"/>
    <w:rsid w:val="008B08A1"/>
    <w:rsid w:val="008B0AFE"/>
    <w:rsid w:val="008B0BC3"/>
    <w:rsid w:val="008B0D3C"/>
    <w:rsid w:val="008B0DDE"/>
    <w:rsid w:val="008B11A0"/>
    <w:rsid w:val="008B12D2"/>
    <w:rsid w:val="008B16EB"/>
    <w:rsid w:val="008B1848"/>
    <w:rsid w:val="008B1B85"/>
    <w:rsid w:val="008B1BF1"/>
    <w:rsid w:val="008B1D4B"/>
    <w:rsid w:val="008B1E3E"/>
    <w:rsid w:val="008B2062"/>
    <w:rsid w:val="008B20E8"/>
    <w:rsid w:val="008B2272"/>
    <w:rsid w:val="008B227A"/>
    <w:rsid w:val="008B23CB"/>
    <w:rsid w:val="008B254E"/>
    <w:rsid w:val="008B25DD"/>
    <w:rsid w:val="008B2712"/>
    <w:rsid w:val="008B2877"/>
    <w:rsid w:val="008B2A44"/>
    <w:rsid w:val="008B2BF7"/>
    <w:rsid w:val="008B2C39"/>
    <w:rsid w:val="008B2D1C"/>
    <w:rsid w:val="008B2DE4"/>
    <w:rsid w:val="008B2E6C"/>
    <w:rsid w:val="008B2E80"/>
    <w:rsid w:val="008B3092"/>
    <w:rsid w:val="008B357C"/>
    <w:rsid w:val="008B35AD"/>
    <w:rsid w:val="008B3ACB"/>
    <w:rsid w:val="008B3FDC"/>
    <w:rsid w:val="008B401D"/>
    <w:rsid w:val="008B4075"/>
    <w:rsid w:val="008B4351"/>
    <w:rsid w:val="008B443C"/>
    <w:rsid w:val="008B447F"/>
    <w:rsid w:val="008B4501"/>
    <w:rsid w:val="008B46D5"/>
    <w:rsid w:val="008B4717"/>
    <w:rsid w:val="008B4A42"/>
    <w:rsid w:val="008B4B90"/>
    <w:rsid w:val="008B4D15"/>
    <w:rsid w:val="008B4F22"/>
    <w:rsid w:val="008B501E"/>
    <w:rsid w:val="008B5031"/>
    <w:rsid w:val="008B5187"/>
    <w:rsid w:val="008B51EB"/>
    <w:rsid w:val="008B5395"/>
    <w:rsid w:val="008B540F"/>
    <w:rsid w:val="008B5615"/>
    <w:rsid w:val="008B5A25"/>
    <w:rsid w:val="008B5FC3"/>
    <w:rsid w:val="008B65BF"/>
    <w:rsid w:val="008B68E3"/>
    <w:rsid w:val="008B69A5"/>
    <w:rsid w:val="008B6F1D"/>
    <w:rsid w:val="008B71B0"/>
    <w:rsid w:val="008B7267"/>
    <w:rsid w:val="008B736E"/>
    <w:rsid w:val="008B74EF"/>
    <w:rsid w:val="008B7739"/>
    <w:rsid w:val="008B774E"/>
    <w:rsid w:val="008B787D"/>
    <w:rsid w:val="008B7B4C"/>
    <w:rsid w:val="008B7D37"/>
    <w:rsid w:val="008B7E2A"/>
    <w:rsid w:val="008B7ED9"/>
    <w:rsid w:val="008C00F4"/>
    <w:rsid w:val="008C0349"/>
    <w:rsid w:val="008C04B9"/>
    <w:rsid w:val="008C05BC"/>
    <w:rsid w:val="008C0727"/>
    <w:rsid w:val="008C0B36"/>
    <w:rsid w:val="008C0EA3"/>
    <w:rsid w:val="008C0ECD"/>
    <w:rsid w:val="008C1282"/>
    <w:rsid w:val="008C16FF"/>
    <w:rsid w:val="008C18A1"/>
    <w:rsid w:val="008C18A9"/>
    <w:rsid w:val="008C1B84"/>
    <w:rsid w:val="008C1FE7"/>
    <w:rsid w:val="008C227E"/>
    <w:rsid w:val="008C2819"/>
    <w:rsid w:val="008C2AFE"/>
    <w:rsid w:val="008C2BFC"/>
    <w:rsid w:val="008C2C28"/>
    <w:rsid w:val="008C2CE7"/>
    <w:rsid w:val="008C308A"/>
    <w:rsid w:val="008C3336"/>
    <w:rsid w:val="008C345E"/>
    <w:rsid w:val="008C34CE"/>
    <w:rsid w:val="008C34EE"/>
    <w:rsid w:val="008C3707"/>
    <w:rsid w:val="008C381D"/>
    <w:rsid w:val="008C3A1C"/>
    <w:rsid w:val="008C3BB1"/>
    <w:rsid w:val="008C3C20"/>
    <w:rsid w:val="008C3CA9"/>
    <w:rsid w:val="008C3E19"/>
    <w:rsid w:val="008C40CF"/>
    <w:rsid w:val="008C472C"/>
    <w:rsid w:val="008C47D2"/>
    <w:rsid w:val="008C4A1D"/>
    <w:rsid w:val="008C4BC0"/>
    <w:rsid w:val="008C52A1"/>
    <w:rsid w:val="008C547A"/>
    <w:rsid w:val="008C58FC"/>
    <w:rsid w:val="008C5FC9"/>
    <w:rsid w:val="008C5FD4"/>
    <w:rsid w:val="008C6075"/>
    <w:rsid w:val="008C63CE"/>
    <w:rsid w:val="008C64EC"/>
    <w:rsid w:val="008C6AD3"/>
    <w:rsid w:val="008C6B20"/>
    <w:rsid w:val="008C7215"/>
    <w:rsid w:val="008C73A7"/>
    <w:rsid w:val="008C7500"/>
    <w:rsid w:val="008C79FF"/>
    <w:rsid w:val="008C7BC8"/>
    <w:rsid w:val="008C7DC0"/>
    <w:rsid w:val="008C7F3F"/>
    <w:rsid w:val="008D00B2"/>
    <w:rsid w:val="008D047D"/>
    <w:rsid w:val="008D04CA"/>
    <w:rsid w:val="008D07A7"/>
    <w:rsid w:val="008D08C7"/>
    <w:rsid w:val="008D0939"/>
    <w:rsid w:val="008D0C71"/>
    <w:rsid w:val="008D1146"/>
    <w:rsid w:val="008D13AF"/>
    <w:rsid w:val="008D154A"/>
    <w:rsid w:val="008D16A7"/>
    <w:rsid w:val="008D173A"/>
    <w:rsid w:val="008D192B"/>
    <w:rsid w:val="008D1993"/>
    <w:rsid w:val="008D1A8B"/>
    <w:rsid w:val="008D1C07"/>
    <w:rsid w:val="008D222E"/>
    <w:rsid w:val="008D23F4"/>
    <w:rsid w:val="008D2462"/>
    <w:rsid w:val="008D2782"/>
    <w:rsid w:val="008D27CD"/>
    <w:rsid w:val="008D2802"/>
    <w:rsid w:val="008D29BB"/>
    <w:rsid w:val="008D2B18"/>
    <w:rsid w:val="008D2DBB"/>
    <w:rsid w:val="008D3612"/>
    <w:rsid w:val="008D3922"/>
    <w:rsid w:val="008D396A"/>
    <w:rsid w:val="008D3C22"/>
    <w:rsid w:val="008D3CF2"/>
    <w:rsid w:val="008D3DE1"/>
    <w:rsid w:val="008D3FDE"/>
    <w:rsid w:val="008D43EF"/>
    <w:rsid w:val="008D4448"/>
    <w:rsid w:val="008D4458"/>
    <w:rsid w:val="008D4650"/>
    <w:rsid w:val="008D4656"/>
    <w:rsid w:val="008D46AF"/>
    <w:rsid w:val="008D46DE"/>
    <w:rsid w:val="008D49E4"/>
    <w:rsid w:val="008D4D13"/>
    <w:rsid w:val="008D4D8B"/>
    <w:rsid w:val="008D4E2A"/>
    <w:rsid w:val="008D4EC1"/>
    <w:rsid w:val="008D5359"/>
    <w:rsid w:val="008D5940"/>
    <w:rsid w:val="008D5B74"/>
    <w:rsid w:val="008D603F"/>
    <w:rsid w:val="008D61BD"/>
    <w:rsid w:val="008D61F6"/>
    <w:rsid w:val="008D64D2"/>
    <w:rsid w:val="008D6817"/>
    <w:rsid w:val="008D6EA0"/>
    <w:rsid w:val="008D73A9"/>
    <w:rsid w:val="008D7409"/>
    <w:rsid w:val="008D747E"/>
    <w:rsid w:val="008D74AF"/>
    <w:rsid w:val="008D74B7"/>
    <w:rsid w:val="008D7774"/>
    <w:rsid w:val="008D7797"/>
    <w:rsid w:val="008D7815"/>
    <w:rsid w:val="008D7A52"/>
    <w:rsid w:val="008D7A87"/>
    <w:rsid w:val="008E0271"/>
    <w:rsid w:val="008E082B"/>
    <w:rsid w:val="008E0AEC"/>
    <w:rsid w:val="008E0AF0"/>
    <w:rsid w:val="008E0B5E"/>
    <w:rsid w:val="008E10AE"/>
    <w:rsid w:val="008E1146"/>
    <w:rsid w:val="008E1532"/>
    <w:rsid w:val="008E18AE"/>
    <w:rsid w:val="008E1F0E"/>
    <w:rsid w:val="008E20B1"/>
    <w:rsid w:val="008E2461"/>
    <w:rsid w:val="008E2899"/>
    <w:rsid w:val="008E2C10"/>
    <w:rsid w:val="008E3065"/>
    <w:rsid w:val="008E3269"/>
    <w:rsid w:val="008E32DA"/>
    <w:rsid w:val="008E3570"/>
    <w:rsid w:val="008E3573"/>
    <w:rsid w:val="008E35CD"/>
    <w:rsid w:val="008E360C"/>
    <w:rsid w:val="008E3E8B"/>
    <w:rsid w:val="008E3F68"/>
    <w:rsid w:val="008E3F6E"/>
    <w:rsid w:val="008E3F7D"/>
    <w:rsid w:val="008E3FDF"/>
    <w:rsid w:val="008E40DA"/>
    <w:rsid w:val="008E42D4"/>
    <w:rsid w:val="008E45BF"/>
    <w:rsid w:val="008E486A"/>
    <w:rsid w:val="008E4886"/>
    <w:rsid w:val="008E4E35"/>
    <w:rsid w:val="008E4FD5"/>
    <w:rsid w:val="008E5042"/>
    <w:rsid w:val="008E5097"/>
    <w:rsid w:val="008E50DC"/>
    <w:rsid w:val="008E5311"/>
    <w:rsid w:val="008E54ED"/>
    <w:rsid w:val="008E57AF"/>
    <w:rsid w:val="008E5A4D"/>
    <w:rsid w:val="008E5BEC"/>
    <w:rsid w:val="008E5DDE"/>
    <w:rsid w:val="008E5F32"/>
    <w:rsid w:val="008E602D"/>
    <w:rsid w:val="008E62A5"/>
    <w:rsid w:val="008E63C1"/>
    <w:rsid w:val="008E6498"/>
    <w:rsid w:val="008E65CA"/>
    <w:rsid w:val="008E682F"/>
    <w:rsid w:val="008E6909"/>
    <w:rsid w:val="008E6FEA"/>
    <w:rsid w:val="008E71E5"/>
    <w:rsid w:val="008E7208"/>
    <w:rsid w:val="008E7298"/>
    <w:rsid w:val="008E74CB"/>
    <w:rsid w:val="008E74E2"/>
    <w:rsid w:val="008E758A"/>
    <w:rsid w:val="008E7FF4"/>
    <w:rsid w:val="008F0319"/>
    <w:rsid w:val="008F056A"/>
    <w:rsid w:val="008F08F3"/>
    <w:rsid w:val="008F0A89"/>
    <w:rsid w:val="008F0AA6"/>
    <w:rsid w:val="008F0DCE"/>
    <w:rsid w:val="008F1223"/>
    <w:rsid w:val="008F1305"/>
    <w:rsid w:val="008F141A"/>
    <w:rsid w:val="008F1481"/>
    <w:rsid w:val="008F160F"/>
    <w:rsid w:val="008F170B"/>
    <w:rsid w:val="008F17FF"/>
    <w:rsid w:val="008F1A8F"/>
    <w:rsid w:val="008F1B22"/>
    <w:rsid w:val="008F1BA7"/>
    <w:rsid w:val="008F1BD5"/>
    <w:rsid w:val="008F1C61"/>
    <w:rsid w:val="008F1D8B"/>
    <w:rsid w:val="008F22B0"/>
    <w:rsid w:val="008F22EE"/>
    <w:rsid w:val="008F2314"/>
    <w:rsid w:val="008F287B"/>
    <w:rsid w:val="008F29BF"/>
    <w:rsid w:val="008F30C6"/>
    <w:rsid w:val="008F313D"/>
    <w:rsid w:val="008F3155"/>
    <w:rsid w:val="008F33B1"/>
    <w:rsid w:val="008F35FC"/>
    <w:rsid w:val="008F367D"/>
    <w:rsid w:val="008F36C4"/>
    <w:rsid w:val="008F3958"/>
    <w:rsid w:val="008F39F5"/>
    <w:rsid w:val="008F3B48"/>
    <w:rsid w:val="008F3B6B"/>
    <w:rsid w:val="008F3C16"/>
    <w:rsid w:val="008F3C4C"/>
    <w:rsid w:val="008F3E64"/>
    <w:rsid w:val="008F4043"/>
    <w:rsid w:val="008F41D1"/>
    <w:rsid w:val="008F4230"/>
    <w:rsid w:val="008F4503"/>
    <w:rsid w:val="008F452D"/>
    <w:rsid w:val="008F45FA"/>
    <w:rsid w:val="008F4611"/>
    <w:rsid w:val="008F4627"/>
    <w:rsid w:val="008F477F"/>
    <w:rsid w:val="008F4CEF"/>
    <w:rsid w:val="008F4CF0"/>
    <w:rsid w:val="008F4DB1"/>
    <w:rsid w:val="008F4E4C"/>
    <w:rsid w:val="008F4EE3"/>
    <w:rsid w:val="008F508A"/>
    <w:rsid w:val="008F511B"/>
    <w:rsid w:val="008F5C9B"/>
    <w:rsid w:val="008F5E43"/>
    <w:rsid w:val="008F5EF7"/>
    <w:rsid w:val="008F5F7B"/>
    <w:rsid w:val="008F621D"/>
    <w:rsid w:val="008F622D"/>
    <w:rsid w:val="008F6262"/>
    <w:rsid w:val="008F6422"/>
    <w:rsid w:val="008F6734"/>
    <w:rsid w:val="008F67FC"/>
    <w:rsid w:val="008F68AB"/>
    <w:rsid w:val="008F6A42"/>
    <w:rsid w:val="008F6BE0"/>
    <w:rsid w:val="008F6E20"/>
    <w:rsid w:val="008F70D6"/>
    <w:rsid w:val="008F713D"/>
    <w:rsid w:val="008F73E2"/>
    <w:rsid w:val="008F76BB"/>
    <w:rsid w:val="008F7850"/>
    <w:rsid w:val="008F7AE4"/>
    <w:rsid w:val="008F7C08"/>
    <w:rsid w:val="008F7C3E"/>
    <w:rsid w:val="008F7E3A"/>
    <w:rsid w:val="008F7E6F"/>
    <w:rsid w:val="00900041"/>
    <w:rsid w:val="009002E0"/>
    <w:rsid w:val="00900444"/>
    <w:rsid w:val="00900472"/>
    <w:rsid w:val="00900537"/>
    <w:rsid w:val="00900595"/>
    <w:rsid w:val="009005AE"/>
    <w:rsid w:val="009006F2"/>
    <w:rsid w:val="00900A88"/>
    <w:rsid w:val="00900B4E"/>
    <w:rsid w:val="00900B93"/>
    <w:rsid w:val="00900DCD"/>
    <w:rsid w:val="00900F3C"/>
    <w:rsid w:val="00901188"/>
    <w:rsid w:val="009016EA"/>
    <w:rsid w:val="00901B26"/>
    <w:rsid w:val="00901C22"/>
    <w:rsid w:val="0090213D"/>
    <w:rsid w:val="009021CB"/>
    <w:rsid w:val="0090231F"/>
    <w:rsid w:val="00902389"/>
    <w:rsid w:val="00902393"/>
    <w:rsid w:val="009029F7"/>
    <w:rsid w:val="00902BC4"/>
    <w:rsid w:val="009034EA"/>
    <w:rsid w:val="0090370B"/>
    <w:rsid w:val="00903857"/>
    <w:rsid w:val="009039C5"/>
    <w:rsid w:val="00903A56"/>
    <w:rsid w:val="00903ECD"/>
    <w:rsid w:val="00903F2F"/>
    <w:rsid w:val="00903F34"/>
    <w:rsid w:val="0090401C"/>
    <w:rsid w:val="0090431A"/>
    <w:rsid w:val="0090475C"/>
    <w:rsid w:val="009050F3"/>
    <w:rsid w:val="00905157"/>
    <w:rsid w:val="009052B1"/>
    <w:rsid w:val="009052F2"/>
    <w:rsid w:val="009054C1"/>
    <w:rsid w:val="00905681"/>
    <w:rsid w:val="0090581F"/>
    <w:rsid w:val="00905971"/>
    <w:rsid w:val="00905B26"/>
    <w:rsid w:val="00905C03"/>
    <w:rsid w:val="00906126"/>
    <w:rsid w:val="009062AD"/>
    <w:rsid w:val="009063B9"/>
    <w:rsid w:val="00906732"/>
    <w:rsid w:val="00906976"/>
    <w:rsid w:val="009069EA"/>
    <w:rsid w:val="00906C3E"/>
    <w:rsid w:val="00906C9A"/>
    <w:rsid w:val="00906D53"/>
    <w:rsid w:val="00906EC7"/>
    <w:rsid w:val="00906F29"/>
    <w:rsid w:val="00907057"/>
    <w:rsid w:val="00907153"/>
    <w:rsid w:val="009074A0"/>
    <w:rsid w:val="00907699"/>
    <w:rsid w:val="009076A0"/>
    <w:rsid w:val="009076B2"/>
    <w:rsid w:val="00907C67"/>
    <w:rsid w:val="00907E32"/>
    <w:rsid w:val="0091004E"/>
    <w:rsid w:val="0091008F"/>
    <w:rsid w:val="0091010F"/>
    <w:rsid w:val="0091034C"/>
    <w:rsid w:val="009104A5"/>
    <w:rsid w:val="009104F0"/>
    <w:rsid w:val="00910527"/>
    <w:rsid w:val="00910712"/>
    <w:rsid w:val="00910844"/>
    <w:rsid w:val="009112D2"/>
    <w:rsid w:val="009112D4"/>
    <w:rsid w:val="009113AA"/>
    <w:rsid w:val="009116A1"/>
    <w:rsid w:val="00911C3D"/>
    <w:rsid w:val="00911E84"/>
    <w:rsid w:val="00912037"/>
    <w:rsid w:val="00912542"/>
    <w:rsid w:val="009126F6"/>
    <w:rsid w:val="00912BC4"/>
    <w:rsid w:val="00912C78"/>
    <w:rsid w:val="00913089"/>
    <w:rsid w:val="009130FE"/>
    <w:rsid w:val="0091333A"/>
    <w:rsid w:val="00913456"/>
    <w:rsid w:val="009136EF"/>
    <w:rsid w:val="0091391B"/>
    <w:rsid w:val="009139DC"/>
    <w:rsid w:val="00913CB3"/>
    <w:rsid w:val="00913E4A"/>
    <w:rsid w:val="00913EC0"/>
    <w:rsid w:val="00913EDB"/>
    <w:rsid w:val="00914114"/>
    <w:rsid w:val="009144F4"/>
    <w:rsid w:val="00914693"/>
    <w:rsid w:val="00914DFB"/>
    <w:rsid w:val="00914F12"/>
    <w:rsid w:val="00914F17"/>
    <w:rsid w:val="00914F8C"/>
    <w:rsid w:val="00915089"/>
    <w:rsid w:val="0091527B"/>
    <w:rsid w:val="009156CF"/>
    <w:rsid w:val="00915818"/>
    <w:rsid w:val="0091595A"/>
    <w:rsid w:val="0091598E"/>
    <w:rsid w:val="009159DB"/>
    <w:rsid w:val="00915A92"/>
    <w:rsid w:val="00915EB2"/>
    <w:rsid w:val="00916032"/>
    <w:rsid w:val="0091627B"/>
    <w:rsid w:val="009165DC"/>
    <w:rsid w:val="009166B0"/>
    <w:rsid w:val="0091676E"/>
    <w:rsid w:val="009167B0"/>
    <w:rsid w:val="00916917"/>
    <w:rsid w:val="00916ADD"/>
    <w:rsid w:val="00916B71"/>
    <w:rsid w:val="00916E2D"/>
    <w:rsid w:val="00916F3C"/>
    <w:rsid w:val="00917071"/>
    <w:rsid w:val="00917107"/>
    <w:rsid w:val="00917149"/>
    <w:rsid w:val="00917817"/>
    <w:rsid w:val="00917DA2"/>
    <w:rsid w:val="00920092"/>
    <w:rsid w:val="00920239"/>
    <w:rsid w:val="00920597"/>
    <w:rsid w:val="009205FC"/>
    <w:rsid w:val="00920C3B"/>
    <w:rsid w:val="00920E69"/>
    <w:rsid w:val="00920F93"/>
    <w:rsid w:val="00920FB9"/>
    <w:rsid w:val="00921002"/>
    <w:rsid w:val="0092105A"/>
    <w:rsid w:val="009211E0"/>
    <w:rsid w:val="009214C3"/>
    <w:rsid w:val="00921619"/>
    <w:rsid w:val="009218E6"/>
    <w:rsid w:val="009219B4"/>
    <w:rsid w:val="009219D9"/>
    <w:rsid w:val="00921BDD"/>
    <w:rsid w:val="00921D1D"/>
    <w:rsid w:val="00921E74"/>
    <w:rsid w:val="00921EE5"/>
    <w:rsid w:val="00922098"/>
    <w:rsid w:val="009220F4"/>
    <w:rsid w:val="00922121"/>
    <w:rsid w:val="009222FE"/>
    <w:rsid w:val="00922315"/>
    <w:rsid w:val="00922501"/>
    <w:rsid w:val="00922512"/>
    <w:rsid w:val="00922671"/>
    <w:rsid w:val="00922C41"/>
    <w:rsid w:val="00922F2A"/>
    <w:rsid w:val="009230D1"/>
    <w:rsid w:val="00923377"/>
    <w:rsid w:val="00923801"/>
    <w:rsid w:val="00923A19"/>
    <w:rsid w:val="00923BE5"/>
    <w:rsid w:val="00923CA2"/>
    <w:rsid w:val="00923DAD"/>
    <w:rsid w:val="009240D6"/>
    <w:rsid w:val="009242D6"/>
    <w:rsid w:val="009244CE"/>
    <w:rsid w:val="009245F2"/>
    <w:rsid w:val="009246D9"/>
    <w:rsid w:val="009249F6"/>
    <w:rsid w:val="00924C71"/>
    <w:rsid w:val="00924E41"/>
    <w:rsid w:val="00924F34"/>
    <w:rsid w:val="009250E3"/>
    <w:rsid w:val="009251DE"/>
    <w:rsid w:val="0092531C"/>
    <w:rsid w:val="00925336"/>
    <w:rsid w:val="0092534C"/>
    <w:rsid w:val="009253A0"/>
    <w:rsid w:val="0092561E"/>
    <w:rsid w:val="009257AE"/>
    <w:rsid w:val="009259AB"/>
    <w:rsid w:val="00925BDE"/>
    <w:rsid w:val="00925DAB"/>
    <w:rsid w:val="00926253"/>
    <w:rsid w:val="0092658E"/>
    <w:rsid w:val="009268FD"/>
    <w:rsid w:val="00926AFC"/>
    <w:rsid w:val="00926DD0"/>
    <w:rsid w:val="00927141"/>
    <w:rsid w:val="009271E9"/>
    <w:rsid w:val="00927212"/>
    <w:rsid w:val="00927677"/>
    <w:rsid w:val="009277B5"/>
    <w:rsid w:val="009278A1"/>
    <w:rsid w:val="00927A4F"/>
    <w:rsid w:val="00927A52"/>
    <w:rsid w:val="00927B18"/>
    <w:rsid w:val="00927B54"/>
    <w:rsid w:val="00927C44"/>
    <w:rsid w:val="00927D81"/>
    <w:rsid w:val="00927F28"/>
    <w:rsid w:val="00927F6A"/>
    <w:rsid w:val="0093050D"/>
    <w:rsid w:val="0093074B"/>
    <w:rsid w:val="009308F8"/>
    <w:rsid w:val="00930B52"/>
    <w:rsid w:val="00930CC0"/>
    <w:rsid w:val="00930DD6"/>
    <w:rsid w:val="00930DED"/>
    <w:rsid w:val="00930F83"/>
    <w:rsid w:val="00930F86"/>
    <w:rsid w:val="009310EF"/>
    <w:rsid w:val="00931CCA"/>
    <w:rsid w:val="00931DCB"/>
    <w:rsid w:val="00931F08"/>
    <w:rsid w:val="00932543"/>
    <w:rsid w:val="009328D5"/>
    <w:rsid w:val="00932BCB"/>
    <w:rsid w:val="00932FC0"/>
    <w:rsid w:val="00933297"/>
    <w:rsid w:val="0093335F"/>
    <w:rsid w:val="00933426"/>
    <w:rsid w:val="00933437"/>
    <w:rsid w:val="009338A9"/>
    <w:rsid w:val="00933AD5"/>
    <w:rsid w:val="00933BB8"/>
    <w:rsid w:val="00933E79"/>
    <w:rsid w:val="00933EBA"/>
    <w:rsid w:val="00934413"/>
    <w:rsid w:val="0093441A"/>
    <w:rsid w:val="00934497"/>
    <w:rsid w:val="009349B7"/>
    <w:rsid w:val="00934CC9"/>
    <w:rsid w:val="009352EE"/>
    <w:rsid w:val="00935429"/>
    <w:rsid w:val="00935460"/>
    <w:rsid w:val="009355A2"/>
    <w:rsid w:val="009358B7"/>
    <w:rsid w:val="00935C47"/>
    <w:rsid w:val="00935D96"/>
    <w:rsid w:val="00936448"/>
    <w:rsid w:val="00936792"/>
    <w:rsid w:val="0093679D"/>
    <w:rsid w:val="009367DB"/>
    <w:rsid w:val="00936820"/>
    <w:rsid w:val="00936C4C"/>
    <w:rsid w:val="009371B0"/>
    <w:rsid w:val="00937207"/>
    <w:rsid w:val="009372CC"/>
    <w:rsid w:val="00937700"/>
    <w:rsid w:val="00937730"/>
    <w:rsid w:val="00937E67"/>
    <w:rsid w:val="00937F79"/>
    <w:rsid w:val="00937FB1"/>
    <w:rsid w:val="00940002"/>
    <w:rsid w:val="0094021B"/>
    <w:rsid w:val="009409E3"/>
    <w:rsid w:val="00940B82"/>
    <w:rsid w:val="00940FD5"/>
    <w:rsid w:val="009410BC"/>
    <w:rsid w:val="009411BA"/>
    <w:rsid w:val="009412E0"/>
    <w:rsid w:val="009414B2"/>
    <w:rsid w:val="00941696"/>
    <w:rsid w:val="00941747"/>
    <w:rsid w:val="0094183A"/>
    <w:rsid w:val="00941D2C"/>
    <w:rsid w:val="00941E1B"/>
    <w:rsid w:val="00941F61"/>
    <w:rsid w:val="009422A2"/>
    <w:rsid w:val="009424EA"/>
    <w:rsid w:val="0094255B"/>
    <w:rsid w:val="00942C9F"/>
    <w:rsid w:val="00942F5E"/>
    <w:rsid w:val="009430AB"/>
    <w:rsid w:val="0094336A"/>
    <w:rsid w:val="00943442"/>
    <w:rsid w:val="009434A2"/>
    <w:rsid w:val="009435FA"/>
    <w:rsid w:val="00943724"/>
    <w:rsid w:val="00943859"/>
    <w:rsid w:val="00943AA3"/>
    <w:rsid w:val="0094402A"/>
    <w:rsid w:val="0094407D"/>
    <w:rsid w:val="0094411A"/>
    <w:rsid w:val="0094416F"/>
    <w:rsid w:val="009441B1"/>
    <w:rsid w:val="00944380"/>
    <w:rsid w:val="00944AB2"/>
    <w:rsid w:val="00944B1B"/>
    <w:rsid w:val="00944CEC"/>
    <w:rsid w:val="00944D7E"/>
    <w:rsid w:val="00944D98"/>
    <w:rsid w:val="00944F23"/>
    <w:rsid w:val="00945079"/>
    <w:rsid w:val="009455B0"/>
    <w:rsid w:val="0094596E"/>
    <w:rsid w:val="00945B12"/>
    <w:rsid w:val="00946016"/>
    <w:rsid w:val="009460AC"/>
    <w:rsid w:val="00946128"/>
    <w:rsid w:val="00946258"/>
    <w:rsid w:val="00946BDC"/>
    <w:rsid w:val="00946DD3"/>
    <w:rsid w:val="00946E7E"/>
    <w:rsid w:val="0094717B"/>
    <w:rsid w:val="0094728E"/>
    <w:rsid w:val="009473B5"/>
    <w:rsid w:val="00947699"/>
    <w:rsid w:val="00947756"/>
    <w:rsid w:val="00947B2C"/>
    <w:rsid w:val="00947B58"/>
    <w:rsid w:val="00947B92"/>
    <w:rsid w:val="00947C2E"/>
    <w:rsid w:val="00950333"/>
    <w:rsid w:val="0095048A"/>
    <w:rsid w:val="0095080F"/>
    <w:rsid w:val="00950986"/>
    <w:rsid w:val="00950ACB"/>
    <w:rsid w:val="00950BBA"/>
    <w:rsid w:val="00950C79"/>
    <w:rsid w:val="00950D2E"/>
    <w:rsid w:val="00950DF5"/>
    <w:rsid w:val="00950EF3"/>
    <w:rsid w:val="00951004"/>
    <w:rsid w:val="00951035"/>
    <w:rsid w:val="00951219"/>
    <w:rsid w:val="0095132C"/>
    <w:rsid w:val="0095157E"/>
    <w:rsid w:val="009517C3"/>
    <w:rsid w:val="00951978"/>
    <w:rsid w:val="00951A2E"/>
    <w:rsid w:val="00951C12"/>
    <w:rsid w:val="00951E25"/>
    <w:rsid w:val="00951E48"/>
    <w:rsid w:val="00952030"/>
    <w:rsid w:val="0095224B"/>
    <w:rsid w:val="0095240D"/>
    <w:rsid w:val="00952519"/>
    <w:rsid w:val="009528BF"/>
    <w:rsid w:val="009529D5"/>
    <w:rsid w:val="00952AAD"/>
    <w:rsid w:val="00952AFE"/>
    <w:rsid w:val="00952DF7"/>
    <w:rsid w:val="00952E10"/>
    <w:rsid w:val="0095343F"/>
    <w:rsid w:val="00953596"/>
    <w:rsid w:val="00953671"/>
    <w:rsid w:val="0095372F"/>
    <w:rsid w:val="00953895"/>
    <w:rsid w:val="00953C43"/>
    <w:rsid w:val="00953D93"/>
    <w:rsid w:val="00953FBD"/>
    <w:rsid w:val="009543F5"/>
    <w:rsid w:val="00954412"/>
    <w:rsid w:val="009547EF"/>
    <w:rsid w:val="0095481C"/>
    <w:rsid w:val="00954B8F"/>
    <w:rsid w:val="00954FC0"/>
    <w:rsid w:val="009550B1"/>
    <w:rsid w:val="00955117"/>
    <w:rsid w:val="0095520A"/>
    <w:rsid w:val="00955221"/>
    <w:rsid w:val="00955350"/>
    <w:rsid w:val="0095535B"/>
    <w:rsid w:val="00955462"/>
    <w:rsid w:val="00955655"/>
    <w:rsid w:val="009556D5"/>
    <w:rsid w:val="00955A55"/>
    <w:rsid w:val="00955A6D"/>
    <w:rsid w:val="00955CF0"/>
    <w:rsid w:val="00955E3B"/>
    <w:rsid w:val="00955F0E"/>
    <w:rsid w:val="009562B6"/>
    <w:rsid w:val="009568E8"/>
    <w:rsid w:val="00956907"/>
    <w:rsid w:val="0095694D"/>
    <w:rsid w:val="00956962"/>
    <w:rsid w:val="00956AE3"/>
    <w:rsid w:val="00956BC1"/>
    <w:rsid w:val="00956F05"/>
    <w:rsid w:val="00956FF0"/>
    <w:rsid w:val="0095746E"/>
    <w:rsid w:val="009574AA"/>
    <w:rsid w:val="0095777D"/>
    <w:rsid w:val="00957881"/>
    <w:rsid w:val="00957991"/>
    <w:rsid w:val="00957ACD"/>
    <w:rsid w:val="00957B6F"/>
    <w:rsid w:val="00957C0F"/>
    <w:rsid w:val="00957CC1"/>
    <w:rsid w:val="00957D26"/>
    <w:rsid w:val="00960149"/>
    <w:rsid w:val="00960530"/>
    <w:rsid w:val="00960836"/>
    <w:rsid w:val="00960895"/>
    <w:rsid w:val="00960AA9"/>
    <w:rsid w:val="00960C02"/>
    <w:rsid w:val="00960C09"/>
    <w:rsid w:val="00960C8C"/>
    <w:rsid w:val="00961169"/>
    <w:rsid w:val="00961282"/>
    <w:rsid w:val="009613C6"/>
    <w:rsid w:val="0096164B"/>
    <w:rsid w:val="009617FF"/>
    <w:rsid w:val="009619C8"/>
    <w:rsid w:val="009619DF"/>
    <w:rsid w:val="00961CE5"/>
    <w:rsid w:val="00961E55"/>
    <w:rsid w:val="00961F9B"/>
    <w:rsid w:val="00962120"/>
    <w:rsid w:val="0096215C"/>
    <w:rsid w:val="00962652"/>
    <w:rsid w:val="0096273D"/>
    <w:rsid w:val="009627B3"/>
    <w:rsid w:val="00962AE3"/>
    <w:rsid w:val="00962B3C"/>
    <w:rsid w:val="00962F1A"/>
    <w:rsid w:val="0096306A"/>
    <w:rsid w:val="00963418"/>
    <w:rsid w:val="00963509"/>
    <w:rsid w:val="009636AD"/>
    <w:rsid w:val="009636CA"/>
    <w:rsid w:val="00963FB3"/>
    <w:rsid w:val="0096415B"/>
    <w:rsid w:val="009642D4"/>
    <w:rsid w:val="009644E6"/>
    <w:rsid w:val="0096453D"/>
    <w:rsid w:val="0096455E"/>
    <w:rsid w:val="0096469C"/>
    <w:rsid w:val="00964999"/>
    <w:rsid w:val="00964B13"/>
    <w:rsid w:val="00964C3D"/>
    <w:rsid w:val="00964EFD"/>
    <w:rsid w:val="009650F2"/>
    <w:rsid w:val="0096530D"/>
    <w:rsid w:val="00965505"/>
    <w:rsid w:val="0096553A"/>
    <w:rsid w:val="00965706"/>
    <w:rsid w:val="00965757"/>
    <w:rsid w:val="009659B2"/>
    <w:rsid w:val="00965B7E"/>
    <w:rsid w:val="00965CCD"/>
    <w:rsid w:val="00965E49"/>
    <w:rsid w:val="00966223"/>
    <w:rsid w:val="00966330"/>
    <w:rsid w:val="009663C6"/>
    <w:rsid w:val="00966416"/>
    <w:rsid w:val="0096648B"/>
    <w:rsid w:val="0096651A"/>
    <w:rsid w:val="009666B5"/>
    <w:rsid w:val="00966A1B"/>
    <w:rsid w:val="00966A42"/>
    <w:rsid w:val="00966B9A"/>
    <w:rsid w:val="00966E7E"/>
    <w:rsid w:val="00967043"/>
    <w:rsid w:val="009670A3"/>
    <w:rsid w:val="00967276"/>
    <w:rsid w:val="0096775B"/>
    <w:rsid w:val="00967854"/>
    <w:rsid w:val="00967BC0"/>
    <w:rsid w:val="00967CA8"/>
    <w:rsid w:val="0097024D"/>
    <w:rsid w:val="009703C9"/>
    <w:rsid w:val="00970560"/>
    <w:rsid w:val="009705C5"/>
    <w:rsid w:val="009707FE"/>
    <w:rsid w:val="00970AD0"/>
    <w:rsid w:val="00970F1E"/>
    <w:rsid w:val="00971262"/>
    <w:rsid w:val="00971508"/>
    <w:rsid w:val="009717A9"/>
    <w:rsid w:val="00971974"/>
    <w:rsid w:val="00971A2C"/>
    <w:rsid w:val="00971AE7"/>
    <w:rsid w:val="00971BE9"/>
    <w:rsid w:val="00971CE3"/>
    <w:rsid w:val="00971DC6"/>
    <w:rsid w:val="00971E44"/>
    <w:rsid w:val="00971E85"/>
    <w:rsid w:val="00971FE2"/>
    <w:rsid w:val="0097213D"/>
    <w:rsid w:val="009722B4"/>
    <w:rsid w:val="0097253A"/>
    <w:rsid w:val="00972B1A"/>
    <w:rsid w:val="00972B35"/>
    <w:rsid w:val="00972D70"/>
    <w:rsid w:val="00972DE4"/>
    <w:rsid w:val="00972F79"/>
    <w:rsid w:val="00973234"/>
    <w:rsid w:val="0097325E"/>
    <w:rsid w:val="0097328E"/>
    <w:rsid w:val="00973879"/>
    <w:rsid w:val="00973D0D"/>
    <w:rsid w:val="00973E32"/>
    <w:rsid w:val="00974057"/>
    <w:rsid w:val="00974100"/>
    <w:rsid w:val="0097411A"/>
    <w:rsid w:val="0097414B"/>
    <w:rsid w:val="009741CB"/>
    <w:rsid w:val="0097432D"/>
    <w:rsid w:val="00974452"/>
    <w:rsid w:val="009744DD"/>
    <w:rsid w:val="009744EF"/>
    <w:rsid w:val="00974709"/>
    <w:rsid w:val="00974895"/>
    <w:rsid w:val="009748A7"/>
    <w:rsid w:val="009749D7"/>
    <w:rsid w:val="00974AC5"/>
    <w:rsid w:val="00974C23"/>
    <w:rsid w:val="00974E9D"/>
    <w:rsid w:val="00974F21"/>
    <w:rsid w:val="009753A8"/>
    <w:rsid w:val="00975474"/>
    <w:rsid w:val="0097557F"/>
    <w:rsid w:val="00975D19"/>
    <w:rsid w:val="00975E33"/>
    <w:rsid w:val="00975E4D"/>
    <w:rsid w:val="00975EA4"/>
    <w:rsid w:val="009760F1"/>
    <w:rsid w:val="00976120"/>
    <w:rsid w:val="00976258"/>
    <w:rsid w:val="00976488"/>
    <w:rsid w:val="009765EC"/>
    <w:rsid w:val="00976722"/>
    <w:rsid w:val="00976B7E"/>
    <w:rsid w:val="00976CD2"/>
    <w:rsid w:val="00976CE2"/>
    <w:rsid w:val="009770F5"/>
    <w:rsid w:val="00977122"/>
    <w:rsid w:val="00977155"/>
    <w:rsid w:val="00977173"/>
    <w:rsid w:val="009772A2"/>
    <w:rsid w:val="0097732E"/>
    <w:rsid w:val="00977635"/>
    <w:rsid w:val="009779B6"/>
    <w:rsid w:val="00977BD2"/>
    <w:rsid w:val="00977E28"/>
    <w:rsid w:val="009801BC"/>
    <w:rsid w:val="00980309"/>
    <w:rsid w:val="00980351"/>
    <w:rsid w:val="0098051A"/>
    <w:rsid w:val="0098068C"/>
    <w:rsid w:val="00980A99"/>
    <w:rsid w:val="00980AA4"/>
    <w:rsid w:val="00981135"/>
    <w:rsid w:val="00981172"/>
    <w:rsid w:val="0098118A"/>
    <w:rsid w:val="00981453"/>
    <w:rsid w:val="00981596"/>
    <w:rsid w:val="00981E45"/>
    <w:rsid w:val="00981F28"/>
    <w:rsid w:val="00982003"/>
    <w:rsid w:val="009820B2"/>
    <w:rsid w:val="009820D2"/>
    <w:rsid w:val="009823F2"/>
    <w:rsid w:val="009826AD"/>
    <w:rsid w:val="009826B9"/>
    <w:rsid w:val="00982759"/>
    <w:rsid w:val="00982B24"/>
    <w:rsid w:val="00982CEC"/>
    <w:rsid w:val="00982D98"/>
    <w:rsid w:val="0098304F"/>
    <w:rsid w:val="009830DE"/>
    <w:rsid w:val="0098312F"/>
    <w:rsid w:val="0098320D"/>
    <w:rsid w:val="009832C3"/>
    <w:rsid w:val="00983352"/>
    <w:rsid w:val="0098353C"/>
    <w:rsid w:val="009837BF"/>
    <w:rsid w:val="00983899"/>
    <w:rsid w:val="00983A41"/>
    <w:rsid w:val="00983AAB"/>
    <w:rsid w:val="00983ACD"/>
    <w:rsid w:val="00983DFC"/>
    <w:rsid w:val="00983E32"/>
    <w:rsid w:val="00983EE6"/>
    <w:rsid w:val="00984089"/>
    <w:rsid w:val="009841D5"/>
    <w:rsid w:val="009842E1"/>
    <w:rsid w:val="009845C2"/>
    <w:rsid w:val="009846D8"/>
    <w:rsid w:val="00984702"/>
    <w:rsid w:val="009847EC"/>
    <w:rsid w:val="00984D0A"/>
    <w:rsid w:val="0098501A"/>
    <w:rsid w:val="00985279"/>
    <w:rsid w:val="009853A7"/>
    <w:rsid w:val="009853D2"/>
    <w:rsid w:val="00985620"/>
    <w:rsid w:val="00985E07"/>
    <w:rsid w:val="0098625F"/>
    <w:rsid w:val="009864EA"/>
    <w:rsid w:val="00986697"/>
    <w:rsid w:val="00986BCD"/>
    <w:rsid w:val="00986CC0"/>
    <w:rsid w:val="00987142"/>
    <w:rsid w:val="00987333"/>
    <w:rsid w:val="009873DC"/>
    <w:rsid w:val="00987556"/>
    <w:rsid w:val="009875E8"/>
    <w:rsid w:val="0098771F"/>
    <w:rsid w:val="00987746"/>
    <w:rsid w:val="00987866"/>
    <w:rsid w:val="00990057"/>
    <w:rsid w:val="009902D4"/>
    <w:rsid w:val="00990547"/>
    <w:rsid w:val="009906BF"/>
    <w:rsid w:val="009907F2"/>
    <w:rsid w:val="009908D1"/>
    <w:rsid w:val="009908FA"/>
    <w:rsid w:val="00990A6E"/>
    <w:rsid w:val="00990FF2"/>
    <w:rsid w:val="009911D1"/>
    <w:rsid w:val="009911D4"/>
    <w:rsid w:val="0099120A"/>
    <w:rsid w:val="009913DD"/>
    <w:rsid w:val="00991477"/>
    <w:rsid w:val="009915A7"/>
    <w:rsid w:val="00991749"/>
    <w:rsid w:val="00991799"/>
    <w:rsid w:val="0099273F"/>
    <w:rsid w:val="009927B8"/>
    <w:rsid w:val="00992C98"/>
    <w:rsid w:val="00992D03"/>
    <w:rsid w:val="00992D5B"/>
    <w:rsid w:val="00992DE0"/>
    <w:rsid w:val="00992E6A"/>
    <w:rsid w:val="00993129"/>
    <w:rsid w:val="0099342D"/>
    <w:rsid w:val="00993466"/>
    <w:rsid w:val="00994097"/>
    <w:rsid w:val="009944D8"/>
    <w:rsid w:val="009944FF"/>
    <w:rsid w:val="00994A91"/>
    <w:rsid w:val="00994C27"/>
    <w:rsid w:val="00994CCD"/>
    <w:rsid w:val="00994F84"/>
    <w:rsid w:val="00995687"/>
    <w:rsid w:val="0099598E"/>
    <w:rsid w:val="00995AF2"/>
    <w:rsid w:val="00995B73"/>
    <w:rsid w:val="00995DD9"/>
    <w:rsid w:val="00995E83"/>
    <w:rsid w:val="00995EFE"/>
    <w:rsid w:val="0099630C"/>
    <w:rsid w:val="009964C8"/>
    <w:rsid w:val="0099660E"/>
    <w:rsid w:val="00996733"/>
    <w:rsid w:val="009969D7"/>
    <w:rsid w:val="00996A40"/>
    <w:rsid w:val="00996BC4"/>
    <w:rsid w:val="00996DB8"/>
    <w:rsid w:val="00996EAB"/>
    <w:rsid w:val="00996F9F"/>
    <w:rsid w:val="00997039"/>
    <w:rsid w:val="009970D8"/>
    <w:rsid w:val="00997246"/>
    <w:rsid w:val="0099724C"/>
    <w:rsid w:val="009972AB"/>
    <w:rsid w:val="00997320"/>
    <w:rsid w:val="009973CC"/>
    <w:rsid w:val="009973FC"/>
    <w:rsid w:val="00997403"/>
    <w:rsid w:val="009975F0"/>
    <w:rsid w:val="00997640"/>
    <w:rsid w:val="009977B1"/>
    <w:rsid w:val="00997AE9"/>
    <w:rsid w:val="00997B6C"/>
    <w:rsid w:val="00997B79"/>
    <w:rsid w:val="00997D6F"/>
    <w:rsid w:val="00997FA6"/>
    <w:rsid w:val="009A0115"/>
    <w:rsid w:val="009A0164"/>
    <w:rsid w:val="009A0267"/>
    <w:rsid w:val="009A0359"/>
    <w:rsid w:val="009A055B"/>
    <w:rsid w:val="009A0711"/>
    <w:rsid w:val="009A07D8"/>
    <w:rsid w:val="009A0C3C"/>
    <w:rsid w:val="009A0C83"/>
    <w:rsid w:val="009A0C8F"/>
    <w:rsid w:val="009A1C36"/>
    <w:rsid w:val="009A1D8F"/>
    <w:rsid w:val="009A1FC7"/>
    <w:rsid w:val="009A2190"/>
    <w:rsid w:val="009A2673"/>
    <w:rsid w:val="009A2B83"/>
    <w:rsid w:val="009A2BD4"/>
    <w:rsid w:val="009A2C83"/>
    <w:rsid w:val="009A2CE7"/>
    <w:rsid w:val="009A2EBB"/>
    <w:rsid w:val="009A30AD"/>
    <w:rsid w:val="009A322E"/>
    <w:rsid w:val="009A37D8"/>
    <w:rsid w:val="009A38D4"/>
    <w:rsid w:val="009A3A60"/>
    <w:rsid w:val="009A3B35"/>
    <w:rsid w:val="009A3D3E"/>
    <w:rsid w:val="009A3EBE"/>
    <w:rsid w:val="009A40C4"/>
    <w:rsid w:val="009A420A"/>
    <w:rsid w:val="009A43B5"/>
    <w:rsid w:val="009A4529"/>
    <w:rsid w:val="009A4533"/>
    <w:rsid w:val="009A48B0"/>
    <w:rsid w:val="009A4923"/>
    <w:rsid w:val="009A49BD"/>
    <w:rsid w:val="009A4B4D"/>
    <w:rsid w:val="009A4BB0"/>
    <w:rsid w:val="009A4E9F"/>
    <w:rsid w:val="009A4F5F"/>
    <w:rsid w:val="009A50F6"/>
    <w:rsid w:val="009A533D"/>
    <w:rsid w:val="009A586E"/>
    <w:rsid w:val="009A5D03"/>
    <w:rsid w:val="009A5DC4"/>
    <w:rsid w:val="009A61B0"/>
    <w:rsid w:val="009A654C"/>
    <w:rsid w:val="009A673E"/>
    <w:rsid w:val="009A6CF6"/>
    <w:rsid w:val="009A73C6"/>
    <w:rsid w:val="009A742E"/>
    <w:rsid w:val="009A75B8"/>
    <w:rsid w:val="009A761F"/>
    <w:rsid w:val="009A776B"/>
    <w:rsid w:val="009A7BEC"/>
    <w:rsid w:val="009A7C53"/>
    <w:rsid w:val="009A7CEC"/>
    <w:rsid w:val="009A7EF5"/>
    <w:rsid w:val="009A7F7A"/>
    <w:rsid w:val="009B0016"/>
    <w:rsid w:val="009B0063"/>
    <w:rsid w:val="009B00F9"/>
    <w:rsid w:val="009B07CD"/>
    <w:rsid w:val="009B0A2B"/>
    <w:rsid w:val="009B0C0D"/>
    <w:rsid w:val="009B0C82"/>
    <w:rsid w:val="009B0E60"/>
    <w:rsid w:val="009B0F06"/>
    <w:rsid w:val="009B0F72"/>
    <w:rsid w:val="009B1133"/>
    <w:rsid w:val="009B137D"/>
    <w:rsid w:val="009B1E91"/>
    <w:rsid w:val="009B1FCC"/>
    <w:rsid w:val="009B2015"/>
    <w:rsid w:val="009B2B8A"/>
    <w:rsid w:val="009B2D94"/>
    <w:rsid w:val="009B2DDD"/>
    <w:rsid w:val="009B2EA8"/>
    <w:rsid w:val="009B3104"/>
    <w:rsid w:val="009B32E7"/>
    <w:rsid w:val="009B342C"/>
    <w:rsid w:val="009B34FB"/>
    <w:rsid w:val="009B38B4"/>
    <w:rsid w:val="009B3D2B"/>
    <w:rsid w:val="009B3E05"/>
    <w:rsid w:val="009B3E2B"/>
    <w:rsid w:val="009B407F"/>
    <w:rsid w:val="009B4623"/>
    <w:rsid w:val="009B473D"/>
    <w:rsid w:val="009B4C4E"/>
    <w:rsid w:val="009B4EAE"/>
    <w:rsid w:val="009B4EE9"/>
    <w:rsid w:val="009B4F9F"/>
    <w:rsid w:val="009B50E8"/>
    <w:rsid w:val="009B5111"/>
    <w:rsid w:val="009B53E8"/>
    <w:rsid w:val="009B54CA"/>
    <w:rsid w:val="009B5523"/>
    <w:rsid w:val="009B583F"/>
    <w:rsid w:val="009B584E"/>
    <w:rsid w:val="009B58FF"/>
    <w:rsid w:val="009B5C1B"/>
    <w:rsid w:val="009B5EEA"/>
    <w:rsid w:val="009B6361"/>
    <w:rsid w:val="009B6380"/>
    <w:rsid w:val="009B64E0"/>
    <w:rsid w:val="009B65C3"/>
    <w:rsid w:val="009B65C9"/>
    <w:rsid w:val="009B6885"/>
    <w:rsid w:val="009B6BF4"/>
    <w:rsid w:val="009B6BFD"/>
    <w:rsid w:val="009B6CA6"/>
    <w:rsid w:val="009B6F0B"/>
    <w:rsid w:val="009B73B2"/>
    <w:rsid w:val="009B765E"/>
    <w:rsid w:val="009B7825"/>
    <w:rsid w:val="009B7A13"/>
    <w:rsid w:val="009B7B03"/>
    <w:rsid w:val="009B7DF4"/>
    <w:rsid w:val="009B7F71"/>
    <w:rsid w:val="009B7FA6"/>
    <w:rsid w:val="009C0006"/>
    <w:rsid w:val="009C000C"/>
    <w:rsid w:val="009C015E"/>
    <w:rsid w:val="009C0380"/>
    <w:rsid w:val="009C0433"/>
    <w:rsid w:val="009C052C"/>
    <w:rsid w:val="009C0596"/>
    <w:rsid w:val="009C05BC"/>
    <w:rsid w:val="009C062C"/>
    <w:rsid w:val="009C06A7"/>
    <w:rsid w:val="009C077A"/>
    <w:rsid w:val="009C07B6"/>
    <w:rsid w:val="009C0C8E"/>
    <w:rsid w:val="009C10A0"/>
    <w:rsid w:val="009C1389"/>
    <w:rsid w:val="009C14C4"/>
    <w:rsid w:val="009C150F"/>
    <w:rsid w:val="009C184A"/>
    <w:rsid w:val="009C194B"/>
    <w:rsid w:val="009C19AC"/>
    <w:rsid w:val="009C2135"/>
    <w:rsid w:val="009C2159"/>
    <w:rsid w:val="009C2310"/>
    <w:rsid w:val="009C2311"/>
    <w:rsid w:val="009C23BD"/>
    <w:rsid w:val="009C2527"/>
    <w:rsid w:val="009C252E"/>
    <w:rsid w:val="009C2579"/>
    <w:rsid w:val="009C2672"/>
    <w:rsid w:val="009C26E8"/>
    <w:rsid w:val="009C270D"/>
    <w:rsid w:val="009C2BE4"/>
    <w:rsid w:val="009C2D03"/>
    <w:rsid w:val="009C3003"/>
    <w:rsid w:val="009C3048"/>
    <w:rsid w:val="009C33C3"/>
    <w:rsid w:val="009C373B"/>
    <w:rsid w:val="009C3E97"/>
    <w:rsid w:val="009C3F71"/>
    <w:rsid w:val="009C4194"/>
    <w:rsid w:val="009C42AB"/>
    <w:rsid w:val="009C4777"/>
    <w:rsid w:val="009C4804"/>
    <w:rsid w:val="009C48FE"/>
    <w:rsid w:val="009C4B31"/>
    <w:rsid w:val="009C5247"/>
    <w:rsid w:val="009C5314"/>
    <w:rsid w:val="009C558E"/>
    <w:rsid w:val="009C5936"/>
    <w:rsid w:val="009C5A17"/>
    <w:rsid w:val="009C5A45"/>
    <w:rsid w:val="009C5B57"/>
    <w:rsid w:val="009C5F1C"/>
    <w:rsid w:val="009C64CE"/>
    <w:rsid w:val="009C6532"/>
    <w:rsid w:val="009C6610"/>
    <w:rsid w:val="009C68D3"/>
    <w:rsid w:val="009C698D"/>
    <w:rsid w:val="009C69C9"/>
    <w:rsid w:val="009C69F6"/>
    <w:rsid w:val="009C6A53"/>
    <w:rsid w:val="009C6BB7"/>
    <w:rsid w:val="009C6CD8"/>
    <w:rsid w:val="009C6F9A"/>
    <w:rsid w:val="009C71E7"/>
    <w:rsid w:val="009C7273"/>
    <w:rsid w:val="009C73CE"/>
    <w:rsid w:val="009C790B"/>
    <w:rsid w:val="009C79FF"/>
    <w:rsid w:val="009C7CA7"/>
    <w:rsid w:val="009C7FB2"/>
    <w:rsid w:val="009D028B"/>
    <w:rsid w:val="009D060C"/>
    <w:rsid w:val="009D086D"/>
    <w:rsid w:val="009D0917"/>
    <w:rsid w:val="009D09C0"/>
    <w:rsid w:val="009D09CA"/>
    <w:rsid w:val="009D09D7"/>
    <w:rsid w:val="009D0B68"/>
    <w:rsid w:val="009D0DB7"/>
    <w:rsid w:val="009D10A7"/>
    <w:rsid w:val="009D1197"/>
    <w:rsid w:val="009D123D"/>
    <w:rsid w:val="009D131A"/>
    <w:rsid w:val="009D14FF"/>
    <w:rsid w:val="009D15D5"/>
    <w:rsid w:val="009D1676"/>
    <w:rsid w:val="009D17C0"/>
    <w:rsid w:val="009D17F8"/>
    <w:rsid w:val="009D1857"/>
    <w:rsid w:val="009D1893"/>
    <w:rsid w:val="009D1C65"/>
    <w:rsid w:val="009D1CA1"/>
    <w:rsid w:val="009D1CE6"/>
    <w:rsid w:val="009D20AC"/>
    <w:rsid w:val="009D22BD"/>
    <w:rsid w:val="009D2319"/>
    <w:rsid w:val="009D253E"/>
    <w:rsid w:val="009D2652"/>
    <w:rsid w:val="009D287F"/>
    <w:rsid w:val="009D2A9C"/>
    <w:rsid w:val="009D2CE9"/>
    <w:rsid w:val="009D2EC4"/>
    <w:rsid w:val="009D3073"/>
    <w:rsid w:val="009D30B7"/>
    <w:rsid w:val="009D31A0"/>
    <w:rsid w:val="009D323D"/>
    <w:rsid w:val="009D360C"/>
    <w:rsid w:val="009D36D0"/>
    <w:rsid w:val="009D3718"/>
    <w:rsid w:val="009D3A76"/>
    <w:rsid w:val="009D3AC1"/>
    <w:rsid w:val="009D3CB8"/>
    <w:rsid w:val="009D3D93"/>
    <w:rsid w:val="009D42AF"/>
    <w:rsid w:val="009D441D"/>
    <w:rsid w:val="009D464B"/>
    <w:rsid w:val="009D46A6"/>
    <w:rsid w:val="009D46AE"/>
    <w:rsid w:val="009D4B21"/>
    <w:rsid w:val="009D4B31"/>
    <w:rsid w:val="009D4F11"/>
    <w:rsid w:val="009D54A4"/>
    <w:rsid w:val="009D54CD"/>
    <w:rsid w:val="009D54EB"/>
    <w:rsid w:val="009D560F"/>
    <w:rsid w:val="009D56C0"/>
    <w:rsid w:val="009D56FD"/>
    <w:rsid w:val="009D5A05"/>
    <w:rsid w:val="009D5A70"/>
    <w:rsid w:val="009D5C11"/>
    <w:rsid w:val="009D5D35"/>
    <w:rsid w:val="009D6087"/>
    <w:rsid w:val="009D62A0"/>
    <w:rsid w:val="009D6492"/>
    <w:rsid w:val="009D64BB"/>
    <w:rsid w:val="009D64EB"/>
    <w:rsid w:val="009D6939"/>
    <w:rsid w:val="009D6A5C"/>
    <w:rsid w:val="009D6C4B"/>
    <w:rsid w:val="009D6EB0"/>
    <w:rsid w:val="009D6F9E"/>
    <w:rsid w:val="009D6FD9"/>
    <w:rsid w:val="009D7037"/>
    <w:rsid w:val="009D710D"/>
    <w:rsid w:val="009D710F"/>
    <w:rsid w:val="009D7121"/>
    <w:rsid w:val="009D73D0"/>
    <w:rsid w:val="009D7420"/>
    <w:rsid w:val="009D7C41"/>
    <w:rsid w:val="009D7CCF"/>
    <w:rsid w:val="009D7D47"/>
    <w:rsid w:val="009D7FF6"/>
    <w:rsid w:val="009E037F"/>
    <w:rsid w:val="009E043C"/>
    <w:rsid w:val="009E0515"/>
    <w:rsid w:val="009E05FC"/>
    <w:rsid w:val="009E082D"/>
    <w:rsid w:val="009E0BFA"/>
    <w:rsid w:val="009E0CAC"/>
    <w:rsid w:val="009E1027"/>
    <w:rsid w:val="009E109B"/>
    <w:rsid w:val="009E196E"/>
    <w:rsid w:val="009E1D54"/>
    <w:rsid w:val="009E1DD8"/>
    <w:rsid w:val="009E1E7C"/>
    <w:rsid w:val="009E20EB"/>
    <w:rsid w:val="009E2504"/>
    <w:rsid w:val="009E261D"/>
    <w:rsid w:val="009E2B1D"/>
    <w:rsid w:val="009E3166"/>
    <w:rsid w:val="009E3199"/>
    <w:rsid w:val="009E3331"/>
    <w:rsid w:val="009E33EE"/>
    <w:rsid w:val="009E346B"/>
    <w:rsid w:val="009E3570"/>
    <w:rsid w:val="009E3885"/>
    <w:rsid w:val="009E3938"/>
    <w:rsid w:val="009E3945"/>
    <w:rsid w:val="009E3AFE"/>
    <w:rsid w:val="009E3E00"/>
    <w:rsid w:val="009E3F0C"/>
    <w:rsid w:val="009E3F4A"/>
    <w:rsid w:val="009E400F"/>
    <w:rsid w:val="009E426B"/>
    <w:rsid w:val="009E43C8"/>
    <w:rsid w:val="009E4910"/>
    <w:rsid w:val="009E4D10"/>
    <w:rsid w:val="009E4E70"/>
    <w:rsid w:val="009E4F0B"/>
    <w:rsid w:val="009E51CE"/>
    <w:rsid w:val="009E560C"/>
    <w:rsid w:val="009E5701"/>
    <w:rsid w:val="009E5791"/>
    <w:rsid w:val="009E5D3D"/>
    <w:rsid w:val="009E5DC0"/>
    <w:rsid w:val="009E6128"/>
    <w:rsid w:val="009E6271"/>
    <w:rsid w:val="009E63EB"/>
    <w:rsid w:val="009E67FC"/>
    <w:rsid w:val="009E6A95"/>
    <w:rsid w:val="009E6C06"/>
    <w:rsid w:val="009E6D0C"/>
    <w:rsid w:val="009E6F2E"/>
    <w:rsid w:val="009E6FF8"/>
    <w:rsid w:val="009E712F"/>
    <w:rsid w:val="009E7146"/>
    <w:rsid w:val="009E7349"/>
    <w:rsid w:val="009E7554"/>
    <w:rsid w:val="009E77C8"/>
    <w:rsid w:val="009E78D6"/>
    <w:rsid w:val="009E7B99"/>
    <w:rsid w:val="009E7BAE"/>
    <w:rsid w:val="009E7E91"/>
    <w:rsid w:val="009E7F4A"/>
    <w:rsid w:val="009F0025"/>
    <w:rsid w:val="009F0217"/>
    <w:rsid w:val="009F03AA"/>
    <w:rsid w:val="009F046B"/>
    <w:rsid w:val="009F047B"/>
    <w:rsid w:val="009F055F"/>
    <w:rsid w:val="009F0594"/>
    <w:rsid w:val="009F0907"/>
    <w:rsid w:val="009F0E46"/>
    <w:rsid w:val="009F0E6D"/>
    <w:rsid w:val="009F10EF"/>
    <w:rsid w:val="009F1122"/>
    <w:rsid w:val="009F113D"/>
    <w:rsid w:val="009F1240"/>
    <w:rsid w:val="009F127C"/>
    <w:rsid w:val="009F135D"/>
    <w:rsid w:val="009F1978"/>
    <w:rsid w:val="009F1AD8"/>
    <w:rsid w:val="009F1C53"/>
    <w:rsid w:val="009F1D31"/>
    <w:rsid w:val="009F1DF8"/>
    <w:rsid w:val="009F1E41"/>
    <w:rsid w:val="009F1F40"/>
    <w:rsid w:val="009F200E"/>
    <w:rsid w:val="009F2111"/>
    <w:rsid w:val="009F227F"/>
    <w:rsid w:val="009F2311"/>
    <w:rsid w:val="009F266B"/>
    <w:rsid w:val="009F2685"/>
    <w:rsid w:val="009F277F"/>
    <w:rsid w:val="009F27AE"/>
    <w:rsid w:val="009F27DA"/>
    <w:rsid w:val="009F27F5"/>
    <w:rsid w:val="009F282C"/>
    <w:rsid w:val="009F2B0C"/>
    <w:rsid w:val="009F2B4D"/>
    <w:rsid w:val="009F2FD4"/>
    <w:rsid w:val="009F3017"/>
    <w:rsid w:val="009F33FD"/>
    <w:rsid w:val="009F34DE"/>
    <w:rsid w:val="009F35B5"/>
    <w:rsid w:val="009F36AF"/>
    <w:rsid w:val="009F36D4"/>
    <w:rsid w:val="009F3A8D"/>
    <w:rsid w:val="009F3B54"/>
    <w:rsid w:val="009F3C0F"/>
    <w:rsid w:val="009F3C85"/>
    <w:rsid w:val="009F3E4B"/>
    <w:rsid w:val="009F44DB"/>
    <w:rsid w:val="009F46BD"/>
    <w:rsid w:val="009F4885"/>
    <w:rsid w:val="009F49DC"/>
    <w:rsid w:val="009F4C11"/>
    <w:rsid w:val="009F4D46"/>
    <w:rsid w:val="009F4EED"/>
    <w:rsid w:val="009F4F54"/>
    <w:rsid w:val="009F500C"/>
    <w:rsid w:val="009F50B2"/>
    <w:rsid w:val="009F517A"/>
    <w:rsid w:val="009F5207"/>
    <w:rsid w:val="009F56E0"/>
    <w:rsid w:val="009F5864"/>
    <w:rsid w:val="009F590A"/>
    <w:rsid w:val="009F5C37"/>
    <w:rsid w:val="009F608B"/>
    <w:rsid w:val="009F619E"/>
    <w:rsid w:val="009F64E9"/>
    <w:rsid w:val="009F6505"/>
    <w:rsid w:val="009F66BB"/>
    <w:rsid w:val="009F68EF"/>
    <w:rsid w:val="009F6951"/>
    <w:rsid w:val="009F6AF9"/>
    <w:rsid w:val="009F6C98"/>
    <w:rsid w:val="009F6E40"/>
    <w:rsid w:val="009F6E6B"/>
    <w:rsid w:val="009F6EB3"/>
    <w:rsid w:val="009F6F4B"/>
    <w:rsid w:val="009F745E"/>
    <w:rsid w:val="009F754D"/>
    <w:rsid w:val="009F7567"/>
    <w:rsid w:val="009F7748"/>
    <w:rsid w:val="009F7B06"/>
    <w:rsid w:val="009F7B37"/>
    <w:rsid w:val="009F7C4D"/>
    <w:rsid w:val="009F7D79"/>
    <w:rsid w:val="00A001E6"/>
    <w:rsid w:val="00A003D5"/>
    <w:rsid w:val="00A004D1"/>
    <w:rsid w:val="00A005B6"/>
    <w:rsid w:val="00A007D6"/>
    <w:rsid w:val="00A00A28"/>
    <w:rsid w:val="00A00C36"/>
    <w:rsid w:val="00A00D3D"/>
    <w:rsid w:val="00A01362"/>
    <w:rsid w:val="00A01409"/>
    <w:rsid w:val="00A01440"/>
    <w:rsid w:val="00A016F7"/>
    <w:rsid w:val="00A01736"/>
    <w:rsid w:val="00A0178F"/>
    <w:rsid w:val="00A01871"/>
    <w:rsid w:val="00A019B7"/>
    <w:rsid w:val="00A01BE7"/>
    <w:rsid w:val="00A01E6E"/>
    <w:rsid w:val="00A02079"/>
    <w:rsid w:val="00A02239"/>
    <w:rsid w:val="00A02497"/>
    <w:rsid w:val="00A028B1"/>
    <w:rsid w:val="00A028F2"/>
    <w:rsid w:val="00A02B3D"/>
    <w:rsid w:val="00A02D56"/>
    <w:rsid w:val="00A02E11"/>
    <w:rsid w:val="00A02EA0"/>
    <w:rsid w:val="00A030B3"/>
    <w:rsid w:val="00A03191"/>
    <w:rsid w:val="00A033AC"/>
    <w:rsid w:val="00A034E2"/>
    <w:rsid w:val="00A0370B"/>
    <w:rsid w:val="00A03B0C"/>
    <w:rsid w:val="00A03C8E"/>
    <w:rsid w:val="00A03CBB"/>
    <w:rsid w:val="00A03E34"/>
    <w:rsid w:val="00A03E4E"/>
    <w:rsid w:val="00A03EF2"/>
    <w:rsid w:val="00A04157"/>
    <w:rsid w:val="00A04257"/>
    <w:rsid w:val="00A042CF"/>
    <w:rsid w:val="00A0482E"/>
    <w:rsid w:val="00A048E2"/>
    <w:rsid w:val="00A04AB4"/>
    <w:rsid w:val="00A04CC1"/>
    <w:rsid w:val="00A04FD3"/>
    <w:rsid w:val="00A05093"/>
    <w:rsid w:val="00A05198"/>
    <w:rsid w:val="00A05508"/>
    <w:rsid w:val="00A05904"/>
    <w:rsid w:val="00A059A6"/>
    <w:rsid w:val="00A05A2B"/>
    <w:rsid w:val="00A05A83"/>
    <w:rsid w:val="00A05AA9"/>
    <w:rsid w:val="00A05F13"/>
    <w:rsid w:val="00A0607A"/>
    <w:rsid w:val="00A061B0"/>
    <w:rsid w:val="00A06203"/>
    <w:rsid w:val="00A0625B"/>
    <w:rsid w:val="00A068B6"/>
    <w:rsid w:val="00A06D3C"/>
    <w:rsid w:val="00A06E58"/>
    <w:rsid w:val="00A06EA6"/>
    <w:rsid w:val="00A06F41"/>
    <w:rsid w:val="00A07204"/>
    <w:rsid w:val="00A0724D"/>
    <w:rsid w:val="00A07673"/>
    <w:rsid w:val="00A07791"/>
    <w:rsid w:val="00A079F9"/>
    <w:rsid w:val="00A07A73"/>
    <w:rsid w:val="00A07A77"/>
    <w:rsid w:val="00A07A96"/>
    <w:rsid w:val="00A07ADA"/>
    <w:rsid w:val="00A103D7"/>
    <w:rsid w:val="00A10715"/>
    <w:rsid w:val="00A108E5"/>
    <w:rsid w:val="00A10B40"/>
    <w:rsid w:val="00A10D99"/>
    <w:rsid w:val="00A1104C"/>
    <w:rsid w:val="00A11064"/>
    <w:rsid w:val="00A11136"/>
    <w:rsid w:val="00A111AE"/>
    <w:rsid w:val="00A1174A"/>
    <w:rsid w:val="00A11871"/>
    <w:rsid w:val="00A118B7"/>
    <w:rsid w:val="00A1197F"/>
    <w:rsid w:val="00A11BC1"/>
    <w:rsid w:val="00A11CBF"/>
    <w:rsid w:val="00A11D49"/>
    <w:rsid w:val="00A11F9F"/>
    <w:rsid w:val="00A11FCC"/>
    <w:rsid w:val="00A12453"/>
    <w:rsid w:val="00A12549"/>
    <w:rsid w:val="00A12785"/>
    <w:rsid w:val="00A127F8"/>
    <w:rsid w:val="00A128C3"/>
    <w:rsid w:val="00A12A0D"/>
    <w:rsid w:val="00A12D29"/>
    <w:rsid w:val="00A12EC6"/>
    <w:rsid w:val="00A12F96"/>
    <w:rsid w:val="00A12F9D"/>
    <w:rsid w:val="00A13042"/>
    <w:rsid w:val="00A13148"/>
    <w:rsid w:val="00A1320D"/>
    <w:rsid w:val="00A13382"/>
    <w:rsid w:val="00A13C6D"/>
    <w:rsid w:val="00A13C90"/>
    <w:rsid w:val="00A13CAD"/>
    <w:rsid w:val="00A1419B"/>
    <w:rsid w:val="00A14338"/>
    <w:rsid w:val="00A1461F"/>
    <w:rsid w:val="00A14AC5"/>
    <w:rsid w:val="00A14B7B"/>
    <w:rsid w:val="00A14C96"/>
    <w:rsid w:val="00A14E3B"/>
    <w:rsid w:val="00A14F46"/>
    <w:rsid w:val="00A15101"/>
    <w:rsid w:val="00A15159"/>
    <w:rsid w:val="00A1542A"/>
    <w:rsid w:val="00A1542B"/>
    <w:rsid w:val="00A15536"/>
    <w:rsid w:val="00A1569B"/>
    <w:rsid w:val="00A157E8"/>
    <w:rsid w:val="00A15925"/>
    <w:rsid w:val="00A159ED"/>
    <w:rsid w:val="00A15A09"/>
    <w:rsid w:val="00A15DAF"/>
    <w:rsid w:val="00A15EE5"/>
    <w:rsid w:val="00A15F8B"/>
    <w:rsid w:val="00A16214"/>
    <w:rsid w:val="00A16341"/>
    <w:rsid w:val="00A1639E"/>
    <w:rsid w:val="00A16490"/>
    <w:rsid w:val="00A16D5D"/>
    <w:rsid w:val="00A16F86"/>
    <w:rsid w:val="00A1721A"/>
    <w:rsid w:val="00A172A2"/>
    <w:rsid w:val="00A172F6"/>
    <w:rsid w:val="00A17411"/>
    <w:rsid w:val="00A1777E"/>
    <w:rsid w:val="00A17995"/>
    <w:rsid w:val="00A179E1"/>
    <w:rsid w:val="00A17BCE"/>
    <w:rsid w:val="00A17D4E"/>
    <w:rsid w:val="00A17F2E"/>
    <w:rsid w:val="00A20360"/>
    <w:rsid w:val="00A204F6"/>
    <w:rsid w:val="00A20D02"/>
    <w:rsid w:val="00A20DA5"/>
    <w:rsid w:val="00A20ECF"/>
    <w:rsid w:val="00A20FDD"/>
    <w:rsid w:val="00A21426"/>
    <w:rsid w:val="00A2147E"/>
    <w:rsid w:val="00A214D1"/>
    <w:rsid w:val="00A21959"/>
    <w:rsid w:val="00A21A7D"/>
    <w:rsid w:val="00A21B80"/>
    <w:rsid w:val="00A21BBE"/>
    <w:rsid w:val="00A21DA0"/>
    <w:rsid w:val="00A21E8E"/>
    <w:rsid w:val="00A21F06"/>
    <w:rsid w:val="00A21F13"/>
    <w:rsid w:val="00A22279"/>
    <w:rsid w:val="00A22416"/>
    <w:rsid w:val="00A224E5"/>
    <w:rsid w:val="00A227BB"/>
    <w:rsid w:val="00A228C3"/>
    <w:rsid w:val="00A22982"/>
    <w:rsid w:val="00A22A31"/>
    <w:rsid w:val="00A22A98"/>
    <w:rsid w:val="00A22B80"/>
    <w:rsid w:val="00A22BD7"/>
    <w:rsid w:val="00A22D56"/>
    <w:rsid w:val="00A23399"/>
    <w:rsid w:val="00A2341F"/>
    <w:rsid w:val="00A2346C"/>
    <w:rsid w:val="00A2368A"/>
    <w:rsid w:val="00A236FD"/>
    <w:rsid w:val="00A23CD0"/>
    <w:rsid w:val="00A23D42"/>
    <w:rsid w:val="00A23EA4"/>
    <w:rsid w:val="00A2456C"/>
    <w:rsid w:val="00A249A7"/>
    <w:rsid w:val="00A24CC4"/>
    <w:rsid w:val="00A2503F"/>
    <w:rsid w:val="00A250AC"/>
    <w:rsid w:val="00A25101"/>
    <w:rsid w:val="00A2519E"/>
    <w:rsid w:val="00A25256"/>
    <w:rsid w:val="00A25399"/>
    <w:rsid w:val="00A2543D"/>
    <w:rsid w:val="00A255D7"/>
    <w:rsid w:val="00A2588F"/>
    <w:rsid w:val="00A259AA"/>
    <w:rsid w:val="00A25A47"/>
    <w:rsid w:val="00A25A52"/>
    <w:rsid w:val="00A25B2C"/>
    <w:rsid w:val="00A25B58"/>
    <w:rsid w:val="00A25F16"/>
    <w:rsid w:val="00A260B6"/>
    <w:rsid w:val="00A264BE"/>
    <w:rsid w:val="00A26578"/>
    <w:rsid w:val="00A26704"/>
    <w:rsid w:val="00A26779"/>
    <w:rsid w:val="00A268A6"/>
    <w:rsid w:val="00A26C03"/>
    <w:rsid w:val="00A26C5B"/>
    <w:rsid w:val="00A27108"/>
    <w:rsid w:val="00A277B5"/>
    <w:rsid w:val="00A278BC"/>
    <w:rsid w:val="00A278D6"/>
    <w:rsid w:val="00A27B7C"/>
    <w:rsid w:val="00A27BB4"/>
    <w:rsid w:val="00A27EC0"/>
    <w:rsid w:val="00A27F12"/>
    <w:rsid w:val="00A27F22"/>
    <w:rsid w:val="00A30266"/>
    <w:rsid w:val="00A305A4"/>
    <w:rsid w:val="00A30A8B"/>
    <w:rsid w:val="00A30B38"/>
    <w:rsid w:val="00A30BC0"/>
    <w:rsid w:val="00A30EF2"/>
    <w:rsid w:val="00A319FC"/>
    <w:rsid w:val="00A31AA4"/>
    <w:rsid w:val="00A31BE7"/>
    <w:rsid w:val="00A31CD8"/>
    <w:rsid w:val="00A31FF8"/>
    <w:rsid w:val="00A32006"/>
    <w:rsid w:val="00A323B9"/>
    <w:rsid w:val="00A3257B"/>
    <w:rsid w:val="00A328B2"/>
    <w:rsid w:val="00A32A2C"/>
    <w:rsid w:val="00A32D15"/>
    <w:rsid w:val="00A32E2D"/>
    <w:rsid w:val="00A32EDF"/>
    <w:rsid w:val="00A32FB9"/>
    <w:rsid w:val="00A33145"/>
    <w:rsid w:val="00A331CE"/>
    <w:rsid w:val="00A33379"/>
    <w:rsid w:val="00A339AB"/>
    <w:rsid w:val="00A340F8"/>
    <w:rsid w:val="00A340FF"/>
    <w:rsid w:val="00A344B2"/>
    <w:rsid w:val="00A34896"/>
    <w:rsid w:val="00A34C9A"/>
    <w:rsid w:val="00A34DBD"/>
    <w:rsid w:val="00A3537C"/>
    <w:rsid w:val="00A353D5"/>
    <w:rsid w:val="00A3555E"/>
    <w:rsid w:val="00A35667"/>
    <w:rsid w:val="00A358F9"/>
    <w:rsid w:val="00A35AB9"/>
    <w:rsid w:val="00A35BC5"/>
    <w:rsid w:val="00A35DEA"/>
    <w:rsid w:val="00A35EE1"/>
    <w:rsid w:val="00A35F9F"/>
    <w:rsid w:val="00A35FE3"/>
    <w:rsid w:val="00A36360"/>
    <w:rsid w:val="00A36429"/>
    <w:rsid w:val="00A367CE"/>
    <w:rsid w:val="00A367D5"/>
    <w:rsid w:val="00A367D9"/>
    <w:rsid w:val="00A36878"/>
    <w:rsid w:val="00A36CC2"/>
    <w:rsid w:val="00A36D05"/>
    <w:rsid w:val="00A36E18"/>
    <w:rsid w:val="00A36E60"/>
    <w:rsid w:val="00A36E6A"/>
    <w:rsid w:val="00A3721D"/>
    <w:rsid w:val="00A373BB"/>
    <w:rsid w:val="00A37474"/>
    <w:rsid w:val="00A3761F"/>
    <w:rsid w:val="00A3768B"/>
    <w:rsid w:val="00A3773F"/>
    <w:rsid w:val="00A3790C"/>
    <w:rsid w:val="00A37DF3"/>
    <w:rsid w:val="00A40534"/>
    <w:rsid w:val="00A4057A"/>
    <w:rsid w:val="00A405B0"/>
    <w:rsid w:val="00A40822"/>
    <w:rsid w:val="00A40853"/>
    <w:rsid w:val="00A40F01"/>
    <w:rsid w:val="00A40F19"/>
    <w:rsid w:val="00A40F2C"/>
    <w:rsid w:val="00A40F97"/>
    <w:rsid w:val="00A41284"/>
    <w:rsid w:val="00A4136E"/>
    <w:rsid w:val="00A416FF"/>
    <w:rsid w:val="00A418EA"/>
    <w:rsid w:val="00A41B54"/>
    <w:rsid w:val="00A41C35"/>
    <w:rsid w:val="00A41DE8"/>
    <w:rsid w:val="00A41EC2"/>
    <w:rsid w:val="00A422FE"/>
    <w:rsid w:val="00A426A1"/>
    <w:rsid w:val="00A429B3"/>
    <w:rsid w:val="00A42B30"/>
    <w:rsid w:val="00A42D12"/>
    <w:rsid w:val="00A430FA"/>
    <w:rsid w:val="00A4355E"/>
    <w:rsid w:val="00A438A5"/>
    <w:rsid w:val="00A43A26"/>
    <w:rsid w:val="00A43BFF"/>
    <w:rsid w:val="00A43D4B"/>
    <w:rsid w:val="00A43F12"/>
    <w:rsid w:val="00A43FE3"/>
    <w:rsid w:val="00A4417F"/>
    <w:rsid w:val="00A44278"/>
    <w:rsid w:val="00A442B4"/>
    <w:rsid w:val="00A444DE"/>
    <w:rsid w:val="00A4461D"/>
    <w:rsid w:val="00A44780"/>
    <w:rsid w:val="00A44862"/>
    <w:rsid w:val="00A448F9"/>
    <w:rsid w:val="00A449AE"/>
    <w:rsid w:val="00A44A26"/>
    <w:rsid w:val="00A44C74"/>
    <w:rsid w:val="00A44D92"/>
    <w:rsid w:val="00A44F13"/>
    <w:rsid w:val="00A45255"/>
    <w:rsid w:val="00A4572A"/>
    <w:rsid w:val="00A459C9"/>
    <w:rsid w:val="00A45B84"/>
    <w:rsid w:val="00A45ECB"/>
    <w:rsid w:val="00A462B3"/>
    <w:rsid w:val="00A46441"/>
    <w:rsid w:val="00A4654F"/>
    <w:rsid w:val="00A46581"/>
    <w:rsid w:val="00A467F5"/>
    <w:rsid w:val="00A46898"/>
    <w:rsid w:val="00A468CC"/>
    <w:rsid w:val="00A46A39"/>
    <w:rsid w:val="00A46E42"/>
    <w:rsid w:val="00A472C6"/>
    <w:rsid w:val="00A47360"/>
    <w:rsid w:val="00A4767A"/>
    <w:rsid w:val="00A4774F"/>
    <w:rsid w:val="00A47B5B"/>
    <w:rsid w:val="00A47C04"/>
    <w:rsid w:val="00A47EDD"/>
    <w:rsid w:val="00A47FEF"/>
    <w:rsid w:val="00A501EA"/>
    <w:rsid w:val="00A5067B"/>
    <w:rsid w:val="00A50D9B"/>
    <w:rsid w:val="00A50E6C"/>
    <w:rsid w:val="00A50EA6"/>
    <w:rsid w:val="00A50F87"/>
    <w:rsid w:val="00A512F1"/>
    <w:rsid w:val="00A517D1"/>
    <w:rsid w:val="00A51880"/>
    <w:rsid w:val="00A51B4C"/>
    <w:rsid w:val="00A51CA6"/>
    <w:rsid w:val="00A51D7A"/>
    <w:rsid w:val="00A51EFA"/>
    <w:rsid w:val="00A51FB7"/>
    <w:rsid w:val="00A52173"/>
    <w:rsid w:val="00A5223F"/>
    <w:rsid w:val="00A525FF"/>
    <w:rsid w:val="00A5278D"/>
    <w:rsid w:val="00A52889"/>
    <w:rsid w:val="00A52907"/>
    <w:rsid w:val="00A52E46"/>
    <w:rsid w:val="00A536D0"/>
    <w:rsid w:val="00A53912"/>
    <w:rsid w:val="00A53AD5"/>
    <w:rsid w:val="00A53C0A"/>
    <w:rsid w:val="00A53CFF"/>
    <w:rsid w:val="00A53ED3"/>
    <w:rsid w:val="00A53FE3"/>
    <w:rsid w:val="00A540C6"/>
    <w:rsid w:val="00A5415F"/>
    <w:rsid w:val="00A54400"/>
    <w:rsid w:val="00A54461"/>
    <w:rsid w:val="00A54467"/>
    <w:rsid w:val="00A54530"/>
    <w:rsid w:val="00A545E9"/>
    <w:rsid w:val="00A549CD"/>
    <w:rsid w:val="00A54B3A"/>
    <w:rsid w:val="00A54B45"/>
    <w:rsid w:val="00A54BE7"/>
    <w:rsid w:val="00A54DA1"/>
    <w:rsid w:val="00A553AF"/>
    <w:rsid w:val="00A55548"/>
    <w:rsid w:val="00A55746"/>
    <w:rsid w:val="00A5577B"/>
    <w:rsid w:val="00A56007"/>
    <w:rsid w:val="00A5644D"/>
    <w:rsid w:val="00A56901"/>
    <w:rsid w:val="00A56A7E"/>
    <w:rsid w:val="00A56C11"/>
    <w:rsid w:val="00A56D59"/>
    <w:rsid w:val="00A56D9F"/>
    <w:rsid w:val="00A56DF4"/>
    <w:rsid w:val="00A57219"/>
    <w:rsid w:val="00A57419"/>
    <w:rsid w:val="00A57817"/>
    <w:rsid w:val="00A57901"/>
    <w:rsid w:val="00A57D41"/>
    <w:rsid w:val="00A57DF2"/>
    <w:rsid w:val="00A57E6A"/>
    <w:rsid w:val="00A60034"/>
    <w:rsid w:val="00A60522"/>
    <w:rsid w:val="00A60824"/>
    <w:rsid w:val="00A608E9"/>
    <w:rsid w:val="00A6095B"/>
    <w:rsid w:val="00A60A7D"/>
    <w:rsid w:val="00A60BB7"/>
    <w:rsid w:val="00A60C4D"/>
    <w:rsid w:val="00A60C92"/>
    <w:rsid w:val="00A60D45"/>
    <w:rsid w:val="00A60F76"/>
    <w:rsid w:val="00A610D3"/>
    <w:rsid w:val="00A61363"/>
    <w:rsid w:val="00A616AF"/>
    <w:rsid w:val="00A616D0"/>
    <w:rsid w:val="00A617B2"/>
    <w:rsid w:val="00A6187E"/>
    <w:rsid w:val="00A61DD3"/>
    <w:rsid w:val="00A62188"/>
    <w:rsid w:val="00A62351"/>
    <w:rsid w:val="00A62376"/>
    <w:rsid w:val="00A627BE"/>
    <w:rsid w:val="00A629E4"/>
    <w:rsid w:val="00A62C3F"/>
    <w:rsid w:val="00A62E9E"/>
    <w:rsid w:val="00A63034"/>
    <w:rsid w:val="00A630AC"/>
    <w:rsid w:val="00A63227"/>
    <w:rsid w:val="00A63251"/>
    <w:rsid w:val="00A632C5"/>
    <w:rsid w:val="00A63348"/>
    <w:rsid w:val="00A635DC"/>
    <w:rsid w:val="00A638F7"/>
    <w:rsid w:val="00A639CC"/>
    <w:rsid w:val="00A63B65"/>
    <w:rsid w:val="00A63BD9"/>
    <w:rsid w:val="00A63EF0"/>
    <w:rsid w:val="00A64496"/>
    <w:rsid w:val="00A6484F"/>
    <w:rsid w:val="00A64952"/>
    <w:rsid w:val="00A6503C"/>
    <w:rsid w:val="00A652BB"/>
    <w:rsid w:val="00A652D4"/>
    <w:rsid w:val="00A65402"/>
    <w:rsid w:val="00A6548F"/>
    <w:rsid w:val="00A65526"/>
    <w:rsid w:val="00A655A2"/>
    <w:rsid w:val="00A655FF"/>
    <w:rsid w:val="00A65739"/>
    <w:rsid w:val="00A6615A"/>
    <w:rsid w:val="00A661E0"/>
    <w:rsid w:val="00A66263"/>
    <w:rsid w:val="00A665C0"/>
    <w:rsid w:val="00A66A1E"/>
    <w:rsid w:val="00A66BC7"/>
    <w:rsid w:val="00A66D4C"/>
    <w:rsid w:val="00A67083"/>
    <w:rsid w:val="00A67097"/>
    <w:rsid w:val="00A670B6"/>
    <w:rsid w:val="00A670C4"/>
    <w:rsid w:val="00A672C1"/>
    <w:rsid w:val="00A6739F"/>
    <w:rsid w:val="00A67629"/>
    <w:rsid w:val="00A676BB"/>
    <w:rsid w:val="00A6770A"/>
    <w:rsid w:val="00A67917"/>
    <w:rsid w:val="00A67AE9"/>
    <w:rsid w:val="00A67B6B"/>
    <w:rsid w:val="00A67C9E"/>
    <w:rsid w:val="00A701B9"/>
    <w:rsid w:val="00A70297"/>
    <w:rsid w:val="00A703AB"/>
    <w:rsid w:val="00A703AC"/>
    <w:rsid w:val="00A70411"/>
    <w:rsid w:val="00A7048B"/>
    <w:rsid w:val="00A70560"/>
    <w:rsid w:val="00A705AE"/>
    <w:rsid w:val="00A7083C"/>
    <w:rsid w:val="00A70C0D"/>
    <w:rsid w:val="00A70C2D"/>
    <w:rsid w:val="00A70E9F"/>
    <w:rsid w:val="00A70F55"/>
    <w:rsid w:val="00A70FE5"/>
    <w:rsid w:val="00A71098"/>
    <w:rsid w:val="00A7133E"/>
    <w:rsid w:val="00A71433"/>
    <w:rsid w:val="00A7163A"/>
    <w:rsid w:val="00A717E4"/>
    <w:rsid w:val="00A719C6"/>
    <w:rsid w:val="00A71A48"/>
    <w:rsid w:val="00A71BF4"/>
    <w:rsid w:val="00A71D31"/>
    <w:rsid w:val="00A71F04"/>
    <w:rsid w:val="00A722B4"/>
    <w:rsid w:val="00A724C6"/>
    <w:rsid w:val="00A72585"/>
    <w:rsid w:val="00A72808"/>
    <w:rsid w:val="00A72832"/>
    <w:rsid w:val="00A7291B"/>
    <w:rsid w:val="00A72979"/>
    <w:rsid w:val="00A72CDF"/>
    <w:rsid w:val="00A72CFA"/>
    <w:rsid w:val="00A72F12"/>
    <w:rsid w:val="00A7300E"/>
    <w:rsid w:val="00A73021"/>
    <w:rsid w:val="00A734F6"/>
    <w:rsid w:val="00A73765"/>
    <w:rsid w:val="00A738D7"/>
    <w:rsid w:val="00A73904"/>
    <w:rsid w:val="00A7392A"/>
    <w:rsid w:val="00A73E96"/>
    <w:rsid w:val="00A73EAE"/>
    <w:rsid w:val="00A7403D"/>
    <w:rsid w:val="00A74117"/>
    <w:rsid w:val="00A74287"/>
    <w:rsid w:val="00A744DA"/>
    <w:rsid w:val="00A7481B"/>
    <w:rsid w:val="00A7518D"/>
    <w:rsid w:val="00A756A3"/>
    <w:rsid w:val="00A7576E"/>
    <w:rsid w:val="00A757FF"/>
    <w:rsid w:val="00A75AD1"/>
    <w:rsid w:val="00A75C17"/>
    <w:rsid w:val="00A766F9"/>
    <w:rsid w:val="00A76A1E"/>
    <w:rsid w:val="00A76AFB"/>
    <w:rsid w:val="00A76C29"/>
    <w:rsid w:val="00A76D29"/>
    <w:rsid w:val="00A76D38"/>
    <w:rsid w:val="00A76F5A"/>
    <w:rsid w:val="00A76FCE"/>
    <w:rsid w:val="00A77028"/>
    <w:rsid w:val="00A7719B"/>
    <w:rsid w:val="00A7719C"/>
    <w:rsid w:val="00A778F5"/>
    <w:rsid w:val="00A77929"/>
    <w:rsid w:val="00A77C91"/>
    <w:rsid w:val="00A77D9F"/>
    <w:rsid w:val="00A8000A"/>
    <w:rsid w:val="00A8040D"/>
    <w:rsid w:val="00A805BB"/>
    <w:rsid w:val="00A809F4"/>
    <w:rsid w:val="00A80A24"/>
    <w:rsid w:val="00A80AC3"/>
    <w:rsid w:val="00A80C58"/>
    <w:rsid w:val="00A80FA8"/>
    <w:rsid w:val="00A80FB5"/>
    <w:rsid w:val="00A817B0"/>
    <w:rsid w:val="00A81AC8"/>
    <w:rsid w:val="00A81E90"/>
    <w:rsid w:val="00A81FEB"/>
    <w:rsid w:val="00A82042"/>
    <w:rsid w:val="00A82057"/>
    <w:rsid w:val="00A822E4"/>
    <w:rsid w:val="00A8241B"/>
    <w:rsid w:val="00A8255A"/>
    <w:rsid w:val="00A825AE"/>
    <w:rsid w:val="00A825CF"/>
    <w:rsid w:val="00A82B71"/>
    <w:rsid w:val="00A82D48"/>
    <w:rsid w:val="00A82F78"/>
    <w:rsid w:val="00A82F90"/>
    <w:rsid w:val="00A82FEA"/>
    <w:rsid w:val="00A83114"/>
    <w:rsid w:val="00A8313D"/>
    <w:rsid w:val="00A83422"/>
    <w:rsid w:val="00A8383B"/>
    <w:rsid w:val="00A83889"/>
    <w:rsid w:val="00A839E2"/>
    <w:rsid w:val="00A83ABD"/>
    <w:rsid w:val="00A83C77"/>
    <w:rsid w:val="00A843B7"/>
    <w:rsid w:val="00A845A1"/>
    <w:rsid w:val="00A845F9"/>
    <w:rsid w:val="00A847C8"/>
    <w:rsid w:val="00A84956"/>
    <w:rsid w:val="00A84BAF"/>
    <w:rsid w:val="00A84C6F"/>
    <w:rsid w:val="00A84E9E"/>
    <w:rsid w:val="00A8512C"/>
    <w:rsid w:val="00A853D4"/>
    <w:rsid w:val="00A856DE"/>
    <w:rsid w:val="00A859D2"/>
    <w:rsid w:val="00A85A1B"/>
    <w:rsid w:val="00A85B4D"/>
    <w:rsid w:val="00A85E16"/>
    <w:rsid w:val="00A85E62"/>
    <w:rsid w:val="00A85F09"/>
    <w:rsid w:val="00A86CB0"/>
    <w:rsid w:val="00A86F4B"/>
    <w:rsid w:val="00A873AF"/>
    <w:rsid w:val="00A873FA"/>
    <w:rsid w:val="00A875CF"/>
    <w:rsid w:val="00A877A1"/>
    <w:rsid w:val="00A877C3"/>
    <w:rsid w:val="00A87ACD"/>
    <w:rsid w:val="00A87D86"/>
    <w:rsid w:val="00A87F68"/>
    <w:rsid w:val="00A9056F"/>
    <w:rsid w:val="00A90936"/>
    <w:rsid w:val="00A90A1C"/>
    <w:rsid w:val="00A90BD4"/>
    <w:rsid w:val="00A90CDA"/>
    <w:rsid w:val="00A90DF1"/>
    <w:rsid w:val="00A90EA8"/>
    <w:rsid w:val="00A90F3E"/>
    <w:rsid w:val="00A90F4C"/>
    <w:rsid w:val="00A91001"/>
    <w:rsid w:val="00A9111F"/>
    <w:rsid w:val="00A91216"/>
    <w:rsid w:val="00A9137E"/>
    <w:rsid w:val="00A913AF"/>
    <w:rsid w:val="00A91455"/>
    <w:rsid w:val="00A9177F"/>
    <w:rsid w:val="00A91794"/>
    <w:rsid w:val="00A91EE1"/>
    <w:rsid w:val="00A91F40"/>
    <w:rsid w:val="00A9213C"/>
    <w:rsid w:val="00A92241"/>
    <w:rsid w:val="00A92242"/>
    <w:rsid w:val="00A924D7"/>
    <w:rsid w:val="00A9251F"/>
    <w:rsid w:val="00A92570"/>
    <w:rsid w:val="00A925C3"/>
    <w:rsid w:val="00A92671"/>
    <w:rsid w:val="00A926D5"/>
    <w:rsid w:val="00A927C3"/>
    <w:rsid w:val="00A927E2"/>
    <w:rsid w:val="00A92882"/>
    <w:rsid w:val="00A928BC"/>
    <w:rsid w:val="00A9293D"/>
    <w:rsid w:val="00A92AF7"/>
    <w:rsid w:val="00A92E45"/>
    <w:rsid w:val="00A92E61"/>
    <w:rsid w:val="00A930B9"/>
    <w:rsid w:val="00A93358"/>
    <w:rsid w:val="00A933C0"/>
    <w:rsid w:val="00A937F0"/>
    <w:rsid w:val="00A93AF6"/>
    <w:rsid w:val="00A93B64"/>
    <w:rsid w:val="00A93D36"/>
    <w:rsid w:val="00A940EE"/>
    <w:rsid w:val="00A9428E"/>
    <w:rsid w:val="00A942F1"/>
    <w:rsid w:val="00A945F0"/>
    <w:rsid w:val="00A9495B"/>
    <w:rsid w:val="00A94A99"/>
    <w:rsid w:val="00A94AD1"/>
    <w:rsid w:val="00A94ADA"/>
    <w:rsid w:val="00A94F13"/>
    <w:rsid w:val="00A95434"/>
    <w:rsid w:val="00A954B0"/>
    <w:rsid w:val="00A95A77"/>
    <w:rsid w:val="00A95DD0"/>
    <w:rsid w:val="00A96123"/>
    <w:rsid w:val="00A961D2"/>
    <w:rsid w:val="00A961E1"/>
    <w:rsid w:val="00A961EB"/>
    <w:rsid w:val="00A966FD"/>
    <w:rsid w:val="00A96B6C"/>
    <w:rsid w:val="00A96E27"/>
    <w:rsid w:val="00A97012"/>
    <w:rsid w:val="00A971A1"/>
    <w:rsid w:val="00A9750A"/>
    <w:rsid w:val="00A979C3"/>
    <w:rsid w:val="00A97D3A"/>
    <w:rsid w:val="00A97EC8"/>
    <w:rsid w:val="00A97FD5"/>
    <w:rsid w:val="00AA002B"/>
    <w:rsid w:val="00AA0061"/>
    <w:rsid w:val="00AA015A"/>
    <w:rsid w:val="00AA01EC"/>
    <w:rsid w:val="00AA032A"/>
    <w:rsid w:val="00AA038D"/>
    <w:rsid w:val="00AA0392"/>
    <w:rsid w:val="00AA0813"/>
    <w:rsid w:val="00AA0BCD"/>
    <w:rsid w:val="00AA1080"/>
    <w:rsid w:val="00AA1108"/>
    <w:rsid w:val="00AA11BF"/>
    <w:rsid w:val="00AA1385"/>
    <w:rsid w:val="00AA15F8"/>
    <w:rsid w:val="00AA16C5"/>
    <w:rsid w:val="00AA1710"/>
    <w:rsid w:val="00AA2148"/>
    <w:rsid w:val="00AA2296"/>
    <w:rsid w:val="00AA22DD"/>
    <w:rsid w:val="00AA230A"/>
    <w:rsid w:val="00AA23DA"/>
    <w:rsid w:val="00AA24EF"/>
    <w:rsid w:val="00AA253A"/>
    <w:rsid w:val="00AA26F3"/>
    <w:rsid w:val="00AA287A"/>
    <w:rsid w:val="00AA288A"/>
    <w:rsid w:val="00AA29C3"/>
    <w:rsid w:val="00AA2CA4"/>
    <w:rsid w:val="00AA2DDA"/>
    <w:rsid w:val="00AA2E03"/>
    <w:rsid w:val="00AA2E09"/>
    <w:rsid w:val="00AA301C"/>
    <w:rsid w:val="00AA326D"/>
    <w:rsid w:val="00AA3540"/>
    <w:rsid w:val="00AA393B"/>
    <w:rsid w:val="00AA3C7B"/>
    <w:rsid w:val="00AA3F7A"/>
    <w:rsid w:val="00AA436F"/>
    <w:rsid w:val="00AA43E9"/>
    <w:rsid w:val="00AA4E03"/>
    <w:rsid w:val="00AA4EB3"/>
    <w:rsid w:val="00AA522C"/>
    <w:rsid w:val="00AA5273"/>
    <w:rsid w:val="00AA5653"/>
    <w:rsid w:val="00AA56BC"/>
    <w:rsid w:val="00AA5D9C"/>
    <w:rsid w:val="00AA60D6"/>
    <w:rsid w:val="00AA625D"/>
    <w:rsid w:val="00AA63F7"/>
    <w:rsid w:val="00AA68C6"/>
    <w:rsid w:val="00AA6D88"/>
    <w:rsid w:val="00AA6DAD"/>
    <w:rsid w:val="00AA6E3C"/>
    <w:rsid w:val="00AA703E"/>
    <w:rsid w:val="00AA71BC"/>
    <w:rsid w:val="00AA71DD"/>
    <w:rsid w:val="00AA72E0"/>
    <w:rsid w:val="00AA74C2"/>
    <w:rsid w:val="00AA7512"/>
    <w:rsid w:val="00AA7651"/>
    <w:rsid w:val="00AA76EE"/>
    <w:rsid w:val="00AA7700"/>
    <w:rsid w:val="00AA778B"/>
    <w:rsid w:val="00AA78E1"/>
    <w:rsid w:val="00AA7AEA"/>
    <w:rsid w:val="00AA7CB8"/>
    <w:rsid w:val="00AB001A"/>
    <w:rsid w:val="00AB0103"/>
    <w:rsid w:val="00AB0218"/>
    <w:rsid w:val="00AB04CF"/>
    <w:rsid w:val="00AB071F"/>
    <w:rsid w:val="00AB0822"/>
    <w:rsid w:val="00AB0841"/>
    <w:rsid w:val="00AB084E"/>
    <w:rsid w:val="00AB09DB"/>
    <w:rsid w:val="00AB0A41"/>
    <w:rsid w:val="00AB0EF5"/>
    <w:rsid w:val="00AB10C9"/>
    <w:rsid w:val="00AB11AA"/>
    <w:rsid w:val="00AB124F"/>
    <w:rsid w:val="00AB183A"/>
    <w:rsid w:val="00AB1C5E"/>
    <w:rsid w:val="00AB1F39"/>
    <w:rsid w:val="00AB1F97"/>
    <w:rsid w:val="00AB20BD"/>
    <w:rsid w:val="00AB22B4"/>
    <w:rsid w:val="00AB26E7"/>
    <w:rsid w:val="00AB2964"/>
    <w:rsid w:val="00AB29F1"/>
    <w:rsid w:val="00AB2C46"/>
    <w:rsid w:val="00AB2FE3"/>
    <w:rsid w:val="00AB3234"/>
    <w:rsid w:val="00AB39D1"/>
    <w:rsid w:val="00AB3A3C"/>
    <w:rsid w:val="00AB3D45"/>
    <w:rsid w:val="00AB3DCA"/>
    <w:rsid w:val="00AB429E"/>
    <w:rsid w:val="00AB4359"/>
    <w:rsid w:val="00AB4360"/>
    <w:rsid w:val="00AB4835"/>
    <w:rsid w:val="00AB48D5"/>
    <w:rsid w:val="00AB4910"/>
    <w:rsid w:val="00AB493F"/>
    <w:rsid w:val="00AB4958"/>
    <w:rsid w:val="00AB4A42"/>
    <w:rsid w:val="00AB4B86"/>
    <w:rsid w:val="00AB4C0A"/>
    <w:rsid w:val="00AB4C23"/>
    <w:rsid w:val="00AB4C5C"/>
    <w:rsid w:val="00AB55CF"/>
    <w:rsid w:val="00AB566B"/>
    <w:rsid w:val="00AB57EA"/>
    <w:rsid w:val="00AB57F9"/>
    <w:rsid w:val="00AB5931"/>
    <w:rsid w:val="00AB5BB0"/>
    <w:rsid w:val="00AB5BBE"/>
    <w:rsid w:val="00AB5C7D"/>
    <w:rsid w:val="00AB5CAC"/>
    <w:rsid w:val="00AB62E3"/>
    <w:rsid w:val="00AB62F1"/>
    <w:rsid w:val="00AB6619"/>
    <w:rsid w:val="00AB67D3"/>
    <w:rsid w:val="00AB681C"/>
    <w:rsid w:val="00AB6838"/>
    <w:rsid w:val="00AB6864"/>
    <w:rsid w:val="00AB6930"/>
    <w:rsid w:val="00AB6AB3"/>
    <w:rsid w:val="00AB6EBE"/>
    <w:rsid w:val="00AB7056"/>
    <w:rsid w:val="00AB7083"/>
    <w:rsid w:val="00AB717D"/>
    <w:rsid w:val="00AB71ED"/>
    <w:rsid w:val="00AB727F"/>
    <w:rsid w:val="00AB764A"/>
    <w:rsid w:val="00AB7972"/>
    <w:rsid w:val="00AB7A23"/>
    <w:rsid w:val="00AB7C75"/>
    <w:rsid w:val="00AB7CDA"/>
    <w:rsid w:val="00AB7DE1"/>
    <w:rsid w:val="00AB7F41"/>
    <w:rsid w:val="00AB7F94"/>
    <w:rsid w:val="00AC0119"/>
    <w:rsid w:val="00AC0181"/>
    <w:rsid w:val="00AC0322"/>
    <w:rsid w:val="00AC04A4"/>
    <w:rsid w:val="00AC08B7"/>
    <w:rsid w:val="00AC08E9"/>
    <w:rsid w:val="00AC0A70"/>
    <w:rsid w:val="00AC0F4E"/>
    <w:rsid w:val="00AC103A"/>
    <w:rsid w:val="00AC137A"/>
    <w:rsid w:val="00AC1653"/>
    <w:rsid w:val="00AC16CC"/>
    <w:rsid w:val="00AC17A7"/>
    <w:rsid w:val="00AC1810"/>
    <w:rsid w:val="00AC1836"/>
    <w:rsid w:val="00AC18CD"/>
    <w:rsid w:val="00AC1AEF"/>
    <w:rsid w:val="00AC1C6E"/>
    <w:rsid w:val="00AC1F07"/>
    <w:rsid w:val="00AC1F94"/>
    <w:rsid w:val="00AC234B"/>
    <w:rsid w:val="00AC244B"/>
    <w:rsid w:val="00AC290E"/>
    <w:rsid w:val="00AC2ABF"/>
    <w:rsid w:val="00AC2F12"/>
    <w:rsid w:val="00AC3491"/>
    <w:rsid w:val="00AC34C5"/>
    <w:rsid w:val="00AC36B2"/>
    <w:rsid w:val="00AC3832"/>
    <w:rsid w:val="00AC3929"/>
    <w:rsid w:val="00AC39B2"/>
    <w:rsid w:val="00AC39C7"/>
    <w:rsid w:val="00AC39EC"/>
    <w:rsid w:val="00AC3B54"/>
    <w:rsid w:val="00AC3BB6"/>
    <w:rsid w:val="00AC3C49"/>
    <w:rsid w:val="00AC3CC6"/>
    <w:rsid w:val="00AC3E19"/>
    <w:rsid w:val="00AC3FE4"/>
    <w:rsid w:val="00AC43E9"/>
    <w:rsid w:val="00AC4470"/>
    <w:rsid w:val="00AC489F"/>
    <w:rsid w:val="00AC4DC8"/>
    <w:rsid w:val="00AC4FA2"/>
    <w:rsid w:val="00AC500E"/>
    <w:rsid w:val="00AC5063"/>
    <w:rsid w:val="00AC50B0"/>
    <w:rsid w:val="00AC54C1"/>
    <w:rsid w:val="00AC5696"/>
    <w:rsid w:val="00AC577C"/>
    <w:rsid w:val="00AC5796"/>
    <w:rsid w:val="00AC5A43"/>
    <w:rsid w:val="00AC5C7F"/>
    <w:rsid w:val="00AC5D4F"/>
    <w:rsid w:val="00AC5E69"/>
    <w:rsid w:val="00AC60AB"/>
    <w:rsid w:val="00AC621B"/>
    <w:rsid w:val="00AC6463"/>
    <w:rsid w:val="00AC64D9"/>
    <w:rsid w:val="00AC6A7D"/>
    <w:rsid w:val="00AC6AE4"/>
    <w:rsid w:val="00AC6B31"/>
    <w:rsid w:val="00AC6E2E"/>
    <w:rsid w:val="00AC72FD"/>
    <w:rsid w:val="00AC7594"/>
    <w:rsid w:val="00AC7948"/>
    <w:rsid w:val="00AC7C30"/>
    <w:rsid w:val="00AC7E42"/>
    <w:rsid w:val="00AC7EB2"/>
    <w:rsid w:val="00AC7F67"/>
    <w:rsid w:val="00AC7F6A"/>
    <w:rsid w:val="00AD0133"/>
    <w:rsid w:val="00AD0449"/>
    <w:rsid w:val="00AD098C"/>
    <w:rsid w:val="00AD0C78"/>
    <w:rsid w:val="00AD0CE2"/>
    <w:rsid w:val="00AD0E31"/>
    <w:rsid w:val="00AD0E66"/>
    <w:rsid w:val="00AD0F6D"/>
    <w:rsid w:val="00AD15C7"/>
    <w:rsid w:val="00AD1612"/>
    <w:rsid w:val="00AD1800"/>
    <w:rsid w:val="00AD18C3"/>
    <w:rsid w:val="00AD1912"/>
    <w:rsid w:val="00AD19E0"/>
    <w:rsid w:val="00AD1B36"/>
    <w:rsid w:val="00AD1BE6"/>
    <w:rsid w:val="00AD1E5C"/>
    <w:rsid w:val="00AD1F5C"/>
    <w:rsid w:val="00AD1FEC"/>
    <w:rsid w:val="00AD2119"/>
    <w:rsid w:val="00AD2772"/>
    <w:rsid w:val="00AD28EC"/>
    <w:rsid w:val="00AD2921"/>
    <w:rsid w:val="00AD2953"/>
    <w:rsid w:val="00AD2CC2"/>
    <w:rsid w:val="00AD2D25"/>
    <w:rsid w:val="00AD2D2E"/>
    <w:rsid w:val="00AD310A"/>
    <w:rsid w:val="00AD316A"/>
    <w:rsid w:val="00AD3275"/>
    <w:rsid w:val="00AD33F9"/>
    <w:rsid w:val="00AD3461"/>
    <w:rsid w:val="00AD38C4"/>
    <w:rsid w:val="00AD3A28"/>
    <w:rsid w:val="00AD3AAB"/>
    <w:rsid w:val="00AD4051"/>
    <w:rsid w:val="00AD40B1"/>
    <w:rsid w:val="00AD45FD"/>
    <w:rsid w:val="00AD4BF2"/>
    <w:rsid w:val="00AD4D41"/>
    <w:rsid w:val="00AD4FD9"/>
    <w:rsid w:val="00AD5623"/>
    <w:rsid w:val="00AD5772"/>
    <w:rsid w:val="00AD586F"/>
    <w:rsid w:val="00AD5A30"/>
    <w:rsid w:val="00AD5A6A"/>
    <w:rsid w:val="00AD5A7F"/>
    <w:rsid w:val="00AD5D95"/>
    <w:rsid w:val="00AD6130"/>
    <w:rsid w:val="00AD6180"/>
    <w:rsid w:val="00AD62D0"/>
    <w:rsid w:val="00AD62DB"/>
    <w:rsid w:val="00AD6455"/>
    <w:rsid w:val="00AD657A"/>
    <w:rsid w:val="00AD6990"/>
    <w:rsid w:val="00AD6AB5"/>
    <w:rsid w:val="00AD6ADC"/>
    <w:rsid w:val="00AD6F6E"/>
    <w:rsid w:val="00AD6F84"/>
    <w:rsid w:val="00AD70B2"/>
    <w:rsid w:val="00AD7350"/>
    <w:rsid w:val="00AD77AE"/>
    <w:rsid w:val="00AD77FA"/>
    <w:rsid w:val="00AD789C"/>
    <w:rsid w:val="00AD7945"/>
    <w:rsid w:val="00AD7A3F"/>
    <w:rsid w:val="00AD7B32"/>
    <w:rsid w:val="00AD7E05"/>
    <w:rsid w:val="00AE029A"/>
    <w:rsid w:val="00AE03AF"/>
    <w:rsid w:val="00AE0439"/>
    <w:rsid w:val="00AE04B3"/>
    <w:rsid w:val="00AE06D5"/>
    <w:rsid w:val="00AE079B"/>
    <w:rsid w:val="00AE07D1"/>
    <w:rsid w:val="00AE08B0"/>
    <w:rsid w:val="00AE08EA"/>
    <w:rsid w:val="00AE1416"/>
    <w:rsid w:val="00AE17B7"/>
    <w:rsid w:val="00AE1829"/>
    <w:rsid w:val="00AE1C70"/>
    <w:rsid w:val="00AE1EE9"/>
    <w:rsid w:val="00AE2167"/>
    <w:rsid w:val="00AE2248"/>
    <w:rsid w:val="00AE2D7D"/>
    <w:rsid w:val="00AE2EA1"/>
    <w:rsid w:val="00AE2FE5"/>
    <w:rsid w:val="00AE3066"/>
    <w:rsid w:val="00AE33FC"/>
    <w:rsid w:val="00AE350D"/>
    <w:rsid w:val="00AE3704"/>
    <w:rsid w:val="00AE3839"/>
    <w:rsid w:val="00AE3956"/>
    <w:rsid w:val="00AE3AA3"/>
    <w:rsid w:val="00AE3ABA"/>
    <w:rsid w:val="00AE3D55"/>
    <w:rsid w:val="00AE3D8E"/>
    <w:rsid w:val="00AE4147"/>
    <w:rsid w:val="00AE41D0"/>
    <w:rsid w:val="00AE41F6"/>
    <w:rsid w:val="00AE424F"/>
    <w:rsid w:val="00AE4441"/>
    <w:rsid w:val="00AE444E"/>
    <w:rsid w:val="00AE4459"/>
    <w:rsid w:val="00AE446A"/>
    <w:rsid w:val="00AE457E"/>
    <w:rsid w:val="00AE4627"/>
    <w:rsid w:val="00AE469D"/>
    <w:rsid w:val="00AE4865"/>
    <w:rsid w:val="00AE4B3C"/>
    <w:rsid w:val="00AE4B63"/>
    <w:rsid w:val="00AE4B7E"/>
    <w:rsid w:val="00AE4BF3"/>
    <w:rsid w:val="00AE4D25"/>
    <w:rsid w:val="00AE4D71"/>
    <w:rsid w:val="00AE4D92"/>
    <w:rsid w:val="00AE4DCD"/>
    <w:rsid w:val="00AE4F2C"/>
    <w:rsid w:val="00AE4F82"/>
    <w:rsid w:val="00AE501B"/>
    <w:rsid w:val="00AE53A0"/>
    <w:rsid w:val="00AE54D2"/>
    <w:rsid w:val="00AE555A"/>
    <w:rsid w:val="00AE5719"/>
    <w:rsid w:val="00AE5874"/>
    <w:rsid w:val="00AE5C0E"/>
    <w:rsid w:val="00AE5C28"/>
    <w:rsid w:val="00AE5C7C"/>
    <w:rsid w:val="00AE5D4B"/>
    <w:rsid w:val="00AE5E27"/>
    <w:rsid w:val="00AE5EF4"/>
    <w:rsid w:val="00AE613F"/>
    <w:rsid w:val="00AE61B6"/>
    <w:rsid w:val="00AE6B8A"/>
    <w:rsid w:val="00AE73F1"/>
    <w:rsid w:val="00AE7772"/>
    <w:rsid w:val="00AE7781"/>
    <w:rsid w:val="00AE77AB"/>
    <w:rsid w:val="00AE7A36"/>
    <w:rsid w:val="00AE7F46"/>
    <w:rsid w:val="00AE7F7B"/>
    <w:rsid w:val="00AF0406"/>
    <w:rsid w:val="00AF046C"/>
    <w:rsid w:val="00AF082F"/>
    <w:rsid w:val="00AF0AAE"/>
    <w:rsid w:val="00AF0E52"/>
    <w:rsid w:val="00AF11CC"/>
    <w:rsid w:val="00AF12C1"/>
    <w:rsid w:val="00AF12EE"/>
    <w:rsid w:val="00AF150E"/>
    <w:rsid w:val="00AF1581"/>
    <w:rsid w:val="00AF171D"/>
    <w:rsid w:val="00AF1925"/>
    <w:rsid w:val="00AF1A53"/>
    <w:rsid w:val="00AF1B4C"/>
    <w:rsid w:val="00AF1EB2"/>
    <w:rsid w:val="00AF1F90"/>
    <w:rsid w:val="00AF20A7"/>
    <w:rsid w:val="00AF21A3"/>
    <w:rsid w:val="00AF21B8"/>
    <w:rsid w:val="00AF2215"/>
    <w:rsid w:val="00AF23B8"/>
    <w:rsid w:val="00AF2427"/>
    <w:rsid w:val="00AF2449"/>
    <w:rsid w:val="00AF2493"/>
    <w:rsid w:val="00AF274B"/>
    <w:rsid w:val="00AF29C0"/>
    <w:rsid w:val="00AF2B07"/>
    <w:rsid w:val="00AF2B64"/>
    <w:rsid w:val="00AF2D0F"/>
    <w:rsid w:val="00AF2D2A"/>
    <w:rsid w:val="00AF2EE2"/>
    <w:rsid w:val="00AF2F4B"/>
    <w:rsid w:val="00AF2FC7"/>
    <w:rsid w:val="00AF310D"/>
    <w:rsid w:val="00AF31A9"/>
    <w:rsid w:val="00AF3490"/>
    <w:rsid w:val="00AF3710"/>
    <w:rsid w:val="00AF3A43"/>
    <w:rsid w:val="00AF3A93"/>
    <w:rsid w:val="00AF3B6C"/>
    <w:rsid w:val="00AF3B78"/>
    <w:rsid w:val="00AF3BBC"/>
    <w:rsid w:val="00AF3CC2"/>
    <w:rsid w:val="00AF3F88"/>
    <w:rsid w:val="00AF4166"/>
    <w:rsid w:val="00AF422F"/>
    <w:rsid w:val="00AF4385"/>
    <w:rsid w:val="00AF44FB"/>
    <w:rsid w:val="00AF45EA"/>
    <w:rsid w:val="00AF4963"/>
    <w:rsid w:val="00AF4998"/>
    <w:rsid w:val="00AF4A9A"/>
    <w:rsid w:val="00AF4B2B"/>
    <w:rsid w:val="00AF4B87"/>
    <w:rsid w:val="00AF4D5C"/>
    <w:rsid w:val="00AF4E58"/>
    <w:rsid w:val="00AF4F8D"/>
    <w:rsid w:val="00AF504E"/>
    <w:rsid w:val="00AF537C"/>
    <w:rsid w:val="00AF5424"/>
    <w:rsid w:val="00AF555B"/>
    <w:rsid w:val="00AF56A1"/>
    <w:rsid w:val="00AF58E9"/>
    <w:rsid w:val="00AF5955"/>
    <w:rsid w:val="00AF6022"/>
    <w:rsid w:val="00AF717B"/>
    <w:rsid w:val="00AF7482"/>
    <w:rsid w:val="00AF75B3"/>
    <w:rsid w:val="00AF79BC"/>
    <w:rsid w:val="00AF7A69"/>
    <w:rsid w:val="00AF7BC7"/>
    <w:rsid w:val="00AF7E76"/>
    <w:rsid w:val="00AF7FF7"/>
    <w:rsid w:val="00B00356"/>
    <w:rsid w:val="00B004BD"/>
    <w:rsid w:val="00B00B5B"/>
    <w:rsid w:val="00B00BDB"/>
    <w:rsid w:val="00B00C03"/>
    <w:rsid w:val="00B00C8E"/>
    <w:rsid w:val="00B00CA6"/>
    <w:rsid w:val="00B00F1A"/>
    <w:rsid w:val="00B00F50"/>
    <w:rsid w:val="00B013F1"/>
    <w:rsid w:val="00B0158C"/>
    <w:rsid w:val="00B016E3"/>
    <w:rsid w:val="00B019C5"/>
    <w:rsid w:val="00B01ACA"/>
    <w:rsid w:val="00B01E9E"/>
    <w:rsid w:val="00B0225D"/>
    <w:rsid w:val="00B02406"/>
    <w:rsid w:val="00B02673"/>
    <w:rsid w:val="00B02BBB"/>
    <w:rsid w:val="00B02D49"/>
    <w:rsid w:val="00B0309D"/>
    <w:rsid w:val="00B0328C"/>
    <w:rsid w:val="00B03471"/>
    <w:rsid w:val="00B034DA"/>
    <w:rsid w:val="00B034F7"/>
    <w:rsid w:val="00B035A3"/>
    <w:rsid w:val="00B0360D"/>
    <w:rsid w:val="00B03693"/>
    <w:rsid w:val="00B037AF"/>
    <w:rsid w:val="00B03A2B"/>
    <w:rsid w:val="00B03EF2"/>
    <w:rsid w:val="00B03FD2"/>
    <w:rsid w:val="00B041CC"/>
    <w:rsid w:val="00B0432D"/>
    <w:rsid w:val="00B04A3A"/>
    <w:rsid w:val="00B04AD8"/>
    <w:rsid w:val="00B04CCE"/>
    <w:rsid w:val="00B04CCF"/>
    <w:rsid w:val="00B04DB7"/>
    <w:rsid w:val="00B05245"/>
    <w:rsid w:val="00B0545B"/>
    <w:rsid w:val="00B05591"/>
    <w:rsid w:val="00B05966"/>
    <w:rsid w:val="00B05D81"/>
    <w:rsid w:val="00B05DF5"/>
    <w:rsid w:val="00B0607A"/>
    <w:rsid w:val="00B0642E"/>
    <w:rsid w:val="00B065CA"/>
    <w:rsid w:val="00B067D4"/>
    <w:rsid w:val="00B0685F"/>
    <w:rsid w:val="00B068BC"/>
    <w:rsid w:val="00B06906"/>
    <w:rsid w:val="00B0692B"/>
    <w:rsid w:val="00B06A31"/>
    <w:rsid w:val="00B06BF8"/>
    <w:rsid w:val="00B06CA6"/>
    <w:rsid w:val="00B06F48"/>
    <w:rsid w:val="00B072F5"/>
    <w:rsid w:val="00B0749B"/>
    <w:rsid w:val="00B075F4"/>
    <w:rsid w:val="00B0764C"/>
    <w:rsid w:val="00B07701"/>
    <w:rsid w:val="00B07934"/>
    <w:rsid w:val="00B07F0D"/>
    <w:rsid w:val="00B10056"/>
    <w:rsid w:val="00B10318"/>
    <w:rsid w:val="00B10344"/>
    <w:rsid w:val="00B1038D"/>
    <w:rsid w:val="00B103C3"/>
    <w:rsid w:val="00B1051E"/>
    <w:rsid w:val="00B10648"/>
    <w:rsid w:val="00B108EF"/>
    <w:rsid w:val="00B10D75"/>
    <w:rsid w:val="00B10E43"/>
    <w:rsid w:val="00B10F7E"/>
    <w:rsid w:val="00B11043"/>
    <w:rsid w:val="00B1109C"/>
    <w:rsid w:val="00B110F8"/>
    <w:rsid w:val="00B111E3"/>
    <w:rsid w:val="00B11293"/>
    <w:rsid w:val="00B11413"/>
    <w:rsid w:val="00B1143D"/>
    <w:rsid w:val="00B114F4"/>
    <w:rsid w:val="00B11834"/>
    <w:rsid w:val="00B1190B"/>
    <w:rsid w:val="00B119A6"/>
    <w:rsid w:val="00B11F5E"/>
    <w:rsid w:val="00B12285"/>
    <w:rsid w:val="00B12487"/>
    <w:rsid w:val="00B1255C"/>
    <w:rsid w:val="00B128F7"/>
    <w:rsid w:val="00B13006"/>
    <w:rsid w:val="00B131BD"/>
    <w:rsid w:val="00B132F0"/>
    <w:rsid w:val="00B13392"/>
    <w:rsid w:val="00B13808"/>
    <w:rsid w:val="00B13A98"/>
    <w:rsid w:val="00B13AE8"/>
    <w:rsid w:val="00B13E5F"/>
    <w:rsid w:val="00B147F9"/>
    <w:rsid w:val="00B149EE"/>
    <w:rsid w:val="00B14B9E"/>
    <w:rsid w:val="00B15241"/>
    <w:rsid w:val="00B155C8"/>
    <w:rsid w:val="00B15C69"/>
    <w:rsid w:val="00B15DD3"/>
    <w:rsid w:val="00B15E53"/>
    <w:rsid w:val="00B160A3"/>
    <w:rsid w:val="00B16147"/>
    <w:rsid w:val="00B162E0"/>
    <w:rsid w:val="00B1633A"/>
    <w:rsid w:val="00B163F3"/>
    <w:rsid w:val="00B16ABA"/>
    <w:rsid w:val="00B16FA3"/>
    <w:rsid w:val="00B170F7"/>
    <w:rsid w:val="00B17324"/>
    <w:rsid w:val="00B17361"/>
    <w:rsid w:val="00B175E2"/>
    <w:rsid w:val="00B1766D"/>
    <w:rsid w:val="00B176CC"/>
    <w:rsid w:val="00B176D5"/>
    <w:rsid w:val="00B176FD"/>
    <w:rsid w:val="00B17857"/>
    <w:rsid w:val="00B17A88"/>
    <w:rsid w:val="00B17C7B"/>
    <w:rsid w:val="00B17D06"/>
    <w:rsid w:val="00B17F15"/>
    <w:rsid w:val="00B200B6"/>
    <w:rsid w:val="00B20347"/>
    <w:rsid w:val="00B2041E"/>
    <w:rsid w:val="00B206E5"/>
    <w:rsid w:val="00B20B08"/>
    <w:rsid w:val="00B20B71"/>
    <w:rsid w:val="00B20EF8"/>
    <w:rsid w:val="00B20F35"/>
    <w:rsid w:val="00B20FCF"/>
    <w:rsid w:val="00B2105A"/>
    <w:rsid w:val="00B2110D"/>
    <w:rsid w:val="00B21135"/>
    <w:rsid w:val="00B2137F"/>
    <w:rsid w:val="00B21384"/>
    <w:rsid w:val="00B214D9"/>
    <w:rsid w:val="00B2156A"/>
    <w:rsid w:val="00B21616"/>
    <w:rsid w:val="00B218FE"/>
    <w:rsid w:val="00B21AE2"/>
    <w:rsid w:val="00B21AFA"/>
    <w:rsid w:val="00B21B7B"/>
    <w:rsid w:val="00B21C97"/>
    <w:rsid w:val="00B21DB2"/>
    <w:rsid w:val="00B21E01"/>
    <w:rsid w:val="00B21E41"/>
    <w:rsid w:val="00B21F7D"/>
    <w:rsid w:val="00B21FF3"/>
    <w:rsid w:val="00B2205C"/>
    <w:rsid w:val="00B22158"/>
    <w:rsid w:val="00B2264D"/>
    <w:rsid w:val="00B22D92"/>
    <w:rsid w:val="00B22FF1"/>
    <w:rsid w:val="00B2312B"/>
    <w:rsid w:val="00B233D9"/>
    <w:rsid w:val="00B235EA"/>
    <w:rsid w:val="00B235F3"/>
    <w:rsid w:val="00B238B5"/>
    <w:rsid w:val="00B23E85"/>
    <w:rsid w:val="00B23FBA"/>
    <w:rsid w:val="00B2413C"/>
    <w:rsid w:val="00B24184"/>
    <w:rsid w:val="00B2423D"/>
    <w:rsid w:val="00B24249"/>
    <w:rsid w:val="00B24381"/>
    <w:rsid w:val="00B24775"/>
    <w:rsid w:val="00B24A3C"/>
    <w:rsid w:val="00B24C16"/>
    <w:rsid w:val="00B24C7A"/>
    <w:rsid w:val="00B24D8F"/>
    <w:rsid w:val="00B24F9D"/>
    <w:rsid w:val="00B252DD"/>
    <w:rsid w:val="00B25432"/>
    <w:rsid w:val="00B25608"/>
    <w:rsid w:val="00B25797"/>
    <w:rsid w:val="00B2588B"/>
    <w:rsid w:val="00B258BF"/>
    <w:rsid w:val="00B259DE"/>
    <w:rsid w:val="00B25D04"/>
    <w:rsid w:val="00B2618A"/>
    <w:rsid w:val="00B26286"/>
    <w:rsid w:val="00B26330"/>
    <w:rsid w:val="00B26487"/>
    <w:rsid w:val="00B26519"/>
    <w:rsid w:val="00B2698D"/>
    <w:rsid w:val="00B26995"/>
    <w:rsid w:val="00B26D4B"/>
    <w:rsid w:val="00B27020"/>
    <w:rsid w:val="00B27735"/>
    <w:rsid w:val="00B27A91"/>
    <w:rsid w:val="00B27CB1"/>
    <w:rsid w:val="00B27D44"/>
    <w:rsid w:val="00B27D9B"/>
    <w:rsid w:val="00B3036C"/>
    <w:rsid w:val="00B306D7"/>
    <w:rsid w:val="00B3148B"/>
    <w:rsid w:val="00B314E7"/>
    <w:rsid w:val="00B31834"/>
    <w:rsid w:val="00B3195C"/>
    <w:rsid w:val="00B31C61"/>
    <w:rsid w:val="00B31CD7"/>
    <w:rsid w:val="00B31D72"/>
    <w:rsid w:val="00B31DA1"/>
    <w:rsid w:val="00B321C4"/>
    <w:rsid w:val="00B32422"/>
    <w:rsid w:val="00B32450"/>
    <w:rsid w:val="00B324DB"/>
    <w:rsid w:val="00B325E8"/>
    <w:rsid w:val="00B32767"/>
    <w:rsid w:val="00B327BA"/>
    <w:rsid w:val="00B327C6"/>
    <w:rsid w:val="00B32AD9"/>
    <w:rsid w:val="00B32B6C"/>
    <w:rsid w:val="00B32BDD"/>
    <w:rsid w:val="00B32FBD"/>
    <w:rsid w:val="00B33064"/>
    <w:rsid w:val="00B33109"/>
    <w:rsid w:val="00B331E0"/>
    <w:rsid w:val="00B33531"/>
    <w:rsid w:val="00B33574"/>
    <w:rsid w:val="00B33693"/>
    <w:rsid w:val="00B3391C"/>
    <w:rsid w:val="00B33A14"/>
    <w:rsid w:val="00B33BA1"/>
    <w:rsid w:val="00B3413C"/>
    <w:rsid w:val="00B34215"/>
    <w:rsid w:val="00B342D9"/>
    <w:rsid w:val="00B34445"/>
    <w:rsid w:val="00B345C8"/>
    <w:rsid w:val="00B347E5"/>
    <w:rsid w:val="00B3485D"/>
    <w:rsid w:val="00B34AD3"/>
    <w:rsid w:val="00B34BF0"/>
    <w:rsid w:val="00B34D58"/>
    <w:rsid w:val="00B34DD6"/>
    <w:rsid w:val="00B35129"/>
    <w:rsid w:val="00B35278"/>
    <w:rsid w:val="00B35471"/>
    <w:rsid w:val="00B3577A"/>
    <w:rsid w:val="00B3580D"/>
    <w:rsid w:val="00B35D53"/>
    <w:rsid w:val="00B3603C"/>
    <w:rsid w:val="00B3622F"/>
    <w:rsid w:val="00B36365"/>
    <w:rsid w:val="00B369DA"/>
    <w:rsid w:val="00B36B04"/>
    <w:rsid w:val="00B36C42"/>
    <w:rsid w:val="00B36D14"/>
    <w:rsid w:val="00B36F41"/>
    <w:rsid w:val="00B36F74"/>
    <w:rsid w:val="00B370D4"/>
    <w:rsid w:val="00B37361"/>
    <w:rsid w:val="00B37616"/>
    <w:rsid w:val="00B37B1E"/>
    <w:rsid w:val="00B37C5C"/>
    <w:rsid w:val="00B37D66"/>
    <w:rsid w:val="00B4007C"/>
    <w:rsid w:val="00B400D8"/>
    <w:rsid w:val="00B400E0"/>
    <w:rsid w:val="00B4012E"/>
    <w:rsid w:val="00B402D9"/>
    <w:rsid w:val="00B40303"/>
    <w:rsid w:val="00B40339"/>
    <w:rsid w:val="00B40467"/>
    <w:rsid w:val="00B405FD"/>
    <w:rsid w:val="00B40917"/>
    <w:rsid w:val="00B409DC"/>
    <w:rsid w:val="00B40B9F"/>
    <w:rsid w:val="00B41161"/>
    <w:rsid w:val="00B411E4"/>
    <w:rsid w:val="00B41674"/>
    <w:rsid w:val="00B41683"/>
    <w:rsid w:val="00B41B8F"/>
    <w:rsid w:val="00B41D35"/>
    <w:rsid w:val="00B420B5"/>
    <w:rsid w:val="00B42163"/>
    <w:rsid w:val="00B4225B"/>
    <w:rsid w:val="00B42734"/>
    <w:rsid w:val="00B42752"/>
    <w:rsid w:val="00B427F4"/>
    <w:rsid w:val="00B42A6F"/>
    <w:rsid w:val="00B42E89"/>
    <w:rsid w:val="00B42F06"/>
    <w:rsid w:val="00B42F10"/>
    <w:rsid w:val="00B42FD0"/>
    <w:rsid w:val="00B4309E"/>
    <w:rsid w:val="00B430CC"/>
    <w:rsid w:val="00B4317C"/>
    <w:rsid w:val="00B4338E"/>
    <w:rsid w:val="00B43410"/>
    <w:rsid w:val="00B43442"/>
    <w:rsid w:val="00B43791"/>
    <w:rsid w:val="00B43A70"/>
    <w:rsid w:val="00B43D00"/>
    <w:rsid w:val="00B4407E"/>
    <w:rsid w:val="00B440E7"/>
    <w:rsid w:val="00B4450F"/>
    <w:rsid w:val="00B447A5"/>
    <w:rsid w:val="00B4480E"/>
    <w:rsid w:val="00B44F91"/>
    <w:rsid w:val="00B4504D"/>
    <w:rsid w:val="00B451EB"/>
    <w:rsid w:val="00B45221"/>
    <w:rsid w:val="00B45457"/>
    <w:rsid w:val="00B45B15"/>
    <w:rsid w:val="00B45BD8"/>
    <w:rsid w:val="00B45ECC"/>
    <w:rsid w:val="00B45F17"/>
    <w:rsid w:val="00B45F7A"/>
    <w:rsid w:val="00B46025"/>
    <w:rsid w:val="00B4618A"/>
    <w:rsid w:val="00B46431"/>
    <w:rsid w:val="00B46458"/>
    <w:rsid w:val="00B4675F"/>
    <w:rsid w:val="00B468DD"/>
    <w:rsid w:val="00B46951"/>
    <w:rsid w:val="00B46D88"/>
    <w:rsid w:val="00B46D9F"/>
    <w:rsid w:val="00B46DD3"/>
    <w:rsid w:val="00B46E28"/>
    <w:rsid w:val="00B46E35"/>
    <w:rsid w:val="00B46E8B"/>
    <w:rsid w:val="00B470C3"/>
    <w:rsid w:val="00B4785A"/>
    <w:rsid w:val="00B47932"/>
    <w:rsid w:val="00B47CA6"/>
    <w:rsid w:val="00B47D9B"/>
    <w:rsid w:val="00B47E53"/>
    <w:rsid w:val="00B47F34"/>
    <w:rsid w:val="00B47FED"/>
    <w:rsid w:val="00B503FF"/>
    <w:rsid w:val="00B506E8"/>
    <w:rsid w:val="00B507B6"/>
    <w:rsid w:val="00B50869"/>
    <w:rsid w:val="00B50BCC"/>
    <w:rsid w:val="00B50BE9"/>
    <w:rsid w:val="00B50BFA"/>
    <w:rsid w:val="00B50D18"/>
    <w:rsid w:val="00B510A6"/>
    <w:rsid w:val="00B512E4"/>
    <w:rsid w:val="00B51349"/>
    <w:rsid w:val="00B51511"/>
    <w:rsid w:val="00B516D3"/>
    <w:rsid w:val="00B5187A"/>
    <w:rsid w:val="00B51ACC"/>
    <w:rsid w:val="00B51B2C"/>
    <w:rsid w:val="00B51F4B"/>
    <w:rsid w:val="00B51FA6"/>
    <w:rsid w:val="00B520C7"/>
    <w:rsid w:val="00B521C4"/>
    <w:rsid w:val="00B5221D"/>
    <w:rsid w:val="00B522EC"/>
    <w:rsid w:val="00B52537"/>
    <w:rsid w:val="00B52AC0"/>
    <w:rsid w:val="00B52EC6"/>
    <w:rsid w:val="00B52F1F"/>
    <w:rsid w:val="00B52FB4"/>
    <w:rsid w:val="00B5319D"/>
    <w:rsid w:val="00B5372E"/>
    <w:rsid w:val="00B53A6A"/>
    <w:rsid w:val="00B53D02"/>
    <w:rsid w:val="00B54267"/>
    <w:rsid w:val="00B542DD"/>
    <w:rsid w:val="00B5457A"/>
    <w:rsid w:val="00B5473B"/>
    <w:rsid w:val="00B54784"/>
    <w:rsid w:val="00B547D2"/>
    <w:rsid w:val="00B549E7"/>
    <w:rsid w:val="00B54D26"/>
    <w:rsid w:val="00B54ED5"/>
    <w:rsid w:val="00B55236"/>
    <w:rsid w:val="00B55273"/>
    <w:rsid w:val="00B55523"/>
    <w:rsid w:val="00B55679"/>
    <w:rsid w:val="00B55A0F"/>
    <w:rsid w:val="00B55AC7"/>
    <w:rsid w:val="00B563FB"/>
    <w:rsid w:val="00B568D4"/>
    <w:rsid w:val="00B56A73"/>
    <w:rsid w:val="00B56C3C"/>
    <w:rsid w:val="00B56D13"/>
    <w:rsid w:val="00B56E2D"/>
    <w:rsid w:val="00B570D6"/>
    <w:rsid w:val="00B571BB"/>
    <w:rsid w:val="00B57336"/>
    <w:rsid w:val="00B573C2"/>
    <w:rsid w:val="00B5749C"/>
    <w:rsid w:val="00B57595"/>
    <w:rsid w:val="00B576D3"/>
    <w:rsid w:val="00B5786A"/>
    <w:rsid w:val="00B57918"/>
    <w:rsid w:val="00B57977"/>
    <w:rsid w:val="00B57987"/>
    <w:rsid w:val="00B57B15"/>
    <w:rsid w:val="00B57F51"/>
    <w:rsid w:val="00B57F59"/>
    <w:rsid w:val="00B601DE"/>
    <w:rsid w:val="00B60346"/>
    <w:rsid w:val="00B603F8"/>
    <w:rsid w:val="00B60A74"/>
    <w:rsid w:val="00B60B81"/>
    <w:rsid w:val="00B60C0D"/>
    <w:rsid w:val="00B60E1B"/>
    <w:rsid w:val="00B6133A"/>
    <w:rsid w:val="00B61F83"/>
    <w:rsid w:val="00B62104"/>
    <w:rsid w:val="00B62252"/>
    <w:rsid w:val="00B62267"/>
    <w:rsid w:val="00B6255B"/>
    <w:rsid w:val="00B62A05"/>
    <w:rsid w:val="00B62BAB"/>
    <w:rsid w:val="00B62C8A"/>
    <w:rsid w:val="00B62FB6"/>
    <w:rsid w:val="00B632CA"/>
    <w:rsid w:val="00B6337B"/>
    <w:rsid w:val="00B6340D"/>
    <w:rsid w:val="00B63442"/>
    <w:rsid w:val="00B636DA"/>
    <w:rsid w:val="00B6384D"/>
    <w:rsid w:val="00B640C7"/>
    <w:rsid w:val="00B64354"/>
    <w:rsid w:val="00B644FC"/>
    <w:rsid w:val="00B6454E"/>
    <w:rsid w:val="00B645B6"/>
    <w:rsid w:val="00B64648"/>
    <w:rsid w:val="00B64A79"/>
    <w:rsid w:val="00B64BB9"/>
    <w:rsid w:val="00B64E55"/>
    <w:rsid w:val="00B64E97"/>
    <w:rsid w:val="00B6502F"/>
    <w:rsid w:val="00B652B6"/>
    <w:rsid w:val="00B65394"/>
    <w:rsid w:val="00B65723"/>
    <w:rsid w:val="00B6596F"/>
    <w:rsid w:val="00B65AA4"/>
    <w:rsid w:val="00B65C7B"/>
    <w:rsid w:val="00B65C9B"/>
    <w:rsid w:val="00B66503"/>
    <w:rsid w:val="00B6665A"/>
    <w:rsid w:val="00B66B79"/>
    <w:rsid w:val="00B66BBE"/>
    <w:rsid w:val="00B66E72"/>
    <w:rsid w:val="00B671CB"/>
    <w:rsid w:val="00B6729E"/>
    <w:rsid w:val="00B673CE"/>
    <w:rsid w:val="00B676E5"/>
    <w:rsid w:val="00B6776B"/>
    <w:rsid w:val="00B6787F"/>
    <w:rsid w:val="00B67B30"/>
    <w:rsid w:val="00B67E62"/>
    <w:rsid w:val="00B67E83"/>
    <w:rsid w:val="00B67EB8"/>
    <w:rsid w:val="00B67F0C"/>
    <w:rsid w:val="00B7038A"/>
    <w:rsid w:val="00B7045B"/>
    <w:rsid w:val="00B70699"/>
    <w:rsid w:val="00B70832"/>
    <w:rsid w:val="00B70993"/>
    <w:rsid w:val="00B70BFB"/>
    <w:rsid w:val="00B70D4E"/>
    <w:rsid w:val="00B70D59"/>
    <w:rsid w:val="00B70F6A"/>
    <w:rsid w:val="00B71093"/>
    <w:rsid w:val="00B711E5"/>
    <w:rsid w:val="00B7124C"/>
    <w:rsid w:val="00B712A7"/>
    <w:rsid w:val="00B71512"/>
    <w:rsid w:val="00B7160D"/>
    <w:rsid w:val="00B7164B"/>
    <w:rsid w:val="00B71769"/>
    <w:rsid w:val="00B71785"/>
    <w:rsid w:val="00B71904"/>
    <w:rsid w:val="00B71A4C"/>
    <w:rsid w:val="00B71B49"/>
    <w:rsid w:val="00B71E27"/>
    <w:rsid w:val="00B71E6F"/>
    <w:rsid w:val="00B71EDF"/>
    <w:rsid w:val="00B71F2F"/>
    <w:rsid w:val="00B72215"/>
    <w:rsid w:val="00B722DB"/>
    <w:rsid w:val="00B7244B"/>
    <w:rsid w:val="00B725FD"/>
    <w:rsid w:val="00B72681"/>
    <w:rsid w:val="00B7270E"/>
    <w:rsid w:val="00B7281D"/>
    <w:rsid w:val="00B72901"/>
    <w:rsid w:val="00B72B76"/>
    <w:rsid w:val="00B72D51"/>
    <w:rsid w:val="00B72DB4"/>
    <w:rsid w:val="00B72EC8"/>
    <w:rsid w:val="00B72F2D"/>
    <w:rsid w:val="00B732D6"/>
    <w:rsid w:val="00B733D5"/>
    <w:rsid w:val="00B735D0"/>
    <w:rsid w:val="00B73686"/>
    <w:rsid w:val="00B738B7"/>
    <w:rsid w:val="00B73F76"/>
    <w:rsid w:val="00B74036"/>
    <w:rsid w:val="00B7425B"/>
    <w:rsid w:val="00B743E9"/>
    <w:rsid w:val="00B74682"/>
    <w:rsid w:val="00B747AB"/>
    <w:rsid w:val="00B749F5"/>
    <w:rsid w:val="00B74B26"/>
    <w:rsid w:val="00B74C91"/>
    <w:rsid w:val="00B74EAA"/>
    <w:rsid w:val="00B74EEE"/>
    <w:rsid w:val="00B74FF8"/>
    <w:rsid w:val="00B75215"/>
    <w:rsid w:val="00B753BD"/>
    <w:rsid w:val="00B75481"/>
    <w:rsid w:val="00B75713"/>
    <w:rsid w:val="00B7579B"/>
    <w:rsid w:val="00B758E4"/>
    <w:rsid w:val="00B75CBB"/>
    <w:rsid w:val="00B75EEA"/>
    <w:rsid w:val="00B76345"/>
    <w:rsid w:val="00B76567"/>
    <w:rsid w:val="00B76586"/>
    <w:rsid w:val="00B76777"/>
    <w:rsid w:val="00B768C7"/>
    <w:rsid w:val="00B77400"/>
    <w:rsid w:val="00B7754E"/>
    <w:rsid w:val="00B77709"/>
    <w:rsid w:val="00B77992"/>
    <w:rsid w:val="00B77CC6"/>
    <w:rsid w:val="00B77E69"/>
    <w:rsid w:val="00B80200"/>
    <w:rsid w:val="00B8038A"/>
    <w:rsid w:val="00B803ED"/>
    <w:rsid w:val="00B80582"/>
    <w:rsid w:val="00B80634"/>
    <w:rsid w:val="00B806C4"/>
    <w:rsid w:val="00B80C3D"/>
    <w:rsid w:val="00B80D0C"/>
    <w:rsid w:val="00B81383"/>
    <w:rsid w:val="00B81414"/>
    <w:rsid w:val="00B815AC"/>
    <w:rsid w:val="00B8197C"/>
    <w:rsid w:val="00B81AC1"/>
    <w:rsid w:val="00B81C64"/>
    <w:rsid w:val="00B81E3A"/>
    <w:rsid w:val="00B81FE9"/>
    <w:rsid w:val="00B8246B"/>
    <w:rsid w:val="00B825E8"/>
    <w:rsid w:val="00B8277B"/>
    <w:rsid w:val="00B82AAC"/>
    <w:rsid w:val="00B82B77"/>
    <w:rsid w:val="00B82B7A"/>
    <w:rsid w:val="00B82C46"/>
    <w:rsid w:val="00B83087"/>
    <w:rsid w:val="00B83147"/>
    <w:rsid w:val="00B831A9"/>
    <w:rsid w:val="00B83375"/>
    <w:rsid w:val="00B838CC"/>
    <w:rsid w:val="00B83967"/>
    <w:rsid w:val="00B83B59"/>
    <w:rsid w:val="00B84128"/>
    <w:rsid w:val="00B84144"/>
    <w:rsid w:val="00B8436F"/>
    <w:rsid w:val="00B84475"/>
    <w:rsid w:val="00B844EB"/>
    <w:rsid w:val="00B84621"/>
    <w:rsid w:val="00B84628"/>
    <w:rsid w:val="00B8480B"/>
    <w:rsid w:val="00B84953"/>
    <w:rsid w:val="00B84A7C"/>
    <w:rsid w:val="00B84CB6"/>
    <w:rsid w:val="00B84D24"/>
    <w:rsid w:val="00B84D2E"/>
    <w:rsid w:val="00B84D42"/>
    <w:rsid w:val="00B84DB6"/>
    <w:rsid w:val="00B84E4A"/>
    <w:rsid w:val="00B84E8E"/>
    <w:rsid w:val="00B84E95"/>
    <w:rsid w:val="00B85577"/>
    <w:rsid w:val="00B855A6"/>
    <w:rsid w:val="00B8588D"/>
    <w:rsid w:val="00B859A1"/>
    <w:rsid w:val="00B859C0"/>
    <w:rsid w:val="00B85A65"/>
    <w:rsid w:val="00B85DD0"/>
    <w:rsid w:val="00B85F2A"/>
    <w:rsid w:val="00B863A3"/>
    <w:rsid w:val="00B863A5"/>
    <w:rsid w:val="00B86406"/>
    <w:rsid w:val="00B86558"/>
    <w:rsid w:val="00B866A7"/>
    <w:rsid w:val="00B86725"/>
    <w:rsid w:val="00B869E6"/>
    <w:rsid w:val="00B86A0E"/>
    <w:rsid w:val="00B86B04"/>
    <w:rsid w:val="00B86BFE"/>
    <w:rsid w:val="00B86FB9"/>
    <w:rsid w:val="00B87155"/>
    <w:rsid w:val="00B87409"/>
    <w:rsid w:val="00B87740"/>
    <w:rsid w:val="00B87A73"/>
    <w:rsid w:val="00B87B9D"/>
    <w:rsid w:val="00B87D42"/>
    <w:rsid w:val="00B87D8F"/>
    <w:rsid w:val="00B87DFE"/>
    <w:rsid w:val="00B87EF4"/>
    <w:rsid w:val="00B87FA2"/>
    <w:rsid w:val="00B87FD1"/>
    <w:rsid w:val="00B9002B"/>
    <w:rsid w:val="00B9060D"/>
    <w:rsid w:val="00B907A3"/>
    <w:rsid w:val="00B907BE"/>
    <w:rsid w:val="00B90825"/>
    <w:rsid w:val="00B908E2"/>
    <w:rsid w:val="00B90A47"/>
    <w:rsid w:val="00B90AD4"/>
    <w:rsid w:val="00B90C21"/>
    <w:rsid w:val="00B90D11"/>
    <w:rsid w:val="00B90EAD"/>
    <w:rsid w:val="00B91333"/>
    <w:rsid w:val="00B91405"/>
    <w:rsid w:val="00B91472"/>
    <w:rsid w:val="00B91685"/>
    <w:rsid w:val="00B9174C"/>
    <w:rsid w:val="00B91768"/>
    <w:rsid w:val="00B9183B"/>
    <w:rsid w:val="00B91894"/>
    <w:rsid w:val="00B91A86"/>
    <w:rsid w:val="00B91C13"/>
    <w:rsid w:val="00B91CAB"/>
    <w:rsid w:val="00B91E2E"/>
    <w:rsid w:val="00B92062"/>
    <w:rsid w:val="00B921A3"/>
    <w:rsid w:val="00B92263"/>
    <w:rsid w:val="00B92352"/>
    <w:rsid w:val="00B927B2"/>
    <w:rsid w:val="00B92F4F"/>
    <w:rsid w:val="00B92F77"/>
    <w:rsid w:val="00B92FA5"/>
    <w:rsid w:val="00B93151"/>
    <w:rsid w:val="00B932A3"/>
    <w:rsid w:val="00B9365F"/>
    <w:rsid w:val="00B93774"/>
    <w:rsid w:val="00B93BCE"/>
    <w:rsid w:val="00B93C62"/>
    <w:rsid w:val="00B93CAC"/>
    <w:rsid w:val="00B93DED"/>
    <w:rsid w:val="00B93EE6"/>
    <w:rsid w:val="00B941BD"/>
    <w:rsid w:val="00B94357"/>
    <w:rsid w:val="00B9440F"/>
    <w:rsid w:val="00B944B7"/>
    <w:rsid w:val="00B94688"/>
    <w:rsid w:val="00B94740"/>
    <w:rsid w:val="00B947CB"/>
    <w:rsid w:val="00B949D8"/>
    <w:rsid w:val="00B94C65"/>
    <w:rsid w:val="00B95021"/>
    <w:rsid w:val="00B955B3"/>
    <w:rsid w:val="00B9571A"/>
    <w:rsid w:val="00B9583D"/>
    <w:rsid w:val="00B95FEA"/>
    <w:rsid w:val="00B96113"/>
    <w:rsid w:val="00B96B29"/>
    <w:rsid w:val="00B96CC3"/>
    <w:rsid w:val="00B96DF8"/>
    <w:rsid w:val="00B96F08"/>
    <w:rsid w:val="00B971CB"/>
    <w:rsid w:val="00B971F3"/>
    <w:rsid w:val="00B97356"/>
    <w:rsid w:val="00B9739A"/>
    <w:rsid w:val="00B9745C"/>
    <w:rsid w:val="00B976BD"/>
    <w:rsid w:val="00B97904"/>
    <w:rsid w:val="00B97D58"/>
    <w:rsid w:val="00BA01AD"/>
    <w:rsid w:val="00BA04EC"/>
    <w:rsid w:val="00BA0B21"/>
    <w:rsid w:val="00BA0CB6"/>
    <w:rsid w:val="00BA0D51"/>
    <w:rsid w:val="00BA0FA1"/>
    <w:rsid w:val="00BA10F4"/>
    <w:rsid w:val="00BA1297"/>
    <w:rsid w:val="00BA14BB"/>
    <w:rsid w:val="00BA1837"/>
    <w:rsid w:val="00BA1B8D"/>
    <w:rsid w:val="00BA1D50"/>
    <w:rsid w:val="00BA1EA5"/>
    <w:rsid w:val="00BA2574"/>
    <w:rsid w:val="00BA2809"/>
    <w:rsid w:val="00BA281A"/>
    <w:rsid w:val="00BA2AE0"/>
    <w:rsid w:val="00BA2AF9"/>
    <w:rsid w:val="00BA2C1A"/>
    <w:rsid w:val="00BA2CF6"/>
    <w:rsid w:val="00BA2E29"/>
    <w:rsid w:val="00BA306A"/>
    <w:rsid w:val="00BA3099"/>
    <w:rsid w:val="00BA3110"/>
    <w:rsid w:val="00BA3345"/>
    <w:rsid w:val="00BA3507"/>
    <w:rsid w:val="00BA35DE"/>
    <w:rsid w:val="00BA3B96"/>
    <w:rsid w:val="00BA3D8C"/>
    <w:rsid w:val="00BA41D5"/>
    <w:rsid w:val="00BA41D6"/>
    <w:rsid w:val="00BA4484"/>
    <w:rsid w:val="00BA458A"/>
    <w:rsid w:val="00BA46D2"/>
    <w:rsid w:val="00BA4FDD"/>
    <w:rsid w:val="00BA5083"/>
    <w:rsid w:val="00BA50C8"/>
    <w:rsid w:val="00BA535F"/>
    <w:rsid w:val="00BA54D3"/>
    <w:rsid w:val="00BA5515"/>
    <w:rsid w:val="00BA56FF"/>
    <w:rsid w:val="00BA611F"/>
    <w:rsid w:val="00BA6205"/>
    <w:rsid w:val="00BA6227"/>
    <w:rsid w:val="00BA6534"/>
    <w:rsid w:val="00BA65C3"/>
    <w:rsid w:val="00BA68B0"/>
    <w:rsid w:val="00BA6CF3"/>
    <w:rsid w:val="00BA6DC6"/>
    <w:rsid w:val="00BA7001"/>
    <w:rsid w:val="00BA71BF"/>
    <w:rsid w:val="00BA7217"/>
    <w:rsid w:val="00BA728E"/>
    <w:rsid w:val="00BA734B"/>
    <w:rsid w:val="00BA7391"/>
    <w:rsid w:val="00BA7606"/>
    <w:rsid w:val="00BA796E"/>
    <w:rsid w:val="00BA798D"/>
    <w:rsid w:val="00BA7C86"/>
    <w:rsid w:val="00BA7CBA"/>
    <w:rsid w:val="00BA7F25"/>
    <w:rsid w:val="00BB00E1"/>
    <w:rsid w:val="00BB0178"/>
    <w:rsid w:val="00BB0B60"/>
    <w:rsid w:val="00BB112F"/>
    <w:rsid w:val="00BB15EE"/>
    <w:rsid w:val="00BB173A"/>
    <w:rsid w:val="00BB1931"/>
    <w:rsid w:val="00BB1A32"/>
    <w:rsid w:val="00BB1C7A"/>
    <w:rsid w:val="00BB1DCD"/>
    <w:rsid w:val="00BB1F00"/>
    <w:rsid w:val="00BB2036"/>
    <w:rsid w:val="00BB2081"/>
    <w:rsid w:val="00BB2097"/>
    <w:rsid w:val="00BB2154"/>
    <w:rsid w:val="00BB2556"/>
    <w:rsid w:val="00BB2639"/>
    <w:rsid w:val="00BB299B"/>
    <w:rsid w:val="00BB2FDA"/>
    <w:rsid w:val="00BB370F"/>
    <w:rsid w:val="00BB3922"/>
    <w:rsid w:val="00BB3B38"/>
    <w:rsid w:val="00BB3C89"/>
    <w:rsid w:val="00BB3F80"/>
    <w:rsid w:val="00BB3FF3"/>
    <w:rsid w:val="00BB4078"/>
    <w:rsid w:val="00BB4322"/>
    <w:rsid w:val="00BB43EA"/>
    <w:rsid w:val="00BB44CB"/>
    <w:rsid w:val="00BB450C"/>
    <w:rsid w:val="00BB4854"/>
    <w:rsid w:val="00BB48C9"/>
    <w:rsid w:val="00BB4ADB"/>
    <w:rsid w:val="00BB4BC1"/>
    <w:rsid w:val="00BB5291"/>
    <w:rsid w:val="00BB53FE"/>
    <w:rsid w:val="00BB541F"/>
    <w:rsid w:val="00BB5555"/>
    <w:rsid w:val="00BB5688"/>
    <w:rsid w:val="00BB59FA"/>
    <w:rsid w:val="00BB5CA6"/>
    <w:rsid w:val="00BB5EE2"/>
    <w:rsid w:val="00BB5F17"/>
    <w:rsid w:val="00BB5F1B"/>
    <w:rsid w:val="00BB6484"/>
    <w:rsid w:val="00BB6745"/>
    <w:rsid w:val="00BB6AF2"/>
    <w:rsid w:val="00BB6C41"/>
    <w:rsid w:val="00BB6D3C"/>
    <w:rsid w:val="00BB6FA9"/>
    <w:rsid w:val="00BB72BA"/>
    <w:rsid w:val="00BB765B"/>
    <w:rsid w:val="00BB77E9"/>
    <w:rsid w:val="00BB7B01"/>
    <w:rsid w:val="00BB7B7A"/>
    <w:rsid w:val="00BB7D19"/>
    <w:rsid w:val="00BB7DAA"/>
    <w:rsid w:val="00BB7DC4"/>
    <w:rsid w:val="00BB7F48"/>
    <w:rsid w:val="00BC01D5"/>
    <w:rsid w:val="00BC0230"/>
    <w:rsid w:val="00BC040B"/>
    <w:rsid w:val="00BC0718"/>
    <w:rsid w:val="00BC0827"/>
    <w:rsid w:val="00BC0903"/>
    <w:rsid w:val="00BC09BA"/>
    <w:rsid w:val="00BC0BE4"/>
    <w:rsid w:val="00BC0D8D"/>
    <w:rsid w:val="00BC0E18"/>
    <w:rsid w:val="00BC1420"/>
    <w:rsid w:val="00BC1572"/>
    <w:rsid w:val="00BC1774"/>
    <w:rsid w:val="00BC1853"/>
    <w:rsid w:val="00BC1936"/>
    <w:rsid w:val="00BC1969"/>
    <w:rsid w:val="00BC1C00"/>
    <w:rsid w:val="00BC1D09"/>
    <w:rsid w:val="00BC1DCA"/>
    <w:rsid w:val="00BC1F14"/>
    <w:rsid w:val="00BC217A"/>
    <w:rsid w:val="00BC225F"/>
    <w:rsid w:val="00BC245D"/>
    <w:rsid w:val="00BC2BD3"/>
    <w:rsid w:val="00BC2ED3"/>
    <w:rsid w:val="00BC3033"/>
    <w:rsid w:val="00BC325F"/>
    <w:rsid w:val="00BC336A"/>
    <w:rsid w:val="00BC3605"/>
    <w:rsid w:val="00BC3611"/>
    <w:rsid w:val="00BC37E8"/>
    <w:rsid w:val="00BC38CA"/>
    <w:rsid w:val="00BC38FF"/>
    <w:rsid w:val="00BC39F9"/>
    <w:rsid w:val="00BC3AF9"/>
    <w:rsid w:val="00BC3C74"/>
    <w:rsid w:val="00BC4561"/>
    <w:rsid w:val="00BC4839"/>
    <w:rsid w:val="00BC4963"/>
    <w:rsid w:val="00BC4976"/>
    <w:rsid w:val="00BC4F7E"/>
    <w:rsid w:val="00BC4FD8"/>
    <w:rsid w:val="00BC5084"/>
    <w:rsid w:val="00BC5316"/>
    <w:rsid w:val="00BC5403"/>
    <w:rsid w:val="00BC5415"/>
    <w:rsid w:val="00BC5B62"/>
    <w:rsid w:val="00BC5BEF"/>
    <w:rsid w:val="00BC6329"/>
    <w:rsid w:val="00BC671C"/>
    <w:rsid w:val="00BC677A"/>
    <w:rsid w:val="00BC6B05"/>
    <w:rsid w:val="00BC70B9"/>
    <w:rsid w:val="00BC71F1"/>
    <w:rsid w:val="00BC7347"/>
    <w:rsid w:val="00BC79E0"/>
    <w:rsid w:val="00BC7A42"/>
    <w:rsid w:val="00BC7BEF"/>
    <w:rsid w:val="00BC7F80"/>
    <w:rsid w:val="00BC7FF9"/>
    <w:rsid w:val="00BD03D7"/>
    <w:rsid w:val="00BD0686"/>
    <w:rsid w:val="00BD0882"/>
    <w:rsid w:val="00BD08F4"/>
    <w:rsid w:val="00BD0A5E"/>
    <w:rsid w:val="00BD0AE6"/>
    <w:rsid w:val="00BD0E0E"/>
    <w:rsid w:val="00BD0ED2"/>
    <w:rsid w:val="00BD115E"/>
    <w:rsid w:val="00BD140B"/>
    <w:rsid w:val="00BD15CB"/>
    <w:rsid w:val="00BD1AA6"/>
    <w:rsid w:val="00BD1BEB"/>
    <w:rsid w:val="00BD1DC6"/>
    <w:rsid w:val="00BD1E1B"/>
    <w:rsid w:val="00BD1E8A"/>
    <w:rsid w:val="00BD2133"/>
    <w:rsid w:val="00BD25A8"/>
    <w:rsid w:val="00BD282F"/>
    <w:rsid w:val="00BD28C0"/>
    <w:rsid w:val="00BD2B7E"/>
    <w:rsid w:val="00BD2BE2"/>
    <w:rsid w:val="00BD2CB2"/>
    <w:rsid w:val="00BD2D37"/>
    <w:rsid w:val="00BD2DF5"/>
    <w:rsid w:val="00BD2F24"/>
    <w:rsid w:val="00BD30C2"/>
    <w:rsid w:val="00BD3148"/>
    <w:rsid w:val="00BD3166"/>
    <w:rsid w:val="00BD3610"/>
    <w:rsid w:val="00BD36A9"/>
    <w:rsid w:val="00BD3907"/>
    <w:rsid w:val="00BD3DED"/>
    <w:rsid w:val="00BD3E28"/>
    <w:rsid w:val="00BD40D8"/>
    <w:rsid w:val="00BD4149"/>
    <w:rsid w:val="00BD4338"/>
    <w:rsid w:val="00BD43EB"/>
    <w:rsid w:val="00BD45AE"/>
    <w:rsid w:val="00BD4780"/>
    <w:rsid w:val="00BD47B4"/>
    <w:rsid w:val="00BD4B35"/>
    <w:rsid w:val="00BD525B"/>
    <w:rsid w:val="00BD5990"/>
    <w:rsid w:val="00BD5AE4"/>
    <w:rsid w:val="00BD6021"/>
    <w:rsid w:val="00BD629A"/>
    <w:rsid w:val="00BD6404"/>
    <w:rsid w:val="00BD641A"/>
    <w:rsid w:val="00BD6525"/>
    <w:rsid w:val="00BD6670"/>
    <w:rsid w:val="00BD66D4"/>
    <w:rsid w:val="00BD6AFB"/>
    <w:rsid w:val="00BD6B2B"/>
    <w:rsid w:val="00BD6E23"/>
    <w:rsid w:val="00BD6E82"/>
    <w:rsid w:val="00BD705C"/>
    <w:rsid w:val="00BD7464"/>
    <w:rsid w:val="00BD7482"/>
    <w:rsid w:val="00BD7498"/>
    <w:rsid w:val="00BD776D"/>
    <w:rsid w:val="00BD7A2C"/>
    <w:rsid w:val="00BD7B30"/>
    <w:rsid w:val="00BD7BB4"/>
    <w:rsid w:val="00BD7ED1"/>
    <w:rsid w:val="00BD7FB0"/>
    <w:rsid w:val="00BE0128"/>
    <w:rsid w:val="00BE0157"/>
    <w:rsid w:val="00BE0482"/>
    <w:rsid w:val="00BE0490"/>
    <w:rsid w:val="00BE0616"/>
    <w:rsid w:val="00BE06E8"/>
    <w:rsid w:val="00BE0757"/>
    <w:rsid w:val="00BE0B04"/>
    <w:rsid w:val="00BE0E09"/>
    <w:rsid w:val="00BE11A2"/>
    <w:rsid w:val="00BE139F"/>
    <w:rsid w:val="00BE159A"/>
    <w:rsid w:val="00BE172C"/>
    <w:rsid w:val="00BE175E"/>
    <w:rsid w:val="00BE18BF"/>
    <w:rsid w:val="00BE19B8"/>
    <w:rsid w:val="00BE19FB"/>
    <w:rsid w:val="00BE1ACC"/>
    <w:rsid w:val="00BE20F3"/>
    <w:rsid w:val="00BE225B"/>
    <w:rsid w:val="00BE229F"/>
    <w:rsid w:val="00BE22B9"/>
    <w:rsid w:val="00BE22C0"/>
    <w:rsid w:val="00BE241D"/>
    <w:rsid w:val="00BE269F"/>
    <w:rsid w:val="00BE26CE"/>
    <w:rsid w:val="00BE2B2D"/>
    <w:rsid w:val="00BE2B41"/>
    <w:rsid w:val="00BE2BAE"/>
    <w:rsid w:val="00BE2EF9"/>
    <w:rsid w:val="00BE3008"/>
    <w:rsid w:val="00BE318D"/>
    <w:rsid w:val="00BE397A"/>
    <w:rsid w:val="00BE407A"/>
    <w:rsid w:val="00BE4111"/>
    <w:rsid w:val="00BE420D"/>
    <w:rsid w:val="00BE4256"/>
    <w:rsid w:val="00BE48BA"/>
    <w:rsid w:val="00BE4B12"/>
    <w:rsid w:val="00BE4C3B"/>
    <w:rsid w:val="00BE5510"/>
    <w:rsid w:val="00BE55E4"/>
    <w:rsid w:val="00BE581F"/>
    <w:rsid w:val="00BE5954"/>
    <w:rsid w:val="00BE59CF"/>
    <w:rsid w:val="00BE59D7"/>
    <w:rsid w:val="00BE59ED"/>
    <w:rsid w:val="00BE5A58"/>
    <w:rsid w:val="00BE5A9A"/>
    <w:rsid w:val="00BE5DA7"/>
    <w:rsid w:val="00BE6029"/>
    <w:rsid w:val="00BE60AC"/>
    <w:rsid w:val="00BE6214"/>
    <w:rsid w:val="00BE623D"/>
    <w:rsid w:val="00BE6A65"/>
    <w:rsid w:val="00BE6CFC"/>
    <w:rsid w:val="00BE7127"/>
    <w:rsid w:val="00BE7141"/>
    <w:rsid w:val="00BE7181"/>
    <w:rsid w:val="00BE76DF"/>
    <w:rsid w:val="00BE7780"/>
    <w:rsid w:val="00BE77D1"/>
    <w:rsid w:val="00BE781D"/>
    <w:rsid w:val="00BE7829"/>
    <w:rsid w:val="00BE7929"/>
    <w:rsid w:val="00BE795D"/>
    <w:rsid w:val="00BE7AC8"/>
    <w:rsid w:val="00BE7C98"/>
    <w:rsid w:val="00BE7DB6"/>
    <w:rsid w:val="00BE7E0D"/>
    <w:rsid w:val="00BE7F2D"/>
    <w:rsid w:val="00BF01CA"/>
    <w:rsid w:val="00BF0426"/>
    <w:rsid w:val="00BF065C"/>
    <w:rsid w:val="00BF0935"/>
    <w:rsid w:val="00BF0A71"/>
    <w:rsid w:val="00BF0C69"/>
    <w:rsid w:val="00BF0C7B"/>
    <w:rsid w:val="00BF0EB9"/>
    <w:rsid w:val="00BF0F38"/>
    <w:rsid w:val="00BF0F82"/>
    <w:rsid w:val="00BF123D"/>
    <w:rsid w:val="00BF1456"/>
    <w:rsid w:val="00BF1594"/>
    <w:rsid w:val="00BF18F7"/>
    <w:rsid w:val="00BF19B2"/>
    <w:rsid w:val="00BF1A61"/>
    <w:rsid w:val="00BF1BE3"/>
    <w:rsid w:val="00BF1C1A"/>
    <w:rsid w:val="00BF2021"/>
    <w:rsid w:val="00BF209F"/>
    <w:rsid w:val="00BF27A4"/>
    <w:rsid w:val="00BF294E"/>
    <w:rsid w:val="00BF2B7F"/>
    <w:rsid w:val="00BF2BA6"/>
    <w:rsid w:val="00BF2BCA"/>
    <w:rsid w:val="00BF2D0F"/>
    <w:rsid w:val="00BF2EB1"/>
    <w:rsid w:val="00BF2EE7"/>
    <w:rsid w:val="00BF31AC"/>
    <w:rsid w:val="00BF31E2"/>
    <w:rsid w:val="00BF3479"/>
    <w:rsid w:val="00BF3496"/>
    <w:rsid w:val="00BF3A92"/>
    <w:rsid w:val="00BF3DBD"/>
    <w:rsid w:val="00BF3EB5"/>
    <w:rsid w:val="00BF45DA"/>
    <w:rsid w:val="00BF4639"/>
    <w:rsid w:val="00BF46A9"/>
    <w:rsid w:val="00BF475D"/>
    <w:rsid w:val="00BF49EB"/>
    <w:rsid w:val="00BF4A39"/>
    <w:rsid w:val="00BF4D8C"/>
    <w:rsid w:val="00BF50F8"/>
    <w:rsid w:val="00BF51C6"/>
    <w:rsid w:val="00BF554E"/>
    <w:rsid w:val="00BF56E2"/>
    <w:rsid w:val="00BF56EE"/>
    <w:rsid w:val="00BF5887"/>
    <w:rsid w:val="00BF5938"/>
    <w:rsid w:val="00BF5B6D"/>
    <w:rsid w:val="00BF64C8"/>
    <w:rsid w:val="00BF6875"/>
    <w:rsid w:val="00BF6AC3"/>
    <w:rsid w:val="00BF6C0B"/>
    <w:rsid w:val="00BF6E1C"/>
    <w:rsid w:val="00BF713B"/>
    <w:rsid w:val="00BF77A5"/>
    <w:rsid w:val="00BF77AD"/>
    <w:rsid w:val="00BF7A13"/>
    <w:rsid w:val="00BF7CA7"/>
    <w:rsid w:val="00C00021"/>
    <w:rsid w:val="00C00037"/>
    <w:rsid w:val="00C0003D"/>
    <w:rsid w:val="00C000C2"/>
    <w:rsid w:val="00C0021E"/>
    <w:rsid w:val="00C00246"/>
    <w:rsid w:val="00C006FE"/>
    <w:rsid w:val="00C007B1"/>
    <w:rsid w:val="00C007C9"/>
    <w:rsid w:val="00C00BDC"/>
    <w:rsid w:val="00C00E55"/>
    <w:rsid w:val="00C0146B"/>
    <w:rsid w:val="00C01644"/>
    <w:rsid w:val="00C01857"/>
    <w:rsid w:val="00C01E44"/>
    <w:rsid w:val="00C02134"/>
    <w:rsid w:val="00C0215C"/>
    <w:rsid w:val="00C0222E"/>
    <w:rsid w:val="00C025E8"/>
    <w:rsid w:val="00C029DA"/>
    <w:rsid w:val="00C02B19"/>
    <w:rsid w:val="00C02B53"/>
    <w:rsid w:val="00C02BF8"/>
    <w:rsid w:val="00C02F1E"/>
    <w:rsid w:val="00C031E2"/>
    <w:rsid w:val="00C032AC"/>
    <w:rsid w:val="00C0345F"/>
    <w:rsid w:val="00C03720"/>
    <w:rsid w:val="00C03723"/>
    <w:rsid w:val="00C038D8"/>
    <w:rsid w:val="00C03964"/>
    <w:rsid w:val="00C03A07"/>
    <w:rsid w:val="00C03D70"/>
    <w:rsid w:val="00C03F71"/>
    <w:rsid w:val="00C040B7"/>
    <w:rsid w:val="00C0423F"/>
    <w:rsid w:val="00C04721"/>
    <w:rsid w:val="00C0496C"/>
    <w:rsid w:val="00C04B39"/>
    <w:rsid w:val="00C04CCA"/>
    <w:rsid w:val="00C04D2B"/>
    <w:rsid w:val="00C04E7E"/>
    <w:rsid w:val="00C04F5C"/>
    <w:rsid w:val="00C05030"/>
    <w:rsid w:val="00C05281"/>
    <w:rsid w:val="00C05374"/>
    <w:rsid w:val="00C0543C"/>
    <w:rsid w:val="00C05944"/>
    <w:rsid w:val="00C0605C"/>
    <w:rsid w:val="00C0618D"/>
    <w:rsid w:val="00C06283"/>
    <w:rsid w:val="00C0629E"/>
    <w:rsid w:val="00C066BA"/>
    <w:rsid w:val="00C06989"/>
    <w:rsid w:val="00C06AE1"/>
    <w:rsid w:val="00C06D00"/>
    <w:rsid w:val="00C06D83"/>
    <w:rsid w:val="00C06E37"/>
    <w:rsid w:val="00C06E51"/>
    <w:rsid w:val="00C07284"/>
    <w:rsid w:val="00C07362"/>
    <w:rsid w:val="00C07601"/>
    <w:rsid w:val="00C0778A"/>
    <w:rsid w:val="00C07810"/>
    <w:rsid w:val="00C079EF"/>
    <w:rsid w:val="00C07AE9"/>
    <w:rsid w:val="00C07E42"/>
    <w:rsid w:val="00C07ED4"/>
    <w:rsid w:val="00C100A3"/>
    <w:rsid w:val="00C103A7"/>
    <w:rsid w:val="00C1078F"/>
    <w:rsid w:val="00C1088C"/>
    <w:rsid w:val="00C10EEC"/>
    <w:rsid w:val="00C1104E"/>
    <w:rsid w:val="00C11256"/>
    <w:rsid w:val="00C1161E"/>
    <w:rsid w:val="00C11789"/>
    <w:rsid w:val="00C11A87"/>
    <w:rsid w:val="00C11AE1"/>
    <w:rsid w:val="00C11BBD"/>
    <w:rsid w:val="00C11CA0"/>
    <w:rsid w:val="00C11CDA"/>
    <w:rsid w:val="00C11D05"/>
    <w:rsid w:val="00C11D34"/>
    <w:rsid w:val="00C11ED1"/>
    <w:rsid w:val="00C123B0"/>
    <w:rsid w:val="00C126DA"/>
    <w:rsid w:val="00C128C4"/>
    <w:rsid w:val="00C12908"/>
    <w:rsid w:val="00C129A8"/>
    <w:rsid w:val="00C12A8F"/>
    <w:rsid w:val="00C12B18"/>
    <w:rsid w:val="00C12D6E"/>
    <w:rsid w:val="00C12E69"/>
    <w:rsid w:val="00C13078"/>
    <w:rsid w:val="00C1319E"/>
    <w:rsid w:val="00C13326"/>
    <w:rsid w:val="00C1341D"/>
    <w:rsid w:val="00C136F9"/>
    <w:rsid w:val="00C13E15"/>
    <w:rsid w:val="00C13F1B"/>
    <w:rsid w:val="00C143CC"/>
    <w:rsid w:val="00C145C6"/>
    <w:rsid w:val="00C1462C"/>
    <w:rsid w:val="00C1474E"/>
    <w:rsid w:val="00C1496F"/>
    <w:rsid w:val="00C14A9B"/>
    <w:rsid w:val="00C14B33"/>
    <w:rsid w:val="00C150AE"/>
    <w:rsid w:val="00C150FF"/>
    <w:rsid w:val="00C151A5"/>
    <w:rsid w:val="00C15361"/>
    <w:rsid w:val="00C15370"/>
    <w:rsid w:val="00C15663"/>
    <w:rsid w:val="00C15679"/>
    <w:rsid w:val="00C15694"/>
    <w:rsid w:val="00C15792"/>
    <w:rsid w:val="00C15D44"/>
    <w:rsid w:val="00C160EB"/>
    <w:rsid w:val="00C16102"/>
    <w:rsid w:val="00C161F9"/>
    <w:rsid w:val="00C16241"/>
    <w:rsid w:val="00C164E7"/>
    <w:rsid w:val="00C1690F"/>
    <w:rsid w:val="00C16938"/>
    <w:rsid w:val="00C16AE3"/>
    <w:rsid w:val="00C16B75"/>
    <w:rsid w:val="00C16BE0"/>
    <w:rsid w:val="00C16EDE"/>
    <w:rsid w:val="00C17005"/>
    <w:rsid w:val="00C172BF"/>
    <w:rsid w:val="00C173F8"/>
    <w:rsid w:val="00C17947"/>
    <w:rsid w:val="00C1799B"/>
    <w:rsid w:val="00C2034E"/>
    <w:rsid w:val="00C20385"/>
    <w:rsid w:val="00C205D5"/>
    <w:rsid w:val="00C20AC0"/>
    <w:rsid w:val="00C211A0"/>
    <w:rsid w:val="00C21A75"/>
    <w:rsid w:val="00C21D42"/>
    <w:rsid w:val="00C21E93"/>
    <w:rsid w:val="00C22802"/>
    <w:rsid w:val="00C228D2"/>
    <w:rsid w:val="00C229A9"/>
    <w:rsid w:val="00C229BB"/>
    <w:rsid w:val="00C22CB1"/>
    <w:rsid w:val="00C22D92"/>
    <w:rsid w:val="00C22FBE"/>
    <w:rsid w:val="00C2333B"/>
    <w:rsid w:val="00C2347D"/>
    <w:rsid w:val="00C23796"/>
    <w:rsid w:val="00C239E3"/>
    <w:rsid w:val="00C23C82"/>
    <w:rsid w:val="00C23CF6"/>
    <w:rsid w:val="00C23DF5"/>
    <w:rsid w:val="00C23FE5"/>
    <w:rsid w:val="00C24166"/>
    <w:rsid w:val="00C241EC"/>
    <w:rsid w:val="00C24224"/>
    <w:rsid w:val="00C2429C"/>
    <w:rsid w:val="00C2434C"/>
    <w:rsid w:val="00C24367"/>
    <w:rsid w:val="00C244E1"/>
    <w:rsid w:val="00C245D8"/>
    <w:rsid w:val="00C24975"/>
    <w:rsid w:val="00C24D13"/>
    <w:rsid w:val="00C2527A"/>
    <w:rsid w:val="00C2536D"/>
    <w:rsid w:val="00C2557F"/>
    <w:rsid w:val="00C259D7"/>
    <w:rsid w:val="00C25E47"/>
    <w:rsid w:val="00C25EDB"/>
    <w:rsid w:val="00C261D0"/>
    <w:rsid w:val="00C265C3"/>
    <w:rsid w:val="00C2661C"/>
    <w:rsid w:val="00C266AB"/>
    <w:rsid w:val="00C26801"/>
    <w:rsid w:val="00C2688B"/>
    <w:rsid w:val="00C268D8"/>
    <w:rsid w:val="00C26C21"/>
    <w:rsid w:val="00C26FC6"/>
    <w:rsid w:val="00C27346"/>
    <w:rsid w:val="00C27696"/>
    <w:rsid w:val="00C2776F"/>
    <w:rsid w:val="00C27A26"/>
    <w:rsid w:val="00C27C6D"/>
    <w:rsid w:val="00C27D0F"/>
    <w:rsid w:val="00C27D16"/>
    <w:rsid w:val="00C30048"/>
    <w:rsid w:val="00C30188"/>
    <w:rsid w:val="00C30265"/>
    <w:rsid w:val="00C302B5"/>
    <w:rsid w:val="00C304E9"/>
    <w:rsid w:val="00C30684"/>
    <w:rsid w:val="00C30A4D"/>
    <w:rsid w:val="00C30ABD"/>
    <w:rsid w:val="00C30AF6"/>
    <w:rsid w:val="00C30B3C"/>
    <w:rsid w:val="00C30C72"/>
    <w:rsid w:val="00C30E7B"/>
    <w:rsid w:val="00C311CA"/>
    <w:rsid w:val="00C31437"/>
    <w:rsid w:val="00C31470"/>
    <w:rsid w:val="00C31479"/>
    <w:rsid w:val="00C31A5A"/>
    <w:rsid w:val="00C3256D"/>
    <w:rsid w:val="00C32617"/>
    <w:rsid w:val="00C326A9"/>
    <w:rsid w:val="00C32928"/>
    <w:rsid w:val="00C32A0B"/>
    <w:rsid w:val="00C32D63"/>
    <w:rsid w:val="00C32FAF"/>
    <w:rsid w:val="00C32FC6"/>
    <w:rsid w:val="00C33060"/>
    <w:rsid w:val="00C336B4"/>
    <w:rsid w:val="00C337BE"/>
    <w:rsid w:val="00C339EF"/>
    <w:rsid w:val="00C33B18"/>
    <w:rsid w:val="00C33F05"/>
    <w:rsid w:val="00C342C6"/>
    <w:rsid w:val="00C34322"/>
    <w:rsid w:val="00C34383"/>
    <w:rsid w:val="00C34397"/>
    <w:rsid w:val="00C34592"/>
    <w:rsid w:val="00C3463C"/>
    <w:rsid w:val="00C34688"/>
    <w:rsid w:val="00C3495D"/>
    <w:rsid w:val="00C34F02"/>
    <w:rsid w:val="00C34FAE"/>
    <w:rsid w:val="00C35269"/>
    <w:rsid w:val="00C3546A"/>
    <w:rsid w:val="00C3549B"/>
    <w:rsid w:val="00C354E0"/>
    <w:rsid w:val="00C3569D"/>
    <w:rsid w:val="00C3597D"/>
    <w:rsid w:val="00C359EF"/>
    <w:rsid w:val="00C35A10"/>
    <w:rsid w:val="00C35AD3"/>
    <w:rsid w:val="00C35B4C"/>
    <w:rsid w:val="00C35FC7"/>
    <w:rsid w:val="00C36074"/>
    <w:rsid w:val="00C36732"/>
    <w:rsid w:val="00C36752"/>
    <w:rsid w:val="00C36771"/>
    <w:rsid w:val="00C36883"/>
    <w:rsid w:val="00C36A89"/>
    <w:rsid w:val="00C36B53"/>
    <w:rsid w:val="00C36BBB"/>
    <w:rsid w:val="00C36C9A"/>
    <w:rsid w:val="00C36D9F"/>
    <w:rsid w:val="00C36F98"/>
    <w:rsid w:val="00C37000"/>
    <w:rsid w:val="00C3704B"/>
    <w:rsid w:val="00C37179"/>
    <w:rsid w:val="00C37BC8"/>
    <w:rsid w:val="00C37EA2"/>
    <w:rsid w:val="00C37FC6"/>
    <w:rsid w:val="00C40110"/>
    <w:rsid w:val="00C40463"/>
    <w:rsid w:val="00C404B3"/>
    <w:rsid w:val="00C40595"/>
    <w:rsid w:val="00C406D5"/>
    <w:rsid w:val="00C40715"/>
    <w:rsid w:val="00C40722"/>
    <w:rsid w:val="00C408BE"/>
    <w:rsid w:val="00C40A5A"/>
    <w:rsid w:val="00C40BDA"/>
    <w:rsid w:val="00C4118D"/>
    <w:rsid w:val="00C41229"/>
    <w:rsid w:val="00C4124B"/>
    <w:rsid w:val="00C416A9"/>
    <w:rsid w:val="00C417FD"/>
    <w:rsid w:val="00C41A16"/>
    <w:rsid w:val="00C41AD9"/>
    <w:rsid w:val="00C41B11"/>
    <w:rsid w:val="00C41C28"/>
    <w:rsid w:val="00C41C9E"/>
    <w:rsid w:val="00C41D46"/>
    <w:rsid w:val="00C41F90"/>
    <w:rsid w:val="00C41FF8"/>
    <w:rsid w:val="00C42636"/>
    <w:rsid w:val="00C42708"/>
    <w:rsid w:val="00C42810"/>
    <w:rsid w:val="00C4286C"/>
    <w:rsid w:val="00C42A9A"/>
    <w:rsid w:val="00C42AEB"/>
    <w:rsid w:val="00C42F32"/>
    <w:rsid w:val="00C43049"/>
    <w:rsid w:val="00C43309"/>
    <w:rsid w:val="00C43342"/>
    <w:rsid w:val="00C43463"/>
    <w:rsid w:val="00C43471"/>
    <w:rsid w:val="00C43486"/>
    <w:rsid w:val="00C434AF"/>
    <w:rsid w:val="00C436E0"/>
    <w:rsid w:val="00C43741"/>
    <w:rsid w:val="00C43B64"/>
    <w:rsid w:val="00C43D8C"/>
    <w:rsid w:val="00C43DE0"/>
    <w:rsid w:val="00C43F0C"/>
    <w:rsid w:val="00C4401B"/>
    <w:rsid w:val="00C442BD"/>
    <w:rsid w:val="00C44462"/>
    <w:rsid w:val="00C448F2"/>
    <w:rsid w:val="00C44916"/>
    <w:rsid w:val="00C44970"/>
    <w:rsid w:val="00C44E40"/>
    <w:rsid w:val="00C44E88"/>
    <w:rsid w:val="00C45565"/>
    <w:rsid w:val="00C455D8"/>
    <w:rsid w:val="00C456C7"/>
    <w:rsid w:val="00C456DF"/>
    <w:rsid w:val="00C45F9D"/>
    <w:rsid w:val="00C45FEB"/>
    <w:rsid w:val="00C4623F"/>
    <w:rsid w:val="00C46502"/>
    <w:rsid w:val="00C4655A"/>
    <w:rsid w:val="00C46593"/>
    <w:rsid w:val="00C46606"/>
    <w:rsid w:val="00C466C3"/>
    <w:rsid w:val="00C46811"/>
    <w:rsid w:val="00C46867"/>
    <w:rsid w:val="00C46968"/>
    <w:rsid w:val="00C46CC7"/>
    <w:rsid w:val="00C46E39"/>
    <w:rsid w:val="00C46EC5"/>
    <w:rsid w:val="00C46FAE"/>
    <w:rsid w:val="00C47192"/>
    <w:rsid w:val="00C472D6"/>
    <w:rsid w:val="00C474E6"/>
    <w:rsid w:val="00C47571"/>
    <w:rsid w:val="00C4778D"/>
    <w:rsid w:val="00C477AE"/>
    <w:rsid w:val="00C478CE"/>
    <w:rsid w:val="00C47CFB"/>
    <w:rsid w:val="00C47D1E"/>
    <w:rsid w:val="00C47EF1"/>
    <w:rsid w:val="00C5019C"/>
    <w:rsid w:val="00C504FB"/>
    <w:rsid w:val="00C5060F"/>
    <w:rsid w:val="00C509AC"/>
    <w:rsid w:val="00C509CA"/>
    <w:rsid w:val="00C50B87"/>
    <w:rsid w:val="00C50FFB"/>
    <w:rsid w:val="00C51292"/>
    <w:rsid w:val="00C5151E"/>
    <w:rsid w:val="00C5156C"/>
    <w:rsid w:val="00C51AC3"/>
    <w:rsid w:val="00C51B74"/>
    <w:rsid w:val="00C51C80"/>
    <w:rsid w:val="00C51D7E"/>
    <w:rsid w:val="00C5218F"/>
    <w:rsid w:val="00C521F3"/>
    <w:rsid w:val="00C526F5"/>
    <w:rsid w:val="00C52BB0"/>
    <w:rsid w:val="00C52D05"/>
    <w:rsid w:val="00C52DAA"/>
    <w:rsid w:val="00C52F2D"/>
    <w:rsid w:val="00C531DE"/>
    <w:rsid w:val="00C53494"/>
    <w:rsid w:val="00C5370E"/>
    <w:rsid w:val="00C5381B"/>
    <w:rsid w:val="00C538CD"/>
    <w:rsid w:val="00C53A30"/>
    <w:rsid w:val="00C53D86"/>
    <w:rsid w:val="00C53DE5"/>
    <w:rsid w:val="00C53E2A"/>
    <w:rsid w:val="00C53ED3"/>
    <w:rsid w:val="00C53F67"/>
    <w:rsid w:val="00C54065"/>
    <w:rsid w:val="00C5407D"/>
    <w:rsid w:val="00C54191"/>
    <w:rsid w:val="00C5467F"/>
    <w:rsid w:val="00C546F7"/>
    <w:rsid w:val="00C54947"/>
    <w:rsid w:val="00C54A11"/>
    <w:rsid w:val="00C54D51"/>
    <w:rsid w:val="00C54DF9"/>
    <w:rsid w:val="00C550EE"/>
    <w:rsid w:val="00C5535A"/>
    <w:rsid w:val="00C554F7"/>
    <w:rsid w:val="00C5551A"/>
    <w:rsid w:val="00C555CD"/>
    <w:rsid w:val="00C5565F"/>
    <w:rsid w:val="00C5586E"/>
    <w:rsid w:val="00C558C0"/>
    <w:rsid w:val="00C5596F"/>
    <w:rsid w:val="00C55AFF"/>
    <w:rsid w:val="00C56074"/>
    <w:rsid w:val="00C56206"/>
    <w:rsid w:val="00C565C8"/>
    <w:rsid w:val="00C568EC"/>
    <w:rsid w:val="00C569FB"/>
    <w:rsid w:val="00C56C1C"/>
    <w:rsid w:val="00C56D54"/>
    <w:rsid w:val="00C56EFD"/>
    <w:rsid w:val="00C57303"/>
    <w:rsid w:val="00C573F2"/>
    <w:rsid w:val="00C57614"/>
    <w:rsid w:val="00C579B6"/>
    <w:rsid w:val="00C57C7D"/>
    <w:rsid w:val="00C60170"/>
    <w:rsid w:val="00C6038F"/>
    <w:rsid w:val="00C60432"/>
    <w:rsid w:val="00C6044B"/>
    <w:rsid w:val="00C6045F"/>
    <w:rsid w:val="00C609D2"/>
    <w:rsid w:val="00C60DBB"/>
    <w:rsid w:val="00C60F7D"/>
    <w:rsid w:val="00C60F9D"/>
    <w:rsid w:val="00C61303"/>
    <w:rsid w:val="00C6149A"/>
    <w:rsid w:val="00C614FD"/>
    <w:rsid w:val="00C617EE"/>
    <w:rsid w:val="00C61BC1"/>
    <w:rsid w:val="00C61BED"/>
    <w:rsid w:val="00C61BF5"/>
    <w:rsid w:val="00C61DA5"/>
    <w:rsid w:val="00C61F93"/>
    <w:rsid w:val="00C62108"/>
    <w:rsid w:val="00C621E8"/>
    <w:rsid w:val="00C62355"/>
    <w:rsid w:val="00C62427"/>
    <w:rsid w:val="00C62554"/>
    <w:rsid w:val="00C62896"/>
    <w:rsid w:val="00C62A72"/>
    <w:rsid w:val="00C62B10"/>
    <w:rsid w:val="00C62F9B"/>
    <w:rsid w:val="00C6303A"/>
    <w:rsid w:val="00C635BD"/>
    <w:rsid w:val="00C638D6"/>
    <w:rsid w:val="00C63A1A"/>
    <w:rsid w:val="00C63AE9"/>
    <w:rsid w:val="00C63E9D"/>
    <w:rsid w:val="00C63F3E"/>
    <w:rsid w:val="00C63FAC"/>
    <w:rsid w:val="00C64451"/>
    <w:rsid w:val="00C644E1"/>
    <w:rsid w:val="00C64524"/>
    <w:rsid w:val="00C64604"/>
    <w:rsid w:val="00C6470D"/>
    <w:rsid w:val="00C6472C"/>
    <w:rsid w:val="00C64A24"/>
    <w:rsid w:val="00C64A96"/>
    <w:rsid w:val="00C64C81"/>
    <w:rsid w:val="00C64E1B"/>
    <w:rsid w:val="00C64FD8"/>
    <w:rsid w:val="00C65015"/>
    <w:rsid w:val="00C650B6"/>
    <w:rsid w:val="00C651B7"/>
    <w:rsid w:val="00C651F7"/>
    <w:rsid w:val="00C6538B"/>
    <w:rsid w:val="00C654C5"/>
    <w:rsid w:val="00C656C0"/>
    <w:rsid w:val="00C659C1"/>
    <w:rsid w:val="00C65CB3"/>
    <w:rsid w:val="00C65DDE"/>
    <w:rsid w:val="00C65F8F"/>
    <w:rsid w:val="00C66320"/>
    <w:rsid w:val="00C663AE"/>
    <w:rsid w:val="00C66516"/>
    <w:rsid w:val="00C67174"/>
    <w:rsid w:val="00C6726C"/>
    <w:rsid w:val="00C67287"/>
    <w:rsid w:val="00C67627"/>
    <w:rsid w:val="00C67AE8"/>
    <w:rsid w:val="00C67BE6"/>
    <w:rsid w:val="00C67D39"/>
    <w:rsid w:val="00C67DB5"/>
    <w:rsid w:val="00C7004A"/>
    <w:rsid w:val="00C701D6"/>
    <w:rsid w:val="00C70588"/>
    <w:rsid w:val="00C705CF"/>
    <w:rsid w:val="00C70631"/>
    <w:rsid w:val="00C70659"/>
    <w:rsid w:val="00C7077D"/>
    <w:rsid w:val="00C70A36"/>
    <w:rsid w:val="00C70C18"/>
    <w:rsid w:val="00C70EEE"/>
    <w:rsid w:val="00C70F62"/>
    <w:rsid w:val="00C71022"/>
    <w:rsid w:val="00C713A5"/>
    <w:rsid w:val="00C715A3"/>
    <w:rsid w:val="00C715E9"/>
    <w:rsid w:val="00C717EE"/>
    <w:rsid w:val="00C7193A"/>
    <w:rsid w:val="00C71ACE"/>
    <w:rsid w:val="00C71C33"/>
    <w:rsid w:val="00C71D22"/>
    <w:rsid w:val="00C71E89"/>
    <w:rsid w:val="00C72149"/>
    <w:rsid w:val="00C722B8"/>
    <w:rsid w:val="00C72446"/>
    <w:rsid w:val="00C72538"/>
    <w:rsid w:val="00C7264D"/>
    <w:rsid w:val="00C726A2"/>
    <w:rsid w:val="00C727A3"/>
    <w:rsid w:val="00C729E9"/>
    <w:rsid w:val="00C72BA4"/>
    <w:rsid w:val="00C72CDD"/>
    <w:rsid w:val="00C730DA"/>
    <w:rsid w:val="00C73461"/>
    <w:rsid w:val="00C7358F"/>
    <w:rsid w:val="00C73673"/>
    <w:rsid w:val="00C73842"/>
    <w:rsid w:val="00C738BB"/>
    <w:rsid w:val="00C738FB"/>
    <w:rsid w:val="00C7397B"/>
    <w:rsid w:val="00C73B1F"/>
    <w:rsid w:val="00C73B53"/>
    <w:rsid w:val="00C73CD5"/>
    <w:rsid w:val="00C73E91"/>
    <w:rsid w:val="00C73F84"/>
    <w:rsid w:val="00C74400"/>
    <w:rsid w:val="00C744A8"/>
    <w:rsid w:val="00C74979"/>
    <w:rsid w:val="00C749CD"/>
    <w:rsid w:val="00C74A68"/>
    <w:rsid w:val="00C74A70"/>
    <w:rsid w:val="00C74DF8"/>
    <w:rsid w:val="00C74E5A"/>
    <w:rsid w:val="00C7533C"/>
    <w:rsid w:val="00C7547C"/>
    <w:rsid w:val="00C75491"/>
    <w:rsid w:val="00C7559E"/>
    <w:rsid w:val="00C7563F"/>
    <w:rsid w:val="00C756F2"/>
    <w:rsid w:val="00C7583E"/>
    <w:rsid w:val="00C759A2"/>
    <w:rsid w:val="00C75A3E"/>
    <w:rsid w:val="00C75AF8"/>
    <w:rsid w:val="00C75D84"/>
    <w:rsid w:val="00C75EB5"/>
    <w:rsid w:val="00C75EDD"/>
    <w:rsid w:val="00C75FFB"/>
    <w:rsid w:val="00C76402"/>
    <w:rsid w:val="00C7678B"/>
    <w:rsid w:val="00C76B01"/>
    <w:rsid w:val="00C76C6D"/>
    <w:rsid w:val="00C76F35"/>
    <w:rsid w:val="00C77057"/>
    <w:rsid w:val="00C77102"/>
    <w:rsid w:val="00C775CD"/>
    <w:rsid w:val="00C7765E"/>
    <w:rsid w:val="00C777BF"/>
    <w:rsid w:val="00C77C12"/>
    <w:rsid w:val="00C77DE9"/>
    <w:rsid w:val="00C77E92"/>
    <w:rsid w:val="00C77E96"/>
    <w:rsid w:val="00C8037D"/>
    <w:rsid w:val="00C80679"/>
    <w:rsid w:val="00C806A3"/>
    <w:rsid w:val="00C80BBE"/>
    <w:rsid w:val="00C80D32"/>
    <w:rsid w:val="00C812C3"/>
    <w:rsid w:val="00C8132B"/>
    <w:rsid w:val="00C814D1"/>
    <w:rsid w:val="00C81A40"/>
    <w:rsid w:val="00C81C08"/>
    <w:rsid w:val="00C81C4D"/>
    <w:rsid w:val="00C81DE9"/>
    <w:rsid w:val="00C81F3D"/>
    <w:rsid w:val="00C8209C"/>
    <w:rsid w:val="00C82195"/>
    <w:rsid w:val="00C82561"/>
    <w:rsid w:val="00C82579"/>
    <w:rsid w:val="00C828F4"/>
    <w:rsid w:val="00C82ABC"/>
    <w:rsid w:val="00C82B3E"/>
    <w:rsid w:val="00C83183"/>
    <w:rsid w:val="00C83197"/>
    <w:rsid w:val="00C83E4E"/>
    <w:rsid w:val="00C83EFF"/>
    <w:rsid w:val="00C83F3E"/>
    <w:rsid w:val="00C8410C"/>
    <w:rsid w:val="00C8420B"/>
    <w:rsid w:val="00C84328"/>
    <w:rsid w:val="00C843AE"/>
    <w:rsid w:val="00C84591"/>
    <w:rsid w:val="00C84593"/>
    <w:rsid w:val="00C845A5"/>
    <w:rsid w:val="00C8469A"/>
    <w:rsid w:val="00C84823"/>
    <w:rsid w:val="00C848F4"/>
    <w:rsid w:val="00C849BD"/>
    <w:rsid w:val="00C84DDF"/>
    <w:rsid w:val="00C8514D"/>
    <w:rsid w:val="00C85348"/>
    <w:rsid w:val="00C85391"/>
    <w:rsid w:val="00C85609"/>
    <w:rsid w:val="00C858C1"/>
    <w:rsid w:val="00C85AA0"/>
    <w:rsid w:val="00C8604F"/>
    <w:rsid w:val="00C86109"/>
    <w:rsid w:val="00C8617F"/>
    <w:rsid w:val="00C863D6"/>
    <w:rsid w:val="00C8646B"/>
    <w:rsid w:val="00C86783"/>
    <w:rsid w:val="00C86CF3"/>
    <w:rsid w:val="00C86E2D"/>
    <w:rsid w:val="00C86E4A"/>
    <w:rsid w:val="00C87152"/>
    <w:rsid w:val="00C872DA"/>
    <w:rsid w:val="00C873EC"/>
    <w:rsid w:val="00C8745B"/>
    <w:rsid w:val="00C875C8"/>
    <w:rsid w:val="00C87A6B"/>
    <w:rsid w:val="00C87A8E"/>
    <w:rsid w:val="00C87A94"/>
    <w:rsid w:val="00C87B64"/>
    <w:rsid w:val="00C87D70"/>
    <w:rsid w:val="00C87E67"/>
    <w:rsid w:val="00C87E96"/>
    <w:rsid w:val="00C87FFB"/>
    <w:rsid w:val="00C90068"/>
    <w:rsid w:val="00C901DF"/>
    <w:rsid w:val="00C90213"/>
    <w:rsid w:val="00C90293"/>
    <w:rsid w:val="00C90420"/>
    <w:rsid w:val="00C90709"/>
    <w:rsid w:val="00C90AD2"/>
    <w:rsid w:val="00C90BB0"/>
    <w:rsid w:val="00C90C1F"/>
    <w:rsid w:val="00C90E78"/>
    <w:rsid w:val="00C90F8C"/>
    <w:rsid w:val="00C91177"/>
    <w:rsid w:val="00C912CF"/>
    <w:rsid w:val="00C9138D"/>
    <w:rsid w:val="00C913A0"/>
    <w:rsid w:val="00C91459"/>
    <w:rsid w:val="00C9162E"/>
    <w:rsid w:val="00C91783"/>
    <w:rsid w:val="00C9192C"/>
    <w:rsid w:val="00C91AB3"/>
    <w:rsid w:val="00C91C0F"/>
    <w:rsid w:val="00C91C96"/>
    <w:rsid w:val="00C91C99"/>
    <w:rsid w:val="00C91D4D"/>
    <w:rsid w:val="00C91F75"/>
    <w:rsid w:val="00C9220B"/>
    <w:rsid w:val="00C922EC"/>
    <w:rsid w:val="00C922F2"/>
    <w:rsid w:val="00C92420"/>
    <w:rsid w:val="00C92441"/>
    <w:rsid w:val="00C927A7"/>
    <w:rsid w:val="00C928C9"/>
    <w:rsid w:val="00C92998"/>
    <w:rsid w:val="00C92B43"/>
    <w:rsid w:val="00C92C23"/>
    <w:rsid w:val="00C92D82"/>
    <w:rsid w:val="00C92DD4"/>
    <w:rsid w:val="00C92ECE"/>
    <w:rsid w:val="00C92EDA"/>
    <w:rsid w:val="00C92F88"/>
    <w:rsid w:val="00C934FB"/>
    <w:rsid w:val="00C9367A"/>
    <w:rsid w:val="00C9368A"/>
    <w:rsid w:val="00C93722"/>
    <w:rsid w:val="00C93844"/>
    <w:rsid w:val="00C9388E"/>
    <w:rsid w:val="00C93BDF"/>
    <w:rsid w:val="00C94281"/>
    <w:rsid w:val="00C944CB"/>
    <w:rsid w:val="00C94522"/>
    <w:rsid w:val="00C946E8"/>
    <w:rsid w:val="00C94BC9"/>
    <w:rsid w:val="00C9502A"/>
    <w:rsid w:val="00C95107"/>
    <w:rsid w:val="00C9549E"/>
    <w:rsid w:val="00C95A2B"/>
    <w:rsid w:val="00C95AF5"/>
    <w:rsid w:val="00C95BA0"/>
    <w:rsid w:val="00C95BD8"/>
    <w:rsid w:val="00C95C58"/>
    <w:rsid w:val="00C9623A"/>
    <w:rsid w:val="00C9645A"/>
    <w:rsid w:val="00C9659D"/>
    <w:rsid w:val="00C965D1"/>
    <w:rsid w:val="00C96936"/>
    <w:rsid w:val="00C96F4B"/>
    <w:rsid w:val="00C97141"/>
    <w:rsid w:val="00C97300"/>
    <w:rsid w:val="00C973D8"/>
    <w:rsid w:val="00C9790C"/>
    <w:rsid w:val="00C97C24"/>
    <w:rsid w:val="00CA0011"/>
    <w:rsid w:val="00CA0012"/>
    <w:rsid w:val="00CA003A"/>
    <w:rsid w:val="00CA0089"/>
    <w:rsid w:val="00CA038C"/>
    <w:rsid w:val="00CA068A"/>
    <w:rsid w:val="00CA07AC"/>
    <w:rsid w:val="00CA09E9"/>
    <w:rsid w:val="00CA0C76"/>
    <w:rsid w:val="00CA0F7E"/>
    <w:rsid w:val="00CA11BA"/>
    <w:rsid w:val="00CA1323"/>
    <w:rsid w:val="00CA1324"/>
    <w:rsid w:val="00CA13D3"/>
    <w:rsid w:val="00CA1431"/>
    <w:rsid w:val="00CA197B"/>
    <w:rsid w:val="00CA1A12"/>
    <w:rsid w:val="00CA1A6E"/>
    <w:rsid w:val="00CA1E90"/>
    <w:rsid w:val="00CA1F13"/>
    <w:rsid w:val="00CA210C"/>
    <w:rsid w:val="00CA215C"/>
    <w:rsid w:val="00CA22D8"/>
    <w:rsid w:val="00CA2414"/>
    <w:rsid w:val="00CA26E0"/>
    <w:rsid w:val="00CA360C"/>
    <w:rsid w:val="00CA3833"/>
    <w:rsid w:val="00CA3A00"/>
    <w:rsid w:val="00CA3B25"/>
    <w:rsid w:val="00CA3B51"/>
    <w:rsid w:val="00CA3BA8"/>
    <w:rsid w:val="00CA3C5B"/>
    <w:rsid w:val="00CA4060"/>
    <w:rsid w:val="00CA40C9"/>
    <w:rsid w:val="00CA4488"/>
    <w:rsid w:val="00CA44F8"/>
    <w:rsid w:val="00CA45CA"/>
    <w:rsid w:val="00CA4616"/>
    <w:rsid w:val="00CA4694"/>
    <w:rsid w:val="00CA48FA"/>
    <w:rsid w:val="00CA4DE1"/>
    <w:rsid w:val="00CA55D9"/>
    <w:rsid w:val="00CA5985"/>
    <w:rsid w:val="00CA5B12"/>
    <w:rsid w:val="00CA5D2F"/>
    <w:rsid w:val="00CA5E19"/>
    <w:rsid w:val="00CA627A"/>
    <w:rsid w:val="00CA644B"/>
    <w:rsid w:val="00CA64FF"/>
    <w:rsid w:val="00CA6A1E"/>
    <w:rsid w:val="00CA6AE6"/>
    <w:rsid w:val="00CA6EF6"/>
    <w:rsid w:val="00CA6FC8"/>
    <w:rsid w:val="00CA7064"/>
    <w:rsid w:val="00CA743C"/>
    <w:rsid w:val="00CA75DD"/>
    <w:rsid w:val="00CA7662"/>
    <w:rsid w:val="00CA76CC"/>
    <w:rsid w:val="00CA7B81"/>
    <w:rsid w:val="00CA7D56"/>
    <w:rsid w:val="00CA7FB2"/>
    <w:rsid w:val="00CB06BC"/>
    <w:rsid w:val="00CB0A03"/>
    <w:rsid w:val="00CB0EAE"/>
    <w:rsid w:val="00CB1065"/>
    <w:rsid w:val="00CB1486"/>
    <w:rsid w:val="00CB15E0"/>
    <w:rsid w:val="00CB1D95"/>
    <w:rsid w:val="00CB1DAC"/>
    <w:rsid w:val="00CB1DBA"/>
    <w:rsid w:val="00CB1DD3"/>
    <w:rsid w:val="00CB227D"/>
    <w:rsid w:val="00CB2566"/>
    <w:rsid w:val="00CB28BF"/>
    <w:rsid w:val="00CB2941"/>
    <w:rsid w:val="00CB2B2D"/>
    <w:rsid w:val="00CB2E38"/>
    <w:rsid w:val="00CB3002"/>
    <w:rsid w:val="00CB3308"/>
    <w:rsid w:val="00CB348D"/>
    <w:rsid w:val="00CB354F"/>
    <w:rsid w:val="00CB3595"/>
    <w:rsid w:val="00CB3815"/>
    <w:rsid w:val="00CB3D41"/>
    <w:rsid w:val="00CB3E2C"/>
    <w:rsid w:val="00CB4524"/>
    <w:rsid w:val="00CB488C"/>
    <w:rsid w:val="00CB4A93"/>
    <w:rsid w:val="00CB4D88"/>
    <w:rsid w:val="00CB587C"/>
    <w:rsid w:val="00CB5A43"/>
    <w:rsid w:val="00CB5C83"/>
    <w:rsid w:val="00CB5F42"/>
    <w:rsid w:val="00CB5F89"/>
    <w:rsid w:val="00CB6042"/>
    <w:rsid w:val="00CB6194"/>
    <w:rsid w:val="00CB6CF6"/>
    <w:rsid w:val="00CB6E26"/>
    <w:rsid w:val="00CB6E9A"/>
    <w:rsid w:val="00CB70A4"/>
    <w:rsid w:val="00CB72F3"/>
    <w:rsid w:val="00CB7389"/>
    <w:rsid w:val="00CB7458"/>
    <w:rsid w:val="00CB75E6"/>
    <w:rsid w:val="00CB7689"/>
    <w:rsid w:val="00CB7955"/>
    <w:rsid w:val="00CB7A31"/>
    <w:rsid w:val="00CB7A96"/>
    <w:rsid w:val="00CB7ABA"/>
    <w:rsid w:val="00CB7CB3"/>
    <w:rsid w:val="00CB7D77"/>
    <w:rsid w:val="00CB7E4A"/>
    <w:rsid w:val="00CC0005"/>
    <w:rsid w:val="00CC0045"/>
    <w:rsid w:val="00CC01A9"/>
    <w:rsid w:val="00CC0299"/>
    <w:rsid w:val="00CC03E0"/>
    <w:rsid w:val="00CC0496"/>
    <w:rsid w:val="00CC055D"/>
    <w:rsid w:val="00CC067E"/>
    <w:rsid w:val="00CC0856"/>
    <w:rsid w:val="00CC09C0"/>
    <w:rsid w:val="00CC0A45"/>
    <w:rsid w:val="00CC0B47"/>
    <w:rsid w:val="00CC0BC7"/>
    <w:rsid w:val="00CC0BE5"/>
    <w:rsid w:val="00CC0EF8"/>
    <w:rsid w:val="00CC1041"/>
    <w:rsid w:val="00CC10AA"/>
    <w:rsid w:val="00CC1419"/>
    <w:rsid w:val="00CC1C0D"/>
    <w:rsid w:val="00CC1DCE"/>
    <w:rsid w:val="00CC2071"/>
    <w:rsid w:val="00CC208E"/>
    <w:rsid w:val="00CC2126"/>
    <w:rsid w:val="00CC2450"/>
    <w:rsid w:val="00CC2463"/>
    <w:rsid w:val="00CC265E"/>
    <w:rsid w:val="00CC2B52"/>
    <w:rsid w:val="00CC2BF7"/>
    <w:rsid w:val="00CC2E1A"/>
    <w:rsid w:val="00CC30BE"/>
    <w:rsid w:val="00CC3189"/>
    <w:rsid w:val="00CC31CD"/>
    <w:rsid w:val="00CC3294"/>
    <w:rsid w:val="00CC33E6"/>
    <w:rsid w:val="00CC3776"/>
    <w:rsid w:val="00CC3867"/>
    <w:rsid w:val="00CC3B2F"/>
    <w:rsid w:val="00CC3C1B"/>
    <w:rsid w:val="00CC3E71"/>
    <w:rsid w:val="00CC4010"/>
    <w:rsid w:val="00CC4063"/>
    <w:rsid w:val="00CC4067"/>
    <w:rsid w:val="00CC4227"/>
    <w:rsid w:val="00CC45C1"/>
    <w:rsid w:val="00CC4841"/>
    <w:rsid w:val="00CC4889"/>
    <w:rsid w:val="00CC4A0F"/>
    <w:rsid w:val="00CC4A87"/>
    <w:rsid w:val="00CC4B52"/>
    <w:rsid w:val="00CC4B96"/>
    <w:rsid w:val="00CC4BB9"/>
    <w:rsid w:val="00CC4FED"/>
    <w:rsid w:val="00CC54B7"/>
    <w:rsid w:val="00CC54F8"/>
    <w:rsid w:val="00CC5567"/>
    <w:rsid w:val="00CC5591"/>
    <w:rsid w:val="00CC59D1"/>
    <w:rsid w:val="00CC5BB4"/>
    <w:rsid w:val="00CC5C2A"/>
    <w:rsid w:val="00CC5D5E"/>
    <w:rsid w:val="00CC5E2A"/>
    <w:rsid w:val="00CC5F33"/>
    <w:rsid w:val="00CC604B"/>
    <w:rsid w:val="00CC6089"/>
    <w:rsid w:val="00CC61AE"/>
    <w:rsid w:val="00CC675E"/>
    <w:rsid w:val="00CC6881"/>
    <w:rsid w:val="00CC69FE"/>
    <w:rsid w:val="00CC703E"/>
    <w:rsid w:val="00CC707E"/>
    <w:rsid w:val="00CC71CC"/>
    <w:rsid w:val="00CC7216"/>
    <w:rsid w:val="00CC7268"/>
    <w:rsid w:val="00CC74FA"/>
    <w:rsid w:val="00CC788B"/>
    <w:rsid w:val="00CC7A54"/>
    <w:rsid w:val="00CC7C76"/>
    <w:rsid w:val="00CC7CC6"/>
    <w:rsid w:val="00CD01E8"/>
    <w:rsid w:val="00CD0235"/>
    <w:rsid w:val="00CD027C"/>
    <w:rsid w:val="00CD0407"/>
    <w:rsid w:val="00CD0447"/>
    <w:rsid w:val="00CD05B1"/>
    <w:rsid w:val="00CD0735"/>
    <w:rsid w:val="00CD087F"/>
    <w:rsid w:val="00CD0B3E"/>
    <w:rsid w:val="00CD0DF3"/>
    <w:rsid w:val="00CD11A1"/>
    <w:rsid w:val="00CD13D2"/>
    <w:rsid w:val="00CD144C"/>
    <w:rsid w:val="00CD162A"/>
    <w:rsid w:val="00CD19AD"/>
    <w:rsid w:val="00CD1A6D"/>
    <w:rsid w:val="00CD1BC6"/>
    <w:rsid w:val="00CD1C7E"/>
    <w:rsid w:val="00CD1CCE"/>
    <w:rsid w:val="00CD1D09"/>
    <w:rsid w:val="00CD1DDE"/>
    <w:rsid w:val="00CD2016"/>
    <w:rsid w:val="00CD205C"/>
    <w:rsid w:val="00CD207D"/>
    <w:rsid w:val="00CD20B2"/>
    <w:rsid w:val="00CD2401"/>
    <w:rsid w:val="00CD2581"/>
    <w:rsid w:val="00CD275A"/>
    <w:rsid w:val="00CD2993"/>
    <w:rsid w:val="00CD3084"/>
    <w:rsid w:val="00CD32C1"/>
    <w:rsid w:val="00CD34BC"/>
    <w:rsid w:val="00CD358F"/>
    <w:rsid w:val="00CD38A0"/>
    <w:rsid w:val="00CD3A82"/>
    <w:rsid w:val="00CD3A94"/>
    <w:rsid w:val="00CD3B3C"/>
    <w:rsid w:val="00CD3E1D"/>
    <w:rsid w:val="00CD3F61"/>
    <w:rsid w:val="00CD4239"/>
    <w:rsid w:val="00CD4363"/>
    <w:rsid w:val="00CD4471"/>
    <w:rsid w:val="00CD499E"/>
    <w:rsid w:val="00CD4B37"/>
    <w:rsid w:val="00CD4B9A"/>
    <w:rsid w:val="00CD4C26"/>
    <w:rsid w:val="00CD521A"/>
    <w:rsid w:val="00CD5600"/>
    <w:rsid w:val="00CD56E2"/>
    <w:rsid w:val="00CD5704"/>
    <w:rsid w:val="00CD5A1A"/>
    <w:rsid w:val="00CD5AD8"/>
    <w:rsid w:val="00CD5BE9"/>
    <w:rsid w:val="00CD5D8D"/>
    <w:rsid w:val="00CD5DEE"/>
    <w:rsid w:val="00CD5F64"/>
    <w:rsid w:val="00CD651F"/>
    <w:rsid w:val="00CD6623"/>
    <w:rsid w:val="00CD6AFE"/>
    <w:rsid w:val="00CD6C8C"/>
    <w:rsid w:val="00CD6CBB"/>
    <w:rsid w:val="00CD6DE1"/>
    <w:rsid w:val="00CD6E22"/>
    <w:rsid w:val="00CD7019"/>
    <w:rsid w:val="00CD70FC"/>
    <w:rsid w:val="00CD712B"/>
    <w:rsid w:val="00CD744D"/>
    <w:rsid w:val="00CD75AA"/>
    <w:rsid w:val="00CD7609"/>
    <w:rsid w:val="00CD77EE"/>
    <w:rsid w:val="00CD7829"/>
    <w:rsid w:val="00CD7871"/>
    <w:rsid w:val="00CD78F2"/>
    <w:rsid w:val="00CD7929"/>
    <w:rsid w:val="00CD7B71"/>
    <w:rsid w:val="00CD7C7B"/>
    <w:rsid w:val="00CE064A"/>
    <w:rsid w:val="00CE09A2"/>
    <w:rsid w:val="00CE0A63"/>
    <w:rsid w:val="00CE0CED"/>
    <w:rsid w:val="00CE1090"/>
    <w:rsid w:val="00CE110C"/>
    <w:rsid w:val="00CE13BB"/>
    <w:rsid w:val="00CE1507"/>
    <w:rsid w:val="00CE169B"/>
    <w:rsid w:val="00CE175A"/>
    <w:rsid w:val="00CE1889"/>
    <w:rsid w:val="00CE1902"/>
    <w:rsid w:val="00CE1A73"/>
    <w:rsid w:val="00CE1CFF"/>
    <w:rsid w:val="00CE1D2C"/>
    <w:rsid w:val="00CE1F68"/>
    <w:rsid w:val="00CE21B9"/>
    <w:rsid w:val="00CE2318"/>
    <w:rsid w:val="00CE23BF"/>
    <w:rsid w:val="00CE2741"/>
    <w:rsid w:val="00CE2772"/>
    <w:rsid w:val="00CE27E0"/>
    <w:rsid w:val="00CE2B8F"/>
    <w:rsid w:val="00CE31B7"/>
    <w:rsid w:val="00CE3216"/>
    <w:rsid w:val="00CE32AF"/>
    <w:rsid w:val="00CE3360"/>
    <w:rsid w:val="00CE3618"/>
    <w:rsid w:val="00CE3644"/>
    <w:rsid w:val="00CE3678"/>
    <w:rsid w:val="00CE36FB"/>
    <w:rsid w:val="00CE38E5"/>
    <w:rsid w:val="00CE3961"/>
    <w:rsid w:val="00CE3AAA"/>
    <w:rsid w:val="00CE3E1B"/>
    <w:rsid w:val="00CE42B4"/>
    <w:rsid w:val="00CE4454"/>
    <w:rsid w:val="00CE4609"/>
    <w:rsid w:val="00CE46E1"/>
    <w:rsid w:val="00CE474D"/>
    <w:rsid w:val="00CE4A68"/>
    <w:rsid w:val="00CE4B2B"/>
    <w:rsid w:val="00CE4D14"/>
    <w:rsid w:val="00CE4D72"/>
    <w:rsid w:val="00CE5270"/>
    <w:rsid w:val="00CE528C"/>
    <w:rsid w:val="00CE556C"/>
    <w:rsid w:val="00CE5784"/>
    <w:rsid w:val="00CE58EA"/>
    <w:rsid w:val="00CE5961"/>
    <w:rsid w:val="00CE59F1"/>
    <w:rsid w:val="00CE5B17"/>
    <w:rsid w:val="00CE5B53"/>
    <w:rsid w:val="00CE6069"/>
    <w:rsid w:val="00CE6169"/>
    <w:rsid w:val="00CE62F2"/>
    <w:rsid w:val="00CE66D8"/>
    <w:rsid w:val="00CE679A"/>
    <w:rsid w:val="00CE6897"/>
    <w:rsid w:val="00CE692C"/>
    <w:rsid w:val="00CE6D9D"/>
    <w:rsid w:val="00CE6FC3"/>
    <w:rsid w:val="00CE71B7"/>
    <w:rsid w:val="00CE78A8"/>
    <w:rsid w:val="00CE79D7"/>
    <w:rsid w:val="00CE7C7F"/>
    <w:rsid w:val="00CE7E1F"/>
    <w:rsid w:val="00CE7EB4"/>
    <w:rsid w:val="00CE7FB8"/>
    <w:rsid w:val="00CF0159"/>
    <w:rsid w:val="00CF03A6"/>
    <w:rsid w:val="00CF0476"/>
    <w:rsid w:val="00CF047A"/>
    <w:rsid w:val="00CF0678"/>
    <w:rsid w:val="00CF073D"/>
    <w:rsid w:val="00CF0A52"/>
    <w:rsid w:val="00CF0BE9"/>
    <w:rsid w:val="00CF0DCD"/>
    <w:rsid w:val="00CF100A"/>
    <w:rsid w:val="00CF1234"/>
    <w:rsid w:val="00CF1382"/>
    <w:rsid w:val="00CF154C"/>
    <w:rsid w:val="00CF1EE2"/>
    <w:rsid w:val="00CF21FC"/>
    <w:rsid w:val="00CF254E"/>
    <w:rsid w:val="00CF2565"/>
    <w:rsid w:val="00CF29C5"/>
    <w:rsid w:val="00CF2B63"/>
    <w:rsid w:val="00CF2F07"/>
    <w:rsid w:val="00CF31B5"/>
    <w:rsid w:val="00CF3364"/>
    <w:rsid w:val="00CF3595"/>
    <w:rsid w:val="00CF3759"/>
    <w:rsid w:val="00CF37B7"/>
    <w:rsid w:val="00CF37BD"/>
    <w:rsid w:val="00CF3876"/>
    <w:rsid w:val="00CF3CDF"/>
    <w:rsid w:val="00CF41DC"/>
    <w:rsid w:val="00CF4250"/>
    <w:rsid w:val="00CF427B"/>
    <w:rsid w:val="00CF4330"/>
    <w:rsid w:val="00CF4670"/>
    <w:rsid w:val="00CF4716"/>
    <w:rsid w:val="00CF48E1"/>
    <w:rsid w:val="00CF48E4"/>
    <w:rsid w:val="00CF4B72"/>
    <w:rsid w:val="00CF4DD0"/>
    <w:rsid w:val="00CF4E34"/>
    <w:rsid w:val="00CF4FA4"/>
    <w:rsid w:val="00CF5077"/>
    <w:rsid w:val="00CF512C"/>
    <w:rsid w:val="00CF53E2"/>
    <w:rsid w:val="00CF54E5"/>
    <w:rsid w:val="00CF551E"/>
    <w:rsid w:val="00CF5544"/>
    <w:rsid w:val="00CF55C4"/>
    <w:rsid w:val="00CF589B"/>
    <w:rsid w:val="00CF5926"/>
    <w:rsid w:val="00CF5B51"/>
    <w:rsid w:val="00CF5BE8"/>
    <w:rsid w:val="00CF5BF8"/>
    <w:rsid w:val="00CF5CEE"/>
    <w:rsid w:val="00CF6067"/>
    <w:rsid w:val="00CF61B8"/>
    <w:rsid w:val="00CF62A6"/>
    <w:rsid w:val="00CF6560"/>
    <w:rsid w:val="00CF6659"/>
    <w:rsid w:val="00CF681F"/>
    <w:rsid w:val="00CF6883"/>
    <w:rsid w:val="00CF6895"/>
    <w:rsid w:val="00CF6D38"/>
    <w:rsid w:val="00CF6DFE"/>
    <w:rsid w:val="00CF7084"/>
    <w:rsid w:val="00CF7422"/>
    <w:rsid w:val="00CF7632"/>
    <w:rsid w:val="00CF7966"/>
    <w:rsid w:val="00CF7A36"/>
    <w:rsid w:val="00CF7EB5"/>
    <w:rsid w:val="00CF7F61"/>
    <w:rsid w:val="00D00090"/>
    <w:rsid w:val="00D0010A"/>
    <w:rsid w:val="00D0012C"/>
    <w:rsid w:val="00D001F2"/>
    <w:rsid w:val="00D0035D"/>
    <w:rsid w:val="00D0045D"/>
    <w:rsid w:val="00D00967"/>
    <w:rsid w:val="00D00C3A"/>
    <w:rsid w:val="00D00C95"/>
    <w:rsid w:val="00D00F27"/>
    <w:rsid w:val="00D0101F"/>
    <w:rsid w:val="00D01472"/>
    <w:rsid w:val="00D017E0"/>
    <w:rsid w:val="00D01C72"/>
    <w:rsid w:val="00D01C88"/>
    <w:rsid w:val="00D020C8"/>
    <w:rsid w:val="00D02516"/>
    <w:rsid w:val="00D02545"/>
    <w:rsid w:val="00D028D6"/>
    <w:rsid w:val="00D02900"/>
    <w:rsid w:val="00D02D41"/>
    <w:rsid w:val="00D02DC7"/>
    <w:rsid w:val="00D02E3F"/>
    <w:rsid w:val="00D02E81"/>
    <w:rsid w:val="00D03198"/>
    <w:rsid w:val="00D033BC"/>
    <w:rsid w:val="00D03414"/>
    <w:rsid w:val="00D03505"/>
    <w:rsid w:val="00D035AE"/>
    <w:rsid w:val="00D03A40"/>
    <w:rsid w:val="00D03B6E"/>
    <w:rsid w:val="00D03BEF"/>
    <w:rsid w:val="00D03F41"/>
    <w:rsid w:val="00D0402C"/>
    <w:rsid w:val="00D04058"/>
    <w:rsid w:val="00D047ED"/>
    <w:rsid w:val="00D049CC"/>
    <w:rsid w:val="00D04E8C"/>
    <w:rsid w:val="00D05580"/>
    <w:rsid w:val="00D055A5"/>
    <w:rsid w:val="00D05CBD"/>
    <w:rsid w:val="00D05E43"/>
    <w:rsid w:val="00D060B7"/>
    <w:rsid w:val="00D064C9"/>
    <w:rsid w:val="00D06656"/>
    <w:rsid w:val="00D06A50"/>
    <w:rsid w:val="00D06D63"/>
    <w:rsid w:val="00D07044"/>
    <w:rsid w:val="00D0730E"/>
    <w:rsid w:val="00D0750C"/>
    <w:rsid w:val="00D0774B"/>
    <w:rsid w:val="00D0775A"/>
    <w:rsid w:val="00D07898"/>
    <w:rsid w:val="00D07AD0"/>
    <w:rsid w:val="00D07C9A"/>
    <w:rsid w:val="00D101C5"/>
    <w:rsid w:val="00D103A5"/>
    <w:rsid w:val="00D106DF"/>
    <w:rsid w:val="00D10791"/>
    <w:rsid w:val="00D10848"/>
    <w:rsid w:val="00D10A8F"/>
    <w:rsid w:val="00D10DE9"/>
    <w:rsid w:val="00D10FD0"/>
    <w:rsid w:val="00D11614"/>
    <w:rsid w:val="00D116CB"/>
    <w:rsid w:val="00D11733"/>
    <w:rsid w:val="00D1197B"/>
    <w:rsid w:val="00D11988"/>
    <w:rsid w:val="00D119AA"/>
    <w:rsid w:val="00D11A9D"/>
    <w:rsid w:val="00D11ABC"/>
    <w:rsid w:val="00D11F55"/>
    <w:rsid w:val="00D1208A"/>
    <w:rsid w:val="00D12117"/>
    <w:rsid w:val="00D12307"/>
    <w:rsid w:val="00D12489"/>
    <w:rsid w:val="00D1258C"/>
    <w:rsid w:val="00D125ED"/>
    <w:rsid w:val="00D12697"/>
    <w:rsid w:val="00D1277E"/>
    <w:rsid w:val="00D128D7"/>
    <w:rsid w:val="00D12A7B"/>
    <w:rsid w:val="00D12C6B"/>
    <w:rsid w:val="00D12EE5"/>
    <w:rsid w:val="00D131B7"/>
    <w:rsid w:val="00D13294"/>
    <w:rsid w:val="00D1349C"/>
    <w:rsid w:val="00D1349E"/>
    <w:rsid w:val="00D1351B"/>
    <w:rsid w:val="00D13724"/>
    <w:rsid w:val="00D13797"/>
    <w:rsid w:val="00D1385C"/>
    <w:rsid w:val="00D13CB3"/>
    <w:rsid w:val="00D13D3B"/>
    <w:rsid w:val="00D13E4F"/>
    <w:rsid w:val="00D13E9E"/>
    <w:rsid w:val="00D13EB2"/>
    <w:rsid w:val="00D14097"/>
    <w:rsid w:val="00D14202"/>
    <w:rsid w:val="00D14268"/>
    <w:rsid w:val="00D1431B"/>
    <w:rsid w:val="00D1442B"/>
    <w:rsid w:val="00D14578"/>
    <w:rsid w:val="00D146AD"/>
    <w:rsid w:val="00D147DB"/>
    <w:rsid w:val="00D149A8"/>
    <w:rsid w:val="00D14B91"/>
    <w:rsid w:val="00D14C64"/>
    <w:rsid w:val="00D14C79"/>
    <w:rsid w:val="00D14CCE"/>
    <w:rsid w:val="00D14CD2"/>
    <w:rsid w:val="00D14DE5"/>
    <w:rsid w:val="00D14E70"/>
    <w:rsid w:val="00D14EA4"/>
    <w:rsid w:val="00D15316"/>
    <w:rsid w:val="00D1554D"/>
    <w:rsid w:val="00D15B72"/>
    <w:rsid w:val="00D15DB0"/>
    <w:rsid w:val="00D15EB5"/>
    <w:rsid w:val="00D1655E"/>
    <w:rsid w:val="00D1685C"/>
    <w:rsid w:val="00D16FAF"/>
    <w:rsid w:val="00D16FDA"/>
    <w:rsid w:val="00D170CA"/>
    <w:rsid w:val="00D17271"/>
    <w:rsid w:val="00D174EB"/>
    <w:rsid w:val="00D176A5"/>
    <w:rsid w:val="00D1773F"/>
    <w:rsid w:val="00D17782"/>
    <w:rsid w:val="00D17C1E"/>
    <w:rsid w:val="00D20181"/>
    <w:rsid w:val="00D20661"/>
    <w:rsid w:val="00D206A8"/>
    <w:rsid w:val="00D20793"/>
    <w:rsid w:val="00D20880"/>
    <w:rsid w:val="00D20887"/>
    <w:rsid w:val="00D209EB"/>
    <w:rsid w:val="00D20A0F"/>
    <w:rsid w:val="00D20A25"/>
    <w:rsid w:val="00D20AD1"/>
    <w:rsid w:val="00D20B9E"/>
    <w:rsid w:val="00D20C7C"/>
    <w:rsid w:val="00D20F4A"/>
    <w:rsid w:val="00D20FAF"/>
    <w:rsid w:val="00D21005"/>
    <w:rsid w:val="00D21024"/>
    <w:rsid w:val="00D2103C"/>
    <w:rsid w:val="00D216BD"/>
    <w:rsid w:val="00D217F5"/>
    <w:rsid w:val="00D218A0"/>
    <w:rsid w:val="00D219EA"/>
    <w:rsid w:val="00D21B35"/>
    <w:rsid w:val="00D21D1A"/>
    <w:rsid w:val="00D21EBF"/>
    <w:rsid w:val="00D22138"/>
    <w:rsid w:val="00D226D5"/>
    <w:rsid w:val="00D22726"/>
    <w:rsid w:val="00D22897"/>
    <w:rsid w:val="00D22CD5"/>
    <w:rsid w:val="00D23357"/>
    <w:rsid w:val="00D23383"/>
    <w:rsid w:val="00D2346F"/>
    <w:rsid w:val="00D2350F"/>
    <w:rsid w:val="00D23582"/>
    <w:rsid w:val="00D235EC"/>
    <w:rsid w:val="00D235FD"/>
    <w:rsid w:val="00D2383C"/>
    <w:rsid w:val="00D23AA3"/>
    <w:rsid w:val="00D23BA1"/>
    <w:rsid w:val="00D23E8D"/>
    <w:rsid w:val="00D23F39"/>
    <w:rsid w:val="00D241A5"/>
    <w:rsid w:val="00D244EA"/>
    <w:rsid w:val="00D2456C"/>
    <w:rsid w:val="00D2487B"/>
    <w:rsid w:val="00D2497B"/>
    <w:rsid w:val="00D24ABA"/>
    <w:rsid w:val="00D24D26"/>
    <w:rsid w:val="00D24EC4"/>
    <w:rsid w:val="00D250B8"/>
    <w:rsid w:val="00D250DC"/>
    <w:rsid w:val="00D250E2"/>
    <w:rsid w:val="00D25462"/>
    <w:rsid w:val="00D254EF"/>
    <w:rsid w:val="00D25546"/>
    <w:rsid w:val="00D25AE9"/>
    <w:rsid w:val="00D25B11"/>
    <w:rsid w:val="00D25E30"/>
    <w:rsid w:val="00D25F3C"/>
    <w:rsid w:val="00D25FDC"/>
    <w:rsid w:val="00D25FED"/>
    <w:rsid w:val="00D2602E"/>
    <w:rsid w:val="00D26094"/>
    <w:rsid w:val="00D26B43"/>
    <w:rsid w:val="00D26CE6"/>
    <w:rsid w:val="00D26D14"/>
    <w:rsid w:val="00D26D37"/>
    <w:rsid w:val="00D26E22"/>
    <w:rsid w:val="00D27275"/>
    <w:rsid w:val="00D274CF"/>
    <w:rsid w:val="00D2751B"/>
    <w:rsid w:val="00D275CF"/>
    <w:rsid w:val="00D278A8"/>
    <w:rsid w:val="00D2795D"/>
    <w:rsid w:val="00D27C23"/>
    <w:rsid w:val="00D27DB2"/>
    <w:rsid w:val="00D27FEB"/>
    <w:rsid w:val="00D30058"/>
    <w:rsid w:val="00D30257"/>
    <w:rsid w:val="00D302E2"/>
    <w:rsid w:val="00D30690"/>
    <w:rsid w:val="00D30A6B"/>
    <w:rsid w:val="00D30B35"/>
    <w:rsid w:val="00D30DF5"/>
    <w:rsid w:val="00D30EE8"/>
    <w:rsid w:val="00D30F5A"/>
    <w:rsid w:val="00D3120D"/>
    <w:rsid w:val="00D31320"/>
    <w:rsid w:val="00D313B5"/>
    <w:rsid w:val="00D3143A"/>
    <w:rsid w:val="00D31650"/>
    <w:rsid w:val="00D3187D"/>
    <w:rsid w:val="00D31F29"/>
    <w:rsid w:val="00D31F4D"/>
    <w:rsid w:val="00D31FF4"/>
    <w:rsid w:val="00D32180"/>
    <w:rsid w:val="00D325D1"/>
    <w:rsid w:val="00D32BB8"/>
    <w:rsid w:val="00D32E07"/>
    <w:rsid w:val="00D32E91"/>
    <w:rsid w:val="00D33132"/>
    <w:rsid w:val="00D3327C"/>
    <w:rsid w:val="00D332E2"/>
    <w:rsid w:val="00D33331"/>
    <w:rsid w:val="00D33551"/>
    <w:rsid w:val="00D335A6"/>
    <w:rsid w:val="00D339F5"/>
    <w:rsid w:val="00D33A0D"/>
    <w:rsid w:val="00D33A15"/>
    <w:rsid w:val="00D33A9C"/>
    <w:rsid w:val="00D33AA9"/>
    <w:rsid w:val="00D33C9A"/>
    <w:rsid w:val="00D33D88"/>
    <w:rsid w:val="00D33E81"/>
    <w:rsid w:val="00D3424B"/>
    <w:rsid w:val="00D34493"/>
    <w:rsid w:val="00D34548"/>
    <w:rsid w:val="00D345B9"/>
    <w:rsid w:val="00D34750"/>
    <w:rsid w:val="00D34873"/>
    <w:rsid w:val="00D34AA6"/>
    <w:rsid w:val="00D34B4F"/>
    <w:rsid w:val="00D35089"/>
    <w:rsid w:val="00D358A1"/>
    <w:rsid w:val="00D358A5"/>
    <w:rsid w:val="00D359E1"/>
    <w:rsid w:val="00D35A18"/>
    <w:rsid w:val="00D35B2F"/>
    <w:rsid w:val="00D35E94"/>
    <w:rsid w:val="00D35F3C"/>
    <w:rsid w:val="00D361BB"/>
    <w:rsid w:val="00D364FE"/>
    <w:rsid w:val="00D365DD"/>
    <w:rsid w:val="00D36D6C"/>
    <w:rsid w:val="00D37108"/>
    <w:rsid w:val="00D37273"/>
    <w:rsid w:val="00D37497"/>
    <w:rsid w:val="00D37791"/>
    <w:rsid w:val="00D37B16"/>
    <w:rsid w:val="00D37BFB"/>
    <w:rsid w:val="00D37EEA"/>
    <w:rsid w:val="00D4007B"/>
    <w:rsid w:val="00D406D8"/>
    <w:rsid w:val="00D40A58"/>
    <w:rsid w:val="00D40B7E"/>
    <w:rsid w:val="00D40B9D"/>
    <w:rsid w:val="00D40C73"/>
    <w:rsid w:val="00D41045"/>
    <w:rsid w:val="00D41577"/>
    <w:rsid w:val="00D4164B"/>
    <w:rsid w:val="00D41853"/>
    <w:rsid w:val="00D4191B"/>
    <w:rsid w:val="00D41BD4"/>
    <w:rsid w:val="00D41F20"/>
    <w:rsid w:val="00D423DE"/>
    <w:rsid w:val="00D4242B"/>
    <w:rsid w:val="00D42518"/>
    <w:rsid w:val="00D4257B"/>
    <w:rsid w:val="00D42B69"/>
    <w:rsid w:val="00D42E06"/>
    <w:rsid w:val="00D42F52"/>
    <w:rsid w:val="00D42F5B"/>
    <w:rsid w:val="00D43213"/>
    <w:rsid w:val="00D4330E"/>
    <w:rsid w:val="00D433E5"/>
    <w:rsid w:val="00D43471"/>
    <w:rsid w:val="00D4347F"/>
    <w:rsid w:val="00D434FC"/>
    <w:rsid w:val="00D4353B"/>
    <w:rsid w:val="00D43712"/>
    <w:rsid w:val="00D4379C"/>
    <w:rsid w:val="00D4385F"/>
    <w:rsid w:val="00D439AD"/>
    <w:rsid w:val="00D43E41"/>
    <w:rsid w:val="00D43F50"/>
    <w:rsid w:val="00D44020"/>
    <w:rsid w:val="00D4421B"/>
    <w:rsid w:val="00D4421F"/>
    <w:rsid w:val="00D443DB"/>
    <w:rsid w:val="00D44496"/>
    <w:rsid w:val="00D444FE"/>
    <w:rsid w:val="00D445F7"/>
    <w:rsid w:val="00D44803"/>
    <w:rsid w:val="00D448AB"/>
    <w:rsid w:val="00D44A81"/>
    <w:rsid w:val="00D44C26"/>
    <w:rsid w:val="00D44C29"/>
    <w:rsid w:val="00D44E20"/>
    <w:rsid w:val="00D44F67"/>
    <w:rsid w:val="00D45061"/>
    <w:rsid w:val="00D45113"/>
    <w:rsid w:val="00D45626"/>
    <w:rsid w:val="00D457E2"/>
    <w:rsid w:val="00D45921"/>
    <w:rsid w:val="00D45A00"/>
    <w:rsid w:val="00D45A0B"/>
    <w:rsid w:val="00D45BA3"/>
    <w:rsid w:val="00D45E7C"/>
    <w:rsid w:val="00D4604B"/>
    <w:rsid w:val="00D4613A"/>
    <w:rsid w:val="00D464C5"/>
    <w:rsid w:val="00D46511"/>
    <w:rsid w:val="00D46674"/>
    <w:rsid w:val="00D46679"/>
    <w:rsid w:val="00D46682"/>
    <w:rsid w:val="00D474F8"/>
    <w:rsid w:val="00D47752"/>
    <w:rsid w:val="00D47866"/>
    <w:rsid w:val="00D47A32"/>
    <w:rsid w:val="00D47B2C"/>
    <w:rsid w:val="00D47D63"/>
    <w:rsid w:val="00D47E88"/>
    <w:rsid w:val="00D47F67"/>
    <w:rsid w:val="00D5016B"/>
    <w:rsid w:val="00D5075E"/>
    <w:rsid w:val="00D50819"/>
    <w:rsid w:val="00D509B6"/>
    <w:rsid w:val="00D50CBD"/>
    <w:rsid w:val="00D50D1B"/>
    <w:rsid w:val="00D5121D"/>
    <w:rsid w:val="00D51351"/>
    <w:rsid w:val="00D51390"/>
    <w:rsid w:val="00D51726"/>
    <w:rsid w:val="00D517F5"/>
    <w:rsid w:val="00D51C9D"/>
    <w:rsid w:val="00D51F19"/>
    <w:rsid w:val="00D51F52"/>
    <w:rsid w:val="00D520D7"/>
    <w:rsid w:val="00D52138"/>
    <w:rsid w:val="00D5221F"/>
    <w:rsid w:val="00D525AC"/>
    <w:rsid w:val="00D52685"/>
    <w:rsid w:val="00D52744"/>
    <w:rsid w:val="00D52AEF"/>
    <w:rsid w:val="00D53219"/>
    <w:rsid w:val="00D533BE"/>
    <w:rsid w:val="00D5356F"/>
    <w:rsid w:val="00D536F1"/>
    <w:rsid w:val="00D53881"/>
    <w:rsid w:val="00D5397B"/>
    <w:rsid w:val="00D53DC1"/>
    <w:rsid w:val="00D53F81"/>
    <w:rsid w:val="00D540CC"/>
    <w:rsid w:val="00D542D0"/>
    <w:rsid w:val="00D54490"/>
    <w:rsid w:val="00D54529"/>
    <w:rsid w:val="00D545D4"/>
    <w:rsid w:val="00D54745"/>
    <w:rsid w:val="00D5474E"/>
    <w:rsid w:val="00D547B0"/>
    <w:rsid w:val="00D54946"/>
    <w:rsid w:val="00D5502B"/>
    <w:rsid w:val="00D55116"/>
    <w:rsid w:val="00D55656"/>
    <w:rsid w:val="00D556F2"/>
    <w:rsid w:val="00D558A6"/>
    <w:rsid w:val="00D559E2"/>
    <w:rsid w:val="00D55A76"/>
    <w:rsid w:val="00D55CBE"/>
    <w:rsid w:val="00D55E0F"/>
    <w:rsid w:val="00D56130"/>
    <w:rsid w:val="00D561EB"/>
    <w:rsid w:val="00D566BE"/>
    <w:rsid w:val="00D568D4"/>
    <w:rsid w:val="00D56AEB"/>
    <w:rsid w:val="00D56BA1"/>
    <w:rsid w:val="00D56C35"/>
    <w:rsid w:val="00D56D5F"/>
    <w:rsid w:val="00D56DB1"/>
    <w:rsid w:val="00D56DFB"/>
    <w:rsid w:val="00D56F0E"/>
    <w:rsid w:val="00D5730C"/>
    <w:rsid w:val="00D5736E"/>
    <w:rsid w:val="00D574A9"/>
    <w:rsid w:val="00D574EF"/>
    <w:rsid w:val="00D57595"/>
    <w:rsid w:val="00D57963"/>
    <w:rsid w:val="00D57A92"/>
    <w:rsid w:val="00D57AF2"/>
    <w:rsid w:val="00D57BA6"/>
    <w:rsid w:val="00D57DA5"/>
    <w:rsid w:val="00D57E39"/>
    <w:rsid w:val="00D60182"/>
    <w:rsid w:val="00D60413"/>
    <w:rsid w:val="00D6086F"/>
    <w:rsid w:val="00D60AFC"/>
    <w:rsid w:val="00D60F2D"/>
    <w:rsid w:val="00D60FC8"/>
    <w:rsid w:val="00D610F8"/>
    <w:rsid w:val="00D612F1"/>
    <w:rsid w:val="00D613FF"/>
    <w:rsid w:val="00D6149E"/>
    <w:rsid w:val="00D6182B"/>
    <w:rsid w:val="00D61840"/>
    <w:rsid w:val="00D619ED"/>
    <w:rsid w:val="00D61A55"/>
    <w:rsid w:val="00D61CF6"/>
    <w:rsid w:val="00D61D4D"/>
    <w:rsid w:val="00D61DF3"/>
    <w:rsid w:val="00D61EBE"/>
    <w:rsid w:val="00D61F22"/>
    <w:rsid w:val="00D61F26"/>
    <w:rsid w:val="00D61F6B"/>
    <w:rsid w:val="00D62379"/>
    <w:rsid w:val="00D625F5"/>
    <w:rsid w:val="00D6275D"/>
    <w:rsid w:val="00D62768"/>
    <w:rsid w:val="00D62A09"/>
    <w:rsid w:val="00D62BA3"/>
    <w:rsid w:val="00D63009"/>
    <w:rsid w:val="00D6302F"/>
    <w:rsid w:val="00D6318E"/>
    <w:rsid w:val="00D631EC"/>
    <w:rsid w:val="00D63544"/>
    <w:rsid w:val="00D6355C"/>
    <w:rsid w:val="00D63741"/>
    <w:rsid w:val="00D63852"/>
    <w:rsid w:val="00D63954"/>
    <w:rsid w:val="00D63982"/>
    <w:rsid w:val="00D63A40"/>
    <w:rsid w:val="00D63A76"/>
    <w:rsid w:val="00D64607"/>
    <w:rsid w:val="00D64D26"/>
    <w:rsid w:val="00D65087"/>
    <w:rsid w:val="00D65125"/>
    <w:rsid w:val="00D6528A"/>
    <w:rsid w:val="00D6566B"/>
    <w:rsid w:val="00D65682"/>
    <w:rsid w:val="00D656AF"/>
    <w:rsid w:val="00D659CE"/>
    <w:rsid w:val="00D65C0F"/>
    <w:rsid w:val="00D66390"/>
    <w:rsid w:val="00D66434"/>
    <w:rsid w:val="00D66456"/>
    <w:rsid w:val="00D665B1"/>
    <w:rsid w:val="00D66740"/>
    <w:rsid w:val="00D667BA"/>
    <w:rsid w:val="00D66831"/>
    <w:rsid w:val="00D66A66"/>
    <w:rsid w:val="00D66AAB"/>
    <w:rsid w:val="00D66AB9"/>
    <w:rsid w:val="00D66F71"/>
    <w:rsid w:val="00D670DF"/>
    <w:rsid w:val="00D678C2"/>
    <w:rsid w:val="00D67B85"/>
    <w:rsid w:val="00D67D2A"/>
    <w:rsid w:val="00D67F44"/>
    <w:rsid w:val="00D70512"/>
    <w:rsid w:val="00D70563"/>
    <w:rsid w:val="00D70991"/>
    <w:rsid w:val="00D70AA2"/>
    <w:rsid w:val="00D70BB8"/>
    <w:rsid w:val="00D70E0A"/>
    <w:rsid w:val="00D7103D"/>
    <w:rsid w:val="00D71192"/>
    <w:rsid w:val="00D712DC"/>
    <w:rsid w:val="00D71416"/>
    <w:rsid w:val="00D7143A"/>
    <w:rsid w:val="00D7173D"/>
    <w:rsid w:val="00D71B3D"/>
    <w:rsid w:val="00D71F58"/>
    <w:rsid w:val="00D72104"/>
    <w:rsid w:val="00D72217"/>
    <w:rsid w:val="00D72307"/>
    <w:rsid w:val="00D723A3"/>
    <w:rsid w:val="00D72751"/>
    <w:rsid w:val="00D7293F"/>
    <w:rsid w:val="00D729C4"/>
    <w:rsid w:val="00D72D9D"/>
    <w:rsid w:val="00D7343D"/>
    <w:rsid w:val="00D73467"/>
    <w:rsid w:val="00D735D5"/>
    <w:rsid w:val="00D7377F"/>
    <w:rsid w:val="00D7391E"/>
    <w:rsid w:val="00D73BEC"/>
    <w:rsid w:val="00D73D00"/>
    <w:rsid w:val="00D73F08"/>
    <w:rsid w:val="00D74093"/>
    <w:rsid w:val="00D741B4"/>
    <w:rsid w:val="00D744DC"/>
    <w:rsid w:val="00D746C7"/>
    <w:rsid w:val="00D74BEF"/>
    <w:rsid w:val="00D74C83"/>
    <w:rsid w:val="00D74CB4"/>
    <w:rsid w:val="00D75029"/>
    <w:rsid w:val="00D75051"/>
    <w:rsid w:val="00D75060"/>
    <w:rsid w:val="00D75070"/>
    <w:rsid w:val="00D7546B"/>
    <w:rsid w:val="00D75603"/>
    <w:rsid w:val="00D758BB"/>
    <w:rsid w:val="00D75921"/>
    <w:rsid w:val="00D7592F"/>
    <w:rsid w:val="00D75A1B"/>
    <w:rsid w:val="00D75AE9"/>
    <w:rsid w:val="00D75AEC"/>
    <w:rsid w:val="00D75D81"/>
    <w:rsid w:val="00D75E9C"/>
    <w:rsid w:val="00D760C9"/>
    <w:rsid w:val="00D760F9"/>
    <w:rsid w:val="00D76499"/>
    <w:rsid w:val="00D76D5C"/>
    <w:rsid w:val="00D76E25"/>
    <w:rsid w:val="00D773FC"/>
    <w:rsid w:val="00D77829"/>
    <w:rsid w:val="00D77AF8"/>
    <w:rsid w:val="00D77B13"/>
    <w:rsid w:val="00D77C2F"/>
    <w:rsid w:val="00D77C33"/>
    <w:rsid w:val="00D77C6D"/>
    <w:rsid w:val="00D77CBC"/>
    <w:rsid w:val="00D77E75"/>
    <w:rsid w:val="00D77EF6"/>
    <w:rsid w:val="00D77F09"/>
    <w:rsid w:val="00D77FB4"/>
    <w:rsid w:val="00D801E8"/>
    <w:rsid w:val="00D80280"/>
    <w:rsid w:val="00D8028C"/>
    <w:rsid w:val="00D80292"/>
    <w:rsid w:val="00D804AA"/>
    <w:rsid w:val="00D80536"/>
    <w:rsid w:val="00D806E3"/>
    <w:rsid w:val="00D807B9"/>
    <w:rsid w:val="00D8094C"/>
    <w:rsid w:val="00D80B7B"/>
    <w:rsid w:val="00D80BB6"/>
    <w:rsid w:val="00D80D3E"/>
    <w:rsid w:val="00D80F27"/>
    <w:rsid w:val="00D8103F"/>
    <w:rsid w:val="00D81138"/>
    <w:rsid w:val="00D812E8"/>
    <w:rsid w:val="00D814AD"/>
    <w:rsid w:val="00D81506"/>
    <w:rsid w:val="00D81854"/>
    <w:rsid w:val="00D8213B"/>
    <w:rsid w:val="00D82190"/>
    <w:rsid w:val="00D82446"/>
    <w:rsid w:val="00D825A0"/>
    <w:rsid w:val="00D825E9"/>
    <w:rsid w:val="00D826DC"/>
    <w:rsid w:val="00D8283D"/>
    <w:rsid w:val="00D829FF"/>
    <w:rsid w:val="00D82A94"/>
    <w:rsid w:val="00D82B0A"/>
    <w:rsid w:val="00D82C03"/>
    <w:rsid w:val="00D82C7C"/>
    <w:rsid w:val="00D82F8B"/>
    <w:rsid w:val="00D83072"/>
    <w:rsid w:val="00D8312F"/>
    <w:rsid w:val="00D831AF"/>
    <w:rsid w:val="00D83385"/>
    <w:rsid w:val="00D833F9"/>
    <w:rsid w:val="00D8354F"/>
    <w:rsid w:val="00D8359F"/>
    <w:rsid w:val="00D83687"/>
    <w:rsid w:val="00D83C6F"/>
    <w:rsid w:val="00D83CF1"/>
    <w:rsid w:val="00D83D14"/>
    <w:rsid w:val="00D84138"/>
    <w:rsid w:val="00D845D2"/>
    <w:rsid w:val="00D8464D"/>
    <w:rsid w:val="00D8465F"/>
    <w:rsid w:val="00D84805"/>
    <w:rsid w:val="00D84C41"/>
    <w:rsid w:val="00D84D33"/>
    <w:rsid w:val="00D84E37"/>
    <w:rsid w:val="00D84E41"/>
    <w:rsid w:val="00D85294"/>
    <w:rsid w:val="00D853F5"/>
    <w:rsid w:val="00D855E1"/>
    <w:rsid w:val="00D856E6"/>
    <w:rsid w:val="00D85A03"/>
    <w:rsid w:val="00D85F53"/>
    <w:rsid w:val="00D85FC4"/>
    <w:rsid w:val="00D8636A"/>
    <w:rsid w:val="00D863AA"/>
    <w:rsid w:val="00D864D6"/>
    <w:rsid w:val="00D868D0"/>
    <w:rsid w:val="00D86AC6"/>
    <w:rsid w:val="00D86B60"/>
    <w:rsid w:val="00D86C9E"/>
    <w:rsid w:val="00D8702A"/>
    <w:rsid w:val="00D87055"/>
    <w:rsid w:val="00D8728A"/>
    <w:rsid w:val="00D873CC"/>
    <w:rsid w:val="00D873E9"/>
    <w:rsid w:val="00D8752D"/>
    <w:rsid w:val="00D87597"/>
    <w:rsid w:val="00D875CE"/>
    <w:rsid w:val="00D875D7"/>
    <w:rsid w:val="00D876BF"/>
    <w:rsid w:val="00D876C1"/>
    <w:rsid w:val="00D8798A"/>
    <w:rsid w:val="00D87BBF"/>
    <w:rsid w:val="00D87CCB"/>
    <w:rsid w:val="00D87CE2"/>
    <w:rsid w:val="00D87E41"/>
    <w:rsid w:val="00D9049B"/>
    <w:rsid w:val="00D906A9"/>
    <w:rsid w:val="00D9096F"/>
    <w:rsid w:val="00D90D46"/>
    <w:rsid w:val="00D911B3"/>
    <w:rsid w:val="00D91261"/>
    <w:rsid w:val="00D913D4"/>
    <w:rsid w:val="00D91891"/>
    <w:rsid w:val="00D918F5"/>
    <w:rsid w:val="00D91A37"/>
    <w:rsid w:val="00D91A39"/>
    <w:rsid w:val="00D91E28"/>
    <w:rsid w:val="00D922AB"/>
    <w:rsid w:val="00D924AF"/>
    <w:rsid w:val="00D925E6"/>
    <w:rsid w:val="00D9299F"/>
    <w:rsid w:val="00D92E7A"/>
    <w:rsid w:val="00D931DB"/>
    <w:rsid w:val="00D932B2"/>
    <w:rsid w:val="00D933C3"/>
    <w:rsid w:val="00D93769"/>
    <w:rsid w:val="00D93A04"/>
    <w:rsid w:val="00D93B6F"/>
    <w:rsid w:val="00D93D8F"/>
    <w:rsid w:val="00D9480C"/>
    <w:rsid w:val="00D94848"/>
    <w:rsid w:val="00D94B91"/>
    <w:rsid w:val="00D94C20"/>
    <w:rsid w:val="00D94FE6"/>
    <w:rsid w:val="00D950A6"/>
    <w:rsid w:val="00D952EF"/>
    <w:rsid w:val="00D95511"/>
    <w:rsid w:val="00D956CE"/>
    <w:rsid w:val="00D95717"/>
    <w:rsid w:val="00D9599E"/>
    <w:rsid w:val="00D95C13"/>
    <w:rsid w:val="00D95CBF"/>
    <w:rsid w:val="00D95F8A"/>
    <w:rsid w:val="00D96090"/>
    <w:rsid w:val="00D961DC"/>
    <w:rsid w:val="00D96288"/>
    <w:rsid w:val="00D9650D"/>
    <w:rsid w:val="00D965D3"/>
    <w:rsid w:val="00D966B6"/>
    <w:rsid w:val="00D96722"/>
    <w:rsid w:val="00D9676D"/>
    <w:rsid w:val="00D9689A"/>
    <w:rsid w:val="00D96984"/>
    <w:rsid w:val="00D96B9B"/>
    <w:rsid w:val="00D96CF4"/>
    <w:rsid w:val="00D96DA0"/>
    <w:rsid w:val="00D9788A"/>
    <w:rsid w:val="00D97A83"/>
    <w:rsid w:val="00D97F0D"/>
    <w:rsid w:val="00DA01B5"/>
    <w:rsid w:val="00DA034F"/>
    <w:rsid w:val="00DA035B"/>
    <w:rsid w:val="00DA0515"/>
    <w:rsid w:val="00DA098D"/>
    <w:rsid w:val="00DA0B5E"/>
    <w:rsid w:val="00DA0ECD"/>
    <w:rsid w:val="00DA1066"/>
    <w:rsid w:val="00DA10E8"/>
    <w:rsid w:val="00DA111E"/>
    <w:rsid w:val="00DA1240"/>
    <w:rsid w:val="00DA13F3"/>
    <w:rsid w:val="00DA142B"/>
    <w:rsid w:val="00DA167E"/>
    <w:rsid w:val="00DA180D"/>
    <w:rsid w:val="00DA1888"/>
    <w:rsid w:val="00DA1960"/>
    <w:rsid w:val="00DA1CB0"/>
    <w:rsid w:val="00DA1E60"/>
    <w:rsid w:val="00DA2459"/>
    <w:rsid w:val="00DA26DB"/>
    <w:rsid w:val="00DA2B8E"/>
    <w:rsid w:val="00DA3058"/>
    <w:rsid w:val="00DA318F"/>
    <w:rsid w:val="00DA35ED"/>
    <w:rsid w:val="00DA3610"/>
    <w:rsid w:val="00DA3620"/>
    <w:rsid w:val="00DA3959"/>
    <w:rsid w:val="00DA3AF7"/>
    <w:rsid w:val="00DA3CBE"/>
    <w:rsid w:val="00DA3E3C"/>
    <w:rsid w:val="00DA4074"/>
    <w:rsid w:val="00DA4365"/>
    <w:rsid w:val="00DA45D0"/>
    <w:rsid w:val="00DA4639"/>
    <w:rsid w:val="00DA46AD"/>
    <w:rsid w:val="00DA47A5"/>
    <w:rsid w:val="00DA47EB"/>
    <w:rsid w:val="00DA482E"/>
    <w:rsid w:val="00DA4ADF"/>
    <w:rsid w:val="00DA4B97"/>
    <w:rsid w:val="00DA4C84"/>
    <w:rsid w:val="00DA4D23"/>
    <w:rsid w:val="00DA4F70"/>
    <w:rsid w:val="00DA5029"/>
    <w:rsid w:val="00DA526F"/>
    <w:rsid w:val="00DA5331"/>
    <w:rsid w:val="00DA538C"/>
    <w:rsid w:val="00DA5D7B"/>
    <w:rsid w:val="00DA5E1C"/>
    <w:rsid w:val="00DA5E90"/>
    <w:rsid w:val="00DA5F23"/>
    <w:rsid w:val="00DA5FE8"/>
    <w:rsid w:val="00DA63F5"/>
    <w:rsid w:val="00DA6499"/>
    <w:rsid w:val="00DA673F"/>
    <w:rsid w:val="00DA6948"/>
    <w:rsid w:val="00DA6AAF"/>
    <w:rsid w:val="00DA6BEC"/>
    <w:rsid w:val="00DA7026"/>
    <w:rsid w:val="00DA702B"/>
    <w:rsid w:val="00DA715E"/>
    <w:rsid w:val="00DA7198"/>
    <w:rsid w:val="00DA72B4"/>
    <w:rsid w:val="00DA72FD"/>
    <w:rsid w:val="00DA7738"/>
    <w:rsid w:val="00DA7C92"/>
    <w:rsid w:val="00DA7CF5"/>
    <w:rsid w:val="00DB0428"/>
    <w:rsid w:val="00DB0534"/>
    <w:rsid w:val="00DB065C"/>
    <w:rsid w:val="00DB06AE"/>
    <w:rsid w:val="00DB0798"/>
    <w:rsid w:val="00DB07D4"/>
    <w:rsid w:val="00DB0879"/>
    <w:rsid w:val="00DB08F7"/>
    <w:rsid w:val="00DB0C77"/>
    <w:rsid w:val="00DB10CC"/>
    <w:rsid w:val="00DB118C"/>
    <w:rsid w:val="00DB1236"/>
    <w:rsid w:val="00DB12F7"/>
    <w:rsid w:val="00DB1309"/>
    <w:rsid w:val="00DB138A"/>
    <w:rsid w:val="00DB1569"/>
    <w:rsid w:val="00DB1589"/>
    <w:rsid w:val="00DB16FF"/>
    <w:rsid w:val="00DB1882"/>
    <w:rsid w:val="00DB1975"/>
    <w:rsid w:val="00DB1BB2"/>
    <w:rsid w:val="00DB1BBC"/>
    <w:rsid w:val="00DB1C92"/>
    <w:rsid w:val="00DB1D5B"/>
    <w:rsid w:val="00DB1E86"/>
    <w:rsid w:val="00DB1F90"/>
    <w:rsid w:val="00DB2082"/>
    <w:rsid w:val="00DB2206"/>
    <w:rsid w:val="00DB22A9"/>
    <w:rsid w:val="00DB2457"/>
    <w:rsid w:val="00DB2619"/>
    <w:rsid w:val="00DB2788"/>
    <w:rsid w:val="00DB2D9D"/>
    <w:rsid w:val="00DB31B3"/>
    <w:rsid w:val="00DB322F"/>
    <w:rsid w:val="00DB3304"/>
    <w:rsid w:val="00DB35D6"/>
    <w:rsid w:val="00DB364C"/>
    <w:rsid w:val="00DB3B16"/>
    <w:rsid w:val="00DB3CD5"/>
    <w:rsid w:val="00DB3D90"/>
    <w:rsid w:val="00DB3DD0"/>
    <w:rsid w:val="00DB3DD2"/>
    <w:rsid w:val="00DB3E48"/>
    <w:rsid w:val="00DB3E61"/>
    <w:rsid w:val="00DB3F56"/>
    <w:rsid w:val="00DB41A5"/>
    <w:rsid w:val="00DB42E5"/>
    <w:rsid w:val="00DB42E6"/>
    <w:rsid w:val="00DB434D"/>
    <w:rsid w:val="00DB4433"/>
    <w:rsid w:val="00DB4576"/>
    <w:rsid w:val="00DB463B"/>
    <w:rsid w:val="00DB4983"/>
    <w:rsid w:val="00DB4A7E"/>
    <w:rsid w:val="00DB4BA0"/>
    <w:rsid w:val="00DB4DB8"/>
    <w:rsid w:val="00DB4FB2"/>
    <w:rsid w:val="00DB5063"/>
    <w:rsid w:val="00DB50F7"/>
    <w:rsid w:val="00DB5451"/>
    <w:rsid w:val="00DB5578"/>
    <w:rsid w:val="00DB5601"/>
    <w:rsid w:val="00DB5757"/>
    <w:rsid w:val="00DB586A"/>
    <w:rsid w:val="00DB5A1E"/>
    <w:rsid w:val="00DB5AFD"/>
    <w:rsid w:val="00DB5BB2"/>
    <w:rsid w:val="00DB60F2"/>
    <w:rsid w:val="00DB6176"/>
    <w:rsid w:val="00DB643A"/>
    <w:rsid w:val="00DB6882"/>
    <w:rsid w:val="00DB6979"/>
    <w:rsid w:val="00DB6AB1"/>
    <w:rsid w:val="00DB6FEA"/>
    <w:rsid w:val="00DB7092"/>
    <w:rsid w:val="00DB782B"/>
    <w:rsid w:val="00DB78DE"/>
    <w:rsid w:val="00DB7EA7"/>
    <w:rsid w:val="00DC003E"/>
    <w:rsid w:val="00DC0495"/>
    <w:rsid w:val="00DC04B4"/>
    <w:rsid w:val="00DC0665"/>
    <w:rsid w:val="00DC079B"/>
    <w:rsid w:val="00DC085B"/>
    <w:rsid w:val="00DC0895"/>
    <w:rsid w:val="00DC0B86"/>
    <w:rsid w:val="00DC0B95"/>
    <w:rsid w:val="00DC0CE9"/>
    <w:rsid w:val="00DC0D2E"/>
    <w:rsid w:val="00DC100A"/>
    <w:rsid w:val="00DC1139"/>
    <w:rsid w:val="00DC127A"/>
    <w:rsid w:val="00DC12A5"/>
    <w:rsid w:val="00DC1425"/>
    <w:rsid w:val="00DC14DA"/>
    <w:rsid w:val="00DC1503"/>
    <w:rsid w:val="00DC168E"/>
    <w:rsid w:val="00DC1BDC"/>
    <w:rsid w:val="00DC1C3A"/>
    <w:rsid w:val="00DC1CEA"/>
    <w:rsid w:val="00DC1DE8"/>
    <w:rsid w:val="00DC1F73"/>
    <w:rsid w:val="00DC235D"/>
    <w:rsid w:val="00DC2436"/>
    <w:rsid w:val="00DC253D"/>
    <w:rsid w:val="00DC287A"/>
    <w:rsid w:val="00DC2969"/>
    <w:rsid w:val="00DC2BF8"/>
    <w:rsid w:val="00DC2EB1"/>
    <w:rsid w:val="00DC2EDC"/>
    <w:rsid w:val="00DC2F44"/>
    <w:rsid w:val="00DC30D5"/>
    <w:rsid w:val="00DC30EA"/>
    <w:rsid w:val="00DC3169"/>
    <w:rsid w:val="00DC370F"/>
    <w:rsid w:val="00DC37F9"/>
    <w:rsid w:val="00DC3864"/>
    <w:rsid w:val="00DC3908"/>
    <w:rsid w:val="00DC45B5"/>
    <w:rsid w:val="00DC49C8"/>
    <w:rsid w:val="00DC4A06"/>
    <w:rsid w:val="00DC4EA6"/>
    <w:rsid w:val="00DC4F12"/>
    <w:rsid w:val="00DC562D"/>
    <w:rsid w:val="00DC56AF"/>
    <w:rsid w:val="00DC5ACD"/>
    <w:rsid w:val="00DC5CF7"/>
    <w:rsid w:val="00DC5F5C"/>
    <w:rsid w:val="00DC5FE7"/>
    <w:rsid w:val="00DC6040"/>
    <w:rsid w:val="00DC605E"/>
    <w:rsid w:val="00DC6283"/>
    <w:rsid w:val="00DC6427"/>
    <w:rsid w:val="00DC6447"/>
    <w:rsid w:val="00DC6496"/>
    <w:rsid w:val="00DC6550"/>
    <w:rsid w:val="00DC6994"/>
    <w:rsid w:val="00DC6D10"/>
    <w:rsid w:val="00DC6F6B"/>
    <w:rsid w:val="00DC6FDB"/>
    <w:rsid w:val="00DC700F"/>
    <w:rsid w:val="00DC71EA"/>
    <w:rsid w:val="00DC721A"/>
    <w:rsid w:val="00DC7448"/>
    <w:rsid w:val="00DC755D"/>
    <w:rsid w:val="00DC78E6"/>
    <w:rsid w:val="00DC7940"/>
    <w:rsid w:val="00DD009D"/>
    <w:rsid w:val="00DD0224"/>
    <w:rsid w:val="00DD0437"/>
    <w:rsid w:val="00DD04A7"/>
    <w:rsid w:val="00DD060D"/>
    <w:rsid w:val="00DD0932"/>
    <w:rsid w:val="00DD09CD"/>
    <w:rsid w:val="00DD0B5A"/>
    <w:rsid w:val="00DD0C21"/>
    <w:rsid w:val="00DD0F1D"/>
    <w:rsid w:val="00DD10AC"/>
    <w:rsid w:val="00DD10E9"/>
    <w:rsid w:val="00DD11A8"/>
    <w:rsid w:val="00DD13E2"/>
    <w:rsid w:val="00DD14D2"/>
    <w:rsid w:val="00DD161C"/>
    <w:rsid w:val="00DD1937"/>
    <w:rsid w:val="00DD1CC3"/>
    <w:rsid w:val="00DD1EB0"/>
    <w:rsid w:val="00DD1F41"/>
    <w:rsid w:val="00DD1F97"/>
    <w:rsid w:val="00DD212D"/>
    <w:rsid w:val="00DD24F2"/>
    <w:rsid w:val="00DD271C"/>
    <w:rsid w:val="00DD27C8"/>
    <w:rsid w:val="00DD2BAD"/>
    <w:rsid w:val="00DD312C"/>
    <w:rsid w:val="00DD315C"/>
    <w:rsid w:val="00DD383B"/>
    <w:rsid w:val="00DD3857"/>
    <w:rsid w:val="00DD3967"/>
    <w:rsid w:val="00DD3B78"/>
    <w:rsid w:val="00DD3B85"/>
    <w:rsid w:val="00DD3CD6"/>
    <w:rsid w:val="00DD3E1B"/>
    <w:rsid w:val="00DD4057"/>
    <w:rsid w:val="00DD4268"/>
    <w:rsid w:val="00DD4510"/>
    <w:rsid w:val="00DD46E8"/>
    <w:rsid w:val="00DD489B"/>
    <w:rsid w:val="00DD4B18"/>
    <w:rsid w:val="00DD4B77"/>
    <w:rsid w:val="00DD4FCF"/>
    <w:rsid w:val="00DD508F"/>
    <w:rsid w:val="00DD5223"/>
    <w:rsid w:val="00DD570B"/>
    <w:rsid w:val="00DD5712"/>
    <w:rsid w:val="00DD57A0"/>
    <w:rsid w:val="00DD5AC0"/>
    <w:rsid w:val="00DD5BFC"/>
    <w:rsid w:val="00DD5E72"/>
    <w:rsid w:val="00DD610B"/>
    <w:rsid w:val="00DD615F"/>
    <w:rsid w:val="00DD641E"/>
    <w:rsid w:val="00DD6475"/>
    <w:rsid w:val="00DD64A7"/>
    <w:rsid w:val="00DD64FF"/>
    <w:rsid w:val="00DD6801"/>
    <w:rsid w:val="00DD6A97"/>
    <w:rsid w:val="00DD6ADB"/>
    <w:rsid w:val="00DD6B71"/>
    <w:rsid w:val="00DD6BD9"/>
    <w:rsid w:val="00DD6CF1"/>
    <w:rsid w:val="00DD6EF3"/>
    <w:rsid w:val="00DD7123"/>
    <w:rsid w:val="00DD7247"/>
    <w:rsid w:val="00DD7267"/>
    <w:rsid w:val="00DD7280"/>
    <w:rsid w:val="00DD758D"/>
    <w:rsid w:val="00DD7AF3"/>
    <w:rsid w:val="00DD7C5B"/>
    <w:rsid w:val="00DD7EB3"/>
    <w:rsid w:val="00DE00F5"/>
    <w:rsid w:val="00DE0298"/>
    <w:rsid w:val="00DE0409"/>
    <w:rsid w:val="00DE05B9"/>
    <w:rsid w:val="00DE0887"/>
    <w:rsid w:val="00DE0B26"/>
    <w:rsid w:val="00DE0F5C"/>
    <w:rsid w:val="00DE1099"/>
    <w:rsid w:val="00DE10EC"/>
    <w:rsid w:val="00DE1134"/>
    <w:rsid w:val="00DE1152"/>
    <w:rsid w:val="00DE115A"/>
    <w:rsid w:val="00DE147C"/>
    <w:rsid w:val="00DE14F5"/>
    <w:rsid w:val="00DE17F4"/>
    <w:rsid w:val="00DE1AE1"/>
    <w:rsid w:val="00DE206E"/>
    <w:rsid w:val="00DE20E8"/>
    <w:rsid w:val="00DE21CF"/>
    <w:rsid w:val="00DE226F"/>
    <w:rsid w:val="00DE247F"/>
    <w:rsid w:val="00DE2507"/>
    <w:rsid w:val="00DE251D"/>
    <w:rsid w:val="00DE2611"/>
    <w:rsid w:val="00DE27D2"/>
    <w:rsid w:val="00DE29AD"/>
    <w:rsid w:val="00DE2AFB"/>
    <w:rsid w:val="00DE2BF8"/>
    <w:rsid w:val="00DE2CE7"/>
    <w:rsid w:val="00DE2EF8"/>
    <w:rsid w:val="00DE3140"/>
    <w:rsid w:val="00DE3661"/>
    <w:rsid w:val="00DE3C89"/>
    <w:rsid w:val="00DE3E7D"/>
    <w:rsid w:val="00DE3EF8"/>
    <w:rsid w:val="00DE427D"/>
    <w:rsid w:val="00DE4412"/>
    <w:rsid w:val="00DE4480"/>
    <w:rsid w:val="00DE44C7"/>
    <w:rsid w:val="00DE49D5"/>
    <w:rsid w:val="00DE4A39"/>
    <w:rsid w:val="00DE4BC1"/>
    <w:rsid w:val="00DE4CC6"/>
    <w:rsid w:val="00DE4E97"/>
    <w:rsid w:val="00DE4EB8"/>
    <w:rsid w:val="00DE52B5"/>
    <w:rsid w:val="00DE5334"/>
    <w:rsid w:val="00DE5377"/>
    <w:rsid w:val="00DE549E"/>
    <w:rsid w:val="00DE55FD"/>
    <w:rsid w:val="00DE56A2"/>
    <w:rsid w:val="00DE58FC"/>
    <w:rsid w:val="00DE5A8E"/>
    <w:rsid w:val="00DE5C7D"/>
    <w:rsid w:val="00DE5FCD"/>
    <w:rsid w:val="00DE607E"/>
    <w:rsid w:val="00DE6249"/>
    <w:rsid w:val="00DE6303"/>
    <w:rsid w:val="00DE658A"/>
    <w:rsid w:val="00DE6A10"/>
    <w:rsid w:val="00DE6B57"/>
    <w:rsid w:val="00DE6C7E"/>
    <w:rsid w:val="00DE6C80"/>
    <w:rsid w:val="00DE6CCB"/>
    <w:rsid w:val="00DE6CE0"/>
    <w:rsid w:val="00DE6DBB"/>
    <w:rsid w:val="00DE6F18"/>
    <w:rsid w:val="00DE72FB"/>
    <w:rsid w:val="00DE7427"/>
    <w:rsid w:val="00DE7534"/>
    <w:rsid w:val="00DE776F"/>
    <w:rsid w:val="00DE778B"/>
    <w:rsid w:val="00DE780D"/>
    <w:rsid w:val="00DE785C"/>
    <w:rsid w:val="00DE797F"/>
    <w:rsid w:val="00DE7B68"/>
    <w:rsid w:val="00DE7B73"/>
    <w:rsid w:val="00DE7BEF"/>
    <w:rsid w:val="00DE7C3D"/>
    <w:rsid w:val="00DE7DBB"/>
    <w:rsid w:val="00DE7DF0"/>
    <w:rsid w:val="00DE7FC6"/>
    <w:rsid w:val="00DF00FE"/>
    <w:rsid w:val="00DF02C1"/>
    <w:rsid w:val="00DF0346"/>
    <w:rsid w:val="00DF075D"/>
    <w:rsid w:val="00DF0914"/>
    <w:rsid w:val="00DF0CD0"/>
    <w:rsid w:val="00DF0D48"/>
    <w:rsid w:val="00DF0E65"/>
    <w:rsid w:val="00DF0ECE"/>
    <w:rsid w:val="00DF124F"/>
    <w:rsid w:val="00DF13D3"/>
    <w:rsid w:val="00DF169E"/>
    <w:rsid w:val="00DF1C7C"/>
    <w:rsid w:val="00DF1F8D"/>
    <w:rsid w:val="00DF204E"/>
    <w:rsid w:val="00DF2061"/>
    <w:rsid w:val="00DF214B"/>
    <w:rsid w:val="00DF21B2"/>
    <w:rsid w:val="00DF2276"/>
    <w:rsid w:val="00DF2499"/>
    <w:rsid w:val="00DF2811"/>
    <w:rsid w:val="00DF2A01"/>
    <w:rsid w:val="00DF2B82"/>
    <w:rsid w:val="00DF2BAF"/>
    <w:rsid w:val="00DF2E65"/>
    <w:rsid w:val="00DF2F1C"/>
    <w:rsid w:val="00DF3723"/>
    <w:rsid w:val="00DF3954"/>
    <w:rsid w:val="00DF39AD"/>
    <w:rsid w:val="00DF40F9"/>
    <w:rsid w:val="00DF413F"/>
    <w:rsid w:val="00DF416C"/>
    <w:rsid w:val="00DF442F"/>
    <w:rsid w:val="00DF4466"/>
    <w:rsid w:val="00DF4A83"/>
    <w:rsid w:val="00DF5415"/>
    <w:rsid w:val="00DF55B3"/>
    <w:rsid w:val="00DF56C7"/>
    <w:rsid w:val="00DF60F0"/>
    <w:rsid w:val="00DF6199"/>
    <w:rsid w:val="00DF6528"/>
    <w:rsid w:val="00DF6988"/>
    <w:rsid w:val="00DF6A82"/>
    <w:rsid w:val="00DF6AEA"/>
    <w:rsid w:val="00DF6F45"/>
    <w:rsid w:val="00DF7023"/>
    <w:rsid w:val="00DF704C"/>
    <w:rsid w:val="00DF7381"/>
    <w:rsid w:val="00DF74CF"/>
    <w:rsid w:val="00DF766A"/>
    <w:rsid w:val="00DF768B"/>
    <w:rsid w:val="00DF77D2"/>
    <w:rsid w:val="00DF7895"/>
    <w:rsid w:val="00DF7AC0"/>
    <w:rsid w:val="00DF7E9C"/>
    <w:rsid w:val="00E0010E"/>
    <w:rsid w:val="00E00193"/>
    <w:rsid w:val="00E002AC"/>
    <w:rsid w:val="00E00644"/>
    <w:rsid w:val="00E006CD"/>
    <w:rsid w:val="00E007AB"/>
    <w:rsid w:val="00E0098C"/>
    <w:rsid w:val="00E00A3B"/>
    <w:rsid w:val="00E00D01"/>
    <w:rsid w:val="00E00D9A"/>
    <w:rsid w:val="00E00E6C"/>
    <w:rsid w:val="00E00ECB"/>
    <w:rsid w:val="00E01039"/>
    <w:rsid w:val="00E0138A"/>
    <w:rsid w:val="00E01646"/>
    <w:rsid w:val="00E01997"/>
    <w:rsid w:val="00E019B6"/>
    <w:rsid w:val="00E019D0"/>
    <w:rsid w:val="00E01A7D"/>
    <w:rsid w:val="00E01CE8"/>
    <w:rsid w:val="00E01E0E"/>
    <w:rsid w:val="00E02105"/>
    <w:rsid w:val="00E022C0"/>
    <w:rsid w:val="00E02353"/>
    <w:rsid w:val="00E023F2"/>
    <w:rsid w:val="00E024DF"/>
    <w:rsid w:val="00E02689"/>
    <w:rsid w:val="00E026A9"/>
    <w:rsid w:val="00E026F0"/>
    <w:rsid w:val="00E0276D"/>
    <w:rsid w:val="00E02BE5"/>
    <w:rsid w:val="00E02CFC"/>
    <w:rsid w:val="00E032FC"/>
    <w:rsid w:val="00E0337B"/>
    <w:rsid w:val="00E03469"/>
    <w:rsid w:val="00E034F0"/>
    <w:rsid w:val="00E03529"/>
    <w:rsid w:val="00E03578"/>
    <w:rsid w:val="00E036B1"/>
    <w:rsid w:val="00E038AD"/>
    <w:rsid w:val="00E039F8"/>
    <w:rsid w:val="00E03BAA"/>
    <w:rsid w:val="00E03BD2"/>
    <w:rsid w:val="00E03C81"/>
    <w:rsid w:val="00E03E55"/>
    <w:rsid w:val="00E04145"/>
    <w:rsid w:val="00E0414D"/>
    <w:rsid w:val="00E041C7"/>
    <w:rsid w:val="00E04455"/>
    <w:rsid w:val="00E048EF"/>
    <w:rsid w:val="00E04962"/>
    <w:rsid w:val="00E04C3F"/>
    <w:rsid w:val="00E04D29"/>
    <w:rsid w:val="00E04D90"/>
    <w:rsid w:val="00E04DDB"/>
    <w:rsid w:val="00E0571E"/>
    <w:rsid w:val="00E0587A"/>
    <w:rsid w:val="00E0645B"/>
    <w:rsid w:val="00E06516"/>
    <w:rsid w:val="00E06645"/>
    <w:rsid w:val="00E0689F"/>
    <w:rsid w:val="00E06AEC"/>
    <w:rsid w:val="00E06B72"/>
    <w:rsid w:val="00E06CA7"/>
    <w:rsid w:val="00E06E0C"/>
    <w:rsid w:val="00E06E2F"/>
    <w:rsid w:val="00E06F2A"/>
    <w:rsid w:val="00E06F8E"/>
    <w:rsid w:val="00E072D2"/>
    <w:rsid w:val="00E0731B"/>
    <w:rsid w:val="00E073FC"/>
    <w:rsid w:val="00E07754"/>
    <w:rsid w:val="00E077B5"/>
    <w:rsid w:val="00E0788B"/>
    <w:rsid w:val="00E07940"/>
    <w:rsid w:val="00E07B67"/>
    <w:rsid w:val="00E07B81"/>
    <w:rsid w:val="00E07C80"/>
    <w:rsid w:val="00E07F85"/>
    <w:rsid w:val="00E10003"/>
    <w:rsid w:val="00E10280"/>
    <w:rsid w:val="00E106BF"/>
    <w:rsid w:val="00E10737"/>
    <w:rsid w:val="00E108C0"/>
    <w:rsid w:val="00E10975"/>
    <w:rsid w:val="00E10981"/>
    <w:rsid w:val="00E10A6A"/>
    <w:rsid w:val="00E10CF1"/>
    <w:rsid w:val="00E10D7C"/>
    <w:rsid w:val="00E11135"/>
    <w:rsid w:val="00E11528"/>
    <w:rsid w:val="00E117B3"/>
    <w:rsid w:val="00E1184C"/>
    <w:rsid w:val="00E11855"/>
    <w:rsid w:val="00E1188D"/>
    <w:rsid w:val="00E118B7"/>
    <w:rsid w:val="00E11A65"/>
    <w:rsid w:val="00E11AD0"/>
    <w:rsid w:val="00E11D0E"/>
    <w:rsid w:val="00E121F0"/>
    <w:rsid w:val="00E1229B"/>
    <w:rsid w:val="00E123C8"/>
    <w:rsid w:val="00E1262B"/>
    <w:rsid w:val="00E12726"/>
    <w:rsid w:val="00E1284B"/>
    <w:rsid w:val="00E12A51"/>
    <w:rsid w:val="00E12A77"/>
    <w:rsid w:val="00E12B51"/>
    <w:rsid w:val="00E12B69"/>
    <w:rsid w:val="00E12CDF"/>
    <w:rsid w:val="00E12EA8"/>
    <w:rsid w:val="00E12EB6"/>
    <w:rsid w:val="00E12F10"/>
    <w:rsid w:val="00E1337E"/>
    <w:rsid w:val="00E13686"/>
    <w:rsid w:val="00E136EB"/>
    <w:rsid w:val="00E1383B"/>
    <w:rsid w:val="00E13B75"/>
    <w:rsid w:val="00E1408C"/>
    <w:rsid w:val="00E1472F"/>
    <w:rsid w:val="00E148BB"/>
    <w:rsid w:val="00E148DF"/>
    <w:rsid w:val="00E149E5"/>
    <w:rsid w:val="00E14C68"/>
    <w:rsid w:val="00E14DE1"/>
    <w:rsid w:val="00E1507C"/>
    <w:rsid w:val="00E1551E"/>
    <w:rsid w:val="00E15680"/>
    <w:rsid w:val="00E15961"/>
    <w:rsid w:val="00E159D4"/>
    <w:rsid w:val="00E15AE0"/>
    <w:rsid w:val="00E15FA7"/>
    <w:rsid w:val="00E1633F"/>
    <w:rsid w:val="00E16839"/>
    <w:rsid w:val="00E16B21"/>
    <w:rsid w:val="00E16D21"/>
    <w:rsid w:val="00E16E83"/>
    <w:rsid w:val="00E1725A"/>
    <w:rsid w:val="00E176C0"/>
    <w:rsid w:val="00E178BC"/>
    <w:rsid w:val="00E17A4E"/>
    <w:rsid w:val="00E17A89"/>
    <w:rsid w:val="00E17CC3"/>
    <w:rsid w:val="00E17E1A"/>
    <w:rsid w:val="00E17E8A"/>
    <w:rsid w:val="00E20176"/>
    <w:rsid w:val="00E2075C"/>
    <w:rsid w:val="00E20876"/>
    <w:rsid w:val="00E20ADC"/>
    <w:rsid w:val="00E20AE6"/>
    <w:rsid w:val="00E20D0B"/>
    <w:rsid w:val="00E20D94"/>
    <w:rsid w:val="00E21409"/>
    <w:rsid w:val="00E214F4"/>
    <w:rsid w:val="00E218B1"/>
    <w:rsid w:val="00E21E00"/>
    <w:rsid w:val="00E21ED0"/>
    <w:rsid w:val="00E21FC6"/>
    <w:rsid w:val="00E220FE"/>
    <w:rsid w:val="00E221B6"/>
    <w:rsid w:val="00E22617"/>
    <w:rsid w:val="00E2272D"/>
    <w:rsid w:val="00E227A3"/>
    <w:rsid w:val="00E22A02"/>
    <w:rsid w:val="00E22B4D"/>
    <w:rsid w:val="00E22C9D"/>
    <w:rsid w:val="00E22E3D"/>
    <w:rsid w:val="00E2306E"/>
    <w:rsid w:val="00E2310F"/>
    <w:rsid w:val="00E2316E"/>
    <w:rsid w:val="00E2340F"/>
    <w:rsid w:val="00E23544"/>
    <w:rsid w:val="00E2378C"/>
    <w:rsid w:val="00E237EB"/>
    <w:rsid w:val="00E23A37"/>
    <w:rsid w:val="00E23BDC"/>
    <w:rsid w:val="00E240D2"/>
    <w:rsid w:val="00E24244"/>
    <w:rsid w:val="00E24283"/>
    <w:rsid w:val="00E243E2"/>
    <w:rsid w:val="00E24404"/>
    <w:rsid w:val="00E2458B"/>
    <w:rsid w:val="00E24672"/>
    <w:rsid w:val="00E24BE7"/>
    <w:rsid w:val="00E24D61"/>
    <w:rsid w:val="00E24F18"/>
    <w:rsid w:val="00E25000"/>
    <w:rsid w:val="00E2558A"/>
    <w:rsid w:val="00E256AF"/>
    <w:rsid w:val="00E25B52"/>
    <w:rsid w:val="00E25D70"/>
    <w:rsid w:val="00E25E15"/>
    <w:rsid w:val="00E25FD2"/>
    <w:rsid w:val="00E260FE"/>
    <w:rsid w:val="00E26552"/>
    <w:rsid w:val="00E26630"/>
    <w:rsid w:val="00E26858"/>
    <w:rsid w:val="00E269E8"/>
    <w:rsid w:val="00E26A33"/>
    <w:rsid w:val="00E26F04"/>
    <w:rsid w:val="00E2736E"/>
    <w:rsid w:val="00E27636"/>
    <w:rsid w:val="00E27B0D"/>
    <w:rsid w:val="00E3016D"/>
    <w:rsid w:val="00E30616"/>
    <w:rsid w:val="00E306E0"/>
    <w:rsid w:val="00E30723"/>
    <w:rsid w:val="00E30DC6"/>
    <w:rsid w:val="00E30FB3"/>
    <w:rsid w:val="00E31002"/>
    <w:rsid w:val="00E3102C"/>
    <w:rsid w:val="00E3115E"/>
    <w:rsid w:val="00E315EC"/>
    <w:rsid w:val="00E316B5"/>
    <w:rsid w:val="00E31815"/>
    <w:rsid w:val="00E31820"/>
    <w:rsid w:val="00E3192C"/>
    <w:rsid w:val="00E319AA"/>
    <w:rsid w:val="00E319DA"/>
    <w:rsid w:val="00E319E1"/>
    <w:rsid w:val="00E31C64"/>
    <w:rsid w:val="00E31CC9"/>
    <w:rsid w:val="00E31E65"/>
    <w:rsid w:val="00E321FE"/>
    <w:rsid w:val="00E321FF"/>
    <w:rsid w:val="00E3225F"/>
    <w:rsid w:val="00E32419"/>
    <w:rsid w:val="00E32767"/>
    <w:rsid w:val="00E32940"/>
    <w:rsid w:val="00E329A1"/>
    <w:rsid w:val="00E32B93"/>
    <w:rsid w:val="00E32C04"/>
    <w:rsid w:val="00E32C8F"/>
    <w:rsid w:val="00E32D74"/>
    <w:rsid w:val="00E32E2F"/>
    <w:rsid w:val="00E32EA4"/>
    <w:rsid w:val="00E32F79"/>
    <w:rsid w:val="00E32FA7"/>
    <w:rsid w:val="00E330F5"/>
    <w:rsid w:val="00E33213"/>
    <w:rsid w:val="00E332AC"/>
    <w:rsid w:val="00E333D6"/>
    <w:rsid w:val="00E3368B"/>
    <w:rsid w:val="00E336EB"/>
    <w:rsid w:val="00E337B8"/>
    <w:rsid w:val="00E3381B"/>
    <w:rsid w:val="00E339E4"/>
    <w:rsid w:val="00E33B89"/>
    <w:rsid w:val="00E33BAB"/>
    <w:rsid w:val="00E33BD5"/>
    <w:rsid w:val="00E33DFD"/>
    <w:rsid w:val="00E3415D"/>
    <w:rsid w:val="00E343F1"/>
    <w:rsid w:val="00E34517"/>
    <w:rsid w:val="00E34600"/>
    <w:rsid w:val="00E348E4"/>
    <w:rsid w:val="00E34B23"/>
    <w:rsid w:val="00E35068"/>
    <w:rsid w:val="00E35324"/>
    <w:rsid w:val="00E35676"/>
    <w:rsid w:val="00E3581F"/>
    <w:rsid w:val="00E36397"/>
    <w:rsid w:val="00E36461"/>
    <w:rsid w:val="00E366B4"/>
    <w:rsid w:val="00E366F3"/>
    <w:rsid w:val="00E368D9"/>
    <w:rsid w:val="00E36975"/>
    <w:rsid w:val="00E3697A"/>
    <w:rsid w:val="00E36988"/>
    <w:rsid w:val="00E36ACD"/>
    <w:rsid w:val="00E36C46"/>
    <w:rsid w:val="00E36DCC"/>
    <w:rsid w:val="00E37010"/>
    <w:rsid w:val="00E378B1"/>
    <w:rsid w:val="00E37BB7"/>
    <w:rsid w:val="00E4026B"/>
    <w:rsid w:val="00E40461"/>
    <w:rsid w:val="00E40EAB"/>
    <w:rsid w:val="00E40F1F"/>
    <w:rsid w:val="00E4102E"/>
    <w:rsid w:val="00E41126"/>
    <w:rsid w:val="00E4135D"/>
    <w:rsid w:val="00E413D9"/>
    <w:rsid w:val="00E414B2"/>
    <w:rsid w:val="00E41593"/>
    <w:rsid w:val="00E41648"/>
    <w:rsid w:val="00E418B7"/>
    <w:rsid w:val="00E4190B"/>
    <w:rsid w:val="00E41BF0"/>
    <w:rsid w:val="00E41D81"/>
    <w:rsid w:val="00E422B3"/>
    <w:rsid w:val="00E424A7"/>
    <w:rsid w:val="00E424D9"/>
    <w:rsid w:val="00E42C10"/>
    <w:rsid w:val="00E42F8E"/>
    <w:rsid w:val="00E4301D"/>
    <w:rsid w:val="00E4340D"/>
    <w:rsid w:val="00E43512"/>
    <w:rsid w:val="00E438D8"/>
    <w:rsid w:val="00E43D67"/>
    <w:rsid w:val="00E43E0B"/>
    <w:rsid w:val="00E43F49"/>
    <w:rsid w:val="00E43F84"/>
    <w:rsid w:val="00E43FE6"/>
    <w:rsid w:val="00E44334"/>
    <w:rsid w:val="00E44407"/>
    <w:rsid w:val="00E447CC"/>
    <w:rsid w:val="00E44BC9"/>
    <w:rsid w:val="00E44E34"/>
    <w:rsid w:val="00E45073"/>
    <w:rsid w:val="00E450FC"/>
    <w:rsid w:val="00E451F8"/>
    <w:rsid w:val="00E456E5"/>
    <w:rsid w:val="00E4615C"/>
    <w:rsid w:val="00E461BA"/>
    <w:rsid w:val="00E46254"/>
    <w:rsid w:val="00E46322"/>
    <w:rsid w:val="00E4660D"/>
    <w:rsid w:val="00E46796"/>
    <w:rsid w:val="00E467D8"/>
    <w:rsid w:val="00E46995"/>
    <w:rsid w:val="00E46B6F"/>
    <w:rsid w:val="00E46BC0"/>
    <w:rsid w:val="00E46C20"/>
    <w:rsid w:val="00E46C4A"/>
    <w:rsid w:val="00E46CEA"/>
    <w:rsid w:val="00E46F39"/>
    <w:rsid w:val="00E4711A"/>
    <w:rsid w:val="00E4712B"/>
    <w:rsid w:val="00E47678"/>
    <w:rsid w:val="00E47923"/>
    <w:rsid w:val="00E47A83"/>
    <w:rsid w:val="00E47A9F"/>
    <w:rsid w:val="00E47ABC"/>
    <w:rsid w:val="00E47B1F"/>
    <w:rsid w:val="00E47B6E"/>
    <w:rsid w:val="00E47BF8"/>
    <w:rsid w:val="00E47C3F"/>
    <w:rsid w:val="00E47F61"/>
    <w:rsid w:val="00E50005"/>
    <w:rsid w:val="00E500E9"/>
    <w:rsid w:val="00E5044A"/>
    <w:rsid w:val="00E505A8"/>
    <w:rsid w:val="00E5063F"/>
    <w:rsid w:val="00E50679"/>
    <w:rsid w:val="00E506F2"/>
    <w:rsid w:val="00E50ABD"/>
    <w:rsid w:val="00E50E16"/>
    <w:rsid w:val="00E5169F"/>
    <w:rsid w:val="00E5187B"/>
    <w:rsid w:val="00E51CB0"/>
    <w:rsid w:val="00E51F63"/>
    <w:rsid w:val="00E51F9C"/>
    <w:rsid w:val="00E52446"/>
    <w:rsid w:val="00E52447"/>
    <w:rsid w:val="00E524EF"/>
    <w:rsid w:val="00E525AC"/>
    <w:rsid w:val="00E528EC"/>
    <w:rsid w:val="00E5296E"/>
    <w:rsid w:val="00E52AB7"/>
    <w:rsid w:val="00E530F6"/>
    <w:rsid w:val="00E531DA"/>
    <w:rsid w:val="00E532A1"/>
    <w:rsid w:val="00E535E8"/>
    <w:rsid w:val="00E536E7"/>
    <w:rsid w:val="00E53A2A"/>
    <w:rsid w:val="00E53D94"/>
    <w:rsid w:val="00E53E4F"/>
    <w:rsid w:val="00E53F3C"/>
    <w:rsid w:val="00E53FCE"/>
    <w:rsid w:val="00E5401A"/>
    <w:rsid w:val="00E54025"/>
    <w:rsid w:val="00E5422F"/>
    <w:rsid w:val="00E54547"/>
    <w:rsid w:val="00E54943"/>
    <w:rsid w:val="00E54F15"/>
    <w:rsid w:val="00E54F45"/>
    <w:rsid w:val="00E55046"/>
    <w:rsid w:val="00E550E5"/>
    <w:rsid w:val="00E55195"/>
    <w:rsid w:val="00E553BC"/>
    <w:rsid w:val="00E55471"/>
    <w:rsid w:val="00E554D4"/>
    <w:rsid w:val="00E555F3"/>
    <w:rsid w:val="00E5562B"/>
    <w:rsid w:val="00E55920"/>
    <w:rsid w:val="00E559FE"/>
    <w:rsid w:val="00E55A1C"/>
    <w:rsid w:val="00E55C36"/>
    <w:rsid w:val="00E55E17"/>
    <w:rsid w:val="00E55E6B"/>
    <w:rsid w:val="00E55F41"/>
    <w:rsid w:val="00E55FA5"/>
    <w:rsid w:val="00E56060"/>
    <w:rsid w:val="00E5626A"/>
    <w:rsid w:val="00E56705"/>
    <w:rsid w:val="00E567BB"/>
    <w:rsid w:val="00E567C4"/>
    <w:rsid w:val="00E56A78"/>
    <w:rsid w:val="00E56D00"/>
    <w:rsid w:val="00E56F2D"/>
    <w:rsid w:val="00E57237"/>
    <w:rsid w:val="00E5734E"/>
    <w:rsid w:val="00E57429"/>
    <w:rsid w:val="00E576B5"/>
    <w:rsid w:val="00E5787A"/>
    <w:rsid w:val="00E578F7"/>
    <w:rsid w:val="00E57BB5"/>
    <w:rsid w:val="00E57F1A"/>
    <w:rsid w:val="00E57F86"/>
    <w:rsid w:val="00E60073"/>
    <w:rsid w:val="00E60077"/>
    <w:rsid w:val="00E600AC"/>
    <w:rsid w:val="00E600E3"/>
    <w:rsid w:val="00E60256"/>
    <w:rsid w:val="00E6087A"/>
    <w:rsid w:val="00E608C2"/>
    <w:rsid w:val="00E61132"/>
    <w:rsid w:val="00E611F0"/>
    <w:rsid w:val="00E613BD"/>
    <w:rsid w:val="00E6144C"/>
    <w:rsid w:val="00E614F9"/>
    <w:rsid w:val="00E61546"/>
    <w:rsid w:val="00E617CC"/>
    <w:rsid w:val="00E6189B"/>
    <w:rsid w:val="00E6190B"/>
    <w:rsid w:val="00E61A86"/>
    <w:rsid w:val="00E61BBA"/>
    <w:rsid w:val="00E61EBB"/>
    <w:rsid w:val="00E62196"/>
    <w:rsid w:val="00E624B3"/>
    <w:rsid w:val="00E624FC"/>
    <w:rsid w:val="00E62668"/>
    <w:rsid w:val="00E6267F"/>
    <w:rsid w:val="00E62693"/>
    <w:rsid w:val="00E628BC"/>
    <w:rsid w:val="00E6291E"/>
    <w:rsid w:val="00E62A82"/>
    <w:rsid w:val="00E62AF6"/>
    <w:rsid w:val="00E62E35"/>
    <w:rsid w:val="00E62FC1"/>
    <w:rsid w:val="00E63437"/>
    <w:rsid w:val="00E636AE"/>
    <w:rsid w:val="00E636FE"/>
    <w:rsid w:val="00E63716"/>
    <w:rsid w:val="00E63BBE"/>
    <w:rsid w:val="00E63BD9"/>
    <w:rsid w:val="00E63C61"/>
    <w:rsid w:val="00E63C8E"/>
    <w:rsid w:val="00E63DC6"/>
    <w:rsid w:val="00E63F72"/>
    <w:rsid w:val="00E6411E"/>
    <w:rsid w:val="00E641BE"/>
    <w:rsid w:val="00E64315"/>
    <w:rsid w:val="00E645BA"/>
    <w:rsid w:val="00E64A28"/>
    <w:rsid w:val="00E64C23"/>
    <w:rsid w:val="00E64C97"/>
    <w:rsid w:val="00E64E3D"/>
    <w:rsid w:val="00E6504D"/>
    <w:rsid w:val="00E650D6"/>
    <w:rsid w:val="00E6575F"/>
    <w:rsid w:val="00E6586C"/>
    <w:rsid w:val="00E65B19"/>
    <w:rsid w:val="00E65B84"/>
    <w:rsid w:val="00E65DAA"/>
    <w:rsid w:val="00E661AE"/>
    <w:rsid w:val="00E6648D"/>
    <w:rsid w:val="00E66817"/>
    <w:rsid w:val="00E66992"/>
    <w:rsid w:val="00E66D11"/>
    <w:rsid w:val="00E66F01"/>
    <w:rsid w:val="00E670E1"/>
    <w:rsid w:val="00E6731C"/>
    <w:rsid w:val="00E67322"/>
    <w:rsid w:val="00E67823"/>
    <w:rsid w:val="00E67850"/>
    <w:rsid w:val="00E67A5C"/>
    <w:rsid w:val="00E67AD2"/>
    <w:rsid w:val="00E67BA8"/>
    <w:rsid w:val="00E67BD2"/>
    <w:rsid w:val="00E67C0E"/>
    <w:rsid w:val="00E67D0C"/>
    <w:rsid w:val="00E67F9E"/>
    <w:rsid w:val="00E67FBF"/>
    <w:rsid w:val="00E70084"/>
    <w:rsid w:val="00E70154"/>
    <w:rsid w:val="00E702F3"/>
    <w:rsid w:val="00E70324"/>
    <w:rsid w:val="00E7087F"/>
    <w:rsid w:val="00E708B6"/>
    <w:rsid w:val="00E70E38"/>
    <w:rsid w:val="00E70F5B"/>
    <w:rsid w:val="00E71162"/>
    <w:rsid w:val="00E71335"/>
    <w:rsid w:val="00E71360"/>
    <w:rsid w:val="00E716A3"/>
    <w:rsid w:val="00E71766"/>
    <w:rsid w:val="00E71926"/>
    <w:rsid w:val="00E7195C"/>
    <w:rsid w:val="00E71E97"/>
    <w:rsid w:val="00E71ECE"/>
    <w:rsid w:val="00E72157"/>
    <w:rsid w:val="00E72B73"/>
    <w:rsid w:val="00E72C62"/>
    <w:rsid w:val="00E72D50"/>
    <w:rsid w:val="00E72E8F"/>
    <w:rsid w:val="00E73009"/>
    <w:rsid w:val="00E73958"/>
    <w:rsid w:val="00E73A2F"/>
    <w:rsid w:val="00E73C58"/>
    <w:rsid w:val="00E73C8E"/>
    <w:rsid w:val="00E73D1E"/>
    <w:rsid w:val="00E7454C"/>
    <w:rsid w:val="00E745B3"/>
    <w:rsid w:val="00E747F3"/>
    <w:rsid w:val="00E7482A"/>
    <w:rsid w:val="00E748D9"/>
    <w:rsid w:val="00E74B0F"/>
    <w:rsid w:val="00E74C43"/>
    <w:rsid w:val="00E74EA6"/>
    <w:rsid w:val="00E74FAB"/>
    <w:rsid w:val="00E75066"/>
    <w:rsid w:val="00E7524D"/>
    <w:rsid w:val="00E752C5"/>
    <w:rsid w:val="00E75585"/>
    <w:rsid w:val="00E7587B"/>
    <w:rsid w:val="00E75B87"/>
    <w:rsid w:val="00E75F72"/>
    <w:rsid w:val="00E76224"/>
    <w:rsid w:val="00E76496"/>
    <w:rsid w:val="00E76867"/>
    <w:rsid w:val="00E7699D"/>
    <w:rsid w:val="00E76AD8"/>
    <w:rsid w:val="00E77098"/>
    <w:rsid w:val="00E77617"/>
    <w:rsid w:val="00E777E3"/>
    <w:rsid w:val="00E778AA"/>
    <w:rsid w:val="00E77A1C"/>
    <w:rsid w:val="00E77B65"/>
    <w:rsid w:val="00E80258"/>
    <w:rsid w:val="00E80302"/>
    <w:rsid w:val="00E80CC4"/>
    <w:rsid w:val="00E80CEC"/>
    <w:rsid w:val="00E810F1"/>
    <w:rsid w:val="00E811AB"/>
    <w:rsid w:val="00E8122E"/>
    <w:rsid w:val="00E81400"/>
    <w:rsid w:val="00E81592"/>
    <w:rsid w:val="00E81B1C"/>
    <w:rsid w:val="00E81F88"/>
    <w:rsid w:val="00E820EB"/>
    <w:rsid w:val="00E821F4"/>
    <w:rsid w:val="00E82590"/>
    <w:rsid w:val="00E82651"/>
    <w:rsid w:val="00E82694"/>
    <w:rsid w:val="00E827B9"/>
    <w:rsid w:val="00E82947"/>
    <w:rsid w:val="00E82B6B"/>
    <w:rsid w:val="00E82DA4"/>
    <w:rsid w:val="00E82F31"/>
    <w:rsid w:val="00E82F44"/>
    <w:rsid w:val="00E82F53"/>
    <w:rsid w:val="00E83197"/>
    <w:rsid w:val="00E832A4"/>
    <w:rsid w:val="00E8337A"/>
    <w:rsid w:val="00E8351B"/>
    <w:rsid w:val="00E83537"/>
    <w:rsid w:val="00E838BE"/>
    <w:rsid w:val="00E83DE0"/>
    <w:rsid w:val="00E8412D"/>
    <w:rsid w:val="00E841D2"/>
    <w:rsid w:val="00E842E9"/>
    <w:rsid w:val="00E844D6"/>
    <w:rsid w:val="00E847AE"/>
    <w:rsid w:val="00E84A1A"/>
    <w:rsid w:val="00E84AB1"/>
    <w:rsid w:val="00E84B94"/>
    <w:rsid w:val="00E84DBB"/>
    <w:rsid w:val="00E84DE6"/>
    <w:rsid w:val="00E84E99"/>
    <w:rsid w:val="00E84F84"/>
    <w:rsid w:val="00E8507B"/>
    <w:rsid w:val="00E85227"/>
    <w:rsid w:val="00E8567C"/>
    <w:rsid w:val="00E85B56"/>
    <w:rsid w:val="00E85B79"/>
    <w:rsid w:val="00E86058"/>
    <w:rsid w:val="00E863D1"/>
    <w:rsid w:val="00E86529"/>
    <w:rsid w:val="00E865E0"/>
    <w:rsid w:val="00E866CA"/>
    <w:rsid w:val="00E869D2"/>
    <w:rsid w:val="00E86B95"/>
    <w:rsid w:val="00E86CB4"/>
    <w:rsid w:val="00E86CB7"/>
    <w:rsid w:val="00E86E03"/>
    <w:rsid w:val="00E86EE1"/>
    <w:rsid w:val="00E86F38"/>
    <w:rsid w:val="00E87098"/>
    <w:rsid w:val="00E871ED"/>
    <w:rsid w:val="00E874F7"/>
    <w:rsid w:val="00E8758C"/>
    <w:rsid w:val="00E87964"/>
    <w:rsid w:val="00E87E55"/>
    <w:rsid w:val="00E87F43"/>
    <w:rsid w:val="00E9031F"/>
    <w:rsid w:val="00E904CB"/>
    <w:rsid w:val="00E905AA"/>
    <w:rsid w:val="00E905EB"/>
    <w:rsid w:val="00E90920"/>
    <w:rsid w:val="00E90B0E"/>
    <w:rsid w:val="00E9118C"/>
    <w:rsid w:val="00E91665"/>
    <w:rsid w:val="00E918FE"/>
    <w:rsid w:val="00E91935"/>
    <w:rsid w:val="00E91A7E"/>
    <w:rsid w:val="00E91FFF"/>
    <w:rsid w:val="00E9215C"/>
    <w:rsid w:val="00E921D7"/>
    <w:rsid w:val="00E92254"/>
    <w:rsid w:val="00E92309"/>
    <w:rsid w:val="00E925AF"/>
    <w:rsid w:val="00E92895"/>
    <w:rsid w:val="00E92B3B"/>
    <w:rsid w:val="00E93969"/>
    <w:rsid w:val="00E93BF7"/>
    <w:rsid w:val="00E93C24"/>
    <w:rsid w:val="00E93CD3"/>
    <w:rsid w:val="00E94022"/>
    <w:rsid w:val="00E943F9"/>
    <w:rsid w:val="00E94409"/>
    <w:rsid w:val="00E945D1"/>
    <w:rsid w:val="00E948F0"/>
    <w:rsid w:val="00E9495F"/>
    <w:rsid w:val="00E94C67"/>
    <w:rsid w:val="00E94CDE"/>
    <w:rsid w:val="00E94E62"/>
    <w:rsid w:val="00E94ECD"/>
    <w:rsid w:val="00E951FB"/>
    <w:rsid w:val="00E957CD"/>
    <w:rsid w:val="00E9594E"/>
    <w:rsid w:val="00E95C66"/>
    <w:rsid w:val="00E96023"/>
    <w:rsid w:val="00E96100"/>
    <w:rsid w:val="00E966B0"/>
    <w:rsid w:val="00E969A8"/>
    <w:rsid w:val="00E96A68"/>
    <w:rsid w:val="00E96D5D"/>
    <w:rsid w:val="00E96EBC"/>
    <w:rsid w:val="00E970E4"/>
    <w:rsid w:val="00E970E8"/>
    <w:rsid w:val="00E97105"/>
    <w:rsid w:val="00E97241"/>
    <w:rsid w:val="00E97622"/>
    <w:rsid w:val="00E97850"/>
    <w:rsid w:val="00E97940"/>
    <w:rsid w:val="00E97A1C"/>
    <w:rsid w:val="00E97B7D"/>
    <w:rsid w:val="00E97C6A"/>
    <w:rsid w:val="00E97C9D"/>
    <w:rsid w:val="00E97D6C"/>
    <w:rsid w:val="00EA00C6"/>
    <w:rsid w:val="00EA02A7"/>
    <w:rsid w:val="00EA0410"/>
    <w:rsid w:val="00EA0459"/>
    <w:rsid w:val="00EA061F"/>
    <w:rsid w:val="00EA0691"/>
    <w:rsid w:val="00EA07D0"/>
    <w:rsid w:val="00EA0B06"/>
    <w:rsid w:val="00EA0DF5"/>
    <w:rsid w:val="00EA0F6A"/>
    <w:rsid w:val="00EA106D"/>
    <w:rsid w:val="00EA118B"/>
    <w:rsid w:val="00EA1376"/>
    <w:rsid w:val="00EA14EC"/>
    <w:rsid w:val="00EA1718"/>
    <w:rsid w:val="00EA1755"/>
    <w:rsid w:val="00EA17C9"/>
    <w:rsid w:val="00EA1940"/>
    <w:rsid w:val="00EA1B97"/>
    <w:rsid w:val="00EA1EB0"/>
    <w:rsid w:val="00EA1FAF"/>
    <w:rsid w:val="00EA2078"/>
    <w:rsid w:val="00EA20B6"/>
    <w:rsid w:val="00EA21D7"/>
    <w:rsid w:val="00EA22BF"/>
    <w:rsid w:val="00EA23B2"/>
    <w:rsid w:val="00EA2405"/>
    <w:rsid w:val="00EA275E"/>
    <w:rsid w:val="00EA2767"/>
    <w:rsid w:val="00EA2C8B"/>
    <w:rsid w:val="00EA2F3F"/>
    <w:rsid w:val="00EA2F51"/>
    <w:rsid w:val="00EA311A"/>
    <w:rsid w:val="00EA3169"/>
    <w:rsid w:val="00EA31E1"/>
    <w:rsid w:val="00EA339B"/>
    <w:rsid w:val="00EA34EC"/>
    <w:rsid w:val="00EA3690"/>
    <w:rsid w:val="00EA3714"/>
    <w:rsid w:val="00EA3879"/>
    <w:rsid w:val="00EA3A05"/>
    <w:rsid w:val="00EA3A47"/>
    <w:rsid w:val="00EA3CBE"/>
    <w:rsid w:val="00EA3E79"/>
    <w:rsid w:val="00EA3F4A"/>
    <w:rsid w:val="00EA407A"/>
    <w:rsid w:val="00EA4629"/>
    <w:rsid w:val="00EA46BB"/>
    <w:rsid w:val="00EA471E"/>
    <w:rsid w:val="00EA481F"/>
    <w:rsid w:val="00EA490E"/>
    <w:rsid w:val="00EA49C7"/>
    <w:rsid w:val="00EA4D3D"/>
    <w:rsid w:val="00EA4D9A"/>
    <w:rsid w:val="00EA5022"/>
    <w:rsid w:val="00EA523A"/>
    <w:rsid w:val="00EA5321"/>
    <w:rsid w:val="00EA55B2"/>
    <w:rsid w:val="00EA56EB"/>
    <w:rsid w:val="00EA5777"/>
    <w:rsid w:val="00EA579A"/>
    <w:rsid w:val="00EA57AE"/>
    <w:rsid w:val="00EA5932"/>
    <w:rsid w:val="00EA5D63"/>
    <w:rsid w:val="00EA5DD3"/>
    <w:rsid w:val="00EA5DF3"/>
    <w:rsid w:val="00EA60EF"/>
    <w:rsid w:val="00EA6196"/>
    <w:rsid w:val="00EA6BBF"/>
    <w:rsid w:val="00EA6E6D"/>
    <w:rsid w:val="00EA6EEB"/>
    <w:rsid w:val="00EA6FFE"/>
    <w:rsid w:val="00EA7060"/>
    <w:rsid w:val="00EA71DF"/>
    <w:rsid w:val="00EA72CF"/>
    <w:rsid w:val="00EA7393"/>
    <w:rsid w:val="00EA74BB"/>
    <w:rsid w:val="00EA76D5"/>
    <w:rsid w:val="00EA7772"/>
    <w:rsid w:val="00EA7B7D"/>
    <w:rsid w:val="00EA7B85"/>
    <w:rsid w:val="00EA7C73"/>
    <w:rsid w:val="00EA7D5C"/>
    <w:rsid w:val="00EB01C8"/>
    <w:rsid w:val="00EB07B8"/>
    <w:rsid w:val="00EB0844"/>
    <w:rsid w:val="00EB08BC"/>
    <w:rsid w:val="00EB0A6A"/>
    <w:rsid w:val="00EB0B6D"/>
    <w:rsid w:val="00EB0C5C"/>
    <w:rsid w:val="00EB0F2F"/>
    <w:rsid w:val="00EB1262"/>
    <w:rsid w:val="00EB12B2"/>
    <w:rsid w:val="00EB1494"/>
    <w:rsid w:val="00EB1655"/>
    <w:rsid w:val="00EB1684"/>
    <w:rsid w:val="00EB1911"/>
    <w:rsid w:val="00EB1961"/>
    <w:rsid w:val="00EB19F8"/>
    <w:rsid w:val="00EB1A6A"/>
    <w:rsid w:val="00EB1CC4"/>
    <w:rsid w:val="00EB1D10"/>
    <w:rsid w:val="00EB1D73"/>
    <w:rsid w:val="00EB1FC5"/>
    <w:rsid w:val="00EB227A"/>
    <w:rsid w:val="00EB2353"/>
    <w:rsid w:val="00EB2395"/>
    <w:rsid w:val="00EB28B4"/>
    <w:rsid w:val="00EB298D"/>
    <w:rsid w:val="00EB2A7A"/>
    <w:rsid w:val="00EB2C23"/>
    <w:rsid w:val="00EB2D27"/>
    <w:rsid w:val="00EB2DF2"/>
    <w:rsid w:val="00EB3143"/>
    <w:rsid w:val="00EB3225"/>
    <w:rsid w:val="00EB3348"/>
    <w:rsid w:val="00EB34D1"/>
    <w:rsid w:val="00EB372D"/>
    <w:rsid w:val="00EB3744"/>
    <w:rsid w:val="00EB40FF"/>
    <w:rsid w:val="00EB4137"/>
    <w:rsid w:val="00EB4311"/>
    <w:rsid w:val="00EB48F9"/>
    <w:rsid w:val="00EB498D"/>
    <w:rsid w:val="00EB49BB"/>
    <w:rsid w:val="00EB4D0E"/>
    <w:rsid w:val="00EB4DBD"/>
    <w:rsid w:val="00EB4DCD"/>
    <w:rsid w:val="00EB4DF1"/>
    <w:rsid w:val="00EB4F35"/>
    <w:rsid w:val="00EB5046"/>
    <w:rsid w:val="00EB5358"/>
    <w:rsid w:val="00EB54DE"/>
    <w:rsid w:val="00EB56DF"/>
    <w:rsid w:val="00EB5837"/>
    <w:rsid w:val="00EB5847"/>
    <w:rsid w:val="00EB5A06"/>
    <w:rsid w:val="00EB5A8B"/>
    <w:rsid w:val="00EB5E7D"/>
    <w:rsid w:val="00EB5F90"/>
    <w:rsid w:val="00EB6016"/>
    <w:rsid w:val="00EB601B"/>
    <w:rsid w:val="00EB60DA"/>
    <w:rsid w:val="00EB616F"/>
    <w:rsid w:val="00EB62C1"/>
    <w:rsid w:val="00EB65E5"/>
    <w:rsid w:val="00EB671A"/>
    <w:rsid w:val="00EB689B"/>
    <w:rsid w:val="00EB6C16"/>
    <w:rsid w:val="00EB6CC6"/>
    <w:rsid w:val="00EB7090"/>
    <w:rsid w:val="00EB7127"/>
    <w:rsid w:val="00EB74E0"/>
    <w:rsid w:val="00EB7916"/>
    <w:rsid w:val="00EB798D"/>
    <w:rsid w:val="00EB7BDE"/>
    <w:rsid w:val="00EB7C4C"/>
    <w:rsid w:val="00EB7E2D"/>
    <w:rsid w:val="00EB7E38"/>
    <w:rsid w:val="00EC01F3"/>
    <w:rsid w:val="00EC0450"/>
    <w:rsid w:val="00EC066D"/>
    <w:rsid w:val="00EC069A"/>
    <w:rsid w:val="00EC085B"/>
    <w:rsid w:val="00EC0904"/>
    <w:rsid w:val="00EC0B70"/>
    <w:rsid w:val="00EC0CBB"/>
    <w:rsid w:val="00EC0E12"/>
    <w:rsid w:val="00EC1011"/>
    <w:rsid w:val="00EC104C"/>
    <w:rsid w:val="00EC111F"/>
    <w:rsid w:val="00EC12EF"/>
    <w:rsid w:val="00EC1326"/>
    <w:rsid w:val="00EC134A"/>
    <w:rsid w:val="00EC148B"/>
    <w:rsid w:val="00EC157D"/>
    <w:rsid w:val="00EC17B3"/>
    <w:rsid w:val="00EC195D"/>
    <w:rsid w:val="00EC199E"/>
    <w:rsid w:val="00EC19A0"/>
    <w:rsid w:val="00EC19FD"/>
    <w:rsid w:val="00EC1ABA"/>
    <w:rsid w:val="00EC1B6F"/>
    <w:rsid w:val="00EC1C6A"/>
    <w:rsid w:val="00EC1CA5"/>
    <w:rsid w:val="00EC1DDA"/>
    <w:rsid w:val="00EC21AF"/>
    <w:rsid w:val="00EC27ED"/>
    <w:rsid w:val="00EC2A55"/>
    <w:rsid w:val="00EC2B54"/>
    <w:rsid w:val="00EC2DA1"/>
    <w:rsid w:val="00EC3246"/>
    <w:rsid w:val="00EC35C9"/>
    <w:rsid w:val="00EC36BF"/>
    <w:rsid w:val="00EC384F"/>
    <w:rsid w:val="00EC3856"/>
    <w:rsid w:val="00EC38F3"/>
    <w:rsid w:val="00EC3937"/>
    <w:rsid w:val="00EC3D16"/>
    <w:rsid w:val="00EC3F98"/>
    <w:rsid w:val="00EC3FF7"/>
    <w:rsid w:val="00EC4323"/>
    <w:rsid w:val="00EC43CD"/>
    <w:rsid w:val="00EC4582"/>
    <w:rsid w:val="00EC4860"/>
    <w:rsid w:val="00EC4A27"/>
    <w:rsid w:val="00EC4C59"/>
    <w:rsid w:val="00EC4ED0"/>
    <w:rsid w:val="00EC4F0A"/>
    <w:rsid w:val="00EC4F71"/>
    <w:rsid w:val="00EC5104"/>
    <w:rsid w:val="00EC5177"/>
    <w:rsid w:val="00EC59D5"/>
    <w:rsid w:val="00EC5B59"/>
    <w:rsid w:val="00EC5CCD"/>
    <w:rsid w:val="00EC63FA"/>
    <w:rsid w:val="00EC647E"/>
    <w:rsid w:val="00EC658C"/>
    <w:rsid w:val="00EC66B3"/>
    <w:rsid w:val="00EC66D4"/>
    <w:rsid w:val="00EC6721"/>
    <w:rsid w:val="00EC6827"/>
    <w:rsid w:val="00EC6FCB"/>
    <w:rsid w:val="00EC700A"/>
    <w:rsid w:val="00EC71F3"/>
    <w:rsid w:val="00EC7575"/>
    <w:rsid w:val="00EC79AE"/>
    <w:rsid w:val="00EC7A16"/>
    <w:rsid w:val="00EC7DDD"/>
    <w:rsid w:val="00EC7FE2"/>
    <w:rsid w:val="00ED022E"/>
    <w:rsid w:val="00ED0261"/>
    <w:rsid w:val="00ED039C"/>
    <w:rsid w:val="00ED0816"/>
    <w:rsid w:val="00ED0A4A"/>
    <w:rsid w:val="00ED0ABE"/>
    <w:rsid w:val="00ED0D48"/>
    <w:rsid w:val="00ED0E38"/>
    <w:rsid w:val="00ED100A"/>
    <w:rsid w:val="00ED1054"/>
    <w:rsid w:val="00ED1141"/>
    <w:rsid w:val="00ED1499"/>
    <w:rsid w:val="00ED16AB"/>
    <w:rsid w:val="00ED1BD6"/>
    <w:rsid w:val="00ED1BFB"/>
    <w:rsid w:val="00ED1D13"/>
    <w:rsid w:val="00ED2100"/>
    <w:rsid w:val="00ED2125"/>
    <w:rsid w:val="00ED2461"/>
    <w:rsid w:val="00ED2961"/>
    <w:rsid w:val="00ED2C58"/>
    <w:rsid w:val="00ED2DF0"/>
    <w:rsid w:val="00ED3122"/>
    <w:rsid w:val="00ED327A"/>
    <w:rsid w:val="00ED33E8"/>
    <w:rsid w:val="00ED34DA"/>
    <w:rsid w:val="00ED367F"/>
    <w:rsid w:val="00ED37E8"/>
    <w:rsid w:val="00ED3C33"/>
    <w:rsid w:val="00ED3CB1"/>
    <w:rsid w:val="00ED3D02"/>
    <w:rsid w:val="00ED3D08"/>
    <w:rsid w:val="00ED3F66"/>
    <w:rsid w:val="00ED3F88"/>
    <w:rsid w:val="00ED3FAB"/>
    <w:rsid w:val="00ED3FCF"/>
    <w:rsid w:val="00ED4171"/>
    <w:rsid w:val="00ED436D"/>
    <w:rsid w:val="00ED458A"/>
    <w:rsid w:val="00ED45C4"/>
    <w:rsid w:val="00ED46AC"/>
    <w:rsid w:val="00ED485E"/>
    <w:rsid w:val="00ED4995"/>
    <w:rsid w:val="00ED4BAC"/>
    <w:rsid w:val="00ED4D0E"/>
    <w:rsid w:val="00ED4D2E"/>
    <w:rsid w:val="00ED500C"/>
    <w:rsid w:val="00ED503C"/>
    <w:rsid w:val="00ED51EF"/>
    <w:rsid w:val="00ED52B4"/>
    <w:rsid w:val="00ED53A5"/>
    <w:rsid w:val="00ED54BC"/>
    <w:rsid w:val="00ED554E"/>
    <w:rsid w:val="00ED5759"/>
    <w:rsid w:val="00ED5834"/>
    <w:rsid w:val="00ED59A0"/>
    <w:rsid w:val="00ED5A52"/>
    <w:rsid w:val="00ED5BAF"/>
    <w:rsid w:val="00ED5BB2"/>
    <w:rsid w:val="00ED5C0B"/>
    <w:rsid w:val="00ED5DC1"/>
    <w:rsid w:val="00ED5E22"/>
    <w:rsid w:val="00ED6220"/>
    <w:rsid w:val="00ED6774"/>
    <w:rsid w:val="00ED6B5A"/>
    <w:rsid w:val="00ED6B61"/>
    <w:rsid w:val="00ED6D48"/>
    <w:rsid w:val="00ED6DEA"/>
    <w:rsid w:val="00ED6EDA"/>
    <w:rsid w:val="00ED6F69"/>
    <w:rsid w:val="00ED6FCA"/>
    <w:rsid w:val="00ED700B"/>
    <w:rsid w:val="00ED7052"/>
    <w:rsid w:val="00ED7149"/>
    <w:rsid w:val="00ED72DF"/>
    <w:rsid w:val="00ED7615"/>
    <w:rsid w:val="00ED76FA"/>
    <w:rsid w:val="00ED781E"/>
    <w:rsid w:val="00ED7850"/>
    <w:rsid w:val="00ED7C89"/>
    <w:rsid w:val="00EE0073"/>
    <w:rsid w:val="00EE022E"/>
    <w:rsid w:val="00EE0256"/>
    <w:rsid w:val="00EE02CD"/>
    <w:rsid w:val="00EE03CC"/>
    <w:rsid w:val="00EE045D"/>
    <w:rsid w:val="00EE0828"/>
    <w:rsid w:val="00EE095B"/>
    <w:rsid w:val="00EE0C8D"/>
    <w:rsid w:val="00EE0E4D"/>
    <w:rsid w:val="00EE1068"/>
    <w:rsid w:val="00EE141A"/>
    <w:rsid w:val="00EE1446"/>
    <w:rsid w:val="00EE1485"/>
    <w:rsid w:val="00EE16A1"/>
    <w:rsid w:val="00EE1CF7"/>
    <w:rsid w:val="00EE2500"/>
    <w:rsid w:val="00EE258E"/>
    <w:rsid w:val="00EE2613"/>
    <w:rsid w:val="00EE2626"/>
    <w:rsid w:val="00EE26D3"/>
    <w:rsid w:val="00EE2892"/>
    <w:rsid w:val="00EE2AE6"/>
    <w:rsid w:val="00EE2B59"/>
    <w:rsid w:val="00EE2BEC"/>
    <w:rsid w:val="00EE2CB4"/>
    <w:rsid w:val="00EE2F4C"/>
    <w:rsid w:val="00EE2FAF"/>
    <w:rsid w:val="00EE34D4"/>
    <w:rsid w:val="00EE3538"/>
    <w:rsid w:val="00EE35F8"/>
    <w:rsid w:val="00EE376C"/>
    <w:rsid w:val="00EE3C44"/>
    <w:rsid w:val="00EE3C4B"/>
    <w:rsid w:val="00EE3D3C"/>
    <w:rsid w:val="00EE3F4E"/>
    <w:rsid w:val="00EE4075"/>
    <w:rsid w:val="00EE419E"/>
    <w:rsid w:val="00EE42A9"/>
    <w:rsid w:val="00EE42AE"/>
    <w:rsid w:val="00EE4348"/>
    <w:rsid w:val="00EE43DD"/>
    <w:rsid w:val="00EE447B"/>
    <w:rsid w:val="00EE4580"/>
    <w:rsid w:val="00EE45D6"/>
    <w:rsid w:val="00EE49D4"/>
    <w:rsid w:val="00EE4B62"/>
    <w:rsid w:val="00EE4BEF"/>
    <w:rsid w:val="00EE4C0A"/>
    <w:rsid w:val="00EE4E6D"/>
    <w:rsid w:val="00EE5006"/>
    <w:rsid w:val="00EE5018"/>
    <w:rsid w:val="00EE50BD"/>
    <w:rsid w:val="00EE5577"/>
    <w:rsid w:val="00EE5607"/>
    <w:rsid w:val="00EE5A74"/>
    <w:rsid w:val="00EE5CCD"/>
    <w:rsid w:val="00EE5D6F"/>
    <w:rsid w:val="00EE5E2B"/>
    <w:rsid w:val="00EE61C4"/>
    <w:rsid w:val="00EE65A2"/>
    <w:rsid w:val="00EE66C9"/>
    <w:rsid w:val="00EE6896"/>
    <w:rsid w:val="00EE68A3"/>
    <w:rsid w:val="00EE69DE"/>
    <w:rsid w:val="00EE6BD8"/>
    <w:rsid w:val="00EE6C73"/>
    <w:rsid w:val="00EE6DB5"/>
    <w:rsid w:val="00EE6FAC"/>
    <w:rsid w:val="00EE6FD8"/>
    <w:rsid w:val="00EE7225"/>
    <w:rsid w:val="00EE78E8"/>
    <w:rsid w:val="00EE79FB"/>
    <w:rsid w:val="00EE7A22"/>
    <w:rsid w:val="00EE7F08"/>
    <w:rsid w:val="00EF011B"/>
    <w:rsid w:val="00EF0128"/>
    <w:rsid w:val="00EF022E"/>
    <w:rsid w:val="00EF02C3"/>
    <w:rsid w:val="00EF0368"/>
    <w:rsid w:val="00EF036E"/>
    <w:rsid w:val="00EF0594"/>
    <w:rsid w:val="00EF063F"/>
    <w:rsid w:val="00EF0BBF"/>
    <w:rsid w:val="00EF0C38"/>
    <w:rsid w:val="00EF0D86"/>
    <w:rsid w:val="00EF0E4B"/>
    <w:rsid w:val="00EF1074"/>
    <w:rsid w:val="00EF1206"/>
    <w:rsid w:val="00EF1433"/>
    <w:rsid w:val="00EF1BE7"/>
    <w:rsid w:val="00EF1C13"/>
    <w:rsid w:val="00EF1D02"/>
    <w:rsid w:val="00EF1D67"/>
    <w:rsid w:val="00EF1E19"/>
    <w:rsid w:val="00EF1E78"/>
    <w:rsid w:val="00EF1EDE"/>
    <w:rsid w:val="00EF1F02"/>
    <w:rsid w:val="00EF1F82"/>
    <w:rsid w:val="00EF1F86"/>
    <w:rsid w:val="00EF203E"/>
    <w:rsid w:val="00EF229E"/>
    <w:rsid w:val="00EF232A"/>
    <w:rsid w:val="00EF23A8"/>
    <w:rsid w:val="00EF2649"/>
    <w:rsid w:val="00EF277A"/>
    <w:rsid w:val="00EF28C0"/>
    <w:rsid w:val="00EF2A01"/>
    <w:rsid w:val="00EF2C22"/>
    <w:rsid w:val="00EF2D03"/>
    <w:rsid w:val="00EF301E"/>
    <w:rsid w:val="00EF3372"/>
    <w:rsid w:val="00EF3382"/>
    <w:rsid w:val="00EF34D7"/>
    <w:rsid w:val="00EF353B"/>
    <w:rsid w:val="00EF3770"/>
    <w:rsid w:val="00EF37FC"/>
    <w:rsid w:val="00EF380A"/>
    <w:rsid w:val="00EF3B5E"/>
    <w:rsid w:val="00EF3BEA"/>
    <w:rsid w:val="00EF3C2A"/>
    <w:rsid w:val="00EF3C93"/>
    <w:rsid w:val="00EF4091"/>
    <w:rsid w:val="00EF4426"/>
    <w:rsid w:val="00EF44E1"/>
    <w:rsid w:val="00EF44F2"/>
    <w:rsid w:val="00EF4676"/>
    <w:rsid w:val="00EF47F9"/>
    <w:rsid w:val="00EF4937"/>
    <w:rsid w:val="00EF497E"/>
    <w:rsid w:val="00EF4CF9"/>
    <w:rsid w:val="00EF506F"/>
    <w:rsid w:val="00EF5354"/>
    <w:rsid w:val="00EF609B"/>
    <w:rsid w:val="00EF6307"/>
    <w:rsid w:val="00EF6629"/>
    <w:rsid w:val="00EF6AA2"/>
    <w:rsid w:val="00EF6AEB"/>
    <w:rsid w:val="00EF6B0C"/>
    <w:rsid w:val="00EF6D45"/>
    <w:rsid w:val="00EF6FE9"/>
    <w:rsid w:val="00EF71C2"/>
    <w:rsid w:val="00EF7381"/>
    <w:rsid w:val="00EF7587"/>
    <w:rsid w:val="00EF7741"/>
    <w:rsid w:val="00EF7B57"/>
    <w:rsid w:val="00EF7FAD"/>
    <w:rsid w:val="00F001A7"/>
    <w:rsid w:val="00F0023D"/>
    <w:rsid w:val="00F00436"/>
    <w:rsid w:val="00F006A6"/>
    <w:rsid w:val="00F00821"/>
    <w:rsid w:val="00F008EE"/>
    <w:rsid w:val="00F00923"/>
    <w:rsid w:val="00F0099D"/>
    <w:rsid w:val="00F00A81"/>
    <w:rsid w:val="00F00B91"/>
    <w:rsid w:val="00F00C3C"/>
    <w:rsid w:val="00F00C44"/>
    <w:rsid w:val="00F00E7D"/>
    <w:rsid w:val="00F00FFE"/>
    <w:rsid w:val="00F01088"/>
    <w:rsid w:val="00F010FF"/>
    <w:rsid w:val="00F011EE"/>
    <w:rsid w:val="00F0122D"/>
    <w:rsid w:val="00F018EF"/>
    <w:rsid w:val="00F01C8A"/>
    <w:rsid w:val="00F02037"/>
    <w:rsid w:val="00F0215B"/>
    <w:rsid w:val="00F02395"/>
    <w:rsid w:val="00F0240A"/>
    <w:rsid w:val="00F02419"/>
    <w:rsid w:val="00F027C2"/>
    <w:rsid w:val="00F02841"/>
    <w:rsid w:val="00F0292B"/>
    <w:rsid w:val="00F02A3D"/>
    <w:rsid w:val="00F02C4E"/>
    <w:rsid w:val="00F0339A"/>
    <w:rsid w:val="00F03777"/>
    <w:rsid w:val="00F03882"/>
    <w:rsid w:val="00F03CD5"/>
    <w:rsid w:val="00F03D63"/>
    <w:rsid w:val="00F03ECD"/>
    <w:rsid w:val="00F03F78"/>
    <w:rsid w:val="00F03F7C"/>
    <w:rsid w:val="00F040F6"/>
    <w:rsid w:val="00F04885"/>
    <w:rsid w:val="00F04CCC"/>
    <w:rsid w:val="00F04D8A"/>
    <w:rsid w:val="00F04E97"/>
    <w:rsid w:val="00F05155"/>
    <w:rsid w:val="00F05171"/>
    <w:rsid w:val="00F053E9"/>
    <w:rsid w:val="00F05438"/>
    <w:rsid w:val="00F058E8"/>
    <w:rsid w:val="00F05CFE"/>
    <w:rsid w:val="00F0644A"/>
    <w:rsid w:val="00F06555"/>
    <w:rsid w:val="00F068C8"/>
    <w:rsid w:val="00F06AA4"/>
    <w:rsid w:val="00F06B09"/>
    <w:rsid w:val="00F06C0C"/>
    <w:rsid w:val="00F06DE8"/>
    <w:rsid w:val="00F06EDA"/>
    <w:rsid w:val="00F0706A"/>
    <w:rsid w:val="00F071C4"/>
    <w:rsid w:val="00F071CC"/>
    <w:rsid w:val="00F071DA"/>
    <w:rsid w:val="00F074C5"/>
    <w:rsid w:val="00F0755F"/>
    <w:rsid w:val="00F076A8"/>
    <w:rsid w:val="00F07BA2"/>
    <w:rsid w:val="00F07C45"/>
    <w:rsid w:val="00F07E51"/>
    <w:rsid w:val="00F10156"/>
    <w:rsid w:val="00F102F1"/>
    <w:rsid w:val="00F10479"/>
    <w:rsid w:val="00F1074F"/>
    <w:rsid w:val="00F1077C"/>
    <w:rsid w:val="00F108FD"/>
    <w:rsid w:val="00F10AC0"/>
    <w:rsid w:val="00F10AC5"/>
    <w:rsid w:val="00F10D69"/>
    <w:rsid w:val="00F11107"/>
    <w:rsid w:val="00F1122A"/>
    <w:rsid w:val="00F11616"/>
    <w:rsid w:val="00F1178C"/>
    <w:rsid w:val="00F11852"/>
    <w:rsid w:val="00F11A45"/>
    <w:rsid w:val="00F11B65"/>
    <w:rsid w:val="00F11D18"/>
    <w:rsid w:val="00F122B5"/>
    <w:rsid w:val="00F123BC"/>
    <w:rsid w:val="00F125EB"/>
    <w:rsid w:val="00F125F4"/>
    <w:rsid w:val="00F1273C"/>
    <w:rsid w:val="00F12B69"/>
    <w:rsid w:val="00F12F99"/>
    <w:rsid w:val="00F12FD0"/>
    <w:rsid w:val="00F1301B"/>
    <w:rsid w:val="00F13203"/>
    <w:rsid w:val="00F13516"/>
    <w:rsid w:val="00F1368A"/>
    <w:rsid w:val="00F13726"/>
    <w:rsid w:val="00F13A42"/>
    <w:rsid w:val="00F13B4C"/>
    <w:rsid w:val="00F13BBF"/>
    <w:rsid w:val="00F13E1A"/>
    <w:rsid w:val="00F13EFA"/>
    <w:rsid w:val="00F1467B"/>
    <w:rsid w:val="00F1489D"/>
    <w:rsid w:val="00F148FC"/>
    <w:rsid w:val="00F14C4B"/>
    <w:rsid w:val="00F152EF"/>
    <w:rsid w:val="00F15401"/>
    <w:rsid w:val="00F15480"/>
    <w:rsid w:val="00F154C7"/>
    <w:rsid w:val="00F1586F"/>
    <w:rsid w:val="00F15A5F"/>
    <w:rsid w:val="00F15D10"/>
    <w:rsid w:val="00F15F0B"/>
    <w:rsid w:val="00F161F6"/>
    <w:rsid w:val="00F163DA"/>
    <w:rsid w:val="00F16584"/>
    <w:rsid w:val="00F165B4"/>
    <w:rsid w:val="00F1661A"/>
    <w:rsid w:val="00F166FE"/>
    <w:rsid w:val="00F167D6"/>
    <w:rsid w:val="00F168BD"/>
    <w:rsid w:val="00F16C79"/>
    <w:rsid w:val="00F16D70"/>
    <w:rsid w:val="00F16E53"/>
    <w:rsid w:val="00F16E9E"/>
    <w:rsid w:val="00F16F11"/>
    <w:rsid w:val="00F171E4"/>
    <w:rsid w:val="00F173ED"/>
    <w:rsid w:val="00F176A0"/>
    <w:rsid w:val="00F17C6B"/>
    <w:rsid w:val="00F17F14"/>
    <w:rsid w:val="00F202E6"/>
    <w:rsid w:val="00F205AE"/>
    <w:rsid w:val="00F205EE"/>
    <w:rsid w:val="00F20B3C"/>
    <w:rsid w:val="00F20F3E"/>
    <w:rsid w:val="00F21421"/>
    <w:rsid w:val="00F215BC"/>
    <w:rsid w:val="00F21889"/>
    <w:rsid w:val="00F21E26"/>
    <w:rsid w:val="00F220D5"/>
    <w:rsid w:val="00F22166"/>
    <w:rsid w:val="00F22185"/>
    <w:rsid w:val="00F2228D"/>
    <w:rsid w:val="00F2251B"/>
    <w:rsid w:val="00F22584"/>
    <w:rsid w:val="00F22751"/>
    <w:rsid w:val="00F228FC"/>
    <w:rsid w:val="00F22A3C"/>
    <w:rsid w:val="00F22A67"/>
    <w:rsid w:val="00F22C17"/>
    <w:rsid w:val="00F230D9"/>
    <w:rsid w:val="00F2310B"/>
    <w:rsid w:val="00F2338E"/>
    <w:rsid w:val="00F23405"/>
    <w:rsid w:val="00F23635"/>
    <w:rsid w:val="00F237B9"/>
    <w:rsid w:val="00F23AFE"/>
    <w:rsid w:val="00F23C95"/>
    <w:rsid w:val="00F23DC3"/>
    <w:rsid w:val="00F24111"/>
    <w:rsid w:val="00F241DE"/>
    <w:rsid w:val="00F2440F"/>
    <w:rsid w:val="00F2473A"/>
    <w:rsid w:val="00F24823"/>
    <w:rsid w:val="00F24B3F"/>
    <w:rsid w:val="00F24CAC"/>
    <w:rsid w:val="00F24F62"/>
    <w:rsid w:val="00F2534B"/>
    <w:rsid w:val="00F255C0"/>
    <w:rsid w:val="00F25737"/>
    <w:rsid w:val="00F257EC"/>
    <w:rsid w:val="00F25B12"/>
    <w:rsid w:val="00F25D05"/>
    <w:rsid w:val="00F2610F"/>
    <w:rsid w:val="00F261B9"/>
    <w:rsid w:val="00F26234"/>
    <w:rsid w:val="00F262EA"/>
    <w:rsid w:val="00F262EB"/>
    <w:rsid w:val="00F26355"/>
    <w:rsid w:val="00F26437"/>
    <w:rsid w:val="00F26448"/>
    <w:rsid w:val="00F26620"/>
    <w:rsid w:val="00F26A0F"/>
    <w:rsid w:val="00F26B4C"/>
    <w:rsid w:val="00F26C4D"/>
    <w:rsid w:val="00F26D5C"/>
    <w:rsid w:val="00F26F56"/>
    <w:rsid w:val="00F27031"/>
    <w:rsid w:val="00F27323"/>
    <w:rsid w:val="00F2741C"/>
    <w:rsid w:val="00F274DD"/>
    <w:rsid w:val="00F276FD"/>
    <w:rsid w:val="00F27898"/>
    <w:rsid w:val="00F278DF"/>
    <w:rsid w:val="00F279FC"/>
    <w:rsid w:val="00F27A3B"/>
    <w:rsid w:val="00F27F52"/>
    <w:rsid w:val="00F27F88"/>
    <w:rsid w:val="00F30036"/>
    <w:rsid w:val="00F3006D"/>
    <w:rsid w:val="00F300A8"/>
    <w:rsid w:val="00F30333"/>
    <w:rsid w:val="00F30373"/>
    <w:rsid w:val="00F3050F"/>
    <w:rsid w:val="00F309B4"/>
    <w:rsid w:val="00F3105F"/>
    <w:rsid w:val="00F31584"/>
    <w:rsid w:val="00F31CE3"/>
    <w:rsid w:val="00F31DB7"/>
    <w:rsid w:val="00F3231C"/>
    <w:rsid w:val="00F32595"/>
    <w:rsid w:val="00F325C3"/>
    <w:rsid w:val="00F325DA"/>
    <w:rsid w:val="00F329A3"/>
    <w:rsid w:val="00F32AE0"/>
    <w:rsid w:val="00F32B49"/>
    <w:rsid w:val="00F33055"/>
    <w:rsid w:val="00F33339"/>
    <w:rsid w:val="00F33431"/>
    <w:rsid w:val="00F33501"/>
    <w:rsid w:val="00F33BE6"/>
    <w:rsid w:val="00F33D0A"/>
    <w:rsid w:val="00F34243"/>
    <w:rsid w:val="00F3431B"/>
    <w:rsid w:val="00F34BBD"/>
    <w:rsid w:val="00F34E2C"/>
    <w:rsid w:val="00F34EB7"/>
    <w:rsid w:val="00F3502A"/>
    <w:rsid w:val="00F350CA"/>
    <w:rsid w:val="00F353F3"/>
    <w:rsid w:val="00F354E1"/>
    <w:rsid w:val="00F354F9"/>
    <w:rsid w:val="00F356AB"/>
    <w:rsid w:val="00F35813"/>
    <w:rsid w:val="00F35832"/>
    <w:rsid w:val="00F358B7"/>
    <w:rsid w:val="00F3590D"/>
    <w:rsid w:val="00F359B8"/>
    <w:rsid w:val="00F35B2E"/>
    <w:rsid w:val="00F35B74"/>
    <w:rsid w:val="00F35DA6"/>
    <w:rsid w:val="00F35EB7"/>
    <w:rsid w:val="00F3644B"/>
    <w:rsid w:val="00F3657E"/>
    <w:rsid w:val="00F36900"/>
    <w:rsid w:val="00F36ABE"/>
    <w:rsid w:val="00F36B68"/>
    <w:rsid w:val="00F37031"/>
    <w:rsid w:val="00F371C7"/>
    <w:rsid w:val="00F372A4"/>
    <w:rsid w:val="00F373F2"/>
    <w:rsid w:val="00F3742E"/>
    <w:rsid w:val="00F375A0"/>
    <w:rsid w:val="00F37667"/>
    <w:rsid w:val="00F37725"/>
    <w:rsid w:val="00F37782"/>
    <w:rsid w:val="00F37818"/>
    <w:rsid w:val="00F37878"/>
    <w:rsid w:val="00F37911"/>
    <w:rsid w:val="00F37A03"/>
    <w:rsid w:val="00F37BFF"/>
    <w:rsid w:val="00F40083"/>
    <w:rsid w:val="00F40217"/>
    <w:rsid w:val="00F40334"/>
    <w:rsid w:val="00F405E2"/>
    <w:rsid w:val="00F405EA"/>
    <w:rsid w:val="00F405EB"/>
    <w:rsid w:val="00F40A07"/>
    <w:rsid w:val="00F40B79"/>
    <w:rsid w:val="00F40D69"/>
    <w:rsid w:val="00F40EDB"/>
    <w:rsid w:val="00F40F08"/>
    <w:rsid w:val="00F40F28"/>
    <w:rsid w:val="00F40FED"/>
    <w:rsid w:val="00F4101B"/>
    <w:rsid w:val="00F41529"/>
    <w:rsid w:val="00F4160A"/>
    <w:rsid w:val="00F41636"/>
    <w:rsid w:val="00F41810"/>
    <w:rsid w:val="00F418B5"/>
    <w:rsid w:val="00F41B3E"/>
    <w:rsid w:val="00F41CB6"/>
    <w:rsid w:val="00F41ED4"/>
    <w:rsid w:val="00F41FD6"/>
    <w:rsid w:val="00F42226"/>
    <w:rsid w:val="00F42289"/>
    <w:rsid w:val="00F4266C"/>
    <w:rsid w:val="00F42879"/>
    <w:rsid w:val="00F42D40"/>
    <w:rsid w:val="00F42F3B"/>
    <w:rsid w:val="00F430D2"/>
    <w:rsid w:val="00F431E4"/>
    <w:rsid w:val="00F4364E"/>
    <w:rsid w:val="00F4365A"/>
    <w:rsid w:val="00F437D0"/>
    <w:rsid w:val="00F43809"/>
    <w:rsid w:val="00F438FB"/>
    <w:rsid w:val="00F43AAA"/>
    <w:rsid w:val="00F43BA3"/>
    <w:rsid w:val="00F43C19"/>
    <w:rsid w:val="00F44081"/>
    <w:rsid w:val="00F446F8"/>
    <w:rsid w:val="00F447E7"/>
    <w:rsid w:val="00F448ED"/>
    <w:rsid w:val="00F44A0A"/>
    <w:rsid w:val="00F45050"/>
    <w:rsid w:val="00F450A2"/>
    <w:rsid w:val="00F45124"/>
    <w:rsid w:val="00F451AC"/>
    <w:rsid w:val="00F45234"/>
    <w:rsid w:val="00F45880"/>
    <w:rsid w:val="00F45895"/>
    <w:rsid w:val="00F45AE5"/>
    <w:rsid w:val="00F45B1E"/>
    <w:rsid w:val="00F45BF6"/>
    <w:rsid w:val="00F45CF8"/>
    <w:rsid w:val="00F45E00"/>
    <w:rsid w:val="00F45E70"/>
    <w:rsid w:val="00F46160"/>
    <w:rsid w:val="00F461A6"/>
    <w:rsid w:val="00F462DF"/>
    <w:rsid w:val="00F4649B"/>
    <w:rsid w:val="00F46731"/>
    <w:rsid w:val="00F46BAC"/>
    <w:rsid w:val="00F47257"/>
    <w:rsid w:val="00F476B7"/>
    <w:rsid w:val="00F47922"/>
    <w:rsid w:val="00F47A59"/>
    <w:rsid w:val="00F47B3D"/>
    <w:rsid w:val="00F47D3A"/>
    <w:rsid w:val="00F47DB0"/>
    <w:rsid w:val="00F50284"/>
    <w:rsid w:val="00F50A68"/>
    <w:rsid w:val="00F50B16"/>
    <w:rsid w:val="00F50B67"/>
    <w:rsid w:val="00F50D4D"/>
    <w:rsid w:val="00F5104C"/>
    <w:rsid w:val="00F512B8"/>
    <w:rsid w:val="00F51313"/>
    <w:rsid w:val="00F51378"/>
    <w:rsid w:val="00F51461"/>
    <w:rsid w:val="00F51537"/>
    <w:rsid w:val="00F518DA"/>
    <w:rsid w:val="00F5190E"/>
    <w:rsid w:val="00F51B9D"/>
    <w:rsid w:val="00F51BF3"/>
    <w:rsid w:val="00F52591"/>
    <w:rsid w:val="00F5271A"/>
    <w:rsid w:val="00F52726"/>
    <w:rsid w:val="00F5283F"/>
    <w:rsid w:val="00F52AD3"/>
    <w:rsid w:val="00F52B3E"/>
    <w:rsid w:val="00F52B54"/>
    <w:rsid w:val="00F52C3B"/>
    <w:rsid w:val="00F52C68"/>
    <w:rsid w:val="00F52DB3"/>
    <w:rsid w:val="00F53220"/>
    <w:rsid w:val="00F5338B"/>
    <w:rsid w:val="00F536CA"/>
    <w:rsid w:val="00F5373A"/>
    <w:rsid w:val="00F53BBB"/>
    <w:rsid w:val="00F54012"/>
    <w:rsid w:val="00F54396"/>
    <w:rsid w:val="00F54CB1"/>
    <w:rsid w:val="00F54F3A"/>
    <w:rsid w:val="00F5503F"/>
    <w:rsid w:val="00F5508E"/>
    <w:rsid w:val="00F55130"/>
    <w:rsid w:val="00F55362"/>
    <w:rsid w:val="00F55364"/>
    <w:rsid w:val="00F55371"/>
    <w:rsid w:val="00F553BA"/>
    <w:rsid w:val="00F557F9"/>
    <w:rsid w:val="00F55A42"/>
    <w:rsid w:val="00F56304"/>
    <w:rsid w:val="00F5666B"/>
    <w:rsid w:val="00F567A4"/>
    <w:rsid w:val="00F56AE8"/>
    <w:rsid w:val="00F56AFF"/>
    <w:rsid w:val="00F56B06"/>
    <w:rsid w:val="00F56B64"/>
    <w:rsid w:val="00F56EC9"/>
    <w:rsid w:val="00F5735D"/>
    <w:rsid w:val="00F5765C"/>
    <w:rsid w:val="00F57B1E"/>
    <w:rsid w:val="00F57EB8"/>
    <w:rsid w:val="00F6005C"/>
    <w:rsid w:val="00F600B7"/>
    <w:rsid w:val="00F60166"/>
    <w:rsid w:val="00F602D8"/>
    <w:rsid w:val="00F6039C"/>
    <w:rsid w:val="00F60444"/>
    <w:rsid w:val="00F604D3"/>
    <w:rsid w:val="00F606AF"/>
    <w:rsid w:val="00F60740"/>
    <w:rsid w:val="00F607FC"/>
    <w:rsid w:val="00F60B37"/>
    <w:rsid w:val="00F60F28"/>
    <w:rsid w:val="00F61165"/>
    <w:rsid w:val="00F61211"/>
    <w:rsid w:val="00F61365"/>
    <w:rsid w:val="00F61759"/>
    <w:rsid w:val="00F61848"/>
    <w:rsid w:val="00F618E4"/>
    <w:rsid w:val="00F61A23"/>
    <w:rsid w:val="00F61E7B"/>
    <w:rsid w:val="00F6249D"/>
    <w:rsid w:val="00F624F4"/>
    <w:rsid w:val="00F62823"/>
    <w:rsid w:val="00F62BC3"/>
    <w:rsid w:val="00F62CAF"/>
    <w:rsid w:val="00F63026"/>
    <w:rsid w:val="00F6312A"/>
    <w:rsid w:val="00F63199"/>
    <w:rsid w:val="00F6334F"/>
    <w:rsid w:val="00F6381F"/>
    <w:rsid w:val="00F6386A"/>
    <w:rsid w:val="00F63903"/>
    <w:rsid w:val="00F63995"/>
    <w:rsid w:val="00F639AA"/>
    <w:rsid w:val="00F63D05"/>
    <w:rsid w:val="00F63D5E"/>
    <w:rsid w:val="00F63EB3"/>
    <w:rsid w:val="00F649A1"/>
    <w:rsid w:val="00F64AFA"/>
    <w:rsid w:val="00F64B6B"/>
    <w:rsid w:val="00F64C68"/>
    <w:rsid w:val="00F64F95"/>
    <w:rsid w:val="00F64FB7"/>
    <w:rsid w:val="00F6558B"/>
    <w:rsid w:val="00F65775"/>
    <w:rsid w:val="00F657F6"/>
    <w:rsid w:val="00F6581A"/>
    <w:rsid w:val="00F6592C"/>
    <w:rsid w:val="00F65B3B"/>
    <w:rsid w:val="00F65F77"/>
    <w:rsid w:val="00F65F93"/>
    <w:rsid w:val="00F6614E"/>
    <w:rsid w:val="00F66245"/>
    <w:rsid w:val="00F663FD"/>
    <w:rsid w:val="00F66642"/>
    <w:rsid w:val="00F6670F"/>
    <w:rsid w:val="00F669DD"/>
    <w:rsid w:val="00F66B2E"/>
    <w:rsid w:val="00F66C6E"/>
    <w:rsid w:val="00F66ED4"/>
    <w:rsid w:val="00F67255"/>
    <w:rsid w:val="00F67362"/>
    <w:rsid w:val="00F67585"/>
    <w:rsid w:val="00F6764C"/>
    <w:rsid w:val="00F67654"/>
    <w:rsid w:val="00F679C9"/>
    <w:rsid w:val="00F67ABC"/>
    <w:rsid w:val="00F67AF3"/>
    <w:rsid w:val="00F67E12"/>
    <w:rsid w:val="00F700D6"/>
    <w:rsid w:val="00F704FD"/>
    <w:rsid w:val="00F7064A"/>
    <w:rsid w:val="00F70910"/>
    <w:rsid w:val="00F7091F"/>
    <w:rsid w:val="00F709A9"/>
    <w:rsid w:val="00F70BA0"/>
    <w:rsid w:val="00F71158"/>
    <w:rsid w:val="00F715A3"/>
    <w:rsid w:val="00F715E2"/>
    <w:rsid w:val="00F7168C"/>
    <w:rsid w:val="00F718B8"/>
    <w:rsid w:val="00F71A79"/>
    <w:rsid w:val="00F71E54"/>
    <w:rsid w:val="00F71FEA"/>
    <w:rsid w:val="00F724AD"/>
    <w:rsid w:val="00F726E9"/>
    <w:rsid w:val="00F72774"/>
    <w:rsid w:val="00F72951"/>
    <w:rsid w:val="00F72965"/>
    <w:rsid w:val="00F72B17"/>
    <w:rsid w:val="00F7308D"/>
    <w:rsid w:val="00F73137"/>
    <w:rsid w:val="00F7370B"/>
    <w:rsid w:val="00F7372B"/>
    <w:rsid w:val="00F73B6A"/>
    <w:rsid w:val="00F73D79"/>
    <w:rsid w:val="00F73E88"/>
    <w:rsid w:val="00F73F94"/>
    <w:rsid w:val="00F74284"/>
    <w:rsid w:val="00F7448B"/>
    <w:rsid w:val="00F745EF"/>
    <w:rsid w:val="00F74605"/>
    <w:rsid w:val="00F74935"/>
    <w:rsid w:val="00F74995"/>
    <w:rsid w:val="00F74CA6"/>
    <w:rsid w:val="00F74DC0"/>
    <w:rsid w:val="00F74E0A"/>
    <w:rsid w:val="00F754F7"/>
    <w:rsid w:val="00F75673"/>
    <w:rsid w:val="00F75763"/>
    <w:rsid w:val="00F758A4"/>
    <w:rsid w:val="00F759D3"/>
    <w:rsid w:val="00F759E8"/>
    <w:rsid w:val="00F75DBA"/>
    <w:rsid w:val="00F75E80"/>
    <w:rsid w:val="00F763C8"/>
    <w:rsid w:val="00F76726"/>
    <w:rsid w:val="00F76830"/>
    <w:rsid w:val="00F7686C"/>
    <w:rsid w:val="00F7691F"/>
    <w:rsid w:val="00F76975"/>
    <w:rsid w:val="00F76F7B"/>
    <w:rsid w:val="00F772EA"/>
    <w:rsid w:val="00F7763B"/>
    <w:rsid w:val="00F77A8B"/>
    <w:rsid w:val="00F77FEF"/>
    <w:rsid w:val="00F8004B"/>
    <w:rsid w:val="00F805BD"/>
    <w:rsid w:val="00F805F8"/>
    <w:rsid w:val="00F806EF"/>
    <w:rsid w:val="00F807EC"/>
    <w:rsid w:val="00F80829"/>
    <w:rsid w:val="00F80C3A"/>
    <w:rsid w:val="00F80C3B"/>
    <w:rsid w:val="00F80DAC"/>
    <w:rsid w:val="00F80E77"/>
    <w:rsid w:val="00F80F19"/>
    <w:rsid w:val="00F810BB"/>
    <w:rsid w:val="00F81909"/>
    <w:rsid w:val="00F819A2"/>
    <w:rsid w:val="00F81AC8"/>
    <w:rsid w:val="00F81DBD"/>
    <w:rsid w:val="00F82168"/>
    <w:rsid w:val="00F82483"/>
    <w:rsid w:val="00F825BD"/>
    <w:rsid w:val="00F825EE"/>
    <w:rsid w:val="00F82695"/>
    <w:rsid w:val="00F82DF1"/>
    <w:rsid w:val="00F82EDD"/>
    <w:rsid w:val="00F82FA7"/>
    <w:rsid w:val="00F836A6"/>
    <w:rsid w:val="00F83ACD"/>
    <w:rsid w:val="00F83C73"/>
    <w:rsid w:val="00F840EB"/>
    <w:rsid w:val="00F840FF"/>
    <w:rsid w:val="00F84596"/>
    <w:rsid w:val="00F84620"/>
    <w:rsid w:val="00F84696"/>
    <w:rsid w:val="00F846D9"/>
    <w:rsid w:val="00F849DD"/>
    <w:rsid w:val="00F8511C"/>
    <w:rsid w:val="00F851E3"/>
    <w:rsid w:val="00F852A1"/>
    <w:rsid w:val="00F855E5"/>
    <w:rsid w:val="00F85642"/>
    <w:rsid w:val="00F85704"/>
    <w:rsid w:val="00F857EB"/>
    <w:rsid w:val="00F858C1"/>
    <w:rsid w:val="00F85D8F"/>
    <w:rsid w:val="00F86357"/>
    <w:rsid w:val="00F863EB"/>
    <w:rsid w:val="00F866F3"/>
    <w:rsid w:val="00F86B8F"/>
    <w:rsid w:val="00F87202"/>
    <w:rsid w:val="00F872B5"/>
    <w:rsid w:val="00F8757E"/>
    <w:rsid w:val="00F87606"/>
    <w:rsid w:val="00F8760F"/>
    <w:rsid w:val="00F8783B"/>
    <w:rsid w:val="00F87851"/>
    <w:rsid w:val="00F87852"/>
    <w:rsid w:val="00F87BBF"/>
    <w:rsid w:val="00F87F67"/>
    <w:rsid w:val="00F900FA"/>
    <w:rsid w:val="00F901D9"/>
    <w:rsid w:val="00F901FD"/>
    <w:rsid w:val="00F903AB"/>
    <w:rsid w:val="00F90539"/>
    <w:rsid w:val="00F909B9"/>
    <w:rsid w:val="00F90E7C"/>
    <w:rsid w:val="00F910A9"/>
    <w:rsid w:val="00F91A61"/>
    <w:rsid w:val="00F91C3D"/>
    <w:rsid w:val="00F91F17"/>
    <w:rsid w:val="00F92000"/>
    <w:rsid w:val="00F92057"/>
    <w:rsid w:val="00F920E8"/>
    <w:rsid w:val="00F9214F"/>
    <w:rsid w:val="00F92177"/>
    <w:rsid w:val="00F925A7"/>
    <w:rsid w:val="00F92660"/>
    <w:rsid w:val="00F9275B"/>
    <w:rsid w:val="00F92B54"/>
    <w:rsid w:val="00F92E71"/>
    <w:rsid w:val="00F92EAF"/>
    <w:rsid w:val="00F931A8"/>
    <w:rsid w:val="00F931F1"/>
    <w:rsid w:val="00F934EF"/>
    <w:rsid w:val="00F93708"/>
    <w:rsid w:val="00F937E7"/>
    <w:rsid w:val="00F93E92"/>
    <w:rsid w:val="00F942D9"/>
    <w:rsid w:val="00F94309"/>
    <w:rsid w:val="00F94525"/>
    <w:rsid w:val="00F945AB"/>
    <w:rsid w:val="00F94606"/>
    <w:rsid w:val="00F946F4"/>
    <w:rsid w:val="00F94708"/>
    <w:rsid w:val="00F947B6"/>
    <w:rsid w:val="00F94954"/>
    <w:rsid w:val="00F949B8"/>
    <w:rsid w:val="00F94AA5"/>
    <w:rsid w:val="00F94C99"/>
    <w:rsid w:val="00F94E4D"/>
    <w:rsid w:val="00F94FFA"/>
    <w:rsid w:val="00F9500E"/>
    <w:rsid w:val="00F951F7"/>
    <w:rsid w:val="00F95253"/>
    <w:rsid w:val="00F957E8"/>
    <w:rsid w:val="00F95833"/>
    <w:rsid w:val="00F95926"/>
    <w:rsid w:val="00F95E6D"/>
    <w:rsid w:val="00F96131"/>
    <w:rsid w:val="00F96390"/>
    <w:rsid w:val="00F963D7"/>
    <w:rsid w:val="00F96465"/>
    <w:rsid w:val="00F96A4E"/>
    <w:rsid w:val="00F96A62"/>
    <w:rsid w:val="00F96B3E"/>
    <w:rsid w:val="00F96F5A"/>
    <w:rsid w:val="00F96F8A"/>
    <w:rsid w:val="00F9712D"/>
    <w:rsid w:val="00F9730E"/>
    <w:rsid w:val="00F97416"/>
    <w:rsid w:val="00F979C3"/>
    <w:rsid w:val="00F97A72"/>
    <w:rsid w:val="00F97A84"/>
    <w:rsid w:val="00F97AAA"/>
    <w:rsid w:val="00F97B8C"/>
    <w:rsid w:val="00F97F3A"/>
    <w:rsid w:val="00F97FC3"/>
    <w:rsid w:val="00FA015A"/>
    <w:rsid w:val="00FA06E9"/>
    <w:rsid w:val="00FA09F9"/>
    <w:rsid w:val="00FA0B34"/>
    <w:rsid w:val="00FA0C9A"/>
    <w:rsid w:val="00FA0D40"/>
    <w:rsid w:val="00FA0DE3"/>
    <w:rsid w:val="00FA161E"/>
    <w:rsid w:val="00FA170D"/>
    <w:rsid w:val="00FA1A30"/>
    <w:rsid w:val="00FA1C6E"/>
    <w:rsid w:val="00FA1E99"/>
    <w:rsid w:val="00FA20A4"/>
    <w:rsid w:val="00FA21A9"/>
    <w:rsid w:val="00FA25E1"/>
    <w:rsid w:val="00FA26F8"/>
    <w:rsid w:val="00FA28CB"/>
    <w:rsid w:val="00FA2C04"/>
    <w:rsid w:val="00FA2C24"/>
    <w:rsid w:val="00FA2DD1"/>
    <w:rsid w:val="00FA3046"/>
    <w:rsid w:val="00FA3049"/>
    <w:rsid w:val="00FA3109"/>
    <w:rsid w:val="00FA320D"/>
    <w:rsid w:val="00FA333B"/>
    <w:rsid w:val="00FA33B2"/>
    <w:rsid w:val="00FA3613"/>
    <w:rsid w:val="00FA36D4"/>
    <w:rsid w:val="00FA371D"/>
    <w:rsid w:val="00FA3828"/>
    <w:rsid w:val="00FA3971"/>
    <w:rsid w:val="00FA3A09"/>
    <w:rsid w:val="00FA3F50"/>
    <w:rsid w:val="00FA4152"/>
    <w:rsid w:val="00FA42D2"/>
    <w:rsid w:val="00FA4349"/>
    <w:rsid w:val="00FA46A0"/>
    <w:rsid w:val="00FA48F8"/>
    <w:rsid w:val="00FA4AEB"/>
    <w:rsid w:val="00FA4C5B"/>
    <w:rsid w:val="00FA5022"/>
    <w:rsid w:val="00FA50FF"/>
    <w:rsid w:val="00FA51FF"/>
    <w:rsid w:val="00FA5693"/>
    <w:rsid w:val="00FA56B6"/>
    <w:rsid w:val="00FA59CB"/>
    <w:rsid w:val="00FA5CD0"/>
    <w:rsid w:val="00FA5F68"/>
    <w:rsid w:val="00FA63C7"/>
    <w:rsid w:val="00FA66D2"/>
    <w:rsid w:val="00FA69A9"/>
    <w:rsid w:val="00FA6B33"/>
    <w:rsid w:val="00FA6ED3"/>
    <w:rsid w:val="00FA700A"/>
    <w:rsid w:val="00FA70CC"/>
    <w:rsid w:val="00FA7151"/>
    <w:rsid w:val="00FA7303"/>
    <w:rsid w:val="00FA7439"/>
    <w:rsid w:val="00FA77C3"/>
    <w:rsid w:val="00FA7D3E"/>
    <w:rsid w:val="00FB00F1"/>
    <w:rsid w:val="00FB02FB"/>
    <w:rsid w:val="00FB0427"/>
    <w:rsid w:val="00FB08DC"/>
    <w:rsid w:val="00FB0944"/>
    <w:rsid w:val="00FB0965"/>
    <w:rsid w:val="00FB0A13"/>
    <w:rsid w:val="00FB0C8E"/>
    <w:rsid w:val="00FB15C3"/>
    <w:rsid w:val="00FB169E"/>
    <w:rsid w:val="00FB2218"/>
    <w:rsid w:val="00FB2A0E"/>
    <w:rsid w:val="00FB2C01"/>
    <w:rsid w:val="00FB2D19"/>
    <w:rsid w:val="00FB2D22"/>
    <w:rsid w:val="00FB3398"/>
    <w:rsid w:val="00FB3623"/>
    <w:rsid w:val="00FB3937"/>
    <w:rsid w:val="00FB3951"/>
    <w:rsid w:val="00FB3CB0"/>
    <w:rsid w:val="00FB3CFE"/>
    <w:rsid w:val="00FB3D7E"/>
    <w:rsid w:val="00FB453F"/>
    <w:rsid w:val="00FB4704"/>
    <w:rsid w:val="00FB4B5A"/>
    <w:rsid w:val="00FB4C78"/>
    <w:rsid w:val="00FB4F35"/>
    <w:rsid w:val="00FB50AD"/>
    <w:rsid w:val="00FB55F8"/>
    <w:rsid w:val="00FB58EE"/>
    <w:rsid w:val="00FB5B0D"/>
    <w:rsid w:val="00FB5BF5"/>
    <w:rsid w:val="00FB5DD0"/>
    <w:rsid w:val="00FB5F1F"/>
    <w:rsid w:val="00FB6156"/>
    <w:rsid w:val="00FB6164"/>
    <w:rsid w:val="00FB6179"/>
    <w:rsid w:val="00FB64F3"/>
    <w:rsid w:val="00FB6624"/>
    <w:rsid w:val="00FB6695"/>
    <w:rsid w:val="00FB678B"/>
    <w:rsid w:val="00FB683E"/>
    <w:rsid w:val="00FB68C0"/>
    <w:rsid w:val="00FB71AF"/>
    <w:rsid w:val="00FB7242"/>
    <w:rsid w:val="00FB7250"/>
    <w:rsid w:val="00FB754C"/>
    <w:rsid w:val="00FB780E"/>
    <w:rsid w:val="00FB7B41"/>
    <w:rsid w:val="00FB7B46"/>
    <w:rsid w:val="00FB7D1E"/>
    <w:rsid w:val="00FB7EAD"/>
    <w:rsid w:val="00FB7FE5"/>
    <w:rsid w:val="00FC03D2"/>
    <w:rsid w:val="00FC045E"/>
    <w:rsid w:val="00FC04AF"/>
    <w:rsid w:val="00FC04E5"/>
    <w:rsid w:val="00FC051B"/>
    <w:rsid w:val="00FC0592"/>
    <w:rsid w:val="00FC0B52"/>
    <w:rsid w:val="00FC0BD0"/>
    <w:rsid w:val="00FC0C6C"/>
    <w:rsid w:val="00FC0E94"/>
    <w:rsid w:val="00FC0ECF"/>
    <w:rsid w:val="00FC0EEF"/>
    <w:rsid w:val="00FC1112"/>
    <w:rsid w:val="00FC15AC"/>
    <w:rsid w:val="00FC16BC"/>
    <w:rsid w:val="00FC189D"/>
    <w:rsid w:val="00FC1A0C"/>
    <w:rsid w:val="00FC1BFE"/>
    <w:rsid w:val="00FC1E03"/>
    <w:rsid w:val="00FC1E14"/>
    <w:rsid w:val="00FC1E81"/>
    <w:rsid w:val="00FC1F3C"/>
    <w:rsid w:val="00FC2180"/>
    <w:rsid w:val="00FC248F"/>
    <w:rsid w:val="00FC2A6D"/>
    <w:rsid w:val="00FC2C03"/>
    <w:rsid w:val="00FC2CB5"/>
    <w:rsid w:val="00FC2FD0"/>
    <w:rsid w:val="00FC304E"/>
    <w:rsid w:val="00FC32C8"/>
    <w:rsid w:val="00FC32F0"/>
    <w:rsid w:val="00FC3809"/>
    <w:rsid w:val="00FC3847"/>
    <w:rsid w:val="00FC3CD0"/>
    <w:rsid w:val="00FC3DFD"/>
    <w:rsid w:val="00FC3E06"/>
    <w:rsid w:val="00FC3ECB"/>
    <w:rsid w:val="00FC40A1"/>
    <w:rsid w:val="00FC4114"/>
    <w:rsid w:val="00FC415D"/>
    <w:rsid w:val="00FC4241"/>
    <w:rsid w:val="00FC434F"/>
    <w:rsid w:val="00FC4800"/>
    <w:rsid w:val="00FC4FCC"/>
    <w:rsid w:val="00FC5103"/>
    <w:rsid w:val="00FC51D7"/>
    <w:rsid w:val="00FC5221"/>
    <w:rsid w:val="00FC550C"/>
    <w:rsid w:val="00FC593B"/>
    <w:rsid w:val="00FC5BA2"/>
    <w:rsid w:val="00FC5DC2"/>
    <w:rsid w:val="00FC62D3"/>
    <w:rsid w:val="00FC633B"/>
    <w:rsid w:val="00FC6509"/>
    <w:rsid w:val="00FC6545"/>
    <w:rsid w:val="00FC67C0"/>
    <w:rsid w:val="00FC6A88"/>
    <w:rsid w:val="00FC6CA3"/>
    <w:rsid w:val="00FC6F19"/>
    <w:rsid w:val="00FC70EC"/>
    <w:rsid w:val="00FC72A3"/>
    <w:rsid w:val="00FC749F"/>
    <w:rsid w:val="00FC7607"/>
    <w:rsid w:val="00FC7FF9"/>
    <w:rsid w:val="00FD01A9"/>
    <w:rsid w:val="00FD0286"/>
    <w:rsid w:val="00FD04F0"/>
    <w:rsid w:val="00FD0627"/>
    <w:rsid w:val="00FD06EB"/>
    <w:rsid w:val="00FD0859"/>
    <w:rsid w:val="00FD0DD4"/>
    <w:rsid w:val="00FD0DFA"/>
    <w:rsid w:val="00FD0F28"/>
    <w:rsid w:val="00FD1071"/>
    <w:rsid w:val="00FD11C8"/>
    <w:rsid w:val="00FD129D"/>
    <w:rsid w:val="00FD13D6"/>
    <w:rsid w:val="00FD14FC"/>
    <w:rsid w:val="00FD1576"/>
    <w:rsid w:val="00FD179A"/>
    <w:rsid w:val="00FD1932"/>
    <w:rsid w:val="00FD19B0"/>
    <w:rsid w:val="00FD1B33"/>
    <w:rsid w:val="00FD1F74"/>
    <w:rsid w:val="00FD21E1"/>
    <w:rsid w:val="00FD24CB"/>
    <w:rsid w:val="00FD2595"/>
    <w:rsid w:val="00FD26AB"/>
    <w:rsid w:val="00FD2793"/>
    <w:rsid w:val="00FD28F4"/>
    <w:rsid w:val="00FD2EF1"/>
    <w:rsid w:val="00FD3046"/>
    <w:rsid w:val="00FD30B3"/>
    <w:rsid w:val="00FD33FD"/>
    <w:rsid w:val="00FD359D"/>
    <w:rsid w:val="00FD3652"/>
    <w:rsid w:val="00FD375E"/>
    <w:rsid w:val="00FD39C9"/>
    <w:rsid w:val="00FD39F1"/>
    <w:rsid w:val="00FD3A71"/>
    <w:rsid w:val="00FD3C07"/>
    <w:rsid w:val="00FD3CD0"/>
    <w:rsid w:val="00FD3E65"/>
    <w:rsid w:val="00FD3E8C"/>
    <w:rsid w:val="00FD3F9D"/>
    <w:rsid w:val="00FD4303"/>
    <w:rsid w:val="00FD441E"/>
    <w:rsid w:val="00FD477D"/>
    <w:rsid w:val="00FD4CCF"/>
    <w:rsid w:val="00FD4E52"/>
    <w:rsid w:val="00FD5096"/>
    <w:rsid w:val="00FD55AA"/>
    <w:rsid w:val="00FD58D1"/>
    <w:rsid w:val="00FD58D9"/>
    <w:rsid w:val="00FD5941"/>
    <w:rsid w:val="00FD5A71"/>
    <w:rsid w:val="00FD5C0E"/>
    <w:rsid w:val="00FD5CAA"/>
    <w:rsid w:val="00FD5D0F"/>
    <w:rsid w:val="00FD5D4B"/>
    <w:rsid w:val="00FD5E47"/>
    <w:rsid w:val="00FD60ED"/>
    <w:rsid w:val="00FD6183"/>
    <w:rsid w:val="00FD6574"/>
    <w:rsid w:val="00FD65F1"/>
    <w:rsid w:val="00FD6679"/>
    <w:rsid w:val="00FD6778"/>
    <w:rsid w:val="00FD6C17"/>
    <w:rsid w:val="00FD6D59"/>
    <w:rsid w:val="00FD6EA1"/>
    <w:rsid w:val="00FD703B"/>
    <w:rsid w:val="00FD7162"/>
    <w:rsid w:val="00FD7513"/>
    <w:rsid w:val="00FD7712"/>
    <w:rsid w:val="00FD78E2"/>
    <w:rsid w:val="00FD7948"/>
    <w:rsid w:val="00FD7972"/>
    <w:rsid w:val="00FD7ABC"/>
    <w:rsid w:val="00FE0308"/>
    <w:rsid w:val="00FE04F1"/>
    <w:rsid w:val="00FE0511"/>
    <w:rsid w:val="00FE055E"/>
    <w:rsid w:val="00FE0871"/>
    <w:rsid w:val="00FE0A85"/>
    <w:rsid w:val="00FE0B65"/>
    <w:rsid w:val="00FE0B99"/>
    <w:rsid w:val="00FE0D20"/>
    <w:rsid w:val="00FE0EBB"/>
    <w:rsid w:val="00FE1213"/>
    <w:rsid w:val="00FE1216"/>
    <w:rsid w:val="00FE12B6"/>
    <w:rsid w:val="00FE1302"/>
    <w:rsid w:val="00FE135F"/>
    <w:rsid w:val="00FE13BB"/>
    <w:rsid w:val="00FE1782"/>
    <w:rsid w:val="00FE1863"/>
    <w:rsid w:val="00FE1A42"/>
    <w:rsid w:val="00FE1A86"/>
    <w:rsid w:val="00FE1C20"/>
    <w:rsid w:val="00FE1E9A"/>
    <w:rsid w:val="00FE1F02"/>
    <w:rsid w:val="00FE22B2"/>
    <w:rsid w:val="00FE2324"/>
    <w:rsid w:val="00FE253A"/>
    <w:rsid w:val="00FE27F3"/>
    <w:rsid w:val="00FE2880"/>
    <w:rsid w:val="00FE29E2"/>
    <w:rsid w:val="00FE2B46"/>
    <w:rsid w:val="00FE2C17"/>
    <w:rsid w:val="00FE2C47"/>
    <w:rsid w:val="00FE2C8F"/>
    <w:rsid w:val="00FE2E83"/>
    <w:rsid w:val="00FE2E91"/>
    <w:rsid w:val="00FE310F"/>
    <w:rsid w:val="00FE325A"/>
    <w:rsid w:val="00FE3405"/>
    <w:rsid w:val="00FE340E"/>
    <w:rsid w:val="00FE3478"/>
    <w:rsid w:val="00FE34F2"/>
    <w:rsid w:val="00FE3524"/>
    <w:rsid w:val="00FE38A1"/>
    <w:rsid w:val="00FE3AD2"/>
    <w:rsid w:val="00FE3AEB"/>
    <w:rsid w:val="00FE3BCA"/>
    <w:rsid w:val="00FE3DE1"/>
    <w:rsid w:val="00FE45FF"/>
    <w:rsid w:val="00FE4781"/>
    <w:rsid w:val="00FE4C54"/>
    <w:rsid w:val="00FE4D2A"/>
    <w:rsid w:val="00FE4DDE"/>
    <w:rsid w:val="00FE5041"/>
    <w:rsid w:val="00FE5217"/>
    <w:rsid w:val="00FE5400"/>
    <w:rsid w:val="00FE55C7"/>
    <w:rsid w:val="00FE563D"/>
    <w:rsid w:val="00FE5657"/>
    <w:rsid w:val="00FE56A8"/>
    <w:rsid w:val="00FE57B5"/>
    <w:rsid w:val="00FE58B8"/>
    <w:rsid w:val="00FE5998"/>
    <w:rsid w:val="00FE5BCD"/>
    <w:rsid w:val="00FE5C20"/>
    <w:rsid w:val="00FE5CE0"/>
    <w:rsid w:val="00FE5D8F"/>
    <w:rsid w:val="00FE5E82"/>
    <w:rsid w:val="00FE5F6C"/>
    <w:rsid w:val="00FE5FC9"/>
    <w:rsid w:val="00FE5FFF"/>
    <w:rsid w:val="00FE633F"/>
    <w:rsid w:val="00FE69FF"/>
    <w:rsid w:val="00FE6F0B"/>
    <w:rsid w:val="00FE70A7"/>
    <w:rsid w:val="00FE70AA"/>
    <w:rsid w:val="00FE71B3"/>
    <w:rsid w:val="00FE71C0"/>
    <w:rsid w:val="00FE72D6"/>
    <w:rsid w:val="00FE7399"/>
    <w:rsid w:val="00FE763C"/>
    <w:rsid w:val="00FE76DE"/>
    <w:rsid w:val="00FE779C"/>
    <w:rsid w:val="00FE7BEA"/>
    <w:rsid w:val="00FE7EB9"/>
    <w:rsid w:val="00FF053D"/>
    <w:rsid w:val="00FF05A8"/>
    <w:rsid w:val="00FF061F"/>
    <w:rsid w:val="00FF0694"/>
    <w:rsid w:val="00FF0806"/>
    <w:rsid w:val="00FF0AB5"/>
    <w:rsid w:val="00FF0EA5"/>
    <w:rsid w:val="00FF0F18"/>
    <w:rsid w:val="00FF0FC6"/>
    <w:rsid w:val="00FF14F3"/>
    <w:rsid w:val="00FF157E"/>
    <w:rsid w:val="00FF1696"/>
    <w:rsid w:val="00FF169F"/>
    <w:rsid w:val="00FF178B"/>
    <w:rsid w:val="00FF17E5"/>
    <w:rsid w:val="00FF1D80"/>
    <w:rsid w:val="00FF20D6"/>
    <w:rsid w:val="00FF2137"/>
    <w:rsid w:val="00FF2318"/>
    <w:rsid w:val="00FF2333"/>
    <w:rsid w:val="00FF2B3F"/>
    <w:rsid w:val="00FF2B44"/>
    <w:rsid w:val="00FF2B90"/>
    <w:rsid w:val="00FF2E41"/>
    <w:rsid w:val="00FF2FA9"/>
    <w:rsid w:val="00FF2FDC"/>
    <w:rsid w:val="00FF300B"/>
    <w:rsid w:val="00FF306F"/>
    <w:rsid w:val="00FF3341"/>
    <w:rsid w:val="00FF3670"/>
    <w:rsid w:val="00FF3715"/>
    <w:rsid w:val="00FF37D8"/>
    <w:rsid w:val="00FF37FB"/>
    <w:rsid w:val="00FF39C9"/>
    <w:rsid w:val="00FF3A5A"/>
    <w:rsid w:val="00FF3D0C"/>
    <w:rsid w:val="00FF3E11"/>
    <w:rsid w:val="00FF4165"/>
    <w:rsid w:val="00FF445A"/>
    <w:rsid w:val="00FF44CC"/>
    <w:rsid w:val="00FF4613"/>
    <w:rsid w:val="00FF49B0"/>
    <w:rsid w:val="00FF4F5F"/>
    <w:rsid w:val="00FF4F78"/>
    <w:rsid w:val="00FF53BA"/>
    <w:rsid w:val="00FF53DF"/>
    <w:rsid w:val="00FF53F9"/>
    <w:rsid w:val="00FF54CC"/>
    <w:rsid w:val="00FF5577"/>
    <w:rsid w:val="00FF56B1"/>
    <w:rsid w:val="00FF5BE9"/>
    <w:rsid w:val="00FF5C93"/>
    <w:rsid w:val="00FF6049"/>
    <w:rsid w:val="00FF6419"/>
    <w:rsid w:val="00FF65DF"/>
    <w:rsid w:val="00FF66EC"/>
    <w:rsid w:val="00FF67AF"/>
    <w:rsid w:val="00FF67B6"/>
    <w:rsid w:val="00FF694F"/>
    <w:rsid w:val="00FF698B"/>
    <w:rsid w:val="00FF6BC7"/>
    <w:rsid w:val="00FF71A2"/>
    <w:rsid w:val="00FF738E"/>
    <w:rsid w:val="00FF7399"/>
    <w:rsid w:val="00FF7535"/>
    <w:rsid w:val="00FF760A"/>
    <w:rsid w:val="00FF7C2A"/>
    <w:rsid w:val="00FF7E87"/>
    <w:rsid w:val="00FF7EDF"/>
    <w:rsid w:val="02280E56"/>
    <w:rsid w:val="04683A69"/>
    <w:rsid w:val="05066C18"/>
    <w:rsid w:val="05AFC35B"/>
    <w:rsid w:val="06485954"/>
    <w:rsid w:val="07F6DEC2"/>
    <w:rsid w:val="0839B117"/>
    <w:rsid w:val="095ADBEC"/>
    <w:rsid w:val="0A325DA6"/>
    <w:rsid w:val="0A75250E"/>
    <w:rsid w:val="0C4CE362"/>
    <w:rsid w:val="0C5E0052"/>
    <w:rsid w:val="0E8D5BD2"/>
    <w:rsid w:val="0EC803AC"/>
    <w:rsid w:val="102ACFC7"/>
    <w:rsid w:val="129549D3"/>
    <w:rsid w:val="133FFA1E"/>
    <w:rsid w:val="1346AFA8"/>
    <w:rsid w:val="136E5B81"/>
    <w:rsid w:val="15FA15EE"/>
    <w:rsid w:val="16063E03"/>
    <w:rsid w:val="178C0F51"/>
    <w:rsid w:val="17A0C681"/>
    <w:rsid w:val="188AF912"/>
    <w:rsid w:val="18F3BB16"/>
    <w:rsid w:val="19D17FB5"/>
    <w:rsid w:val="1A1374F9"/>
    <w:rsid w:val="1A213145"/>
    <w:rsid w:val="1A477AD9"/>
    <w:rsid w:val="1AC795D9"/>
    <w:rsid w:val="1FBAFB1E"/>
    <w:rsid w:val="1FC11FBA"/>
    <w:rsid w:val="21507598"/>
    <w:rsid w:val="21907EF2"/>
    <w:rsid w:val="22872863"/>
    <w:rsid w:val="232DE663"/>
    <w:rsid w:val="233ACB25"/>
    <w:rsid w:val="23B62125"/>
    <w:rsid w:val="23CC53DE"/>
    <w:rsid w:val="23DEED2F"/>
    <w:rsid w:val="24BC2EAF"/>
    <w:rsid w:val="2538C3A8"/>
    <w:rsid w:val="256B0355"/>
    <w:rsid w:val="271A1E99"/>
    <w:rsid w:val="277CF873"/>
    <w:rsid w:val="27A8AC1F"/>
    <w:rsid w:val="27CAA947"/>
    <w:rsid w:val="289570A1"/>
    <w:rsid w:val="2DC0E30F"/>
    <w:rsid w:val="33C2DB03"/>
    <w:rsid w:val="34B4AA72"/>
    <w:rsid w:val="36DC3F32"/>
    <w:rsid w:val="372A4DAD"/>
    <w:rsid w:val="37D8E41F"/>
    <w:rsid w:val="38159A6B"/>
    <w:rsid w:val="3871E18D"/>
    <w:rsid w:val="390A538F"/>
    <w:rsid w:val="39DEC56B"/>
    <w:rsid w:val="3B211262"/>
    <w:rsid w:val="3BF7F779"/>
    <w:rsid w:val="3CE5C014"/>
    <w:rsid w:val="3DC7B0DA"/>
    <w:rsid w:val="3E18385F"/>
    <w:rsid w:val="3ED7C869"/>
    <w:rsid w:val="3EE00A3C"/>
    <w:rsid w:val="3F9C36B5"/>
    <w:rsid w:val="40126A56"/>
    <w:rsid w:val="40470748"/>
    <w:rsid w:val="408EBE94"/>
    <w:rsid w:val="40D8EA7F"/>
    <w:rsid w:val="41364166"/>
    <w:rsid w:val="415D7D88"/>
    <w:rsid w:val="416EBD45"/>
    <w:rsid w:val="41B017F3"/>
    <w:rsid w:val="4200720A"/>
    <w:rsid w:val="44CD6590"/>
    <w:rsid w:val="45416FF9"/>
    <w:rsid w:val="4592848B"/>
    <w:rsid w:val="4904B870"/>
    <w:rsid w:val="4A3108C1"/>
    <w:rsid w:val="4B162796"/>
    <w:rsid w:val="4FE16665"/>
    <w:rsid w:val="5007778A"/>
    <w:rsid w:val="507B74EF"/>
    <w:rsid w:val="51E71050"/>
    <w:rsid w:val="52894495"/>
    <w:rsid w:val="54576FA8"/>
    <w:rsid w:val="5497C94D"/>
    <w:rsid w:val="565B7DE2"/>
    <w:rsid w:val="56A4DBB1"/>
    <w:rsid w:val="56B731E0"/>
    <w:rsid w:val="573A387B"/>
    <w:rsid w:val="57AF532F"/>
    <w:rsid w:val="58EFCDBE"/>
    <w:rsid w:val="59361D9B"/>
    <w:rsid w:val="5A8E70AB"/>
    <w:rsid w:val="5B794E1B"/>
    <w:rsid w:val="5BCF2102"/>
    <w:rsid w:val="5CAC905A"/>
    <w:rsid w:val="5DAC1CB0"/>
    <w:rsid w:val="5DC3B0AF"/>
    <w:rsid w:val="5DC59F6E"/>
    <w:rsid w:val="5DFCAD1F"/>
    <w:rsid w:val="5E11AF36"/>
    <w:rsid w:val="5E8882F4"/>
    <w:rsid w:val="5FCE9500"/>
    <w:rsid w:val="61413979"/>
    <w:rsid w:val="6157C5E9"/>
    <w:rsid w:val="619B9EF4"/>
    <w:rsid w:val="62131292"/>
    <w:rsid w:val="62578EB8"/>
    <w:rsid w:val="62AB1F4A"/>
    <w:rsid w:val="635BD860"/>
    <w:rsid w:val="63B0ADE0"/>
    <w:rsid w:val="6408884E"/>
    <w:rsid w:val="65A9715C"/>
    <w:rsid w:val="65B6FA3F"/>
    <w:rsid w:val="67B11CC4"/>
    <w:rsid w:val="6936ECF5"/>
    <w:rsid w:val="69436D35"/>
    <w:rsid w:val="69631A1A"/>
    <w:rsid w:val="6A092B05"/>
    <w:rsid w:val="6B9FFF79"/>
    <w:rsid w:val="6D27782A"/>
    <w:rsid w:val="6D8CD1EF"/>
    <w:rsid w:val="6E387B3A"/>
    <w:rsid w:val="6F93D240"/>
    <w:rsid w:val="7012F895"/>
    <w:rsid w:val="71864692"/>
    <w:rsid w:val="71C5492B"/>
    <w:rsid w:val="73DC4D24"/>
    <w:rsid w:val="7465D3BF"/>
    <w:rsid w:val="75515ED2"/>
    <w:rsid w:val="7551D5DA"/>
    <w:rsid w:val="75DB9CE6"/>
    <w:rsid w:val="77CCCB41"/>
    <w:rsid w:val="77D26701"/>
    <w:rsid w:val="77FC0C3B"/>
    <w:rsid w:val="7947A450"/>
    <w:rsid w:val="7A934FD1"/>
    <w:rsid w:val="7B9B4FD6"/>
    <w:rsid w:val="7BDA56DF"/>
    <w:rsid w:val="7DB1C961"/>
    <w:rsid w:val="7E634890"/>
    <w:rsid w:val="7E673A60"/>
    <w:rsid w:val="7F32DF31"/>
  </w:rsids>
  <m:mathPr>
    <m:mathFont m:val="Cambria Math"/>
    <m:brkBin m:val="before"/>
    <m:brkBinSub m:val="--"/>
    <m:smallFrac m:val="0"/>
    <m:dispDef/>
    <m:lMargin m:val="0"/>
    <m:rMargin m:val="0"/>
    <m:defJc m:val="centerGroup"/>
    <m:wrapIndent m:val="1440"/>
    <m:intLim m:val="subSup"/>
    <m:naryLim m:val="undOvr"/>
  </m:mathPr>
  <w:themeFontLang w:val="en-NZ" w:eastAsia="ja-JP" w:bidi="ar-SA"/>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1"/>
    <o:shapelayout v:ext="edit">
      <o:idmap v:ext="edit" data="2"/>
    </o:shapelayout>
  </w:shapeDefaults>
  <w:decimalSymbol w:val="."/>
  <w:listSeparator w:val=","/>
  <w14:docId w14:val="233ABBE8"/>
  <w15:docId w15:val="{C13D35BC-F1C2-4CF6-8D25-C3AEC46249A4}"/>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Times New Roman" w:hAnsi="Times New Roman" w:cs="Times New Roman"/>
        <w:lang w:val="en-NZ" w:eastAsia="en-NZ" w:bidi="ar-SA"/>
      </w:rPr>
    </w:rPrDefault>
    <w:pPrDefault/>
  </w:docDefaults>
  <w:latentStyles w:defLockedState="0" w:defUIPriority="0" w:defSemiHidden="0" w:defUnhideWhenUsed="0" w:defQFormat="0" w:count="376">
    <w:lsdException w:name="Normal" w:qFormat="1"/>
    <w:lsdException w:name="heading 1" w:qFormat="1"/>
    <w:lsdException w:name="heading 2" w:qFormat="1"/>
    <w:lsdException w:name="heading 3" w:qFormat="1"/>
    <w:lsdException w:name="heading 4" w:qFormat="1"/>
    <w:lsdException w:name="heading 5" w:qFormat="1"/>
    <w:lsdException w:name="heading 6" w:qFormat="1"/>
    <w:lsdException w:name="heading 7" w:semiHidden="1" w:unhideWhenUsed="1" w:qFormat="1"/>
    <w:lsdException w:name="heading 8" w:semiHidden="1" w:unhideWhenUsed="1" w:qFormat="1"/>
    <w:lsdException w:name="heading 9" w:semiHidden="1" w:unhideWhenUsed="1" w:qFormat="1"/>
    <w:lsdException w:name="index 1" w:semiHidden="1" w:uiPriority="99" w:unhideWhenUsed="1"/>
    <w:lsdException w:name="index 2" w:semiHidden="1" w:uiPriority="99" w:unhideWhenUsed="1"/>
    <w:lsdException w:name="index 3" w:semiHidden="1" w:uiPriority="99" w:unhideWhenUsed="1"/>
    <w:lsdException w:name="index 4" w:semiHidden="1" w:uiPriority="99" w:unhideWhenUsed="1"/>
    <w:lsdException w:name="index 5" w:semiHidden="1" w:uiPriority="99" w:unhideWhenUsed="1"/>
    <w:lsdException w:name="index 6" w:semiHidden="1" w:uiPriority="99" w:unhideWhenUsed="1"/>
    <w:lsdException w:name="index 7" w:semiHidden="1" w:uiPriority="99" w:unhideWhenUsed="1"/>
    <w:lsdException w:name="index 8" w:semiHidden="1" w:uiPriority="99" w:unhideWhenUsed="1"/>
    <w:lsdException w:name="index 9" w:semiHidden="1" w:uiPriority="99" w:unhideWhenUsed="1"/>
    <w:lsdException w:name="toc 1" w:semiHidden="1" w:uiPriority="39" w:unhideWhenUsed="1"/>
    <w:lsdException w:name="toc 2" w:semiHidden="1" w:uiPriority="39" w:unhideWhenUsed="1"/>
    <w:lsdException w:name="toc 3" w:semiHidden="1" w:uiPriority="39" w:unhideWhenUsed="1"/>
    <w:lsdException w:name="toc 4" w:semiHidden="1" w:unhideWhenUsed="1"/>
    <w:lsdException w:name="toc 5" w:semiHidden="1" w:uiPriority="39" w:unhideWhenUsed="1"/>
    <w:lsdException w:name="toc 6" w:semiHidden="1" w:unhideWhenUsed="1"/>
    <w:lsdException w:name="toc 7" w:semiHidden="1" w:uiPriority="39" w:unhideWhenUsed="1"/>
    <w:lsdException w:name="toc 8" w:semiHidden="1" w:unhideWhenUsed="1"/>
    <w:lsdException w:name="toc 9" w:semiHidden="1"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nhideWhenUsed="1" w:qFormat="1"/>
    <w:lsdException w:name="table of figures" w:semiHidden="1" w:uiPriority="99" w:unhideWhenUsed="1"/>
    <w:lsdException w:name="envelope address" w:semiHidden="1" w:unhideWhenUsed="1"/>
    <w:lsdException w:name="envelope return" w:semiHidden="1" w:unhideWhenUsed="1"/>
    <w:lsdException w:name="footnote reference" w:semiHidden="1" w:uiPriority="99" w:unhideWhenUsed="1"/>
    <w:lsdException w:name="annotation reference" w:semiHidden="1" w:unhideWhenUsed="1"/>
    <w:lsdException w:name="line number" w:semiHidden="1" w:unhideWhenUsed="1"/>
    <w:lsdException w:name="page number" w:semiHidden="1" w:unhideWhenUsed="1"/>
    <w:lsdException w:name="endnote reference" w:semiHidden="1" w:uiPriority="99" w:unhideWhenUsed="1"/>
    <w:lsdException w:name="endnote text" w:semiHidden="1" w:unhideWhenUsed="1"/>
    <w:lsdException w:name="table of authorities" w:semiHidden="1" w:unhideWhenUsed="1"/>
    <w:lsdException w:name="macro" w:semiHidden="1" w:unhideWhenUsed="1"/>
    <w:lsdException w:name="toa heading" w:semiHidden="1" w:uiPriority="99" w:unhideWhenUsed="1"/>
    <w:lsdException w:name="List" w:semiHidden="1" w:unhideWhenUsed="1"/>
    <w:lsdException w:name="List Bullet" w:semiHidden="1" w:unhideWhenUsed="1" w:qFormat="1"/>
    <w:lsdException w:name="List Number" w:qFormat="1"/>
    <w:lsdException w:name="List 2" w:semiHidden="1" w:unhideWhenUsed="1"/>
    <w:lsdException w:name="List 3"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qFormat="1"/>
    <w:lsdException w:name="Closing" w:semiHidden="1" w:unhideWhenUsed="1"/>
    <w:lsdException w:name="Signature" w:semiHidden="1" w:unhideWhenUsed="1"/>
    <w:lsdException w:name="Default Paragraph Font" w:semiHidden="1" w:unhideWhenUsed="1"/>
    <w:lsdException w:name="Body Text" w:semiHidden="1" w:unhideWhenUsed="1" w:qFormat="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99" w:qFormat="1"/>
    <w:lsdException w:name="Body Text First Indent" w:semiHidden="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nhideWhenUsed="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iPriority="99"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iPriority="99" w:unhideWhenUsed="1"/>
    <w:lsdException w:name="Table Theme" w:semiHidden="1" w:unhideWhenUsed="1"/>
    <w:lsdException w:name="Placeholder Text" w:semiHidden="1" w:uiPriority="99"/>
    <w:lsdException w:name="No Spacing" w:semiHidden="1" w:uiPriority="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lsdException w:name="Quote" w:uiPriority="29"/>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39" w:unhideWhenUsed="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uiPriority w:val="12"/>
    <w:qFormat/>
    <w:rsid w:val="00A05198"/>
    <w:rPr>
      <w:rFonts w:ascii="Aptos" w:hAnsi="Aptos"/>
      <w:color w:val="090916"/>
      <w:sz w:val="22"/>
      <w:szCs w:val="24"/>
      <w:lang w:eastAsia="en-GB"/>
    </w:rPr>
  </w:style>
  <w:style w:type="paragraph" w:styleId="Heading1">
    <w:name w:val="heading 1"/>
    <w:basedOn w:val="Normal"/>
    <w:next w:val="BodyText"/>
    <w:link w:val="Heading1Char"/>
    <w:qFormat/>
    <w:rsid w:val="00A05198"/>
    <w:pPr>
      <w:keepNext/>
      <w:numPr>
        <w:numId w:val="9"/>
      </w:numPr>
      <w:tabs>
        <w:tab w:val="left" w:pos="851"/>
      </w:tabs>
      <w:spacing w:before="240" w:after="60"/>
      <w:outlineLvl w:val="0"/>
    </w:pPr>
    <w:rPr>
      <w:rFonts w:cs="Arial"/>
      <w:bCs/>
      <w:color w:val="1822F8"/>
      <w:kern w:val="32"/>
      <w:sz w:val="32"/>
      <w:szCs w:val="32"/>
    </w:rPr>
  </w:style>
  <w:style w:type="paragraph" w:styleId="Heading2">
    <w:name w:val="heading 2"/>
    <w:basedOn w:val="Normal"/>
    <w:next w:val="BodyText"/>
    <w:link w:val="Heading2Char"/>
    <w:qFormat/>
    <w:rsid w:val="00A05198"/>
    <w:pPr>
      <w:keepNext/>
      <w:numPr>
        <w:ilvl w:val="1"/>
        <w:numId w:val="9"/>
      </w:numPr>
      <w:tabs>
        <w:tab w:val="left" w:pos="851"/>
      </w:tabs>
      <w:spacing w:before="240" w:after="60"/>
      <w:outlineLvl w:val="1"/>
    </w:pPr>
    <w:rPr>
      <w:rFonts w:cs="Arial"/>
      <w:bCs/>
      <w:iCs/>
      <w:color w:val="1822F8"/>
      <w:sz w:val="28"/>
      <w:szCs w:val="28"/>
    </w:rPr>
  </w:style>
  <w:style w:type="paragraph" w:styleId="Heading3">
    <w:name w:val="heading 3"/>
    <w:basedOn w:val="Normal"/>
    <w:next w:val="BodyText"/>
    <w:link w:val="Heading3Char"/>
    <w:qFormat/>
    <w:rsid w:val="00A05198"/>
    <w:pPr>
      <w:keepNext/>
      <w:numPr>
        <w:ilvl w:val="2"/>
        <w:numId w:val="9"/>
      </w:numPr>
      <w:spacing w:before="240" w:after="60"/>
      <w:outlineLvl w:val="2"/>
    </w:pPr>
    <w:rPr>
      <w:rFonts w:cs="Arial"/>
      <w:bCs/>
      <w:color w:val="1822F8"/>
      <w:sz w:val="24"/>
      <w:szCs w:val="26"/>
    </w:rPr>
  </w:style>
  <w:style w:type="paragraph" w:styleId="Heading4">
    <w:name w:val="heading 4"/>
    <w:next w:val="BodyText"/>
    <w:link w:val="Heading4Char"/>
    <w:qFormat/>
    <w:rsid w:val="00A05198"/>
    <w:pPr>
      <w:keepNext/>
      <w:spacing w:before="240" w:after="60"/>
      <w:outlineLvl w:val="3"/>
    </w:pPr>
    <w:rPr>
      <w:rFonts w:ascii="Aptos" w:hAnsi="Aptos" w:cs="Calibri"/>
      <w:bCs/>
      <w:color w:val="1822F8"/>
      <w:sz w:val="32"/>
      <w:szCs w:val="28"/>
      <w:lang w:eastAsia="en-GB"/>
    </w:rPr>
  </w:style>
  <w:style w:type="paragraph" w:styleId="Heading5">
    <w:name w:val="heading 5"/>
    <w:next w:val="BodyText"/>
    <w:link w:val="Heading5Char"/>
    <w:qFormat/>
    <w:rsid w:val="00A05198"/>
    <w:pPr>
      <w:keepNext/>
      <w:spacing w:before="240" w:after="60"/>
      <w:outlineLvl w:val="4"/>
    </w:pPr>
    <w:rPr>
      <w:rFonts w:ascii="Aptos" w:hAnsi="Aptos"/>
      <w:bCs/>
      <w:iCs/>
      <w:color w:val="1822F8"/>
      <w:sz w:val="28"/>
      <w:szCs w:val="26"/>
      <w:lang w:eastAsia="en-GB"/>
    </w:rPr>
  </w:style>
  <w:style w:type="paragraph" w:styleId="Heading6">
    <w:name w:val="heading 6"/>
    <w:next w:val="BodyText"/>
    <w:link w:val="Heading6Char"/>
    <w:qFormat/>
    <w:rsid w:val="00A05198"/>
    <w:pPr>
      <w:keepNext/>
      <w:spacing w:before="240" w:after="60"/>
      <w:outlineLvl w:val="5"/>
    </w:pPr>
    <w:rPr>
      <w:rFonts w:ascii="Aptos" w:hAnsi="Aptos" w:cs="Calibri"/>
      <w:color w:val="1822F8"/>
      <w:sz w:val="24"/>
      <w:szCs w:val="22"/>
      <w:lang w:eastAsia="en-GB"/>
    </w:rPr>
  </w:style>
  <w:style w:type="paragraph" w:styleId="Heading7">
    <w:name w:val="heading 7"/>
    <w:next w:val="Normal"/>
    <w:link w:val="Heading7Char"/>
    <w:qFormat/>
    <w:rsid w:val="00A05198"/>
    <w:pPr>
      <w:keepNext/>
      <w:pageBreakBefore/>
      <w:numPr>
        <w:numId w:val="8"/>
      </w:numPr>
      <w:spacing w:before="240" w:after="60" w:line="400" w:lineRule="atLeast"/>
      <w:outlineLvl w:val="6"/>
    </w:pPr>
    <w:rPr>
      <w:rFonts w:ascii="Aptos" w:hAnsi="Aptos"/>
      <w:color w:val="1822F8"/>
      <w:sz w:val="32"/>
      <w:lang w:eastAsia="en-GB"/>
    </w:rPr>
  </w:style>
  <w:style w:type="paragraph" w:styleId="Heading8">
    <w:name w:val="heading 8"/>
    <w:basedOn w:val="Normal"/>
    <w:next w:val="Normal"/>
    <w:link w:val="Heading8Char"/>
    <w:qFormat/>
    <w:rsid w:val="00871A87"/>
    <w:pPr>
      <w:spacing w:before="240" w:after="60"/>
      <w:outlineLvl w:val="7"/>
    </w:pPr>
    <w:rPr>
      <w:rFonts w:ascii="Times New Roman" w:hAnsi="Times New Roman"/>
      <w:i/>
      <w:iCs/>
      <w:sz w:val="24"/>
    </w:rPr>
  </w:style>
  <w:style w:type="paragraph" w:styleId="Heading9">
    <w:name w:val="heading 9"/>
    <w:basedOn w:val="Normal"/>
    <w:next w:val="Normal"/>
    <w:link w:val="Heading9Char"/>
    <w:semiHidden/>
    <w:qFormat/>
    <w:rsid w:val="00871A87"/>
    <w:pPr>
      <w:spacing w:before="240" w:after="60"/>
      <w:outlineLvl w:val="8"/>
    </w:pPr>
    <w:rPr>
      <w:rFonts w:cs="Arial"/>
      <w:szCs w:val="22"/>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BodyText">
    <w:name w:val="Body Text"/>
    <w:basedOn w:val="Normal"/>
    <w:link w:val="BodyTextChar"/>
    <w:qFormat/>
    <w:rsid w:val="00A90F4C"/>
    <w:pPr>
      <w:spacing w:after="180" w:line="288" w:lineRule="atLeast"/>
    </w:pPr>
    <w:rPr>
      <w:rFonts w:cstheme="minorHAnsi"/>
    </w:rPr>
  </w:style>
  <w:style w:type="character" w:customStyle="1" w:styleId="BodyTextChar">
    <w:name w:val="Body Text Char"/>
    <w:basedOn w:val="DefaultParagraphFont"/>
    <w:link w:val="BodyText"/>
    <w:rsid w:val="00A90F4C"/>
    <w:rPr>
      <w:rFonts w:ascii="Aptos" w:hAnsi="Aptos" w:cstheme="minorHAnsi"/>
      <w:color w:val="090916"/>
      <w:sz w:val="22"/>
      <w:szCs w:val="24"/>
      <w:lang w:eastAsia="en-GB"/>
    </w:rPr>
  </w:style>
  <w:style w:type="paragraph" w:styleId="BodyTextIndent">
    <w:name w:val="Body Text Indent"/>
    <w:basedOn w:val="Normal"/>
    <w:link w:val="BodyTextIndentChar"/>
    <w:semiHidden/>
    <w:rsid w:val="00871A87"/>
    <w:pPr>
      <w:spacing w:after="240" w:line="288" w:lineRule="auto"/>
      <w:ind w:left="851"/>
    </w:pPr>
  </w:style>
  <w:style w:type="character" w:styleId="FollowedHyperlink">
    <w:name w:val="FollowedHyperlink"/>
    <w:basedOn w:val="DefaultParagraphFont"/>
    <w:semiHidden/>
    <w:rsid w:val="00871A87"/>
    <w:rPr>
      <w:color w:val="800080"/>
      <w:u w:val="single"/>
    </w:rPr>
  </w:style>
  <w:style w:type="paragraph" w:styleId="Footer">
    <w:name w:val="footer"/>
    <w:basedOn w:val="Normal"/>
    <w:link w:val="FooterChar"/>
    <w:rsid w:val="00871A87"/>
    <w:pPr>
      <w:tabs>
        <w:tab w:val="center" w:pos="4153"/>
        <w:tab w:val="right" w:pos="8306"/>
      </w:tabs>
    </w:pPr>
    <w:rPr>
      <w:sz w:val="20"/>
    </w:rPr>
  </w:style>
  <w:style w:type="paragraph" w:styleId="Header">
    <w:name w:val="header"/>
    <w:basedOn w:val="Normal"/>
    <w:link w:val="HeaderChar"/>
    <w:rsid w:val="00871A87"/>
    <w:pPr>
      <w:tabs>
        <w:tab w:val="center" w:pos="4153"/>
        <w:tab w:val="right" w:pos="8306"/>
      </w:tabs>
    </w:pPr>
  </w:style>
  <w:style w:type="character" w:styleId="PageNumber">
    <w:name w:val="page number"/>
    <w:basedOn w:val="DefaultParagraphFont"/>
    <w:rsid w:val="00871A87"/>
  </w:style>
  <w:style w:type="paragraph" w:styleId="PlainText">
    <w:name w:val="Plain Text"/>
    <w:basedOn w:val="Normal"/>
    <w:link w:val="PlainTextChar"/>
    <w:semiHidden/>
    <w:rsid w:val="00871A87"/>
    <w:rPr>
      <w:rFonts w:ascii="Courier New" w:hAnsi="Courier New" w:cs="Courier New"/>
      <w:sz w:val="20"/>
      <w:szCs w:val="20"/>
    </w:rPr>
  </w:style>
  <w:style w:type="paragraph" w:customStyle="1" w:styleId="Numberedpara-Level1">
    <w:name w:val="Numbered para - Level 1"/>
    <w:basedOn w:val="BodyText"/>
    <w:semiHidden/>
    <w:rsid w:val="00D226D5"/>
    <w:pPr>
      <w:numPr>
        <w:numId w:val="1"/>
      </w:numPr>
      <w:tabs>
        <w:tab w:val="clear" w:pos="567"/>
        <w:tab w:val="num" w:pos="360"/>
      </w:tabs>
      <w:ind w:left="0" w:firstLine="0"/>
    </w:pPr>
  </w:style>
  <w:style w:type="paragraph" w:customStyle="1" w:styleId="Numberedpara-Level2">
    <w:name w:val="Numbered para - Level 2"/>
    <w:basedOn w:val="BodyText"/>
    <w:semiHidden/>
    <w:rsid w:val="00D226D5"/>
    <w:pPr>
      <w:numPr>
        <w:ilvl w:val="1"/>
        <w:numId w:val="1"/>
      </w:numPr>
      <w:tabs>
        <w:tab w:val="clear" w:pos="567"/>
        <w:tab w:val="num" w:pos="0"/>
      </w:tabs>
      <w:ind w:left="0" w:firstLine="0"/>
    </w:pPr>
  </w:style>
  <w:style w:type="paragraph" w:customStyle="1" w:styleId="Numberedpara-Level3">
    <w:name w:val="Numbered para - Level 3"/>
    <w:basedOn w:val="BodyText"/>
    <w:semiHidden/>
    <w:rsid w:val="00D226D5"/>
    <w:pPr>
      <w:numPr>
        <w:ilvl w:val="2"/>
        <w:numId w:val="1"/>
      </w:numPr>
    </w:pPr>
  </w:style>
  <w:style w:type="paragraph" w:customStyle="1" w:styleId="BulletLevel1">
    <w:name w:val="Bullet Level 1"/>
    <w:basedOn w:val="BodyText"/>
    <w:uiPriority w:val="4"/>
    <w:qFormat/>
    <w:rsid w:val="00A05198"/>
    <w:pPr>
      <w:numPr>
        <w:numId w:val="4"/>
      </w:numPr>
    </w:pPr>
  </w:style>
  <w:style w:type="paragraph" w:customStyle="1" w:styleId="BulletLevel2">
    <w:name w:val="Bullet Level 2"/>
    <w:basedOn w:val="BodyText"/>
    <w:uiPriority w:val="5"/>
    <w:qFormat/>
    <w:rsid w:val="00A05198"/>
    <w:pPr>
      <w:numPr>
        <w:ilvl w:val="1"/>
        <w:numId w:val="4"/>
      </w:numPr>
    </w:pPr>
  </w:style>
  <w:style w:type="paragraph" w:customStyle="1" w:styleId="Quotations">
    <w:name w:val="Quotations"/>
    <w:basedOn w:val="BodyText"/>
    <w:uiPriority w:val="7"/>
    <w:qFormat/>
    <w:rsid w:val="00871A87"/>
    <w:pPr>
      <w:ind w:left="567"/>
      <w:jc w:val="both"/>
    </w:pPr>
    <w:rPr>
      <w:i/>
      <w:sz w:val="20"/>
    </w:rPr>
  </w:style>
  <w:style w:type="paragraph" w:customStyle="1" w:styleId="zInstructions">
    <w:name w:val="z_Instructions"/>
    <w:basedOn w:val="BodyText"/>
    <w:rsid w:val="000D26F8"/>
    <w:rPr>
      <w:i/>
      <w:color w:val="FF0000"/>
      <w:sz w:val="20"/>
    </w:rPr>
  </w:style>
  <w:style w:type="paragraph" w:customStyle="1" w:styleId="Numberedlist">
    <w:name w:val="Numbered list"/>
    <w:basedOn w:val="BodyText"/>
    <w:uiPriority w:val="6"/>
    <w:semiHidden/>
    <w:rsid w:val="002D7842"/>
    <w:pPr>
      <w:tabs>
        <w:tab w:val="num" w:pos="1276"/>
      </w:tabs>
      <w:ind w:left="1276" w:hanging="425"/>
    </w:pPr>
  </w:style>
  <w:style w:type="paragraph" w:customStyle="1" w:styleId="Alphalist">
    <w:name w:val="Alpha list"/>
    <w:basedOn w:val="BodyText"/>
    <w:semiHidden/>
    <w:rsid w:val="00C7563F"/>
    <w:pPr>
      <w:numPr>
        <w:numId w:val="2"/>
      </w:numPr>
      <w:tabs>
        <w:tab w:val="left" w:pos="992"/>
      </w:tabs>
    </w:pPr>
  </w:style>
  <w:style w:type="paragraph" w:styleId="BodyTextIndent3">
    <w:name w:val="Body Text Indent 3"/>
    <w:basedOn w:val="Normal"/>
    <w:link w:val="BodyTextIndent3Char"/>
    <w:semiHidden/>
    <w:rsid w:val="00871A87"/>
    <w:pPr>
      <w:spacing w:after="120"/>
      <w:ind w:left="283"/>
    </w:pPr>
    <w:rPr>
      <w:sz w:val="16"/>
      <w:szCs w:val="16"/>
    </w:rPr>
  </w:style>
  <w:style w:type="paragraph" w:styleId="Closing">
    <w:name w:val="Closing"/>
    <w:basedOn w:val="Normal"/>
    <w:link w:val="ClosingChar"/>
    <w:semiHidden/>
    <w:rsid w:val="00871A87"/>
    <w:pPr>
      <w:ind w:left="4252"/>
    </w:pPr>
  </w:style>
  <w:style w:type="paragraph" w:styleId="Date">
    <w:name w:val="Date"/>
    <w:basedOn w:val="Normal"/>
    <w:next w:val="Normal"/>
    <w:link w:val="DateChar"/>
    <w:semiHidden/>
    <w:rsid w:val="00871A87"/>
  </w:style>
  <w:style w:type="paragraph" w:styleId="E-mailSignature">
    <w:name w:val="E-mail Signature"/>
    <w:basedOn w:val="Normal"/>
    <w:link w:val="E-mailSignatureChar"/>
    <w:semiHidden/>
    <w:rsid w:val="00871A87"/>
  </w:style>
  <w:style w:type="character" w:styleId="Emphasis">
    <w:name w:val="Emphasis"/>
    <w:basedOn w:val="DefaultParagraphFont"/>
    <w:rsid w:val="00871A87"/>
    <w:rPr>
      <w:i/>
      <w:iCs/>
    </w:rPr>
  </w:style>
  <w:style w:type="paragraph" w:styleId="EnvelopeAddress">
    <w:name w:val="envelope address"/>
    <w:basedOn w:val="Normal"/>
    <w:semiHidden/>
    <w:rsid w:val="00871A87"/>
    <w:pPr>
      <w:framePr w:w="7920" w:h="1980" w:hRule="exact" w:hSpace="180" w:wrap="auto" w:hAnchor="page" w:xAlign="center" w:yAlign="bottom"/>
      <w:ind w:left="2880"/>
    </w:pPr>
    <w:rPr>
      <w:rFonts w:cs="Arial"/>
      <w:sz w:val="24"/>
    </w:rPr>
  </w:style>
  <w:style w:type="paragraph" w:styleId="EnvelopeReturn">
    <w:name w:val="envelope return"/>
    <w:basedOn w:val="Normal"/>
    <w:semiHidden/>
    <w:rsid w:val="00871A87"/>
    <w:rPr>
      <w:rFonts w:cs="Arial"/>
      <w:sz w:val="20"/>
      <w:szCs w:val="20"/>
    </w:rPr>
  </w:style>
  <w:style w:type="character" w:styleId="HTMLAcronym">
    <w:name w:val="HTML Acronym"/>
    <w:basedOn w:val="DefaultParagraphFont"/>
    <w:semiHidden/>
    <w:rsid w:val="00871A87"/>
  </w:style>
  <w:style w:type="paragraph" w:styleId="HTMLAddress">
    <w:name w:val="HTML Address"/>
    <w:basedOn w:val="Normal"/>
    <w:link w:val="HTMLAddressChar"/>
    <w:semiHidden/>
    <w:rsid w:val="00871A87"/>
    <w:rPr>
      <w:i/>
      <w:iCs/>
    </w:rPr>
  </w:style>
  <w:style w:type="character" w:styleId="HTMLCite">
    <w:name w:val="HTML Cite"/>
    <w:basedOn w:val="DefaultParagraphFont"/>
    <w:semiHidden/>
    <w:rsid w:val="00871A87"/>
    <w:rPr>
      <w:i/>
      <w:iCs/>
    </w:rPr>
  </w:style>
  <w:style w:type="character" w:styleId="HTMLCode">
    <w:name w:val="HTML Code"/>
    <w:basedOn w:val="DefaultParagraphFont"/>
    <w:semiHidden/>
    <w:rsid w:val="00871A87"/>
    <w:rPr>
      <w:rFonts w:ascii="Courier New" w:hAnsi="Courier New" w:cs="Courier New"/>
      <w:sz w:val="20"/>
      <w:szCs w:val="20"/>
    </w:rPr>
  </w:style>
  <w:style w:type="character" w:styleId="HTMLDefinition">
    <w:name w:val="HTML Definition"/>
    <w:basedOn w:val="DefaultParagraphFont"/>
    <w:semiHidden/>
    <w:rsid w:val="00871A87"/>
    <w:rPr>
      <w:i/>
      <w:iCs/>
    </w:rPr>
  </w:style>
  <w:style w:type="character" w:styleId="HTMLKeyboard">
    <w:name w:val="HTML Keyboard"/>
    <w:basedOn w:val="DefaultParagraphFont"/>
    <w:semiHidden/>
    <w:rsid w:val="00871A87"/>
    <w:rPr>
      <w:rFonts w:ascii="Courier New" w:hAnsi="Courier New" w:cs="Courier New"/>
      <w:sz w:val="20"/>
      <w:szCs w:val="20"/>
    </w:rPr>
  </w:style>
  <w:style w:type="paragraph" w:styleId="HTMLPreformatted">
    <w:name w:val="HTML Preformatted"/>
    <w:basedOn w:val="Normal"/>
    <w:link w:val="HTMLPreformattedChar"/>
    <w:semiHidden/>
    <w:rsid w:val="00871A87"/>
    <w:rPr>
      <w:rFonts w:ascii="Courier New" w:hAnsi="Courier New" w:cs="Courier New"/>
      <w:sz w:val="20"/>
      <w:szCs w:val="20"/>
    </w:rPr>
  </w:style>
  <w:style w:type="character" w:styleId="HTMLSample">
    <w:name w:val="HTML Sample"/>
    <w:basedOn w:val="DefaultParagraphFont"/>
    <w:semiHidden/>
    <w:rsid w:val="00871A87"/>
    <w:rPr>
      <w:rFonts w:ascii="Courier New" w:hAnsi="Courier New" w:cs="Courier New"/>
    </w:rPr>
  </w:style>
  <w:style w:type="character" w:styleId="HTMLTypewriter">
    <w:name w:val="HTML Typewriter"/>
    <w:basedOn w:val="DefaultParagraphFont"/>
    <w:semiHidden/>
    <w:rsid w:val="00871A87"/>
    <w:rPr>
      <w:rFonts w:ascii="Courier New" w:hAnsi="Courier New" w:cs="Courier New"/>
      <w:sz w:val="20"/>
      <w:szCs w:val="20"/>
    </w:rPr>
  </w:style>
  <w:style w:type="character" w:styleId="HTMLVariable">
    <w:name w:val="HTML Variable"/>
    <w:basedOn w:val="DefaultParagraphFont"/>
    <w:semiHidden/>
    <w:rsid w:val="00871A87"/>
    <w:rPr>
      <w:i/>
      <w:iCs/>
    </w:rPr>
  </w:style>
  <w:style w:type="character" w:styleId="Hyperlink">
    <w:name w:val="Hyperlink"/>
    <w:basedOn w:val="DefaultParagraphFont"/>
    <w:uiPriority w:val="99"/>
    <w:rsid w:val="00871A87"/>
    <w:rPr>
      <w:color w:val="0000FF"/>
      <w:u w:val="single"/>
    </w:rPr>
  </w:style>
  <w:style w:type="character" w:styleId="LineNumber">
    <w:name w:val="line number"/>
    <w:basedOn w:val="DefaultParagraphFont"/>
    <w:semiHidden/>
    <w:rsid w:val="00871A87"/>
  </w:style>
  <w:style w:type="paragraph" w:styleId="List">
    <w:name w:val="List"/>
    <w:basedOn w:val="Normal"/>
    <w:semiHidden/>
    <w:rsid w:val="00871A87"/>
    <w:pPr>
      <w:ind w:left="283" w:hanging="283"/>
    </w:pPr>
  </w:style>
  <w:style w:type="paragraph" w:styleId="List2">
    <w:name w:val="List 2"/>
    <w:basedOn w:val="Normal"/>
    <w:semiHidden/>
    <w:rsid w:val="00871A87"/>
    <w:pPr>
      <w:ind w:left="566" w:hanging="283"/>
    </w:pPr>
  </w:style>
  <w:style w:type="paragraph" w:styleId="List3">
    <w:name w:val="List 3"/>
    <w:basedOn w:val="Normal"/>
    <w:semiHidden/>
    <w:rsid w:val="00871A87"/>
    <w:pPr>
      <w:ind w:left="849" w:hanging="283"/>
    </w:pPr>
  </w:style>
  <w:style w:type="paragraph" w:styleId="List4">
    <w:name w:val="List 4"/>
    <w:basedOn w:val="Normal"/>
    <w:semiHidden/>
    <w:rsid w:val="00871A87"/>
    <w:pPr>
      <w:ind w:left="1132" w:hanging="283"/>
    </w:pPr>
  </w:style>
  <w:style w:type="paragraph" w:styleId="List5">
    <w:name w:val="List 5"/>
    <w:basedOn w:val="Normal"/>
    <w:semiHidden/>
    <w:rsid w:val="00871A87"/>
    <w:pPr>
      <w:ind w:left="1415" w:hanging="283"/>
    </w:pPr>
  </w:style>
  <w:style w:type="character" w:styleId="CommentReference">
    <w:name w:val="annotation reference"/>
    <w:basedOn w:val="DefaultParagraphFont"/>
    <w:semiHidden/>
    <w:rsid w:val="005F3677"/>
    <w:rPr>
      <w:sz w:val="16"/>
      <w:szCs w:val="16"/>
    </w:rPr>
  </w:style>
  <w:style w:type="paragraph" w:styleId="CommentText">
    <w:name w:val="annotation text"/>
    <w:basedOn w:val="Normal"/>
    <w:link w:val="CommentTextChar"/>
    <w:rsid w:val="005F3677"/>
    <w:rPr>
      <w:sz w:val="20"/>
      <w:szCs w:val="20"/>
    </w:rPr>
  </w:style>
  <w:style w:type="paragraph" w:styleId="ListBullet3">
    <w:name w:val="List Bullet 3"/>
    <w:basedOn w:val="Normal"/>
    <w:rsid w:val="00871A87"/>
  </w:style>
  <w:style w:type="paragraph" w:styleId="ListBullet4">
    <w:name w:val="List Bullet 4"/>
    <w:basedOn w:val="Normal"/>
    <w:rsid w:val="00871A87"/>
  </w:style>
  <w:style w:type="paragraph" w:styleId="ListBullet5">
    <w:name w:val="List Bullet 5"/>
    <w:basedOn w:val="Normal"/>
    <w:rsid w:val="00871A87"/>
  </w:style>
  <w:style w:type="paragraph" w:styleId="ListContinue">
    <w:name w:val="List Continue"/>
    <w:basedOn w:val="Normal"/>
    <w:semiHidden/>
    <w:rsid w:val="00871A87"/>
    <w:pPr>
      <w:spacing w:after="120"/>
      <w:ind w:left="283"/>
    </w:pPr>
  </w:style>
  <w:style w:type="paragraph" w:styleId="ListContinue2">
    <w:name w:val="List Continue 2"/>
    <w:basedOn w:val="Normal"/>
    <w:semiHidden/>
    <w:rsid w:val="00871A87"/>
    <w:pPr>
      <w:spacing w:after="120"/>
      <w:ind w:left="566"/>
    </w:pPr>
  </w:style>
  <w:style w:type="paragraph" w:styleId="ListContinue3">
    <w:name w:val="List Continue 3"/>
    <w:basedOn w:val="Normal"/>
    <w:semiHidden/>
    <w:rsid w:val="00871A87"/>
    <w:pPr>
      <w:spacing w:after="120"/>
      <w:ind w:left="849"/>
    </w:pPr>
  </w:style>
  <w:style w:type="paragraph" w:styleId="ListContinue4">
    <w:name w:val="List Continue 4"/>
    <w:basedOn w:val="Normal"/>
    <w:semiHidden/>
    <w:rsid w:val="00871A87"/>
    <w:pPr>
      <w:spacing w:after="120"/>
      <w:ind w:left="1132"/>
    </w:pPr>
  </w:style>
  <w:style w:type="paragraph" w:styleId="ListContinue5">
    <w:name w:val="List Continue 5"/>
    <w:basedOn w:val="Normal"/>
    <w:semiHidden/>
    <w:rsid w:val="00871A87"/>
    <w:pPr>
      <w:spacing w:after="120"/>
      <w:ind w:left="1415"/>
    </w:pPr>
  </w:style>
  <w:style w:type="paragraph" w:styleId="ListNumber">
    <w:name w:val="List Number"/>
    <w:basedOn w:val="Normal"/>
    <w:link w:val="ListNumberChar"/>
    <w:qFormat/>
    <w:rsid w:val="00871A87"/>
  </w:style>
  <w:style w:type="paragraph" w:styleId="ListNumber2">
    <w:name w:val="List Number 2"/>
    <w:basedOn w:val="Normal"/>
    <w:rsid w:val="00871A87"/>
  </w:style>
  <w:style w:type="paragraph" w:styleId="ListNumber3">
    <w:name w:val="List Number 3"/>
    <w:basedOn w:val="Normal"/>
    <w:rsid w:val="00871A87"/>
  </w:style>
  <w:style w:type="paragraph" w:styleId="ListNumber4">
    <w:name w:val="List Number 4"/>
    <w:basedOn w:val="Normal"/>
    <w:rsid w:val="00871A87"/>
  </w:style>
  <w:style w:type="paragraph" w:styleId="ListNumber5">
    <w:name w:val="List Number 5"/>
    <w:basedOn w:val="Normal"/>
    <w:rsid w:val="00871A87"/>
  </w:style>
  <w:style w:type="paragraph" w:styleId="MessageHeader">
    <w:name w:val="Message Header"/>
    <w:basedOn w:val="Normal"/>
    <w:link w:val="MessageHeaderChar"/>
    <w:semiHidden/>
    <w:rsid w:val="00871A87"/>
    <w:pPr>
      <w:pBdr>
        <w:top w:val="single" w:sz="6" w:space="1" w:color="auto"/>
        <w:left w:val="single" w:sz="6" w:space="1" w:color="auto"/>
        <w:bottom w:val="single" w:sz="6" w:space="1" w:color="auto"/>
        <w:right w:val="single" w:sz="6" w:space="1" w:color="auto"/>
      </w:pBdr>
      <w:shd w:val="pct20" w:color="auto" w:fill="auto"/>
      <w:ind w:left="1134" w:hanging="1134"/>
    </w:pPr>
    <w:rPr>
      <w:rFonts w:cs="Arial"/>
      <w:sz w:val="24"/>
    </w:rPr>
  </w:style>
  <w:style w:type="paragraph" w:styleId="NormalWeb">
    <w:name w:val="Normal (Web)"/>
    <w:basedOn w:val="Normal"/>
    <w:uiPriority w:val="99"/>
    <w:semiHidden/>
    <w:rsid w:val="00871A87"/>
    <w:rPr>
      <w:rFonts w:ascii="Times New Roman" w:hAnsi="Times New Roman"/>
      <w:sz w:val="24"/>
    </w:rPr>
  </w:style>
  <w:style w:type="paragraph" w:styleId="NormalIndent">
    <w:name w:val="Normal Indent"/>
    <w:basedOn w:val="Normal"/>
    <w:semiHidden/>
    <w:rsid w:val="00871A87"/>
    <w:pPr>
      <w:ind w:left="567"/>
    </w:pPr>
  </w:style>
  <w:style w:type="paragraph" w:styleId="NoteHeading">
    <w:name w:val="Note Heading"/>
    <w:basedOn w:val="Normal"/>
    <w:next w:val="Normal"/>
    <w:link w:val="NoteHeadingChar"/>
    <w:semiHidden/>
    <w:rsid w:val="00871A87"/>
  </w:style>
  <w:style w:type="paragraph" w:styleId="Salutation">
    <w:name w:val="Salutation"/>
    <w:basedOn w:val="Normal"/>
    <w:next w:val="Normal"/>
    <w:link w:val="SalutationChar"/>
    <w:semiHidden/>
    <w:rsid w:val="00871A87"/>
  </w:style>
  <w:style w:type="paragraph" w:styleId="Signature">
    <w:name w:val="Signature"/>
    <w:basedOn w:val="Normal"/>
    <w:link w:val="SignatureChar"/>
    <w:semiHidden/>
    <w:rsid w:val="00871A87"/>
    <w:pPr>
      <w:ind w:left="4252"/>
    </w:pPr>
  </w:style>
  <w:style w:type="character" w:styleId="Strong">
    <w:name w:val="Strong"/>
    <w:basedOn w:val="DefaultParagraphFont"/>
    <w:rsid w:val="00871A87"/>
    <w:rPr>
      <w:b/>
      <w:bCs/>
    </w:rPr>
  </w:style>
  <w:style w:type="paragraph" w:styleId="Subtitle">
    <w:name w:val="Subtitle"/>
    <w:basedOn w:val="Normal"/>
    <w:link w:val="SubtitleChar"/>
    <w:uiPriority w:val="99"/>
    <w:qFormat/>
    <w:rsid w:val="00871A87"/>
    <w:pPr>
      <w:spacing w:after="60"/>
      <w:jc w:val="center"/>
      <w:outlineLvl w:val="1"/>
    </w:pPr>
    <w:rPr>
      <w:rFonts w:cs="Arial"/>
      <w:sz w:val="24"/>
    </w:rPr>
  </w:style>
  <w:style w:type="table" w:styleId="Table3Deffects1">
    <w:name w:val="Table 3D effects 1"/>
    <w:basedOn w:val="TableNormal"/>
    <w:semiHidden/>
    <w:rsid w:val="00871A87"/>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semiHidden/>
    <w:rsid w:val="00871A87"/>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semiHidden/>
    <w:rsid w:val="00871A87"/>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semiHidden/>
    <w:rsid w:val="00871A87"/>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semiHidden/>
    <w:rsid w:val="00871A87"/>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semiHidden/>
    <w:rsid w:val="00871A87"/>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semiHidden/>
    <w:rsid w:val="00871A87"/>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semiHidden/>
    <w:rsid w:val="00871A87"/>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semiHidden/>
    <w:rsid w:val="00871A87"/>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semiHidden/>
    <w:rsid w:val="00871A87"/>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semiHidden/>
    <w:rsid w:val="00871A87"/>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semiHidden/>
    <w:rsid w:val="00871A87"/>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semiHidden/>
    <w:rsid w:val="00871A87"/>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semiHidden/>
    <w:rsid w:val="00871A87"/>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semiHidden/>
    <w:rsid w:val="00871A87"/>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semiHidden/>
    <w:rsid w:val="00871A87"/>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semiHidden/>
    <w:rsid w:val="00871A87"/>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
    <w:name w:val="Table Grid"/>
    <w:basedOn w:val="TableNormal"/>
    <w:rsid w:val="00871A87"/>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Grid1">
    <w:name w:val="Table Grid 1"/>
    <w:basedOn w:val="TableNormal"/>
    <w:semiHidden/>
    <w:rsid w:val="00871A87"/>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semiHidden/>
    <w:rsid w:val="00871A87"/>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semiHidden/>
    <w:rsid w:val="00871A87"/>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semiHidden/>
    <w:rsid w:val="00871A87"/>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semiHidden/>
    <w:rsid w:val="00871A87"/>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semiHidden/>
    <w:rsid w:val="00871A87"/>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semiHidden/>
    <w:rsid w:val="00871A87"/>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semiHidden/>
    <w:rsid w:val="00871A87"/>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List1">
    <w:name w:val="Table List 1"/>
    <w:basedOn w:val="TableNormal"/>
    <w:semiHidden/>
    <w:rsid w:val="00871A87"/>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semiHidden/>
    <w:rsid w:val="00871A87"/>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semiHidden/>
    <w:rsid w:val="00871A87"/>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semiHidden/>
    <w:rsid w:val="00871A87"/>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semiHidden/>
    <w:rsid w:val="00871A87"/>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semiHidden/>
    <w:rsid w:val="00871A87"/>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semiHidden/>
    <w:rsid w:val="00871A87"/>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semiHidden/>
    <w:rsid w:val="00871A87"/>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leProfessional">
    <w:name w:val="Table Professional"/>
    <w:basedOn w:val="TableNormal"/>
    <w:semiHidden/>
    <w:rsid w:val="00871A87"/>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semiHidden/>
    <w:rsid w:val="00871A87"/>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semiHidden/>
    <w:rsid w:val="00871A87"/>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semiHidden/>
    <w:rsid w:val="00871A87"/>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semiHidden/>
    <w:rsid w:val="00871A87"/>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semiHidden/>
    <w:rsid w:val="00871A87"/>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semiHidden/>
    <w:rsid w:val="00871A87"/>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semiHidden/>
    <w:rsid w:val="00871A87"/>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semiHidden/>
    <w:rsid w:val="00871A87"/>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semiHidden/>
    <w:rsid w:val="00871A87"/>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Title">
    <w:name w:val="Title"/>
    <w:basedOn w:val="Normal"/>
    <w:link w:val="TitleChar"/>
    <w:qFormat/>
    <w:rsid w:val="00871A87"/>
    <w:pPr>
      <w:spacing w:before="240" w:after="60"/>
      <w:jc w:val="center"/>
      <w:outlineLvl w:val="0"/>
    </w:pPr>
    <w:rPr>
      <w:rFonts w:cs="Arial"/>
      <w:b/>
      <w:bCs/>
      <w:kern w:val="28"/>
      <w:sz w:val="32"/>
      <w:szCs w:val="32"/>
    </w:rPr>
  </w:style>
  <w:style w:type="paragraph" w:customStyle="1" w:styleId="zReportTitle">
    <w:name w:val="z_Report Title"/>
    <w:basedOn w:val="BodyText"/>
    <w:next w:val="zReportDate"/>
    <w:autoRedefine/>
    <w:semiHidden/>
    <w:rsid w:val="009F36D4"/>
    <w:pPr>
      <w:spacing w:before="4400" w:after="240" w:line="240" w:lineRule="auto"/>
      <w:jc w:val="center"/>
    </w:pPr>
    <w:rPr>
      <w:b/>
      <w:bCs/>
      <w:color w:val="1822F8"/>
      <w:sz w:val="64"/>
      <w:szCs w:val="20"/>
    </w:rPr>
  </w:style>
  <w:style w:type="paragraph" w:customStyle="1" w:styleId="zReportDate">
    <w:name w:val="z_Report Date"/>
    <w:basedOn w:val="BodyText"/>
    <w:next w:val="Normal"/>
    <w:semiHidden/>
    <w:rsid w:val="003707D8"/>
    <w:pPr>
      <w:jc w:val="center"/>
    </w:pPr>
    <w:rPr>
      <w:rFonts w:ascii="Calibri Light" w:hAnsi="Calibri Light"/>
      <w:b/>
      <w:i/>
      <w:sz w:val="32"/>
      <w:szCs w:val="32"/>
    </w:rPr>
  </w:style>
  <w:style w:type="paragraph" w:customStyle="1" w:styleId="zReportSubtitle">
    <w:name w:val="z_Report Subtitle"/>
    <w:basedOn w:val="BodyText"/>
    <w:semiHidden/>
    <w:rsid w:val="003707D8"/>
    <w:pPr>
      <w:keepNext/>
      <w:spacing w:after="480"/>
      <w:jc w:val="center"/>
    </w:pPr>
    <w:rPr>
      <w:rFonts w:ascii="Calibri Light" w:hAnsi="Calibri Light"/>
      <w:color w:val="0038A8"/>
      <w:sz w:val="40"/>
      <w:szCs w:val="40"/>
    </w:rPr>
  </w:style>
  <w:style w:type="paragraph" w:customStyle="1" w:styleId="zReportcoverdetail">
    <w:name w:val="z_Report cover detail"/>
    <w:basedOn w:val="Footer"/>
    <w:semiHidden/>
    <w:rsid w:val="00BD6B2B"/>
    <w:pPr>
      <w:tabs>
        <w:tab w:val="clear" w:pos="4153"/>
        <w:tab w:val="clear" w:pos="8306"/>
      </w:tabs>
      <w:spacing w:after="180"/>
    </w:pPr>
  </w:style>
  <w:style w:type="paragraph" w:customStyle="1" w:styleId="zBodySpacebefore">
    <w:name w:val="z_Body Space before"/>
    <w:basedOn w:val="BodyText"/>
    <w:semiHidden/>
    <w:rsid w:val="0048545A"/>
    <w:pPr>
      <w:spacing w:before="360" w:after="120"/>
    </w:pPr>
    <w:rPr>
      <w:szCs w:val="20"/>
      <w:lang w:eastAsia="en-US"/>
    </w:rPr>
  </w:style>
  <w:style w:type="paragraph" w:customStyle="1" w:styleId="zCopyright">
    <w:name w:val="z_Copyright"/>
    <w:basedOn w:val="BodyText"/>
    <w:semiHidden/>
    <w:rsid w:val="00360F0A"/>
    <w:pPr>
      <w:pBdr>
        <w:top w:val="single" w:sz="4" w:space="6" w:color="auto"/>
      </w:pBdr>
      <w:spacing w:after="360" w:line="240" w:lineRule="auto"/>
    </w:pPr>
    <w:rPr>
      <w:sz w:val="20"/>
    </w:rPr>
  </w:style>
  <w:style w:type="paragraph" w:customStyle="1" w:styleId="zCovercaption">
    <w:name w:val="z_Cover caption"/>
    <w:basedOn w:val="BodyText"/>
    <w:link w:val="zCovercaptionChar"/>
    <w:semiHidden/>
    <w:rsid w:val="00C64524"/>
    <w:pPr>
      <w:keepNext/>
      <w:spacing w:before="240" w:after="60"/>
    </w:pPr>
    <w:rPr>
      <w:color w:val="0038A8"/>
    </w:rPr>
  </w:style>
  <w:style w:type="paragraph" w:customStyle="1" w:styleId="zNIWAAddress">
    <w:name w:val="z_NIWA Address"/>
    <w:basedOn w:val="Normal"/>
    <w:semiHidden/>
    <w:rsid w:val="0090213D"/>
    <w:rPr>
      <w:sz w:val="18"/>
    </w:rPr>
  </w:style>
  <w:style w:type="paragraph" w:customStyle="1" w:styleId="zCoverpicture">
    <w:name w:val="z_Cover picture"/>
    <w:basedOn w:val="BodyText"/>
    <w:semiHidden/>
    <w:rsid w:val="00583FAF"/>
    <w:pPr>
      <w:spacing w:before="480" w:after="0"/>
      <w:jc w:val="center"/>
    </w:pPr>
  </w:style>
  <w:style w:type="paragraph" w:customStyle="1" w:styleId="zHeaderOdd">
    <w:name w:val="z_Header Odd"/>
    <w:basedOn w:val="BodyText"/>
    <w:semiHidden/>
    <w:rsid w:val="00C17005"/>
    <w:pPr>
      <w:spacing w:after="0"/>
      <w:jc w:val="right"/>
    </w:pPr>
    <w:rPr>
      <w:sz w:val="20"/>
      <w:szCs w:val="20"/>
    </w:rPr>
  </w:style>
  <w:style w:type="paragraph" w:customStyle="1" w:styleId="zFooterOddPortrait">
    <w:name w:val="z_Footer Odd Portrait"/>
    <w:basedOn w:val="BodyText"/>
    <w:rsid w:val="005F6254"/>
    <w:pPr>
      <w:pBdr>
        <w:top w:val="single" w:sz="4" w:space="4" w:color="auto"/>
      </w:pBdr>
      <w:tabs>
        <w:tab w:val="right" w:pos="9072"/>
      </w:tabs>
      <w:spacing w:after="0"/>
    </w:pPr>
    <w:rPr>
      <w:sz w:val="20"/>
      <w:szCs w:val="20"/>
    </w:rPr>
  </w:style>
  <w:style w:type="paragraph" w:customStyle="1" w:styleId="zExecSummaryheading">
    <w:name w:val="z_Exec Summary heading"/>
    <w:basedOn w:val="BodyText"/>
    <w:next w:val="BodyText"/>
    <w:semiHidden/>
    <w:rsid w:val="00E17A4E"/>
    <w:pPr>
      <w:keepNext/>
      <w:spacing w:after="60"/>
      <w:outlineLvl w:val="0"/>
    </w:pPr>
    <w:rPr>
      <w:color w:val="0038A8"/>
      <w:sz w:val="32"/>
    </w:rPr>
  </w:style>
  <w:style w:type="paragraph" w:customStyle="1" w:styleId="zHeaderEven">
    <w:name w:val="z_Header Even"/>
    <w:basedOn w:val="BodyText"/>
    <w:semiHidden/>
    <w:rsid w:val="00C17005"/>
    <w:pPr>
      <w:spacing w:after="0"/>
    </w:pPr>
    <w:rPr>
      <w:sz w:val="20"/>
      <w:szCs w:val="20"/>
    </w:rPr>
  </w:style>
  <w:style w:type="paragraph" w:customStyle="1" w:styleId="zFooterEvenLandscape">
    <w:name w:val="z_Footer Even Landscape"/>
    <w:basedOn w:val="BodyText"/>
    <w:rsid w:val="00687B32"/>
    <w:pPr>
      <w:pBdr>
        <w:top w:val="single" w:sz="4" w:space="4" w:color="auto"/>
      </w:pBdr>
      <w:tabs>
        <w:tab w:val="right" w:pos="14005"/>
      </w:tabs>
      <w:spacing w:after="0"/>
    </w:pPr>
    <w:rPr>
      <w:sz w:val="20"/>
      <w:szCs w:val="20"/>
    </w:rPr>
  </w:style>
  <w:style w:type="paragraph" w:customStyle="1" w:styleId="zFooterEvenPortrait">
    <w:name w:val="z_Footer Even Portrait"/>
    <w:basedOn w:val="BodyText"/>
    <w:semiHidden/>
    <w:rsid w:val="005F6254"/>
    <w:pPr>
      <w:pBdr>
        <w:top w:val="single" w:sz="4" w:space="4" w:color="auto"/>
      </w:pBdr>
      <w:tabs>
        <w:tab w:val="right" w:pos="9072"/>
      </w:tabs>
      <w:spacing w:after="0"/>
    </w:pPr>
    <w:rPr>
      <w:sz w:val="20"/>
      <w:szCs w:val="20"/>
    </w:rPr>
  </w:style>
  <w:style w:type="paragraph" w:customStyle="1" w:styleId="zFooterOddLandscape">
    <w:name w:val="z_Footer Odd Landscape"/>
    <w:basedOn w:val="BodyText"/>
    <w:rsid w:val="00687B32"/>
    <w:pPr>
      <w:pBdr>
        <w:top w:val="single" w:sz="4" w:space="4" w:color="auto"/>
      </w:pBdr>
      <w:tabs>
        <w:tab w:val="right" w:pos="14005"/>
      </w:tabs>
      <w:spacing w:after="0"/>
    </w:pPr>
    <w:rPr>
      <w:sz w:val="20"/>
      <w:szCs w:val="20"/>
    </w:rPr>
  </w:style>
  <w:style w:type="paragraph" w:customStyle="1" w:styleId="zGlossarytext">
    <w:name w:val="z_Glossary text"/>
    <w:basedOn w:val="BodyText"/>
    <w:semiHidden/>
    <w:rsid w:val="003E43AD"/>
    <w:pPr>
      <w:spacing w:after="0" w:line="300" w:lineRule="atLeast"/>
    </w:pPr>
  </w:style>
  <w:style w:type="paragraph" w:customStyle="1" w:styleId="zGlossaryitem">
    <w:name w:val="z_Glossary item"/>
    <w:basedOn w:val="BodyText"/>
    <w:semiHidden/>
    <w:rsid w:val="00BD36A9"/>
    <w:pPr>
      <w:spacing w:after="0" w:line="300" w:lineRule="atLeast"/>
    </w:pPr>
  </w:style>
  <w:style w:type="paragraph" w:styleId="TOCHeading">
    <w:name w:val="TOC Heading"/>
    <w:basedOn w:val="BodyText"/>
    <w:next w:val="BodyText"/>
    <w:semiHidden/>
    <w:rsid w:val="003E43AD"/>
    <w:pPr>
      <w:keepNext/>
      <w:pageBreakBefore/>
      <w:spacing w:after="200"/>
    </w:pPr>
    <w:rPr>
      <w:rFonts w:ascii="Arial Black" w:hAnsi="Arial Black"/>
      <w:sz w:val="32"/>
      <w:szCs w:val="20"/>
    </w:rPr>
  </w:style>
  <w:style w:type="paragraph" w:customStyle="1" w:styleId="Quotation">
    <w:name w:val="Quotation"/>
    <w:basedOn w:val="BodyText"/>
    <w:semiHidden/>
    <w:rsid w:val="00AF3490"/>
    <w:pPr>
      <w:ind w:left="567"/>
    </w:pPr>
    <w:rPr>
      <w:i/>
      <w:sz w:val="20"/>
    </w:rPr>
  </w:style>
  <w:style w:type="paragraph" w:styleId="TOC1">
    <w:name w:val="toc 1"/>
    <w:basedOn w:val="BodyText"/>
    <w:uiPriority w:val="39"/>
    <w:rsid w:val="00D65125"/>
    <w:pPr>
      <w:tabs>
        <w:tab w:val="left" w:pos="567"/>
        <w:tab w:val="right" w:leader="dot" w:pos="9072"/>
      </w:tabs>
      <w:spacing w:before="240" w:after="60"/>
      <w:ind w:left="567" w:right="567" w:hanging="567"/>
    </w:pPr>
    <w:rPr>
      <w:b/>
    </w:rPr>
  </w:style>
  <w:style w:type="paragraph" w:styleId="TOC2">
    <w:name w:val="toc 2"/>
    <w:basedOn w:val="BodyText"/>
    <w:uiPriority w:val="39"/>
    <w:rsid w:val="00D65125"/>
    <w:pPr>
      <w:tabs>
        <w:tab w:val="right" w:leader="dot" w:pos="9072"/>
      </w:tabs>
      <w:spacing w:before="120" w:after="0"/>
      <w:ind w:left="1134" w:right="567" w:hanging="567"/>
    </w:pPr>
    <w:rPr>
      <w:szCs w:val="20"/>
    </w:rPr>
  </w:style>
  <w:style w:type="paragraph" w:styleId="TableofFigures">
    <w:name w:val="table of figures"/>
    <w:basedOn w:val="Normal"/>
    <w:next w:val="Normal"/>
    <w:uiPriority w:val="99"/>
    <w:rsid w:val="00225654"/>
    <w:pPr>
      <w:tabs>
        <w:tab w:val="right" w:pos="9072"/>
      </w:tabs>
      <w:spacing w:before="40"/>
      <w:ind w:left="1418" w:right="567" w:hanging="1418"/>
    </w:pPr>
    <w:rPr>
      <w:szCs w:val="20"/>
    </w:rPr>
  </w:style>
  <w:style w:type="paragraph" w:customStyle="1" w:styleId="zTablesfiguresHeading">
    <w:name w:val="z_Tables/figures Heading"/>
    <w:basedOn w:val="BodyText"/>
    <w:next w:val="BodyText"/>
    <w:semiHidden/>
    <w:rsid w:val="00E17A4E"/>
    <w:pPr>
      <w:keepNext/>
      <w:spacing w:before="240" w:after="60"/>
    </w:pPr>
    <w:rPr>
      <w:color w:val="0038A8"/>
      <w:szCs w:val="20"/>
    </w:rPr>
  </w:style>
  <w:style w:type="paragraph" w:styleId="TOC6">
    <w:name w:val="toc 6"/>
    <w:basedOn w:val="TOC3"/>
    <w:semiHidden/>
    <w:rsid w:val="00D65125"/>
    <w:pPr>
      <w:tabs>
        <w:tab w:val="clear" w:pos="1985"/>
      </w:tabs>
      <w:ind w:left="1134" w:firstLine="0"/>
    </w:pPr>
  </w:style>
  <w:style w:type="paragraph" w:customStyle="1" w:styleId="zTableheading">
    <w:name w:val="z_Table heading"/>
    <w:basedOn w:val="zTablebodytext"/>
    <w:semiHidden/>
    <w:rsid w:val="00DA3620"/>
    <w:pPr>
      <w:keepNext/>
      <w:jc w:val="center"/>
    </w:pPr>
    <w:rPr>
      <w:b/>
      <w:color w:val="0038A8"/>
    </w:rPr>
  </w:style>
  <w:style w:type="paragraph" w:customStyle="1" w:styleId="zContactinformation">
    <w:name w:val="z_Contact information"/>
    <w:basedOn w:val="Normal"/>
    <w:next w:val="Normal"/>
    <w:semiHidden/>
    <w:rsid w:val="00B0432D"/>
    <w:rPr>
      <w:caps/>
      <w:color w:val="0038A8"/>
      <w:sz w:val="18"/>
    </w:rPr>
  </w:style>
  <w:style w:type="paragraph" w:customStyle="1" w:styleId="zTablebodytext">
    <w:name w:val="z_Table body text"/>
    <w:basedOn w:val="BodyText"/>
    <w:semiHidden/>
    <w:rsid w:val="00DE1AE1"/>
    <w:pPr>
      <w:spacing w:before="60" w:after="60" w:line="240" w:lineRule="auto"/>
    </w:pPr>
    <w:rPr>
      <w:sz w:val="18"/>
    </w:rPr>
  </w:style>
  <w:style w:type="paragraph" w:customStyle="1" w:styleId="AppendixHeading2">
    <w:name w:val="Appendix Heading 2"/>
    <w:next w:val="BodyText"/>
    <w:semiHidden/>
    <w:rsid w:val="00615CCC"/>
    <w:rPr>
      <w:rFonts w:ascii="Calibri" w:hAnsi="Calibri" w:cs="Arial"/>
      <w:bCs/>
      <w:iCs/>
      <w:color w:val="0038A8"/>
      <w:sz w:val="28"/>
      <w:szCs w:val="28"/>
      <w:lang w:eastAsia="en-GB"/>
    </w:rPr>
  </w:style>
  <w:style w:type="paragraph" w:customStyle="1" w:styleId="AppendixHeading3">
    <w:name w:val="Appendix Heading 3"/>
    <w:next w:val="BodyText"/>
    <w:semiHidden/>
    <w:rsid w:val="00615CCC"/>
    <w:rPr>
      <w:rFonts w:ascii="Calibri" w:hAnsi="Calibri" w:cs="Arial"/>
      <w:bCs/>
      <w:color w:val="0038A8"/>
      <w:sz w:val="24"/>
      <w:szCs w:val="26"/>
      <w:lang w:eastAsia="en-GB"/>
    </w:rPr>
  </w:style>
  <w:style w:type="paragraph" w:customStyle="1" w:styleId="zAddress">
    <w:name w:val="z_Address"/>
    <w:basedOn w:val="Normal"/>
    <w:semiHidden/>
    <w:rsid w:val="00C34FAE"/>
    <w:pPr>
      <w:ind w:right="-851"/>
      <w:jc w:val="right"/>
    </w:pPr>
    <w:rPr>
      <w:color w:val="0038A8"/>
      <w:spacing w:val="2"/>
      <w:sz w:val="16"/>
    </w:rPr>
  </w:style>
  <w:style w:type="character" w:customStyle="1" w:styleId="zCovercaptionChar">
    <w:name w:val="z_Cover caption Char"/>
    <w:basedOn w:val="BodyTextChar"/>
    <w:link w:val="zCovercaption"/>
    <w:semiHidden/>
    <w:rsid w:val="00C64524"/>
    <w:rPr>
      <w:rFonts w:ascii="Calibri" w:hAnsi="Calibri" w:cstheme="minorHAnsi"/>
      <w:color w:val="0038A8"/>
      <w:sz w:val="22"/>
      <w:szCs w:val="24"/>
      <w:lang w:eastAsia="en-GB"/>
    </w:rPr>
  </w:style>
  <w:style w:type="paragraph" w:styleId="TOC3">
    <w:name w:val="toc 3"/>
    <w:basedOn w:val="Normal"/>
    <w:next w:val="Normal"/>
    <w:uiPriority w:val="39"/>
    <w:rsid w:val="00D65125"/>
    <w:pPr>
      <w:tabs>
        <w:tab w:val="left" w:pos="1985"/>
        <w:tab w:val="right" w:leader="dot" w:pos="9072"/>
      </w:tabs>
      <w:spacing w:before="60" w:after="60"/>
      <w:ind w:left="1985" w:right="567" w:hanging="851"/>
    </w:pPr>
  </w:style>
  <w:style w:type="paragraph" w:styleId="Caption">
    <w:name w:val="caption"/>
    <w:basedOn w:val="Normal"/>
    <w:next w:val="BodyText"/>
    <w:link w:val="CaptionChar"/>
    <w:qFormat/>
    <w:rsid w:val="00551FA1"/>
    <w:pPr>
      <w:keepNext/>
      <w:tabs>
        <w:tab w:val="left" w:pos="1134"/>
      </w:tabs>
      <w:spacing w:before="240" w:after="60"/>
    </w:pPr>
    <w:rPr>
      <w:b/>
      <w:bCs/>
      <w:sz w:val="20"/>
      <w:szCs w:val="20"/>
    </w:rPr>
  </w:style>
  <w:style w:type="paragraph" w:customStyle="1" w:styleId="zSource">
    <w:name w:val="z_Source"/>
    <w:basedOn w:val="BodyText"/>
    <w:semiHidden/>
    <w:rsid w:val="00EE2BEC"/>
    <w:pPr>
      <w:tabs>
        <w:tab w:val="left" w:pos="1134"/>
      </w:tabs>
      <w:spacing w:before="120" w:after="240" w:line="240" w:lineRule="auto"/>
      <w:ind w:left="1134" w:hanging="1134"/>
    </w:pPr>
    <w:rPr>
      <w:sz w:val="18"/>
    </w:rPr>
  </w:style>
  <w:style w:type="paragraph" w:styleId="FootnoteText">
    <w:name w:val="footnote text"/>
    <w:basedOn w:val="Normal"/>
    <w:link w:val="FootnoteTextChar"/>
    <w:rsid w:val="000C1EC0"/>
    <w:rPr>
      <w:sz w:val="16"/>
      <w:szCs w:val="20"/>
    </w:rPr>
  </w:style>
  <w:style w:type="paragraph" w:customStyle="1" w:styleId="zContents">
    <w:name w:val="z_Contents"/>
    <w:basedOn w:val="zExecSummaryheading"/>
    <w:next w:val="BodyText"/>
    <w:semiHidden/>
    <w:rsid w:val="00E17A4E"/>
    <w:pPr>
      <w:outlineLvl w:val="9"/>
    </w:pPr>
    <w:rPr>
      <w:b/>
    </w:rPr>
  </w:style>
  <w:style w:type="paragraph" w:customStyle="1" w:styleId="CaptionText">
    <w:name w:val="CaptionText"/>
    <w:basedOn w:val="BodyText"/>
    <w:next w:val="BodyText"/>
    <w:semiHidden/>
    <w:rsid w:val="00551FA1"/>
    <w:pPr>
      <w:spacing w:line="240" w:lineRule="auto"/>
    </w:pPr>
    <w:rPr>
      <w:sz w:val="20"/>
    </w:rPr>
  </w:style>
  <w:style w:type="paragraph" w:styleId="BalloonText">
    <w:name w:val="Balloon Text"/>
    <w:basedOn w:val="Normal"/>
    <w:link w:val="BalloonTextChar"/>
    <w:uiPriority w:val="99"/>
    <w:semiHidden/>
    <w:rsid w:val="005F3677"/>
    <w:rPr>
      <w:rFonts w:ascii="Tahoma" w:hAnsi="Tahoma" w:cs="Tahoma"/>
      <w:sz w:val="16"/>
      <w:szCs w:val="16"/>
    </w:rPr>
  </w:style>
  <w:style w:type="paragraph" w:customStyle="1" w:styleId="zInstructionsBullet">
    <w:name w:val="z_Instructions Bullet"/>
    <w:basedOn w:val="zInstructions"/>
    <w:rsid w:val="004074D2"/>
    <w:pPr>
      <w:numPr>
        <w:numId w:val="5"/>
      </w:numPr>
    </w:pPr>
  </w:style>
  <w:style w:type="paragraph" w:styleId="TOC7">
    <w:name w:val="toc 7"/>
    <w:basedOn w:val="BodyText"/>
    <w:next w:val="Normal"/>
    <w:uiPriority w:val="39"/>
    <w:rsid w:val="00D65125"/>
    <w:pPr>
      <w:tabs>
        <w:tab w:val="left" w:pos="1418"/>
        <w:tab w:val="right" w:leader="dot" w:pos="9072"/>
      </w:tabs>
      <w:spacing w:before="240" w:after="60"/>
      <w:ind w:left="1418" w:right="567" w:hanging="1418"/>
    </w:pPr>
    <w:rPr>
      <w:b/>
    </w:rPr>
  </w:style>
  <w:style w:type="paragraph" w:styleId="TOC8">
    <w:name w:val="toc 8"/>
    <w:basedOn w:val="BodyText"/>
    <w:next w:val="Normal"/>
    <w:semiHidden/>
    <w:rsid w:val="00B34AD3"/>
    <w:pPr>
      <w:tabs>
        <w:tab w:val="right" w:leader="dot" w:pos="9072"/>
      </w:tabs>
      <w:spacing w:before="120" w:after="0"/>
      <w:ind w:left="1134" w:right="567" w:hanging="567"/>
    </w:pPr>
  </w:style>
  <w:style w:type="paragraph" w:styleId="TOC9">
    <w:name w:val="toc 9"/>
    <w:basedOn w:val="BodyText"/>
    <w:next w:val="Normal"/>
    <w:autoRedefine/>
    <w:semiHidden/>
    <w:rsid w:val="00B34AD3"/>
    <w:pPr>
      <w:tabs>
        <w:tab w:val="right" w:leader="dot" w:pos="9072"/>
      </w:tabs>
      <w:spacing w:before="120" w:after="0"/>
      <w:ind w:left="1985" w:right="567" w:hanging="851"/>
    </w:pPr>
  </w:style>
  <w:style w:type="paragraph" w:customStyle="1" w:styleId="References">
    <w:name w:val="References"/>
    <w:basedOn w:val="BodyText"/>
    <w:uiPriority w:val="8"/>
    <w:qFormat/>
    <w:rsid w:val="00EA3CBE"/>
    <w:pPr>
      <w:ind w:left="1135" w:hanging="284"/>
    </w:pPr>
  </w:style>
  <w:style w:type="paragraph" w:styleId="TOC5">
    <w:name w:val="toc 5"/>
    <w:basedOn w:val="TOC2"/>
    <w:next w:val="Normal"/>
    <w:uiPriority w:val="39"/>
    <w:rsid w:val="00D65125"/>
    <w:pPr>
      <w:ind w:left="567" w:firstLine="0"/>
    </w:pPr>
  </w:style>
  <w:style w:type="paragraph" w:styleId="TOC4">
    <w:name w:val="toc 4"/>
    <w:basedOn w:val="TOC1"/>
    <w:next w:val="Normal"/>
    <w:semiHidden/>
    <w:rsid w:val="00D65125"/>
    <w:pPr>
      <w:tabs>
        <w:tab w:val="clear" w:pos="567"/>
      </w:tabs>
      <w:ind w:left="0" w:firstLine="0"/>
    </w:pPr>
  </w:style>
  <w:style w:type="character" w:customStyle="1" w:styleId="CommentTextChar">
    <w:name w:val="Comment Text Char"/>
    <w:link w:val="CommentText"/>
    <w:locked/>
    <w:rsid w:val="005B24D0"/>
    <w:rPr>
      <w:rFonts w:ascii="Arial" w:hAnsi="Arial"/>
      <w:lang w:eastAsia="en-GB"/>
    </w:rPr>
  </w:style>
  <w:style w:type="character" w:customStyle="1" w:styleId="HeaderChar">
    <w:name w:val="Header Char"/>
    <w:basedOn w:val="DefaultParagraphFont"/>
    <w:link w:val="Header"/>
    <w:rsid w:val="00277AEE"/>
    <w:rPr>
      <w:rFonts w:ascii="Arial" w:hAnsi="Arial"/>
      <w:sz w:val="22"/>
      <w:szCs w:val="24"/>
      <w:lang w:eastAsia="en-GB"/>
    </w:rPr>
  </w:style>
  <w:style w:type="paragraph" w:customStyle="1" w:styleId="AppendixHeading1">
    <w:name w:val="Appendix Heading 1"/>
    <w:basedOn w:val="Normal"/>
    <w:next w:val="BodyText"/>
    <w:rsid w:val="00277AEE"/>
    <w:pPr>
      <w:keepNext/>
      <w:pageBreakBefore/>
      <w:tabs>
        <w:tab w:val="num" w:pos="1701"/>
        <w:tab w:val="left" w:pos="1985"/>
      </w:tabs>
      <w:spacing w:before="240" w:after="60" w:line="400" w:lineRule="atLeast"/>
      <w:outlineLvl w:val="5"/>
    </w:pPr>
    <w:rPr>
      <w:b/>
      <w:color w:val="0038A8"/>
      <w:sz w:val="32"/>
      <w:szCs w:val="20"/>
    </w:rPr>
  </w:style>
  <w:style w:type="table" w:customStyle="1" w:styleId="ADXDataTable">
    <w:name w:val="ADX Data Table"/>
    <w:basedOn w:val="TableNormal"/>
    <w:rsid w:val="00BC4963"/>
    <w:pPr>
      <w:spacing w:before="40" w:after="40"/>
    </w:pPr>
    <w:rPr>
      <w:rFonts w:ascii="Arial" w:hAnsi="Arial"/>
    </w:rPr>
    <w:tblPr>
      <w:tblCellMar>
        <w:left w:w="0" w:type="dxa"/>
        <w:right w:w="0" w:type="dxa"/>
      </w:tblCellMar>
    </w:tblPr>
    <w:tcPr>
      <w:shd w:val="clear" w:color="auto" w:fill="auto"/>
    </w:tcPr>
    <w:tblStylePr w:type="firstRow">
      <w:pPr>
        <w:wordWrap/>
        <w:jc w:val="left"/>
      </w:pPr>
      <w:rPr>
        <w:rFonts w:ascii="Arial" w:hAnsi="Arial"/>
        <w:b w:val="0"/>
        <w:sz w:val="20"/>
      </w:rPr>
      <w:tblPr/>
      <w:tcPr>
        <w:tcBorders>
          <w:top w:val="single" w:sz="4" w:space="0" w:color="auto"/>
          <w:left w:val="nil"/>
          <w:bottom w:val="single" w:sz="4" w:space="0" w:color="auto"/>
          <w:right w:val="nil"/>
          <w:insideH w:val="nil"/>
          <w:insideV w:val="nil"/>
          <w:tl2br w:val="nil"/>
          <w:tr2bl w:val="nil"/>
        </w:tcBorders>
        <w:shd w:val="clear" w:color="auto" w:fill="auto"/>
      </w:tcPr>
    </w:tblStylePr>
    <w:tblStylePr w:type="lastRow">
      <w:rPr>
        <w:rFonts w:ascii="Arial" w:hAnsi="Arial"/>
        <w:sz w:val="20"/>
      </w:rPr>
      <w:tblPr/>
      <w:tcPr>
        <w:tcBorders>
          <w:top w:val="nil"/>
          <w:left w:val="nil"/>
          <w:bottom w:val="single" w:sz="4" w:space="0" w:color="auto"/>
          <w:right w:val="nil"/>
          <w:insideH w:val="nil"/>
          <w:insideV w:val="nil"/>
          <w:tl2br w:val="nil"/>
          <w:tr2bl w:val="nil"/>
        </w:tcBorders>
        <w:shd w:val="clear" w:color="auto" w:fill="auto"/>
      </w:tcPr>
    </w:tblStylePr>
  </w:style>
  <w:style w:type="table" w:customStyle="1" w:styleId="ADXTextTable">
    <w:name w:val="ADX Text Table"/>
    <w:basedOn w:val="ADXDataTable"/>
    <w:rsid w:val="00BC4963"/>
    <w:rPr>
      <w:rFonts w:ascii="Calibri" w:hAnsi="Calibri"/>
    </w:rPr>
    <w:tblPr>
      <w:tblBorders>
        <w:bottom w:val="single" w:sz="4" w:space="0" w:color="auto"/>
      </w:tblBorders>
      <w:tblCellMar>
        <w:top w:w="57" w:type="dxa"/>
        <w:left w:w="108" w:type="dxa"/>
        <w:bottom w:w="57" w:type="dxa"/>
        <w:right w:w="108" w:type="dxa"/>
      </w:tblCellMar>
    </w:tblPr>
    <w:trPr>
      <w:cantSplit/>
    </w:trPr>
    <w:tblStylePr w:type="firstRow">
      <w:pPr>
        <w:wordWrap/>
        <w:jc w:val="left"/>
      </w:pPr>
      <w:rPr>
        <w:rFonts w:ascii="Calibri" w:hAnsi="Calibri"/>
        <w:b w:val="0"/>
        <w:sz w:val="20"/>
      </w:rPr>
      <w:tblPr/>
      <w:tcPr>
        <w:tcBorders>
          <w:top w:val="single" w:sz="4" w:space="0" w:color="auto"/>
          <w:left w:val="nil"/>
          <w:bottom w:val="single" w:sz="4" w:space="0" w:color="auto"/>
          <w:right w:val="nil"/>
          <w:insideH w:val="nil"/>
          <w:insideV w:val="nil"/>
          <w:tl2br w:val="nil"/>
          <w:tr2bl w:val="nil"/>
        </w:tcBorders>
        <w:shd w:val="clear" w:color="auto" w:fill="auto"/>
      </w:tcPr>
    </w:tblStylePr>
    <w:tblStylePr w:type="lastRow">
      <w:rPr>
        <w:rFonts w:ascii="Arial" w:hAnsi="Arial"/>
        <w:sz w:val="20"/>
      </w:rPr>
      <w:tblPr/>
      <w:tcPr>
        <w:tcBorders>
          <w:top w:val="nil"/>
          <w:left w:val="nil"/>
          <w:bottom w:val="single" w:sz="4" w:space="0" w:color="auto"/>
          <w:right w:val="nil"/>
          <w:insideH w:val="nil"/>
          <w:insideV w:val="nil"/>
          <w:tl2br w:val="nil"/>
          <w:tr2bl w:val="nil"/>
        </w:tcBorders>
        <w:shd w:val="clear" w:color="auto" w:fill="auto"/>
      </w:tcPr>
    </w:tblStylePr>
  </w:style>
  <w:style w:type="paragraph" w:customStyle="1" w:styleId="TableHeading">
    <w:name w:val="Table Heading"/>
    <w:basedOn w:val="Normal"/>
    <w:semiHidden/>
    <w:rsid w:val="0006284A"/>
    <w:pPr>
      <w:keepNext/>
      <w:spacing w:before="60" w:after="60"/>
      <w:jc w:val="center"/>
    </w:pPr>
    <w:rPr>
      <w:b/>
      <w:color w:val="1822F8"/>
      <w:sz w:val="20"/>
    </w:rPr>
  </w:style>
  <w:style w:type="paragraph" w:customStyle="1" w:styleId="TableBodyText">
    <w:name w:val="Table Body Text"/>
    <w:basedOn w:val="BodyText"/>
    <w:semiHidden/>
    <w:rsid w:val="00CD11A1"/>
    <w:pPr>
      <w:spacing w:before="60" w:after="60" w:line="240" w:lineRule="auto"/>
    </w:pPr>
    <w:rPr>
      <w:sz w:val="20"/>
    </w:rPr>
  </w:style>
  <w:style w:type="paragraph" w:customStyle="1" w:styleId="Numberedheadinglevel1">
    <w:name w:val="Numbered heading level 1"/>
    <w:basedOn w:val="BodyText"/>
    <w:next w:val="BodyText"/>
    <w:rsid w:val="00853344"/>
    <w:pPr>
      <w:keepNext/>
      <w:tabs>
        <w:tab w:val="num" w:pos="851"/>
      </w:tabs>
      <w:spacing w:before="240" w:after="60" w:line="280" w:lineRule="atLeast"/>
      <w:ind w:left="851" w:hanging="851"/>
      <w:outlineLvl w:val="6"/>
    </w:pPr>
    <w:rPr>
      <w:color w:val="0038A8"/>
      <w:sz w:val="32"/>
      <w:szCs w:val="20"/>
    </w:rPr>
  </w:style>
  <w:style w:type="paragraph" w:customStyle="1" w:styleId="Numberedheadinglevel2">
    <w:name w:val="Numbered heading level 2"/>
    <w:basedOn w:val="BodyText"/>
    <w:next w:val="BodyText"/>
    <w:rsid w:val="00A63251"/>
    <w:pPr>
      <w:keepNext/>
      <w:tabs>
        <w:tab w:val="num" w:pos="851"/>
      </w:tabs>
      <w:spacing w:before="240" w:after="60" w:line="280" w:lineRule="atLeast"/>
      <w:ind w:left="851" w:hanging="851"/>
      <w:outlineLvl w:val="7"/>
    </w:pPr>
    <w:rPr>
      <w:b/>
      <w:color w:val="0038A8"/>
      <w:sz w:val="28"/>
      <w:szCs w:val="20"/>
    </w:rPr>
  </w:style>
  <w:style w:type="paragraph" w:customStyle="1" w:styleId="Numberedheadinglevel3">
    <w:name w:val="Numbered heading level 3"/>
    <w:basedOn w:val="Heading3"/>
    <w:next w:val="BodyText"/>
    <w:rsid w:val="00A63251"/>
    <w:pPr>
      <w:numPr>
        <w:ilvl w:val="0"/>
        <w:numId w:val="0"/>
      </w:numPr>
      <w:tabs>
        <w:tab w:val="num" w:pos="851"/>
      </w:tabs>
      <w:ind w:left="851" w:hanging="851"/>
      <w:outlineLvl w:val="8"/>
    </w:pPr>
  </w:style>
  <w:style w:type="paragraph" w:customStyle="1" w:styleId="NumericTableHeading">
    <w:name w:val="Numeric Table Heading"/>
    <w:basedOn w:val="TableHeading"/>
    <w:uiPriority w:val="12"/>
    <w:rsid w:val="00C47D1E"/>
    <w:rPr>
      <w:sz w:val="18"/>
    </w:rPr>
  </w:style>
  <w:style w:type="paragraph" w:customStyle="1" w:styleId="NumericTableBodyText">
    <w:name w:val="Numeric Table Body Text"/>
    <w:basedOn w:val="TableBodyText"/>
    <w:uiPriority w:val="12"/>
    <w:rsid w:val="00C47D1E"/>
    <w:rPr>
      <w:sz w:val="18"/>
    </w:rPr>
  </w:style>
  <w:style w:type="paragraph" w:customStyle="1" w:styleId="NIWAChecklistBullet">
    <w:name w:val="NIWA Checklist Bullet"/>
    <w:basedOn w:val="Normal"/>
    <w:uiPriority w:val="12"/>
    <w:qFormat/>
    <w:rsid w:val="00006607"/>
    <w:pPr>
      <w:numPr>
        <w:numId w:val="6"/>
      </w:numPr>
      <w:spacing w:after="120"/>
      <w:jc w:val="both"/>
    </w:pPr>
    <w:rPr>
      <w:szCs w:val="22"/>
    </w:rPr>
  </w:style>
  <w:style w:type="paragraph" w:customStyle="1" w:styleId="zFooterOddLandscapeA3">
    <w:name w:val="z_Footer Odd Landscape A3"/>
    <w:basedOn w:val="zFooterOddLandscape"/>
    <w:uiPriority w:val="12"/>
    <w:qFormat/>
    <w:rsid w:val="00E44E34"/>
    <w:pPr>
      <w:tabs>
        <w:tab w:val="clear" w:pos="14005"/>
        <w:tab w:val="right" w:pos="21546"/>
      </w:tabs>
    </w:pPr>
    <w:rPr>
      <w:noProof/>
    </w:rPr>
  </w:style>
  <w:style w:type="paragraph" w:customStyle="1" w:styleId="zFooterEvenLandscapeA3">
    <w:name w:val="z_Footer Even Landscape A3"/>
    <w:basedOn w:val="zFooterOddLandscapeA3"/>
    <w:uiPriority w:val="12"/>
    <w:qFormat/>
    <w:rsid w:val="006A5777"/>
  </w:style>
  <w:style w:type="paragraph" w:customStyle="1" w:styleId="zCoverLogo">
    <w:name w:val="z_Cover Logo"/>
    <w:autoRedefine/>
    <w:uiPriority w:val="12"/>
    <w:rsid w:val="00E10003"/>
    <w:pPr>
      <w:spacing w:before="240" w:after="240"/>
      <w:ind w:right="-709"/>
      <w:jc w:val="right"/>
    </w:pPr>
    <w:rPr>
      <w:rFonts w:ascii="Calibri" w:hAnsi="Calibri"/>
      <w:color w:val="000000" w:themeColor="text1"/>
      <w:sz w:val="16"/>
      <w:szCs w:val="24"/>
      <w:lang w:eastAsia="en-GB"/>
    </w:rPr>
  </w:style>
  <w:style w:type="paragraph" w:customStyle="1" w:styleId="zReportPreparedFor">
    <w:name w:val="z_Report Prepared For"/>
    <w:basedOn w:val="zReportSubtitle"/>
    <w:uiPriority w:val="12"/>
    <w:qFormat/>
    <w:rsid w:val="00A05198"/>
    <w:pPr>
      <w:spacing w:line="240" w:lineRule="auto"/>
    </w:pPr>
    <w:rPr>
      <w:rFonts w:ascii="Aptos" w:hAnsi="Aptos"/>
      <w:b/>
      <w:i/>
      <w:color w:val="090916"/>
      <w:sz w:val="32"/>
    </w:rPr>
  </w:style>
  <w:style w:type="character" w:customStyle="1" w:styleId="BodyTextIndentChar">
    <w:name w:val="Body Text Indent Char"/>
    <w:basedOn w:val="DefaultParagraphFont"/>
    <w:link w:val="BodyTextIndent"/>
    <w:semiHidden/>
    <w:rsid w:val="00093121"/>
    <w:rPr>
      <w:rFonts w:ascii="Calibri" w:hAnsi="Calibri"/>
      <w:sz w:val="22"/>
      <w:szCs w:val="24"/>
      <w:lang w:eastAsia="en-GB"/>
    </w:rPr>
  </w:style>
  <w:style w:type="paragraph" w:customStyle="1" w:styleId="zPicturePlaceholder">
    <w:name w:val="z_Picture Placeholder"/>
    <w:basedOn w:val="Normal"/>
    <w:uiPriority w:val="12"/>
    <w:qFormat/>
    <w:rsid w:val="005205A1"/>
    <w:pPr>
      <w:jc w:val="center"/>
    </w:pPr>
  </w:style>
  <w:style w:type="paragraph" w:customStyle="1" w:styleId="NIWAPostal0">
    <w:name w:val="NIWAPostal0"/>
    <w:rsid w:val="00C0778A"/>
    <w:pPr>
      <w:spacing w:after="160" w:line="259" w:lineRule="auto"/>
    </w:pPr>
    <w:rPr>
      <w:rFonts w:asciiTheme="minorHAnsi" w:eastAsiaTheme="minorEastAsia" w:hAnsiTheme="minorHAnsi"/>
      <w:sz w:val="3276"/>
      <w:szCs w:val="3276"/>
    </w:rPr>
  </w:style>
  <w:style w:type="paragraph" w:styleId="CommentSubject">
    <w:name w:val="annotation subject"/>
    <w:basedOn w:val="CommentText"/>
    <w:next w:val="CommentText"/>
    <w:link w:val="CommentSubjectChar"/>
    <w:semiHidden/>
    <w:unhideWhenUsed/>
    <w:rsid w:val="00C46606"/>
    <w:rPr>
      <w:b/>
      <w:bCs/>
    </w:rPr>
  </w:style>
  <w:style w:type="character" w:customStyle="1" w:styleId="CommentSubjectChar">
    <w:name w:val="Comment Subject Char"/>
    <w:basedOn w:val="CommentTextChar"/>
    <w:link w:val="CommentSubject"/>
    <w:semiHidden/>
    <w:rsid w:val="00C46606"/>
    <w:rPr>
      <w:rFonts w:ascii="Aptos" w:hAnsi="Aptos"/>
      <w:b/>
      <w:bCs/>
      <w:color w:val="090916"/>
      <w:lang w:eastAsia="en-GB"/>
    </w:rPr>
  </w:style>
  <w:style w:type="paragraph" w:styleId="Revision">
    <w:name w:val="Revision"/>
    <w:hidden/>
    <w:uiPriority w:val="99"/>
    <w:semiHidden/>
    <w:rsid w:val="00C46606"/>
    <w:rPr>
      <w:rFonts w:ascii="Aptos" w:hAnsi="Aptos"/>
      <w:color w:val="090916"/>
      <w:sz w:val="22"/>
      <w:szCs w:val="24"/>
      <w:lang w:eastAsia="en-GB"/>
    </w:rPr>
  </w:style>
  <w:style w:type="character" w:customStyle="1" w:styleId="Heading1Char">
    <w:name w:val="Heading 1 Char"/>
    <w:basedOn w:val="DefaultParagraphFont"/>
    <w:link w:val="Heading1"/>
    <w:rsid w:val="00412CF2"/>
    <w:rPr>
      <w:rFonts w:ascii="Aptos" w:hAnsi="Aptos" w:cs="Arial"/>
      <w:bCs/>
      <w:color w:val="1822F8"/>
      <w:kern w:val="32"/>
      <w:sz w:val="32"/>
      <w:szCs w:val="32"/>
      <w:lang w:eastAsia="en-GB"/>
    </w:rPr>
  </w:style>
  <w:style w:type="character" w:customStyle="1" w:styleId="Heading2Char">
    <w:name w:val="Heading 2 Char"/>
    <w:basedOn w:val="DefaultParagraphFont"/>
    <w:link w:val="Heading2"/>
    <w:rsid w:val="00412CF2"/>
    <w:rPr>
      <w:rFonts w:ascii="Aptos" w:hAnsi="Aptos" w:cs="Arial"/>
      <w:bCs/>
      <w:iCs/>
      <w:color w:val="1822F8"/>
      <w:sz w:val="28"/>
      <w:szCs w:val="28"/>
      <w:lang w:eastAsia="en-GB"/>
    </w:rPr>
  </w:style>
  <w:style w:type="character" w:customStyle="1" w:styleId="Heading3Char">
    <w:name w:val="Heading 3 Char"/>
    <w:basedOn w:val="DefaultParagraphFont"/>
    <w:link w:val="Heading3"/>
    <w:rsid w:val="00412CF2"/>
    <w:rPr>
      <w:rFonts w:ascii="Aptos" w:hAnsi="Aptos" w:cs="Arial"/>
      <w:bCs/>
      <w:color w:val="1822F8"/>
      <w:sz w:val="24"/>
      <w:szCs w:val="26"/>
      <w:lang w:eastAsia="en-GB"/>
    </w:rPr>
  </w:style>
  <w:style w:type="character" w:customStyle="1" w:styleId="Heading4Char">
    <w:name w:val="Heading 4 Char"/>
    <w:basedOn w:val="DefaultParagraphFont"/>
    <w:link w:val="Heading4"/>
    <w:rsid w:val="00412CF2"/>
    <w:rPr>
      <w:rFonts w:ascii="Aptos" w:hAnsi="Aptos" w:cs="Calibri"/>
      <w:bCs/>
      <w:color w:val="1822F8"/>
      <w:sz w:val="32"/>
      <w:szCs w:val="28"/>
      <w:lang w:eastAsia="en-GB"/>
    </w:rPr>
  </w:style>
  <w:style w:type="character" w:customStyle="1" w:styleId="Heading5Char">
    <w:name w:val="Heading 5 Char"/>
    <w:basedOn w:val="DefaultParagraphFont"/>
    <w:link w:val="Heading5"/>
    <w:rsid w:val="00412CF2"/>
    <w:rPr>
      <w:rFonts w:ascii="Aptos" w:hAnsi="Aptos"/>
      <w:bCs/>
      <w:iCs/>
      <w:color w:val="1822F8"/>
      <w:sz w:val="28"/>
      <w:szCs w:val="26"/>
      <w:lang w:eastAsia="en-GB"/>
    </w:rPr>
  </w:style>
  <w:style w:type="character" w:customStyle="1" w:styleId="Heading6Char">
    <w:name w:val="Heading 6 Char"/>
    <w:basedOn w:val="DefaultParagraphFont"/>
    <w:link w:val="Heading6"/>
    <w:rsid w:val="00412CF2"/>
    <w:rPr>
      <w:rFonts w:ascii="Aptos" w:hAnsi="Aptos" w:cs="Calibri"/>
      <w:color w:val="1822F8"/>
      <w:sz w:val="24"/>
      <w:szCs w:val="22"/>
      <w:lang w:eastAsia="en-GB"/>
    </w:rPr>
  </w:style>
  <w:style w:type="character" w:customStyle="1" w:styleId="Heading7Char">
    <w:name w:val="Heading 7 Char"/>
    <w:basedOn w:val="DefaultParagraphFont"/>
    <w:link w:val="Heading7"/>
    <w:rsid w:val="00412CF2"/>
    <w:rPr>
      <w:rFonts w:ascii="Aptos" w:hAnsi="Aptos"/>
      <w:color w:val="1822F8"/>
      <w:sz w:val="32"/>
      <w:lang w:eastAsia="en-GB"/>
    </w:rPr>
  </w:style>
  <w:style w:type="character" w:customStyle="1" w:styleId="Heading8Char">
    <w:name w:val="Heading 8 Char"/>
    <w:basedOn w:val="DefaultParagraphFont"/>
    <w:link w:val="Heading8"/>
    <w:rsid w:val="00412CF2"/>
    <w:rPr>
      <w:i/>
      <w:iCs/>
      <w:color w:val="090916"/>
      <w:sz w:val="24"/>
      <w:szCs w:val="24"/>
      <w:lang w:eastAsia="en-GB"/>
    </w:rPr>
  </w:style>
  <w:style w:type="character" w:customStyle="1" w:styleId="Heading9Char">
    <w:name w:val="Heading 9 Char"/>
    <w:basedOn w:val="DefaultParagraphFont"/>
    <w:link w:val="Heading9"/>
    <w:semiHidden/>
    <w:rsid w:val="00412CF2"/>
    <w:rPr>
      <w:rFonts w:ascii="Aptos" w:hAnsi="Aptos" w:cs="Arial"/>
      <w:color w:val="090916"/>
      <w:sz w:val="22"/>
      <w:szCs w:val="22"/>
      <w:lang w:eastAsia="en-GB"/>
    </w:rPr>
  </w:style>
  <w:style w:type="character" w:customStyle="1" w:styleId="FooterChar">
    <w:name w:val="Footer Char"/>
    <w:basedOn w:val="DefaultParagraphFont"/>
    <w:link w:val="Footer"/>
    <w:rsid w:val="00412CF2"/>
    <w:rPr>
      <w:rFonts w:ascii="Aptos" w:hAnsi="Aptos"/>
      <w:color w:val="090916"/>
      <w:szCs w:val="24"/>
      <w:lang w:eastAsia="en-GB"/>
    </w:rPr>
  </w:style>
  <w:style w:type="character" w:customStyle="1" w:styleId="PlainTextChar">
    <w:name w:val="Plain Text Char"/>
    <w:basedOn w:val="DefaultParagraphFont"/>
    <w:link w:val="PlainText"/>
    <w:semiHidden/>
    <w:rsid w:val="00412CF2"/>
    <w:rPr>
      <w:rFonts w:ascii="Courier New" w:hAnsi="Courier New" w:cs="Courier New"/>
      <w:color w:val="090916"/>
      <w:lang w:eastAsia="en-GB"/>
    </w:rPr>
  </w:style>
  <w:style w:type="character" w:customStyle="1" w:styleId="BodyTextIndent3Char">
    <w:name w:val="Body Text Indent 3 Char"/>
    <w:basedOn w:val="DefaultParagraphFont"/>
    <w:link w:val="BodyTextIndent3"/>
    <w:semiHidden/>
    <w:rsid w:val="00412CF2"/>
    <w:rPr>
      <w:rFonts w:ascii="Aptos" w:hAnsi="Aptos"/>
      <w:color w:val="090916"/>
      <w:sz w:val="16"/>
      <w:szCs w:val="16"/>
      <w:lang w:eastAsia="en-GB"/>
    </w:rPr>
  </w:style>
  <w:style w:type="character" w:customStyle="1" w:styleId="ClosingChar">
    <w:name w:val="Closing Char"/>
    <w:basedOn w:val="DefaultParagraphFont"/>
    <w:link w:val="Closing"/>
    <w:semiHidden/>
    <w:rsid w:val="00412CF2"/>
    <w:rPr>
      <w:rFonts w:ascii="Aptos" w:hAnsi="Aptos"/>
      <w:color w:val="090916"/>
      <w:sz w:val="22"/>
      <w:szCs w:val="24"/>
      <w:lang w:eastAsia="en-GB"/>
    </w:rPr>
  </w:style>
  <w:style w:type="character" w:customStyle="1" w:styleId="DateChar">
    <w:name w:val="Date Char"/>
    <w:basedOn w:val="DefaultParagraphFont"/>
    <w:link w:val="Date"/>
    <w:semiHidden/>
    <w:rsid w:val="00412CF2"/>
    <w:rPr>
      <w:rFonts w:ascii="Aptos" w:hAnsi="Aptos"/>
      <w:color w:val="090916"/>
      <w:sz w:val="22"/>
      <w:szCs w:val="24"/>
      <w:lang w:eastAsia="en-GB"/>
    </w:rPr>
  </w:style>
  <w:style w:type="character" w:customStyle="1" w:styleId="E-mailSignatureChar">
    <w:name w:val="E-mail Signature Char"/>
    <w:basedOn w:val="DefaultParagraphFont"/>
    <w:link w:val="E-mailSignature"/>
    <w:semiHidden/>
    <w:rsid w:val="00412CF2"/>
    <w:rPr>
      <w:rFonts w:ascii="Aptos" w:hAnsi="Aptos"/>
      <w:color w:val="090916"/>
      <w:sz w:val="22"/>
      <w:szCs w:val="24"/>
      <w:lang w:eastAsia="en-GB"/>
    </w:rPr>
  </w:style>
  <w:style w:type="character" w:customStyle="1" w:styleId="HTMLAddressChar">
    <w:name w:val="HTML Address Char"/>
    <w:basedOn w:val="DefaultParagraphFont"/>
    <w:link w:val="HTMLAddress"/>
    <w:semiHidden/>
    <w:rsid w:val="00412CF2"/>
    <w:rPr>
      <w:rFonts w:ascii="Aptos" w:hAnsi="Aptos"/>
      <w:i/>
      <w:iCs/>
      <w:color w:val="090916"/>
      <w:sz w:val="22"/>
      <w:szCs w:val="24"/>
      <w:lang w:eastAsia="en-GB"/>
    </w:rPr>
  </w:style>
  <w:style w:type="character" w:customStyle="1" w:styleId="HTMLPreformattedChar">
    <w:name w:val="HTML Preformatted Char"/>
    <w:basedOn w:val="DefaultParagraphFont"/>
    <w:link w:val="HTMLPreformatted"/>
    <w:semiHidden/>
    <w:rsid w:val="00412CF2"/>
    <w:rPr>
      <w:rFonts w:ascii="Courier New" w:hAnsi="Courier New" w:cs="Courier New"/>
      <w:color w:val="090916"/>
      <w:lang w:eastAsia="en-GB"/>
    </w:rPr>
  </w:style>
  <w:style w:type="character" w:customStyle="1" w:styleId="MessageHeaderChar">
    <w:name w:val="Message Header Char"/>
    <w:basedOn w:val="DefaultParagraphFont"/>
    <w:link w:val="MessageHeader"/>
    <w:semiHidden/>
    <w:rsid w:val="00412CF2"/>
    <w:rPr>
      <w:rFonts w:ascii="Aptos" w:hAnsi="Aptos" w:cs="Arial"/>
      <w:color w:val="090916"/>
      <w:sz w:val="24"/>
      <w:szCs w:val="24"/>
      <w:shd w:val="pct20" w:color="auto" w:fill="auto"/>
      <w:lang w:eastAsia="en-GB"/>
    </w:rPr>
  </w:style>
  <w:style w:type="character" w:customStyle="1" w:styleId="NoteHeadingChar">
    <w:name w:val="Note Heading Char"/>
    <w:basedOn w:val="DefaultParagraphFont"/>
    <w:link w:val="NoteHeading"/>
    <w:semiHidden/>
    <w:rsid w:val="00412CF2"/>
    <w:rPr>
      <w:rFonts w:ascii="Aptos" w:hAnsi="Aptos"/>
      <w:color w:val="090916"/>
      <w:sz w:val="22"/>
      <w:szCs w:val="24"/>
      <w:lang w:eastAsia="en-GB"/>
    </w:rPr>
  </w:style>
  <w:style w:type="character" w:customStyle="1" w:styleId="SalutationChar">
    <w:name w:val="Salutation Char"/>
    <w:basedOn w:val="DefaultParagraphFont"/>
    <w:link w:val="Salutation"/>
    <w:semiHidden/>
    <w:rsid w:val="00412CF2"/>
    <w:rPr>
      <w:rFonts w:ascii="Aptos" w:hAnsi="Aptos"/>
      <w:color w:val="090916"/>
      <w:sz w:val="22"/>
      <w:szCs w:val="24"/>
      <w:lang w:eastAsia="en-GB"/>
    </w:rPr>
  </w:style>
  <w:style w:type="character" w:customStyle="1" w:styleId="SignatureChar">
    <w:name w:val="Signature Char"/>
    <w:basedOn w:val="DefaultParagraphFont"/>
    <w:link w:val="Signature"/>
    <w:semiHidden/>
    <w:rsid w:val="00412CF2"/>
    <w:rPr>
      <w:rFonts w:ascii="Aptos" w:hAnsi="Aptos"/>
      <w:color w:val="090916"/>
      <w:sz w:val="22"/>
      <w:szCs w:val="24"/>
      <w:lang w:eastAsia="en-GB"/>
    </w:rPr>
  </w:style>
  <w:style w:type="character" w:customStyle="1" w:styleId="SubtitleChar">
    <w:name w:val="Subtitle Char"/>
    <w:basedOn w:val="DefaultParagraphFont"/>
    <w:link w:val="Subtitle"/>
    <w:uiPriority w:val="99"/>
    <w:rsid w:val="00412CF2"/>
    <w:rPr>
      <w:rFonts w:ascii="Aptos" w:hAnsi="Aptos" w:cs="Arial"/>
      <w:color w:val="090916"/>
      <w:sz w:val="24"/>
      <w:szCs w:val="24"/>
      <w:lang w:eastAsia="en-GB"/>
    </w:rPr>
  </w:style>
  <w:style w:type="character" w:customStyle="1" w:styleId="TitleChar">
    <w:name w:val="Title Char"/>
    <w:basedOn w:val="DefaultParagraphFont"/>
    <w:link w:val="Title"/>
    <w:rsid w:val="00412CF2"/>
    <w:rPr>
      <w:rFonts w:ascii="Aptos" w:hAnsi="Aptos" w:cs="Arial"/>
      <w:b/>
      <w:bCs/>
      <w:color w:val="090916"/>
      <w:kern w:val="28"/>
      <w:sz w:val="32"/>
      <w:szCs w:val="32"/>
      <w:lang w:eastAsia="en-GB"/>
    </w:rPr>
  </w:style>
  <w:style w:type="character" w:customStyle="1" w:styleId="FootnoteTextChar">
    <w:name w:val="Footnote Text Char"/>
    <w:basedOn w:val="DefaultParagraphFont"/>
    <w:link w:val="FootnoteText"/>
    <w:rsid w:val="00412CF2"/>
    <w:rPr>
      <w:rFonts w:ascii="Aptos" w:hAnsi="Aptos"/>
      <w:color w:val="090916"/>
      <w:sz w:val="16"/>
      <w:lang w:eastAsia="en-GB"/>
    </w:rPr>
  </w:style>
  <w:style w:type="character" w:customStyle="1" w:styleId="BalloonTextChar">
    <w:name w:val="Balloon Text Char"/>
    <w:basedOn w:val="DefaultParagraphFont"/>
    <w:link w:val="BalloonText"/>
    <w:uiPriority w:val="99"/>
    <w:semiHidden/>
    <w:rsid w:val="00412CF2"/>
    <w:rPr>
      <w:rFonts w:ascii="Tahoma" w:hAnsi="Tahoma" w:cs="Tahoma"/>
      <w:color w:val="090916"/>
      <w:sz w:val="16"/>
      <w:szCs w:val="16"/>
      <w:lang w:eastAsia="en-GB"/>
    </w:rPr>
  </w:style>
  <w:style w:type="character" w:styleId="FootnoteReference">
    <w:name w:val="footnote reference"/>
    <w:basedOn w:val="DefaultParagraphFont"/>
    <w:uiPriority w:val="99"/>
    <w:unhideWhenUsed/>
    <w:rsid w:val="00412CF2"/>
    <w:rPr>
      <w:vertAlign w:val="superscript"/>
    </w:rPr>
  </w:style>
  <w:style w:type="character" w:customStyle="1" w:styleId="CaptionChar">
    <w:name w:val="Caption Char"/>
    <w:link w:val="Caption"/>
    <w:rsid w:val="00412CF2"/>
    <w:rPr>
      <w:rFonts w:ascii="Aptos" w:hAnsi="Aptos"/>
      <w:b/>
      <w:bCs/>
      <w:color w:val="090916"/>
      <w:lang w:eastAsia="en-GB"/>
    </w:rPr>
  </w:style>
  <w:style w:type="character" w:customStyle="1" w:styleId="ListNumberChar">
    <w:name w:val="List Number Char"/>
    <w:basedOn w:val="DefaultParagraphFont"/>
    <w:link w:val="ListNumber"/>
    <w:rsid w:val="00412CF2"/>
    <w:rPr>
      <w:rFonts w:ascii="Aptos" w:hAnsi="Aptos"/>
      <w:color w:val="090916"/>
      <w:sz w:val="22"/>
      <w:szCs w:val="24"/>
      <w:lang w:eastAsia="en-GB"/>
    </w:rPr>
  </w:style>
  <w:style w:type="paragraph" w:styleId="ListBullet">
    <w:name w:val="List Bullet"/>
    <w:basedOn w:val="BodyText"/>
    <w:qFormat/>
    <w:rsid w:val="00412CF2"/>
    <w:pPr>
      <w:tabs>
        <w:tab w:val="num" w:pos="964"/>
      </w:tabs>
      <w:spacing w:before="80" w:after="80" w:line="259" w:lineRule="auto"/>
      <w:ind w:left="964" w:hanging="397"/>
      <w:jc w:val="both"/>
    </w:pPr>
    <w:rPr>
      <w:rFonts w:ascii="Arial" w:hAnsi="Arial" w:cs="Times New Roman"/>
      <w:color w:val="auto"/>
      <w:szCs w:val="22"/>
      <w:lang w:eastAsia="en-AU"/>
    </w:rPr>
  </w:style>
  <w:style w:type="paragraph" w:styleId="ListBullet2">
    <w:name w:val="List Bullet 2"/>
    <w:basedOn w:val="ListBullet"/>
    <w:rsid w:val="00412CF2"/>
    <w:pPr>
      <w:tabs>
        <w:tab w:val="clear" w:pos="964"/>
        <w:tab w:val="num" w:pos="1361"/>
      </w:tabs>
      <w:ind w:left="1361"/>
    </w:pPr>
  </w:style>
  <w:style w:type="paragraph" w:customStyle="1" w:styleId="DocumentType">
    <w:name w:val="Document Type"/>
    <w:basedOn w:val="Title"/>
    <w:next w:val="BodyText"/>
    <w:rsid w:val="00412CF2"/>
    <w:pPr>
      <w:spacing w:before="3840" w:after="360" w:line="259" w:lineRule="auto"/>
      <w:ind w:left="1418"/>
      <w:jc w:val="left"/>
      <w:outlineLvl w:val="9"/>
    </w:pPr>
    <w:rPr>
      <w:rFonts w:ascii="Arial" w:hAnsi="Arial"/>
      <w:color w:val="auto"/>
      <w:sz w:val="52"/>
      <w:lang w:eastAsia="en-AU"/>
    </w:rPr>
  </w:style>
  <w:style w:type="paragraph" w:customStyle="1" w:styleId="TableofContents">
    <w:name w:val="Table of Contents"/>
    <w:basedOn w:val="Normal"/>
    <w:rsid w:val="00412CF2"/>
    <w:pPr>
      <w:spacing w:before="240" w:after="120" w:line="259" w:lineRule="auto"/>
    </w:pPr>
    <w:rPr>
      <w:rFonts w:ascii="Arial" w:hAnsi="Arial"/>
      <w:b/>
      <w:color w:val="0086C0"/>
      <w:kern w:val="32"/>
      <w:sz w:val="30"/>
      <w:lang w:eastAsia="en-AU"/>
    </w:rPr>
  </w:style>
  <w:style w:type="paragraph" w:customStyle="1" w:styleId="Graphic">
    <w:name w:val="Graphic"/>
    <w:basedOn w:val="BodyText"/>
    <w:next w:val="BodyText"/>
    <w:rsid w:val="00412CF2"/>
    <w:pPr>
      <w:spacing w:after="160" w:line="240" w:lineRule="auto"/>
      <w:jc w:val="center"/>
    </w:pPr>
    <w:rPr>
      <w:rFonts w:ascii="Arial" w:hAnsi="Arial" w:cs="Times New Roman"/>
      <w:color w:val="auto"/>
      <w:szCs w:val="22"/>
      <w:lang w:eastAsia="en-AU"/>
    </w:rPr>
  </w:style>
  <w:style w:type="paragraph" w:customStyle="1" w:styleId="Hiddentext">
    <w:name w:val="Hidden text"/>
    <w:basedOn w:val="BodyText"/>
    <w:uiPriority w:val="99"/>
    <w:semiHidden/>
    <w:rsid w:val="00412CF2"/>
    <w:pPr>
      <w:spacing w:after="160" w:line="259" w:lineRule="auto"/>
      <w:jc w:val="both"/>
    </w:pPr>
    <w:rPr>
      <w:rFonts w:ascii="Arial" w:hAnsi="Arial" w:cs="Times New Roman"/>
      <w:b/>
      <w:vanish/>
      <w:color w:val="FF6600"/>
      <w:szCs w:val="22"/>
      <w:lang w:eastAsia="en-AU"/>
    </w:rPr>
  </w:style>
  <w:style w:type="paragraph" w:customStyle="1" w:styleId="TableText">
    <w:name w:val="Table Text"/>
    <w:basedOn w:val="BodyText"/>
    <w:qFormat/>
    <w:rsid w:val="00412CF2"/>
    <w:pPr>
      <w:spacing w:before="60" w:after="60" w:line="259" w:lineRule="auto"/>
      <w:jc w:val="both"/>
    </w:pPr>
    <w:rPr>
      <w:rFonts w:ascii="Arial" w:hAnsi="Arial" w:cs="Times New Roman"/>
      <w:color w:val="auto"/>
      <w:szCs w:val="20"/>
      <w:lang w:eastAsia="en-AU"/>
    </w:rPr>
  </w:style>
  <w:style w:type="paragraph" w:customStyle="1" w:styleId="TableTextBullets">
    <w:name w:val="Table Text Bullets"/>
    <w:basedOn w:val="TableText"/>
    <w:qFormat/>
    <w:rsid w:val="00412CF2"/>
    <w:pPr>
      <w:numPr>
        <w:numId w:val="10"/>
      </w:numPr>
    </w:pPr>
  </w:style>
  <w:style w:type="paragraph" w:customStyle="1" w:styleId="TableTextHeading">
    <w:name w:val="Table Text Heading"/>
    <w:basedOn w:val="TableText"/>
    <w:qFormat/>
    <w:rsid w:val="00412CF2"/>
    <w:rPr>
      <w:b/>
      <w:color w:val="A6A6A6" w:themeColor="background1" w:themeShade="A6"/>
    </w:rPr>
  </w:style>
  <w:style w:type="paragraph" w:customStyle="1" w:styleId="TableTextNumbering">
    <w:name w:val="Table Text Numbering"/>
    <w:basedOn w:val="TableText"/>
    <w:qFormat/>
    <w:rsid w:val="00412CF2"/>
    <w:pPr>
      <w:numPr>
        <w:numId w:val="11"/>
      </w:numPr>
    </w:pPr>
  </w:style>
  <w:style w:type="paragraph" w:customStyle="1" w:styleId="LandscapeFooter">
    <w:name w:val="Landscape Footer"/>
    <w:basedOn w:val="Footer"/>
    <w:rsid w:val="00412CF2"/>
    <w:pPr>
      <w:tabs>
        <w:tab w:val="clear" w:pos="4153"/>
        <w:tab w:val="clear" w:pos="8306"/>
        <w:tab w:val="right" w:pos="13608"/>
      </w:tabs>
      <w:spacing w:line="259" w:lineRule="auto"/>
      <w:ind w:left="340" w:right="340"/>
    </w:pPr>
    <w:rPr>
      <w:rFonts w:ascii="Arial" w:hAnsi="Arial"/>
      <w:b/>
      <w:color w:val="A6A6A6" w:themeColor="background1" w:themeShade="A6"/>
      <w:sz w:val="18"/>
      <w:lang w:eastAsia="en-AU"/>
    </w:rPr>
  </w:style>
  <w:style w:type="paragraph" w:customStyle="1" w:styleId="LandscapeHeader">
    <w:name w:val="Landscape Header"/>
    <w:basedOn w:val="Header"/>
    <w:next w:val="Normal"/>
    <w:rsid w:val="00412CF2"/>
    <w:pPr>
      <w:tabs>
        <w:tab w:val="clear" w:pos="4153"/>
        <w:tab w:val="clear" w:pos="8306"/>
        <w:tab w:val="right" w:pos="13948"/>
      </w:tabs>
      <w:spacing w:line="259" w:lineRule="auto"/>
    </w:pPr>
    <w:rPr>
      <w:rFonts w:ascii="Arial" w:hAnsi="Arial"/>
      <w:b/>
      <w:color w:val="A6A6A6" w:themeColor="background1" w:themeShade="A6"/>
      <w:sz w:val="18"/>
      <w:lang w:eastAsia="en-AU"/>
    </w:rPr>
  </w:style>
  <w:style w:type="paragraph" w:styleId="Index1">
    <w:name w:val="index 1"/>
    <w:basedOn w:val="Normal"/>
    <w:next w:val="Normal"/>
    <w:uiPriority w:val="99"/>
    <w:semiHidden/>
    <w:rsid w:val="00412CF2"/>
    <w:pPr>
      <w:spacing w:line="259" w:lineRule="auto"/>
      <w:ind w:left="220" w:hanging="220"/>
    </w:pPr>
    <w:rPr>
      <w:rFonts w:ascii="Arial" w:hAnsi="Arial"/>
      <w:color w:val="auto"/>
      <w:lang w:eastAsia="en-AU"/>
    </w:rPr>
  </w:style>
  <w:style w:type="paragraph" w:styleId="Index2">
    <w:name w:val="index 2"/>
    <w:basedOn w:val="Normal"/>
    <w:next w:val="Normal"/>
    <w:uiPriority w:val="99"/>
    <w:semiHidden/>
    <w:rsid w:val="00412CF2"/>
    <w:pPr>
      <w:spacing w:line="259" w:lineRule="auto"/>
      <w:ind w:left="440" w:hanging="220"/>
    </w:pPr>
    <w:rPr>
      <w:rFonts w:ascii="Arial" w:hAnsi="Arial"/>
      <w:color w:val="auto"/>
      <w:lang w:eastAsia="en-AU"/>
    </w:rPr>
  </w:style>
  <w:style w:type="paragraph" w:styleId="Index3">
    <w:name w:val="index 3"/>
    <w:basedOn w:val="Normal"/>
    <w:next w:val="Normal"/>
    <w:uiPriority w:val="99"/>
    <w:semiHidden/>
    <w:rsid w:val="00412CF2"/>
    <w:pPr>
      <w:spacing w:line="259" w:lineRule="auto"/>
      <w:ind w:left="660" w:hanging="220"/>
    </w:pPr>
    <w:rPr>
      <w:rFonts w:ascii="Arial" w:hAnsi="Arial"/>
      <w:color w:val="auto"/>
      <w:lang w:eastAsia="en-AU"/>
    </w:rPr>
  </w:style>
  <w:style w:type="paragraph" w:styleId="Index4">
    <w:name w:val="index 4"/>
    <w:basedOn w:val="Normal"/>
    <w:next w:val="Normal"/>
    <w:uiPriority w:val="99"/>
    <w:semiHidden/>
    <w:rsid w:val="00412CF2"/>
    <w:pPr>
      <w:spacing w:line="259" w:lineRule="auto"/>
      <w:ind w:left="880" w:hanging="220"/>
    </w:pPr>
    <w:rPr>
      <w:rFonts w:ascii="Arial" w:hAnsi="Arial"/>
      <w:color w:val="auto"/>
      <w:lang w:eastAsia="en-AU"/>
    </w:rPr>
  </w:style>
  <w:style w:type="paragraph" w:styleId="Index5">
    <w:name w:val="index 5"/>
    <w:basedOn w:val="Normal"/>
    <w:next w:val="Normal"/>
    <w:uiPriority w:val="99"/>
    <w:semiHidden/>
    <w:rsid w:val="00412CF2"/>
    <w:pPr>
      <w:spacing w:line="259" w:lineRule="auto"/>
      <w:ind w:left="1100" w:hanging="220"/>
    </w:pPr>
    <w:rPr>
      <w:rFonts w:ascii="Arial" w:hAnsi="Arial"/>
      <w:color w:val="auto"/>
      <w:lang w:eastAsia="en-AU"/>
    </w:rPr>
  </w:style>
  <w:style w:type="paragraph" w:styleId="Index6">
    <w:name w:val="index 6"/>
    <w:basedOn w:val="Normal"/>
    <w:next w:val="Normal"/>
    <w:uiPriority w:val="99"/>
    <w:semiHidden/>
    <w:rsid w:val="00412CF2"/>
    <w:pPr>
      <w:spacing w:line="259" w:lineRule="auto"/>
      <w:ind w:left="1320" w:hanging="220"/>
    </w:pPr>
    <w:rPr>
      <w:rFonts w:ascii="Arial" w:hAnsi="Arial"/>
      <w:color w:val="auto"/>
      <w:lang w:eastAsia="en-AU"/>
    </w:rPr>
  </w:style>
  <w:style w:type="paragraph" w:styleId="Index7">
    <w:name w:val="index 7"/>
    <w:basedOn w:val="Normal"/>
    <w:next w:val="Normal"/>
    <w:uiPriority w:val="99"/>
    <w:semiHidden/>
    <w:rsid w:val="00412CF2"/>
    <w:pPr>
      <w:spacing w:line="259" w:lineRule="auto"/>
      <w:ind w:left="1540" w:hanging="220"/>
    </w:pPr>
    <w:rPr>
      <w:rFonts w:ascii="Arial" w:hAnsi="Arial"/>
      <w:color w:val="auto"/>
      <w:lang w:eastAsia="en-AU"/>
    </w:rPr>
  </w:style>
  <w:style w:type="paragraph" w:styleId="Index8">
    <w:name w:val="index 8"/>
    <w:basedOn w:val="Normal"/>
    <w:next w:val="Normal"/>
    <w:uiPriority w:val="99"/>
    <w:semiHidden/>
    <w:rsid w:val="00412CF2"/>
    <w:pPr>
      <w:spacing w:line="259" w:lineRule="auto"/>
      <w:ind w:left="1760" w:hanging="220"/>
    </w:pPr>
    <w:rPr>
      <w:rFonts w:ascii="Arial" w:hAnsi="Arial"/>
      <w:color w:val="auto"/>
      <w:lang w:eastAsia="en-AU"/>
    </w:rPr>
  </w:style>
  <w:style w:type="paragraph" w:styleId="Index9">
    <w:name w:val="index 9"/>
    <w:basedOn w:val="Normal"/>
    <w:next w:val="Normal"/>
    <w:uiPriority w:val="99"/>
    <w:semiHidden/>
    <w:rsid w:val="00412CF2"/>
    <w:pPr>
      <w:spacing w:line="259" w:lineRule="auto"/>
      <w:ind w:left="1980" w:hanging="220"/>
    </w:pPr>
    <w:rPr>
      <w:rFonts w:ascii="Arial" w:hAnsi="Arial"/>
      <w:color w:val="auto"/>
      <w:lang w:eastAsia="en-AU"/>
    </w:rPr>
  </w:style>
  <w:style w:type="paragraph" w:customStyle="1" w:styleId="BodyTextBoldBlue">
    <w:name w:val="Body Text Bold Blue"/>
    <w:basedOn w:val="BodyText"/>
    <w:qFormat/>
    <w:rsid w:val="00412CF2"/>
    <w:pPr>
      <w:spacing w:before="360" w:after="160" w:line="259" w:lineRule="auto"/>
      <w:jc w:val="both"/>
    </w:pPr>
    <w:rPr>
      <w:rFonts w:ascii="Arial" w:hAnsi="Arial" w:cs="Times New Roman"/>
      <w:b/>
      <w:color w:val="0086C0"/>
      <w:szCs w:val="22"/>
      <w:lang w:eastAsia="en-AU"/>
    </w:rPr>
  </w:style>
  <w:style w:type="paragraph" w:customStyle="1" w:styleId="Heading1NoNumber">
    <w:name w:val="Heading 1 No Number"/>
    <w:basedOn w:val="Heading1"/>
    <w:next w:val="BodyText"/>
    <w:qFormat/>
    <w:rsid w:val="00412CF2"/>
    <w:pPr>
      <w:pageBreakBefore/>
      <w:numPr>
        <w:numId w:val="0"/>
      </w:numPr>
      <w:tabs>
        <w:tab w:val="clear" w:pos="851"/>
      </w:tabs>
      <w:spacing w:before="360" w:after="160" w:line="240" w:lineRule="atLeast"/>
    </w:pPr>
    <w:rPr>
      <w:rFonts w:ascii="Arial" w:hAnsi="Arial"/>
      <w:b/>
      <w:color w:val="0086C0"/>
      <w:sz w:val="28"/>
      <w:szCs w:val="26"/>
      <w:lang w:eastAsia="en-AU"/>
    </w:rPr>
  </w:style>
  <w:style w:type="paragraph" w:customStyle="1" w:styleId="ReferenceText">
    <w:name w:val="Reference Text"/>
    <w:basedOn w:val="BodyText"/>
    <w:qFormat/>
    <w:rsid w:val="00412CF2"/>
    <w:pPr>
      <w:spacing w:after="160" w:line="259" w:lineRule="auto"/>
      <w:ind w:left="851" w:hanging="567"/>
      <w:jc w:val="both"/>
    </w:pPr>
    <w:rPr>
      <w:rFonts w:ascii="Arial" w:hAnsi="Arial" w:cs="Times New Roman"/>
      <w:color w:val="auto"/>
      <w:szCs w:val="22"/>
      <w:lang w:eastAsia="en-AU"/>
    </w:rPr>
  </w:style>
  <w:style w:type="character" w:styleId="PlaceholderText">
    <w:name w:val="Placeholder Text"/>
    <w:basedOn w:val="DefaultParagraphFont"/>
    <w:uiPriority w:val="99"/>
    <w:semiHidden/>
    <w:rsid w:val="00412CF2"/>
    <w:rPr>
      <w:color w:val="808080"/>
    </w:rPr>
  </w:style>
  <w:style w:type="paragraph" w:styleId="TOAHeading">
    <w:name w:val="toa heading"/>
    <w:basedOn w:val="Normal"/>
    <w:next w:val="Normal"/>
    <w:uiPriority w:val="99"/>
    <w:semiHidden/>
    <w:unhideWhenUsed/>
    <w:rsid w:val="00412CF2"/>
    <w:pPr>
      <w:spacing w:before="120" w:line="259" w:lineRule="auto"/>
      <w:ind w:left="567"/>
    </w:pPr>
    <w:rPr>
      <w:rFonts w:asciiTheme="majorHAnsi" w:eastAsiaTheme="majorEastAsia" w:hAnsiTheme="majorHAnsi" w:cstheme="majorBidi"/>
      <w:b/>
      <w:bCs/>
      <w:color w:val="auto"/>
      <w:sz w:val="24"/>
      <w:lang w:eastAsia="en-AU"/>
    </w:rPr>
  </w:style>
  <w:style w:type="paragraph" w:styleId="TableofAuthorities">
    <w:name w:val="table of authorities"/>
    <w:basedOn w:val="Normal"/>
    <w:next w:val="Normal"/>
    <w:semiHidden/>
    <w:unhideWhenUsed/>
    <w:rsid w:val="00412CF2"/>
    <w:pPr>
      <w:spacing w:line="259" w:lineRule="auto"/>
      <w:ind w:left="765" w:hanging="198"/>
    </w:pPr>
    <w:rPr>
      <w:rFonts w:ascii="Arial" w:hAnsi="Arial"/>
      <w:color w:val="auto"/>
      <w:lang w:eastAsia="en-AU"/>
    </w:rPr>
  </w:style>
  <w:style w:type="character" w:styleId="EndnoteReference">
    <w:name w:val="endnote reference"/>
    <w:basedOn w:val="DefaultParagraphFont"/>
    <w:uiPriority w:val="99"/>
    <w:semiHidden/>
    <w:unhideWhenUsed/>
    <w:rsid w:val="00412CF2"/>
    <w:rPr>
      <w:vertAlign w:val="superscript"/>
    </w:rPr>
  </w:style>
  <w:style w:type="character" w:styleId="UnresolvedMention">
    <w:name w:val="Unresolved Mention"/>
    <w:basedOn w:val="DefaultParagraphFont"/>
    <w:uiPriority w:val="99"/>
    <w:semiHidden/>
    <w:unhideWhenUsed/>
    <w:rsid w:val="00AC1F94"/>
    <w:rPr>
      <w:color w:val="605E5C"/>
      <w:shd w:val="clear" w:color="auto" w:fill="E1DFDD"/>
    </w:rPr>
  </w:style>
  <w:style w:type="paragraph" w:customStyle="1" w:styleId="EndNoteBibliography">
    <w:name w:val="EndNote Bibliography"/>
    <w:basedOn w:val="Normal"/>
    <w:link w:val="EndNoteBibliographyChar"/>
    <w:rsid w:val="005F4B2A"/>
    <w:pPr>
      <w:spacing w:after="160"/>
    </w:pPr>
    <w:rPr>
      <w:rFonts w:eastAsiaTheme="minorHAnsi" w:cstheme="minorBidi"/>
      <w:noProof/>
      <w:color w:val="auto"/>
      <w:kern w:val="2"/>
      <w:szCs w:val="22"/>
      <w:lang w:val="en-US" w:eastAsia="en-US"/>
      <w14:ligatures w14:val="standardContextual"/>
    </w:rPr>
  </w:style>
  <w:style w:type="character" w:customStyle="1" w:styleId="EndNoteBibliographyChar">
    <w:name w:val="EndNote Bibliography Char"/>
    <w:basedOn w:val="DefaultParagraphFont"/>
    <w:link w:val="EndNoteBibliography"/>
    <w:rsid w:val="005F4B2A"/>
    <w:rPr>
      <w:rFonts w:ascii="Aptos" w:eastAsiaTheme="minorHAnsi" w:hAnsi="Aptos" w:cstheme="minorBidi"/>
      <w:noProof/>
      <w:kern w:val="2"/>
      <w:sz w:val="22"/>
      <w:szCs w:val="22"/>
      <w:lang w:val="en-US" w:eastAsia="en-US"/>
      <w14:ligatures w14:val="standardContextual"/>
    </w:rPr>
  </w:style>
  <w:style w:type="paragraph" w:customStyle="1" w:styleId="pf0">
    <w:name w:val="pf0"/>
    <w:basedOn w:val="Normal"/>
    <w:rsid w:val="00D53219"/>
    <w:pPr>
      <w:spacing w:before="100" w:beforeAutospacing="1" w:after="100" w:afterAutospacing="1"/>
    </w:pPr>
    <w:rPr>
      <w:rFonts w:ascii="Times New Roman" w:hAnsi="Times New Roman"/>
      <w:color w:val="auto"/>
      <w:sz w:val="24"/>
      <w:lang w:eastAsia="en-NZ"/>
    </w:rPr>
  </w:style>
  <w:style w:type="table" w:customStyle="1" w:styleId="PlainTable31">
    <w:name w:val="Plain Table 31"/>
    <w:basedOn w:val="TableNormal"/>
    <w:next w:val="PlainTable3"/>
    <w:uiPriority w:val="43"/>
    <w:rsid w:val="00A34C9A"/>
    <w:rPr>
      <w:rFonts w:ascii="Aptos" w:eastAsia="Aptos" w:hAnsi="Aptos" w:cs="Arial"/>
      <w:sz w:val="22"/>
      <w:szCs w:val="22"/>
      <w:lang w:eastAsia="en-US"/>
    </w:rPr>
    <w:tblPr>
      <w:tblStyleRowBandSize w:val="1"/>
      <w:tblStyleColBandSize w:val="1"/>
    </w:tblPr>
    <w:tblStylePr w:type="firstRow">
      <w:rPr>
        <w:b/>
        <w:bCs/>
        <w:caps/>
      </w:rPr>
      <w:tblPr/>
      <w:tcPr>
        <w:tcBorders>
          <w:bottom w:val="single" w:sz="4" w:space="0" w:color="7F7F7F"/>
        </w:tcBorders>
      </w:tcPr>
    </w:tblStylePr>
    <w:tblStylePr w:type="lastRow">
      <w:rPr>
        <w:b/>
        <w:bCs/>
        <w:caps/>
      </w:rPr>
      <w:tblPr/>
      <w:tcPr>
        <w:tcBorders>
          <w:top w:val="nil"/>
        </w:tcBorders>
      </w:tcPr>
    </w:tblStylePr>
    <w:tblStylePr w:type="firstCol">
      <w:rPr>
        <w:b/>
        <w:bCs/>
        <w:caps/>
      </w:rPr>
      <w:tblPr/>
      <w:tcPr>
        <w:tcBorders>
          <w:right w:val="single" w:sz="4" w:space="0" w:color="7F7F7F"/>
        </w:tcBorders>
      </w:tcPr>
    </w:tblStylePr>
    <w:tblStylePr w:type="lastCol">
      <w:rPr>
        <w:b/>
        <w:bCs/>
        <w:caps/>
      </w:rPr>
      <w:tblPr/>
      <w:tcPr>
        <w:tcBorders>
          <w:left w:val="nil"/>
        </w:tcBorders>
      </w:tcPr>
    </w:tblStylePr>
    <w:tblStylePr w:type="band1Vert">
      <w:tblPr/>
      <w:tcPr>
        <w:shd w:val="clear" w:color="auto" w:fill="F2F2F2"/>
      </w:tcPr>
    </w:tblStylePr>
    <w:tblStylePr w:type="band1Horz">
      <w:tblPr/>
      <w:tcPr>
        <w:shd w:val="clear" w:color="auto" w:fill="F2F2F2"/>
      </w:tcPr>
    </w:tblStylePr>
    <w:tblStylePr w:type="neCell">
      <w:tblPr/>
      <w:tcPr>
        <w:tcBorders>
          <w:left w:val="nil"/>
        </w:tcBorders>
      </w:tcPr>
    </w:tblStylePr>
    <w:tblStylePr w:type="nwCell">
      <w:tblPr/>
      <w:tcPr>
        <w:tcBorders>
          <w:right w:val="nil"/>
        </w:tcBorders>
      </w:tcPr>
    </w:tblStylePr>
  </w:style>
  <w:style w:type="table" w:styleId="PlainTable3">
    <w:name w:val="Plain Table 3"/>
    <w:basedOn w:val="TableNormal"/>
    <w:uiPriority w:val="43"/>
    <w:rsid w:val="00D31320"/>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paragraph" w:customStyle="1" w:styleId="Default">
    <w:name w:val="Default"/>
    <w:rsid w:val="0091391B"/>
    <w:pPr>
      <w:autoSpaceDE w:val="0"/>
      <w:autoSpaceDN w:val="0"/>
      <w:adjustRightInd w:val="0"/>
    </w:pPr>
    <w:rPr>
      <w:rFonts w:ascii="Cambria" w:hAnsi="Cambria" w:cs="Cambria"/>
      <w:color w:val="000000"/>
      <w:sz w:val="24"/>
      <w:szCs w:val="24"/>
      <w:lang w:bidi="he-IL"/>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6204796">
      <w:bodyDiv w:val="1"/>
      <w:marLeft w:val="0"/>
      <w:marRight w:val="0"/>
      <w:marTop w:val="0"/>
      <w:marBottom w:val="0"/>
      <w:divBdr>
        <w:top w:val="none" w:sz="0" w:space="0" w:color="auto"/>
        <w:left w:val="none" w:sz="0" w:space="0" w:color="auto"/>
        <w:bottom w:val="none" w:sz="0" w:space="0" w:color="auto"/>
        <w:right w:val="none" w:sz="0" w:space="0" w:color="auto"/>
      </w:divBdr>
    </w:div>
    <w:div w:id="54469934">
      <w:bodyDiv w:val="1"/>
      <w:marLeft w:val="0"/>
      <w:marRight w:val="0"/>
      <w:marTop w:val="0"/>
      <w:marBottom w:val="0"/>
      <w:divBdr>
        <w:top w:val="none" w:sz="0" w:space="0" w:color="auto"/>
        <w:left w:val="none" w:sz="0" w:space="0" w:color="auto"/>
        <w:bottom w:val="none" w:sz="0" w:space="0" w:color="auto"/>
        <w:right w:val="none" w:sz="0" w:space="0" w:color="auto"/>
      </w:divBdr>
    </w:div>
    <w:div w:id="60061269">
      <w:bodyDiv w:val="1"/>
      <w:marLeft w:val="0"/>
      <w:marRight w:val="0"/>
      <w:marTop w:val="0"/>
      <w:marBottom w:val="0"/>
      <w:divBdr>
        <w:top w:val="none" w:sz="0" w:space="0" w:color="auto"/>
        <w:left w:val="none" w:sz="0" w:space="0" w:color="auto"/>
        <w:bottom w:val="none" w:sz="0" w:space="0" w:color="auto"/>
        <w:right w:val="none" w:sz="0" w:space="0" w:color="auto"/>
      </w:divBdr>
    </w:div>
    <w:div w:id="176039054">
      <w:bodyDiv w:val="1"/>
      <w:marLeft w:val="0"/>
      <w:marRight w:val="0"/>
      <w:marTop w:val="0"/>
      <w:marBottom w:val="0"/>
      <w:divBdr>
        <w:top w:val="none" w:sz="0" w:space="0" w:color="auto"/>
        <w:left w:val="none" w:sz="0" w:space="0" w:color="auto"/>
        <w:bottom w:val="none" w:sz="0" w:space="0" w:color="auto"/>
        <w:right w:val="none" w:sz="0" w:space="0" w:color="auto"/>
      </w:divBdr>
    </w:div>
    <w:div w:id="264270129">
      <w:bodyDiv w:val="1"/>
      <w:marLeft w:val="0"/>
      <w:marRight w:val="0"/>
      <w:marTop w:val="0"/>
      <w:marBottom w:val="0"/>
      <w:divBdr>
        <w:top w:val="none" w:sz="0" w:space="0" w:color="auto"/>
        <w:left w:val="none" w:sz="0" w:space="0" w:color="auto"/>
        <w:bottom w:val="none" w:sz="0" w:space="0" w:color="auto"/>
        <w:right w:val="none" w:sz="0" w:space="0" w:color="auto"/>
      </w:divBdr>
    </w:div>
    <w:div w:id="285893491">
      <w:bodyDiv w:val="1"/>
      <w:marLeft w:val="0"/>
      <w:marRight w:val="0"/>
      <w:marTop w:val="0"/>
      <w:marBottom w:val="0"/>
      <w:divBdr>
        <w:top w:val="none" w:sz="0" w:space="0" w:color="auto"/>
        <w:left w:val="none" w:sz="0" w:space="0" w:color="auto"/>
        <w:bottom w:val="none" w:sz="0" w:space="0" w:color="auto"/>
        <w:right w:val="none" w:sz="0" w:space="0" w:color="auto"/>
      </w:divBdr>
    </w:div>
    <w:div w:id="497114250">
      <w:bodyDiv w:val="1"/>
      <w:marLeft w:val="0"/>
      <w:marRight w:val="0"/>
      <w:marTop w:val="0"/>
      <w:marBottom w:val="0"/>
      <w:divBdr>
        <w:top w:val="none" w:sz="0" w:space="0" w:color="auto"/>
        <w:left w:val="none" w:sz="0" w:space="0" w:color="auto"/>
        <w:bottom w:val="none" w:sz="0" w:space="0" w:color="auto"/>
        <w:right w:val="none" w:sz="0" w:space="0" w:color="auto"/>
      </w:divBdr>
    </w:div>
    <w:div w:id="605891587">
      <w:bodyDiv w:val="1"/>
      <w:marLeft w:val="0"/>
      <w:marRight w:val="0"/>
      <w:marTop w:val="0"/>
      <w:marBottom w:val="0"/>
      <w:divBdr>
        <w:top w:val="none" w:sz="0" w:space="0" w:color="auto"/>
        <w:left w:val="none" w:sz="0" w:space="0" w:color="auto"/>
        <w:bottom w:val="none" w:sz="0" w:space="0" w:color="auto"/>
        <w:right w:val="none" w:sz="0" w:space="0" w:color="auto"/>
      </w:divBdr>
    </w:div>
    <w:div w:id="699671045">
      <w:bodyDiv w:val="1"/>
      <w:marLeft w:val="0"/>
      <w:marRight w:val="0"/>
      <w:marTop w:val="0"/>
      <w:marBottom w:val="0"/>
      <w:divBdr>
        <w:top w:val="none" w:sz="0" w:space="0" w:color="auto"/>
        <w:left w:val="none" w:sz="0" w:space="0" w:color="auto"/>
        <w:bottom w:val="none" w:sz="0" w:space="0" w:color="auto"/>
        <w:right w:val="none" w:sz="0" w:space="0" w:color="auto"/>
      </w:divBdr>
    </w:div>
    <w:div w:id="742068178">
      <w:bodyDiv w:val="1"/>
      <w:marLeft w:val="0"/>
      <w:marRight w:val="0"/>
      <w:marTop w:val="0"/>
      <w:marBottom w:val="0"/>
      <w:divBdr>
        <w:top w:val="none" w:sz="0" w:space="0" w:color="auto"/>
        <w:left w:val="none" w:sz="0" w:space="0" w:color="auto"/>
        <w:bottom w:val="none" w:sz="0" w:space="0" w:color="auto"/>
        <w:right w:val="none" w:sz="0" w:space="0" w:color="auto"/>
      </w:divBdr>
    </w:div>
    <w:div w:id="851064116">
      <w:bodyDiv w:val="1"/>
      <w:marLeft w:val="0"/>
      <w:marRight w:val="0"/>
      <w:marTop w:val="0"/>
      <w:marBottom w:val="0"/>
      <w:divBdr>
        <w:top w:val="none" w:sz="0" w:space="0" w:color="auto"/>
        <w:left w:val="none" w:sz="0" w:space="0" w:color="auto"/>
        <w:bottom w:val="none" w:sz="0" w:space="0" w:color="auto"/>
        <w:right w:val="none" w:sz="0" w:space="0" w:color="auto"/>
      </w:divBdr>
    </w:div>
    <w:div w:id="1001202960">
      <w:bodyDiv w:val="1"/>
      <w:marLeft w:val="0"/>
      <w:marRight w:val="0"/>
      <w:marTop w:val="0"/>
      <w:marBottom w:val="0"/>
      <w:divBdr>
        <w:top w:val="none" w:sz="0" w:space="0" w:color="auto"/>
        <w:left w:val="none" w:sz="0" w:space="0" w:color="auto"/>
        <w:bottom w:val="none" w:sz="0" w:space="0" w:color="auto"/>
        <w:right w:val="none" w:sz="0" w:space="0" w:color="auto"/>
      </w:divBdr>
    </w:div>
    <w:div w:id="1043022194">
      <w:bodyDiv w:val="1"/>
      <w:marLeft w:val="0"/>
      <w:marRight w:val="0"/>
      <w:marTop w:val="0"/>
      <w:marBottom w:val="0"/>
      <w:divBdr>
        <w:top w:val="none" w:sz="0" w:space="0" w:color="auto"/>
        <w:left w:val="none" w:sz="0" w:space="0" w:color="auto"/>
        <w:bottom w:val="none" w:sz="0" w:space="0" w:color="auto"/>
        <w:right w:val="none" w:sz="0" w:space="0" w:color="auto"/>
      </w:divBdr>
    </w:div>
    <w:div w:id="1104962226">
      <w:bodyDiv w:val="1"/>
      <w:marLeft w:val="0"/>
      <w:marRight w:val="0"/>
      <w:marTop w:val="0"/>
      <w:marBottom w:val="0"/>
      <w:divBdr>
        <w:top w:val="none" w:sz="0" w:space="0" w:color="auto"/>
        <w:left w:val="none" w:sz="0" w:space="0" w:color="auto"/>
        <w:bottom w:val="none" w:sz="0" w:space="0" w:color="auto"/>
        <w:right w:val="none" w:sz="0" w:space="0" w:color="auto"/>
      </w:divBdr>
    </w:div>
    <w:div w:id="1180118063">
      <w:bodyDiv w:val="1"/>
      <w:marLeft w:val="0"/>
      <w:marRight w:val="0"/>
      <w:marTop w:val="0"/>
      <w:marBottom w:val="0"/>
      <w:divBdr>
        <w:top w:val="none" w:sz="0" w:space="0" w:color="auto"/>
        <w:left w:val="none" w:sz="0" w:space="0" w:color="auto"/>
        <w:bottom w:val="none" w:sz="0" w:space="0" w:color="auto"/>
        <w:right w:val="none" w:sz="0" w:space="0" w:color="auto"/>
      </w:divBdr>
    </w:div>
    <w:div w:id="1203443615">
      <w:bodyDiv w:val="1"/>
      <w:marLeft w:val="0"/>
      <w:marRight w:val="0"/>
      <w:marTop w:val="0"/>
      <w:marBottom w:val="0"/>
      <w:divBdr>
        <w:top w:val="none" w:sz="0" w:space="0" w:color="auto"/>
        <w:left w:val="none" w:sz="0" w:space="0" w:color="auto"/>
        <w:bottom w:val="none" w:sz="0" w:space="0" w:color="auto"/>
        <w:right w:val="none" w:sz="0" w:space="0" w:color="auto"/>
      </w:divBdr>
    </w:div>
    <w:div w:id="1472794472">
      <w:bodyDiv w:val="1"/>
      <w:marLeft w:val="0"/>
      <w:marRight w:val="0"/>
      <w:marTop w:val="0"/>
      <w:marBottom w:val="0"/>
      <w:divBdr>
        <w:top w:val="none" w:sz="0" w:space="0" w:color="auto"/>
        <w:left w:val="none" w:sz="0" w:space="0" w:color="auto"/>
        <w:bottom w:val="none" w:sz="0" w:space="0" w:color="auto"/>
        <w:right w:val="none" w:sz="0" w:space="0" w:color="auto"/>
      </w:divBdr>
    </w:div>
    <w:div w:id="1602956983">
      <w:bodyDiv w:val="1"/>
      <w:marLeft w:val="0"/>
      <w:marRight w:val="0"/>
      <w:marTop w:val="0"/>
      <w:marBottom w:val="0"/>
      <w:divBdr>
        <w:top w:val="none" w:sz="0" w:space="0" w:color="auto"/>
        <w:left w:val="none" w:sz="0" w:space="0" w:color="auto"/>
        <w:bottom w:val="none" w:sz="0" w:space="0" w:color="auto"/>
        <w:right w:val="none" w:sz="0" w:space="0" w:color="auto"/>
      </w:divBdr>
    </w:div>
    <w:div w:id="1653173175">
      <w:bodyDiv w:val="1"/>
      <w:marLeft w:val="0"/>
      <w:marRight w:val="0"/>
      <w:marTop w:val="0"/>
      <w:marBottom w:val="0"/>
      <w:divBdr>
        <w:top w:val="none" w:sz="0" w:space="0" w:color="auto"/>
        <w:left w:val="none" w:sz="0" w:space="0" w:color="auto"/>
        <w:bottom w:val="none" w:sz="0" w:space="0" w:color="auto"/>
        <w:right w:val="none" w:sz="0" w:space="0" w:color="auto"/>
      </w:divBdr>
    </w:div>
    <w:div w:id="1765955920">
      <w:bodyDiv w:val="1"/>
      <w:marLeft w:val="0"/>
      <w:marRight w:val="0"/>
      <w:marTop w:val="0"/>
      <w:marBottom w:val="0"/>
      <w:divBdr>
        <w:top w:val="none" w:sz="0" w:space="0" w:color="auto"/>
        <w:left w:val="none" w:sz="0" w:space="0" w:color="auto"/>
        <w:bottom w:val="none" w:sz="0" w:space="0" w:color="auto"/>
        <w:right w:val="none" w:sz="0" w:space="0" w:color="auto"/>
      </w:divBdr>
    </w:div>
    <w:div w:id="1790389631">
      <w:bodyDiv w:val="1"/>
      <w:marLeft w:val="0"/>
      <w:marRight w:val="0"/>
      <w:marTop w:val="0"/>
      <w:marBottom w:val="0"/>
      <w:divBdr>
        <w:top w:val="none" w:sz="0" w:space="0" w:color="auto"/>
        <w:left w:val="none" w:sz="0" w:space="0" w:color="auto"/>
        <w:bottom w:val="none" w:sz="0" w:space="0" w:color="auto"/>
        <w:right w:val="none" w:sz="0" w:space="0" w:color="auto"/>
      </w:divBdr>
    </w:div>
    <w:div w:id="1840382719">
      <w:bodyDiv w:val="1"/>
      <w:marLeft w:val="0"/>
      <w:marRight w:val="0"/>
      <w:marTop w:val="0"/>
      <w:marBottom w:val="0"/>
      <w:divBdr>
        <w:top w:val="none" w:sz="0" w:space="0" w:color="auto"/>
        <w:left w:val="none" w:sz="0" w:space="0" w:color="auto"/>
        <w:bottom w:val="none" w:sz="0" w:space="0" w:color="auto"/>
        <w:right w:val="none" w:sz="0" w:space="0" w:color="auto"/>
      </w:divBdr>
    </w:div>
    <w:div w:id="1846363320">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26" Type="http://schemas.openxmlformats.org/officeDocument/2006/relationships/hyperlink" Target="https://www.nems.org.nz/documents/water-quality-part-3-lakes" TargetMode="External"/><Relationship Id="rId21" Type="http://schemas.openxmlformats.org/officeDocument/2006/relationships/header" Target="header3.xml"/><Relationship Id="rId42" Type="http://schemas.openxmlformats.org/officeDocument/2006/relationships/image" Target="media/image16.png"/><Relationship Id="rId47" Type="http://schemas.openxmlformats.org/officeDocument/2006/relationships/image" Target="media/image21.png"/><Relationship Id="rId63" Type="http://schemas.openxmlformats.org/officeDocument/2006/relationships/image" Target="media/image37.png"/><Relationship Id="rId68" Type="http://schemas.openxmlformats.org/officeDocument/2006/relationships/image" Target="media/image42.png"/><Relationship Id="rId2" Type="http://schemas.openxmlformats.org/officeDocument/2006/relationships/customXml" Target="../customXml/item2.xml"/><Relationship Id="rId16" Type="http://schemas.openxmlformats.org/officeDocument/2006/relationships/image" Target="cid:image001.png@01CF4363.56F1E370" TargetMode="External"/><Relationship Id="rId29" Type="http://schemas.openxmlformats.org/officeDocument/2006/relationships/header" Target="header5.xml"/><Relationship Id="rId11" Type="http://schemas.openxmlformats.org/officeDocument/2006/relationships/footnotes" Target="footnotes.xml"/><Relationship Id="rId24" Type="http://schemas.openxmlformats.org/officeDocument/2006/relationships/header" Target="header4.xml"/><Relationship Id="rId32" Type="http://schemas.openxmlformats.org/officeDocument/2006/relationships/image" Target="media/image6.png"/><Relationship Id="rId37" Type="http://schemas.openxmlformats.org/officeDocument/2006/relationships/image" Target="media/image11.png"/><Relationship Id="rId40" Type="http://schemas.openxmlformats.org/officeDocument/2006/relationships/image" Target="media/image14.png"/><Relationship Id="rId45" Type="http://schemas.openxmlformats.org/officeDocument/2006/relationships/image" Target="media/image19.png"/><Relationship Id="rId53" Type="http://schemas.openxmlformats.org/officeDocument/2006/relationships/image" Target="media/image27.png"/><Relationship Id="rId58" Type="http://schemas.openxmlformats.org/officeDocument/2006/relationships/image" Target="media/image32.png"/><Relationship Id="rId66" Type="http://schemas.openxmlformats.org/officeDocument/2006/relationships/image" Target="media/image40.png"/><Relationship Id="rId74" Type="http://schemas.openxmlformats.org/officeDocument/2006/relationships/fontTable" Target="fontTable.xml"/><Relationship Id="rId5" Type="http://schemas.openxmlformats.org/officeDocument/2006/relationships/customXml" Target="../customXml/item5.xml"/><Relationship Id="rId61" Type="http://schemas.openxmlformats.org/officeDocument/2006/relationships/image" Target="media/image35.png"/><Relationship Id="rId19" Type="http://schemas.openxmlformats.org/officeDocument/2006/relationships/footer" Target="footer2.xml"/><Relationship Id="rId14" Type="http://schemas.openxmlformats.org/officeDocument/2006/relationships/image" Target="media/image2.png"/><Relationship Id="rId22" Type="http://schemas.openxmlformats.org/officeDocument/2006/relationships/footer" Target="footer3.xml"/><Relationship Id="rId27" Type="http://schemas.openxmlformats.org/officeDocument/2006/relationships/footer" Target="footer6.xml"/><Relationship Id="rId30" Type="http://schemas.openxmlformats.org/officeDocument/2006/relationships/footer" Target="footer8.xml"/><Relationship Id="rId35" Type="http://schemas.openxmlformats.org/officeDocument/2006/relationships/image" Target="media/image9.png"/><Relationship Id="rId43" Type="http://schemas.openxmlformats.org/officeDocument/2006/relationships/image" Target="media/image17.png"/><Relationship Id="rId48" Type="http://schemas.openxmlformats.org/officeDocument/2006/relationships/image" Target="media/image22.png"/><Relationship Id="rId56" Type="http://schemas.openxmlformats.org/officeDocument/2006/relationships/image" Target="media/image30.png"/><Relationship Id="rId64" Type="http://schemas.openxmlformats.org/officeDocument/2006/relationships/image" Target="media/image38.png"/><Relationship Id="rId69" Type="http://schemas.openxmlformats.org/officeDocument/2006/relationships/image" Target="media/image43.png"/><Relationship Id="rId8" Type="http://schemas.openxmlformats.org/officeDocument/2006/relationships/styles" Target="styles.xml"/><Relationship Id="rId51" Type="http://schemas.openxmlformats.org/officeDocument/2006/relationships/image" Target="media/image25.png"/><Relationship Id="rId72" Type="http://schemas.openxmlformats.org/officeDocument/2006/relationships/header" Target="header6.xml"/><Relationship Id="rId3" Type="http://schemas.openxmlformats.org/officeDocument/2006/relationships/customXml" Target="../customXml/item3.xml"/><Relationship Id="rId12" Type="http://schemas.openxmlformats.org/officeDocument/2006/relationships/endnotes" Target="endnotes.xml"/><Relationship Id="rId17" Type="http://schemas.openxmlformats.org/officeDocument/2006/relationships/footer" Target="footer1.xml"/><Relationship Id="rId25" Type="http://schemas.openxmlformats.org/officeDocument/2006/relationships/footer" Target="footer5.xml"/><Relationship Id="rId33" Type="http://schemas.openxmlformats.org/officeDocument/2006/relationships/image" Target="media/image7.png"/><Relationship Id="rId38" Type="http://schemas.openxmlformats.org/officeDocument/2006/relationships/image" Target="media/image12.png"/><Relationship Id="rId46" Type="http://schemas.openxmlformats.org/officeDocument/2006/relationships/image" Target="media/image20.png"/><Relationship Id="rId59" Type="http://schemas.openxmlformats.org/officeDocument/2006/relationships/image" Target="media/image33.png"/><Relationship Id="rId67" Type="http://schemas.openxmlformats.org/officeDocument/2006/relationships/image" Target="media/image41.png"/><Relationship Id="rId20" Type="http://schemas.openxmlformats.org/officeDocument/2006/relationships/header" Target="header2.xml"/><Relationship Id="rId41" Type="http://schemas.openxmlformats.org/officeDocument/2006/relationships/image" Target="media/image15.png"/><Relationship Id="rId54" Type="http://schemas.openxmlformats.org/officeDocument/2006/relationships/image" Target="media/image28.png"/><Relationship Id="rId62" Type="http://schemas.openxmlformats.org/officeDocument/2006/relationships/image" Target="media/image36.png"/><Relationship Id="rId70" Type="http://schemas.openxmlformats.org/officeDocument/2006/relationships/footer" Target="footer9.xml"/><Relationship Id="rId75"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customXml" Target="../customXml/item6.xml"/><Relationship Id="rId15" Type="http://schemas.openxmlformats.org/officeDocument/2006/relationships/image" Target="media/image3.png"/><Relationship Id="rId23" Type="http://schemas.openxmlformats.org/officeDocument/2006/relationships/footer" Target="footer4.xml"/><Relationship Id="rId28" Type="http://schemas.openxmlformats.org/officeDocument/2006/relationships/footer" Target="footer7.xml"/><Relationship Id="rId36" Type="http://schemas.openxmlformats.org/officeDocument/2006/relationships/image" Target="media/image10.png"/><Relationship Id="rId49" Type="http://schemas.openxmlformats.org/officeDocument/2006/relationships/image" Target="media/image23.png"/><Relationship Id="rId57" Type="http://schemas.openxmlformats.org/officeDocument/2006/relationships/image" Target="media/image31.png"/><Relationship Id="rId10" Type="http://schemas.openxmlformats.org/officeDocument/2006/relationships/webSettings" Target="webSettings.xml"/><Relationship Id="rId31" Type="http://schemas.openxmlformats.org/officeDocument/2006/relationships/image" Target="media/image5.png"/><Relationship Id="rId44" Type="http://schemas.openxmlformats.org/officeDocument/2006/relationships/image" Target="media/image18.png"/><Relationship Id="rId52" Type="http://schemas.openxmlformats.org/officeDocument/2006/relationships/image" Target="media/image26.png"/><Relationship Id="rId60" Type="http://schemas.openxmlformats.org/officeDocument/2006/relationships/image" Target="media/image34.png"/><Relationship Id="rId65" Type="http://schemas.openxmlformats.org/officeDocument/2006/relationships/image" Target="media/image39.png"/><Relationship Id="rId73" Type="http://schemas.openxmlformats.org/officeDocument/2006/relationships/footer" Target="footer11.xml"/><Relationship Id="rId4" Type="http://schemas.openxmlformats.org/officeDocument/2006/relationships/customXml" Target="../customXml/item4.xml"/><Relationship Id="rId9" Type="http://schemas.openxmlformats.org/officeDocument/2006/relationships/settings" Target="settings.xml"/><Relationship Id="rId13" Type="http://schemas.openxmlformats.org/officeDocument/2006/relationships/image" Target="media/image1.png"/><Relationship Id="rId18" Type="http://schemas.openxmlformats.org/officeDocument/2006/relationships/header" Target="header1.xml"/><Relationship Id="rId39" Type="http://schemas.openxmlformats.org/officeDocument/2006/relationships/image" Target="media/image13.png"/><Relationship Id="rId34" Type="http://schemas.openxmlformats.org/officeDocument/2006/relationships/image" Target="media/image8.png"/><Relationship Id="rId50" Type="http://schemas.openxmlformats.org/officeDocument/2006/relationships/image" Target="media/image24.png"/><Relationship Id="rId55" Type="http://schemas.openxmlformats.org/officeDocument/2006/relationships/image" Target="media/image29.png"/><Relationship Id="rId7" Type="http://schemas.openxmlformats.org/officeDocument/2006/relationships/numbering" Target="numbering.xml"/><Relationship Id="rId71" Type="http://schemas.openxmlformats.org/officeDocument/2006/relationships/footer" Target="footer10.xml"/></Relationships>
</file>

<file path=word/_rels/footnotes.xml.rels><?xml version="1.0" encoding="UTF-8" standalone="yes"?>
<Relationships xmlns="http://schemas.openxmlformats.org/package/2006/relationships"><Relationship Id="rId1" Type="http://schemas.openxmlformats.org/officeDocument/2006/relationships/hyperlink" Target="http://www.mfe.govt.nz/publications/water/microbiological-quality-jun03/hazen-calculator.html" TargetMode="External"/></Relationships>
</file>

<file path=word/_rels/header1.xml.rels><?xml version="1.0" encoding="UTF-8" standalone="yes"?>
<Relationships xmlns="http://schemas.openxmlformats.org/package/2006/relationships"><Relationship Id="rId1" Type="http://schemas.openxmlformats.org/officeDocument/2006/relationships/image" Target="media/image4.png"/></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bookerdj\AppData\Roaming\Microsoft\Templates\Client%20Report.dotm" TargetMode="Externa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b:Sources xmlns:b="http://schemas.openxmlformats.org/officeDocument/2006/bibliography" xmlns="http://schemas.openxmlformats.org/officeDocument/2006/bibliography" SelectedStyle="\APA.XSL" StyleName="APA"/>
</file>

<file path=customXml/item2.xml><?xml version="1.0" encoding="utf-8"?>
<ct:contentTypeSchema xmlns:ct="http://schemas.microsoft.com/office/2006/metadata/contentType" xmlns:ma="http://schemas.microsoft.com/office/2006/metadata/properties/metaAttributes" ct:_="" ma:_="" ma:contentTypeName="Document" ma:contentTypeID="0x010100EA5FB0BEBF7DE54D9F252D8A06C053F7" ma:contentTypeVersion="48" ma:contentTypeDescription="Create a new document." ma:contentTypeScope="" ma:versionID="e7a20a4622eb4f1f0322693fec49e88f">
  <xsd:schema xmlns:xsd="http://www.w3.org/2001/XMLSchema" xmlns:xs="http://www.w3.org/2001/XMLSchema" xmlns:p="http://schemas.microsoft.com/office/2006/metadata/properties" xmlns:ns1="http://schemas.microsoft.com/sharepoint/v3" xmlns:ns2="58a6f171-52cb-4404-b47d-af1c8daf8fd1" xmlns:ns3="4a94300e-a927-4b92-9d3a-682523035cb6" xmlns:ns4="0a5b0190-e301-4766-933d-448c7c363fce" xmlns:ns5="http://schemas.microsoft.com/sharepoint/v4" targetNamespace="http://schemas.microsoft.com/office/2006/metadata/properties" ma:root="true" ma:fieldsID="74518252ce03f8f655e1d62f8493ab0d" ns1:_="" ns2:_="" ns3:_="" ns4:_="" ns5:_="">
    <xsd:import namespace="http://schemas.microsoft.com/sharepoint/v3"/>
    <xsd:import namespace="58a6f171-52cb-4404-b47d-af1c8daf8fd1"/>
    <xsd:import namespace="4a94300e-a927-4b92-9d3a-682523035cb6"/>
    <xsd:import namespace="0a5b0190-e301-4766-933d-448c7c363fce"/>
    <xsd:import namespace="http://schemas.microsoft.com/sharepoint/v4"/>
    <xsd:element name="properties">
      <xsd:complexType>
        <xsd:sequence>
          <xsd:element name="documentManagement">
            <xsd:complexType>
              <xsd:all>
                <xsd:element ref="ns2:_dlc_DocId" minOccurs="0"/>
                <xsd:element ref="ns2:_dlc_DocIdUrl" minOccurs="0"/>
                <xsd:element ref="ns2:_dlc_DocIdPersistId" minOccurs="0"/>
                <xsd:element ref="ns3:Document_x0020_Type" minOccurs="0"/>
                <xsd:element ref="ns3:Sender" minOccurs="0"/>
                <xsd:element ref="ns3:Receiver" minOccurs="0"/>
                <xsd:element ref="ns3:Sender_x0020_Date" minOccurs="0"/>
                <xsd:element ref="ns3:Receiver_x0020_Date" minOccurs="0"/>
                <xsd:element ref="ns3:Carbon_x0020_Copy" minOccurs="0"/>
                <xsd:element ref="ns3:Email_x0020_Table" minOccurs="0"/>
                <xsd:element ref="ns3:Library" minOccurs="0"/>
                <xsd:element ref="ns3:Legacy_x0020_DocID" minOccurs="0"/>
                <xsd:element ref="ns3:Legacy_x0020_Version" minOccurs="0"/>
                <xsd:element ref="ns3:Class" minOccurs="0"/>
                <xsd:element ref="ns3:Author0" minOccurs="0"/>
                <xsd:element ref="ns3:Status" minOccurs="0"/>
                <xsd:element ref="ns3:Year" minOccurs="0"/>
                <xsd:element ref="ns3:Other_x0020_Details" minOccurs="0"/>
                <xsd:element ref="ns3:Contract_x0020_Number" minOccurs="0"/>
                <xsd:element ref="ns3:MediaServiceMetadata" minOccurs="0"/>
                <xsd:element ref="ns3:MediaServiceFastMetadata" minOccurs="0"/>
                <xsd:element ref="ns3:MediaServiceAutoKeyPoints" minOccurs="0"/>
                <xsd:element ref="ns3:MediaServiceKeyPoints" minOccurs="0"/>
                <xsd:element ref="ns3:To" minOccurs="0"/>
                <xsd:element ref="ns3:From" minOccurs="0"/>
                <xsd:element ref="ns3:Sent_x002f_Received" minOccurs="0"/>
                <xsd:element ref="ns3:Other_x0020_Details_2" minOccurs="0"/>
                <xsd:element ref="ns3:Other_x0020_Details_3" minOccurs="0"/>
                <xsd:element ref="ns3:Supplemental_x0020_Markings" minOccurs="0"/>
                <xsd:element ref="ns3:MediaServiceAutoTags" minOccurs="0"/>
                <xsd:element ref="ns3:MediaServiceGenerationTime" minOccurs="0"/>
                <xsd:element ref="ns3:MediaServiceEventHashCode" minOccurs="0"/>
                <xsd:element ref="ns3:MediaServiceOCR" minOccurs="0"/>
                <xsd:element ref="ns3:MTS_x0020_Type" minOccurs="0"/>
                <xsd:element ref="ns3:MTS_x0020_ID" minOccurs="0"/>
                <xsd:element ref="ns3:MediaServiceDateTaken" minOccurs="0"/>
                <xsd:element ref="ns1:_ip_UnifiedCompliancePolicyProperties" minOccurs="0"/>
                <xsd:element ref="ns1:_ip_UnifiedCompliancePolicyUIAction" minOccurs="0"/>
                <xsd:element ref="ns3:MediaLengthInSeconds" minOccurs="0"/>
                <xsd:element ref="ns4:SharedWithUsers" minOccurs="0"/>
                <xsd:element ref="ns4:SharedWithDetails" minOccurs="0"/>
                <xsd:element ref="ns5:IconOverlay" minOccurs="0"/>
                <xsd:element ref="ns3:lcf76f155ced4ddcb4097134ff3c332f" minOccurs="0"/>
                <xsd:element ref="ns2:TaxCatchAll" minOccurs="0"/>
                <xsd:element ref="ns3:MediaServiceObjectDetectorVersions" minOccurs="0"/>
                <xsd:element ref="ns3:MediaServiceLocation" minOccurs="0"/>
                <xsd:element ref="ns3:MediaServiceSearchProperties" minOccurs="0"/>
                <xsd:element ref="ns3: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45" nillable="true" ma:displayName="Unified Compliance Policy Properties" ma:hidden="true" ma:internalName="_ip_UnifiedCompliancePolicyProperties">
      <xsd:simpleType>
        <xsd:restriction base="dms:Note"/>
      </xsd:simpleType>
    </xsd:element>
    <xsd:element name="_ip_UnifiedCompliancePolicyUIAction" ma:index="46"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58a6f171-52cb-4404-b47d-af1c8daf8fd1"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element name="TaxCatchAll" ma:index="53" nillable="true" ma:displayName="Taxonomy Catch All Column" ma:hidden="true" ma:list="{a8375d44-be70-4fc9-9598-053e68af94c1}" ma:internalName="TaxCatchAll" ma:showField="CatchAllData" ma:web="0a5b0190-e301-4766-933d-448c7c363fce">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4a94300e-a927-4b92-9d3a-682523035cb6" elementFormDefault="qualified">
    <xsd:import namespace="http://schemas.microsoft.com/office/2006/documentManagement/types"/>
    <xsd:import namespace="http://schemas.microsoft.com/office/infopath/2007/PartnerControls"/>
    <xsd:element name="Document_x0020_Type" ma:index="11" nillable="true" ma:displayName="Document Type" ma:default="" ma:description="" ma:internalName="Document_x0020_Type">
      <xsd:simpleType>
        <xsd:restriction base="dms:Note">
          <xsd:maxLength value="255"/>
        </xsd:restriction>
      </xsd:simpleType>
    </xsd:element>
    <xsd:element name="Sender" ma:index="12" nillable="true" ma:displayName="Sender" ma:description="" ma:internalName="Sender">
      <xsd:simpleType>
        <xsd:restriction base="dms:Text">
          <xsd:maxLength value="255"/>
        </xsd:restriction>
      </xsd:simpleType>
    </xsd:element>
    <xsd:element name="Receiver" ma:index="13" nillable="true" ma:displayName="Receiver" ma:description="" ma:internalName="Receiver">
      <xsd:simpleType>
        <xsd:restriction base="dms:Text">
          <xsd:maxLength value="255"/>
        </xsd:restriction>
      </xsd:simpleType>
    </xsd:element>
    <xsd:element name="Sender_x0020_Date" ma:index="14" nillable="true" ma:displayName="Sender Date" ma:default="" ma:description="" ma:format="DateTime" ma:internalName="Sender_x0020_Date">
      <xsd:simpleType>
        <xsd:restriction base="dms:DateTime"/>
      </xsd:simpleType>
    </xsd:element>
    <xsd:element name="Receiver_x0020_Date" ma:index="15" nillable="true" ma:displayName="Receiver Date" ma:default="" ma:description="" ma:format="DateTime" ma:internalName="Receiver_x0020_Date">
      <xsd:simpleType>
        <xsd:restriction base="dms:DateTime"/>
      </xsd:simpleType>
    </xsd:element>
    <xsd:element name="Carbon_x0020_Copy" ma:index="16" nillable="true" ma:displayName="Carbon Copy" ma:description="" ma:internalName="Carbon_x0020_Copy">
      <xsd:simpleType>
        <xsd:restriction base="dms:Text">
          <xsd:maxLength value="255"/>
        </xsd:restriction>
      </xsd:simpleType>
    </xsd:element>
    <xsd:element name="Email_x0020_Table" ma:index="18" nillable="true" ma:displayName="Email Table" ma:description="" ma:internalName="Email_x0020_Table">
      <xsd:simpleType>
        <xsd:restriction base="dms:Note">
          <xsd:maxLength value="255"/>
        </xsd:restriction>
      </xsd:simpleType>
    </xsd:element>
    <xsd:element name="Library" ma:index="19" nillable="true" ma:displayName="Library" ma:default="" ma:description="" ma:internalName="Library">
      <xsd:simpleType>
        <xsd:restriction base="dms:Text">
          <xsd:maxLength value="255"/>
        </xsd:restriction>
      </xsd:simpleType>
    </xsd:element>
    <xsd:element name="Legacy_x0020_DocID" ma:index="20" nillable="true" ma:displayName="Legacy DocID" ma:decimals="-1" ma:default="" ma:description="" ma:internalName="Legacy_x0020_DocID">
      <xsd:simpleType>
        <xsd:restriction base="dms:Number"/>
      </xsd:simpleType>
    </xsd:element>
    <xsd:element name="Legacy_x0020_Version" ma:index="21" nillable="true" ma:displayName="Legacy Version" ma:default="" ma:description="" ma:internalName="Legacy_x0020_Version">
      <xsd:simpleType>
        <xsd:restriction base="dms:Text">
          <xsd:maxLength value="255"/>
        </xsd:restriction>
      </xsd:simpleType>
    </xsd:element>
    <xsd:element name="Class" ma:index="22" nillable="true" ma:displayName="Class" ma:default="" ma:description="" ma:internalName="Class">
      <xsd:simpleType>
        <xsd:restriction base="dms:Text">
          <xsd:maxLength value="255"/>
        </xsd:restriction>
      </xsd:simpleType>
    </xsd:element>
    <xsd:element name="Author0" ma:index="23" nillable="true" ma:displayName="Author" ma:default="" ma:description="" ma:internalName="Author0">
      <xsd:simpleType>
        <xsd:restriction base="dms:Text">
          <xsd:maxLength value="255"/>
        </xsd:restriction>
      </xsd:simpleType>
    </xsd:element>
    <xsd:element name="Status" ma:index="24" nillable="true" ma:displayName="Status" ma:default="" ma:description="" ma:internalName="Status">
      <xsd:simpleType>
        <xsd:restriction base="dms:Text">
          <xsd:maxLength value="255"/>
        </xsd:restriction>
      </xsd:simpleType>
    </xsd:element>
    <xsd:element name="Year" ma:index="25" nillable="true" ma:displayName="Year" ma:default="" ma:description="" ma:internalName="Year">
      <xsd:simpleType>
        <xsd:restriction base="dms:Text">
          <xsd:maxLength value="255"/>
        </xsd:restriction>
      </xsd:simpleType>
    </xsd:element>
    <xsd:element name="Other_x0020_Details" ma:index="26" nillable="true" ma:displayName="Other Details" ma:default="" ma:description="" ma:internalName="Other_x0020_Details">
      <xsd:simpleType>
        <xsd:restriction base="dms:Text">
          <xsd:maxLength value="255"/>
        </xsd:restriction>
      </xsd:simpleType>
    </xsd:element>
    <xsd:element name="Contract_x0020_Number" ma:index="27" nillable="true" ma:displayName="Contract Number" ma:default="" ma:description="" ma:internalName="Contract_x0020_Number">
      <xsd:simpleType>
        <xsd:restriction base="dms:Text">
          <xsd:maxLength value="255"/>
        </xsd:restriction>
      </xsd:simpleType>
    </xsd:element>
    <xsd:element name="MediaServiceMetadata" ma:index="28" nillable="true" ma:displayName="MediaServiceMetadata" ma:hidden="true" ma:internalName="MediaServiceMetadata" ma:readOnly="true">
      <xsd:simpleType>
        <xsd:restriction base="dms:Note"/>
      </xsd:simpleType>
    </xsd:element>
    <xsd:element name="MediaServiceFastMetadata" ma:index="29" nillable="true" ma:displayName="MediaServiceFastMetadata" ma:hidden="true" ma:internalName="MediaServiceFastMetadata" ma:readOnly="true">
      <xsd:simpleType>
        <xsd:restriction base="dms:Note"/>
      </xsd:simpleType>
    </xsd:element>
    <xsd:element name="MediaServiceAutoKeyPoints" ma:index="30" nillable="true" ma:displayName="MediaServiceAutoKeyPoints" ma:hidden="true" ma:internalName="MediaServiceAutoKeyPoints" ma:readOnly="true">
      <xsd:simpleType>
        <xsd:restriction base="dms:Note"/>
      </xsd:simpleType>
    </xsd:element>
    <xsd:element name="MediaServiceKeyPoints" ma:index="31" nillable="true" ma:displayName="KeyPoints" ma:internalName="MediaServiceKeyPoints" ma:readOnly="true">
      <xsd:simpleType>
        <xsd:restriction base="dms:Note">
          <xsd:maxLength value="255"/>
        </xsd:restriction>
      </xsd:simpleType>
    </xsd:element>
    <xsd:element name="To" ma:index="32" nillable="true" ma:displayName="To" ma:default="" ma:description="" ma:internalName="To">
      <xsd:simpleType>
        <xsd:restriction base="dms:Note">
          <xsd:maxLength value="255"/>
        </xsd:restriction>
      </xsd:simpleType>
    </xsd:element>
    <xsd:element name="From" ma:index="33" nillable="true" ma:displayName="From" ma:default="" ma:description="" ma:internalName="From">
      <xsd:simpleType>
        <xsd:restriction base="dms:Text">
          <xsd:maxLength value="255"/>
        </xsd:restriction>
      </xsd:simpleType>
    </xsd:element>
    <xsd:element name="Sent_x002f_Received" ma:index="34" nillable="true" ma:displayName="Sent/Received" ma:default="" ma:description="" ma:internalName="Sent_x002f_Received">
      <xsd:simpleType>
        <xsd:restriction base="dms:Text">
          <xsd:maxLength value="255"/>
        </xsd:restriction>
      </xsd:simpleType>
    </xsd:element>
    <xsd:element name="Other_x0020_Details_2" ma:index="35" nillable="true" ma:displayName="Other Details_2" ma:description="" ma:internalName="Other_x0020_Details_2">
      <xsd:simpleType>
        <xsd:restriction base="dms:Text">
          <xsd:maxLength value="255"/>
        </xsd:restriction>
      </xsd:simpleType>
    </xsd:element>
    <xsd:element name="Other_x0020_Details_3" ma:index="36" nillable="true" ma:displayName="Other Details_3" ma:description="" ma:internalName="Other_x0020_Details_3">
      <xsd:simpleType>
        <xsd:restriction base="dms:Text">
          <xsd:maxLength value="255"/>
        </xsd:restriction>
      </xsd:simpleType>
    </xsd:element>
    <xsd:element name="Supplemental_x0020_Markings" ma:index="37" nillable="true" ma:displayName="Supplemental Markings" ma:description="" ma:internalName="Supplemental_x0020_Markings">
      <xsd:simpleType>
        <xsd:restriction base="dms:Note">
          <xsd:maxLength value="255"/>
        </xsd:restriction>
      </xsd:simpleType>
    </xsd:element>
    <xsd:element name="MediaServiceAutoTags" ma:index="38" nillable="true" ma:displayName="Tags" ma:internalName="MediaServiceAutoTags" ma:readOnly="true">
      <xsd:simpleType>
        <xsd:restriction base="dms:Text"/>
      </xsd:simpleType>
    </xsd:element>
    <xsd:element name="MediaServiceGenerationTime" ma:index="39" nillable="true" ma:displayName="MediaServiceGenerationTime" ma:hidden="true" ma:internalName="MediaServiceGenerationTime" ma:readOnly="true">
      <xsd:simpleType>
        <xsd:restriction base="dms:Text"/>
      </xsd:simpleType>
    </xsd:element>
    <xsd:element name="MediaServiceEventHashCode" ma:index="40" nillable="true" ma:displayName="MediaServiceEventHashCode" ma:hidden="true" ma:internalName="MediaServiceEventHashCode" ma:readOnly="true">
      <xsd:simpleType>
        <xsd:restriction base="dms:Text"/>
      </xsd:simpleType>
    </xsd:element>
    <xsd:element name="MediaServiceOCR" ma:index="41" nillable="true" ma:displayName="Extracted Text" ma:internalName="MediaServiceOCR" ma:readOnly="true">
      <xsd:simpleType>
        <xsd:restriction base="dms:Note">
          <xsd:maxLength value="255"/>
        </xsd:restriction>
      </xsd:simpleType>
    </xsd:element>
    <xsd:element name="MTS_x0020_Type" ma:index="42" nillable="true" ma:displayName="MTS Type" ma:default="" ma:description="" ma:internalName="MTS_x0020_Type">
      <xsd:simpleType>
        <xsd:restriction base="dms:Note">
          <xsd:maxLength value="255"/>
        </xsd:restriction>
      </xsd:simpleType>
    </xsd:element>
    <xsd:element name="MTS_x0020_ID" ma:index="43" nillable="true" ma:displayName="MTS ID" ma:default="" ma:description="" ma:internalName="MTS_x0020_ID">
      <xsd:simpleType>
        <xsd:restriction base="dms:Text">
          <xsd:maxLength value="255"/>
        </xsd:restriction>
      </xsd:simpleType>
    </xsd:element>
    <xsd:element name="MediaServiceDateTaken" ma:index="44" nillable="true" ma:displayName="MediaServiceDateTaken" ma:hidden="true" ma:internalName="MediaServiceDateTaken" ma:readOnly="true">
      <xsd:simpleType>
        <xsd:restriction base="dms:Text"/>
      </xsd:simpleType>
    </xsd:element>
    <xsd:element name="MediaLengthInSeconds" ma:index="47" nillable="true" ma:displayName="Length (seconds)" ma:internalName="MediaLengthInSeconds" ma:readOnly="true">
      <xsd:simpleType>
        <xsd:restriction base="dms:Unknown"/>
      </xsd:simpleType>
    </xsd:element>
    <xsd:element name="lcf76f155ced4ddcb4097134ff3c332f" ma:index="52" nillable="true" ma:taxonomy="true" ma:internalName="lcf76f155ced4ddcb4097134ff3c332f" ma:taxonomyFieldName="MediaServiceImageTags" ma:displayName="Image Tags" ma:readOnly="false" ma:fieldId="{5cf76f15-5ced-4ddc-b409-7134ff3c332f}" ma:taxonomyMulti="true" ma:sspId="cebe92e3-83b2-4842-a6bd-e7cffea926d3"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54" nillable="true" ma:displayName="MediaServiceObjectDetectorVersions" ma:description="" ma:hidden="true" ma:indexed="true" ma:internalName="MediaServiceObjectDetectorVersions" ma:readOnly="true">
      <xsd:simpleType>
        <xsd:restriction base="dms:Text"/>
      </xsd:simpleType>
    </xsd:element>
    <xsd:element name="MediaServiceLocation" ma:index="55" nillable="true" ma:displayName="Location" ma:description="" ma:indexed="true" ma:internalName="MediaServiceLocation" ma:readOnly="true">
      <xsd:simpleType>
        <xsd:restriction base="dms:Text"/>
      </xsd:simpleType>
    </xsd:element>
    <xsd:element name="MediaServiceSearchProperties" ma:index="56" nillable="true" ma:displayName="MediaServiceSearchProperties" ma:hidden="true" ma:internalName="MediaServiceSearchProperties" ma:readOnly="true">
      <xsd:simpleType>
        <xsd:restriction base="dms:Note"/>
      </xsd:simpleType>
    </xsd:element>
    <xsd:element name="MediaServiceBillingMetadata" ma:index="57"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0a5b0190-e301-4766-933d-448c7c363fce" elementFormDefault="qualified">
    <xsd:import namespace="http://schemas.microsoft.com/office/2006/documentManagement/types"/>
    <xsd:import namespace="http://schemas.microsoft.com/office/infopath/2007/PartnerControls"/>
    <xsd:element name="SharedWithUsers" ma:index="4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49"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50" nillable="true" ma:displayName="IconOverlay" ma:hidden="true" ma:internalName="IconOverlay">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ma:index="17" ma:displayName="Subject"/>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4a94300e-a927-4b92-9d3a-682523035cb6">
      <Terms xmlns="http://schemas.microsoft.com/office/infopath/2007/PartnerControls"/>
    </lcf76f155ced4ddcb4097134ff3c332f>
    <TaxCatchAll xmlns="58a6f171-52cb-4404-b47d-af1c8daf8fd1" xsi:nil="true"/>
    <Legacy_x0020_DocID xmlns="4a94300e-a927-4b92-9d3a-682523035cb6" xsi:nil="true"/>
    <Year xmlns="4a94300e-a927-4b92-9d3a-682523035cb6" xsi:nil="true"/>
    <_ip_UnifiedCompliancePolicyUIAction xmlns="http://schemas.microsoft.com/sharepoint/v3" xsi:nil="true"/>
    <Legacy_x0020_Version xmlns="4a94300e-a927-4b92-9d3a-682523035cb6" xsi:nil="true"/>
    <Sender_x0020_Date xmlns="4a94300e-a927-4b92-9d3a-682523035cb6" xsi:nil="true"/>
    <Library xmlns="4a94300e-a927-4b92-9d3a-682523035cb6" xsi:nil="true"/>
    <Class xmlns="4a94300e-a927-4b92-9d3a-682523035cb6" xsi:nil="true"/>
    <From xmlns="4a94300e-a927-4b92-9d3a-682523035cb6" xsi:nil="true"/>
    <Sender xmlns="4a94300e-a927-4b92-9d3a-682523035cb6" xsi:nil="true"/>
    <Supplemental_x0020_Markings xmlns="4a94300e-a927-4b92-9d3a-682523035cb6" xsi:nil="true"/>
    <IconOverlay xmlns="http://schemas.microsoft.com/sharepoint/v4" xsi:nil="true"/>
    <Other_x0020_Details xmlns="4a94300e-a927-4b92-9d3a-682523035cb6" xsi:nil="true"/>
    <_ip_UnifiedCompliancePolicyProperties xmlns="http://schemas.microsoft.com/sharepoint/v3" xsi:nil="true"/>
    <Carbon_x0020_Copy xmlns="4a94300e-a927-4b92-9d3a-682523035cb6" xsi:nil="true"/>
    <Author0 xmlns="4a94300e-a927-4b92-9d3a-682523035cb6" xsi:nil="true"/>
    <Email_x0020_Table xmlns="4a94300e-a927-4b92-9d3a-682523035cb6" xsi:nil="true"/>
    <MTS_x0020_ID xmlns="4a94300e-a927-4b92-9d3a-682523035cb6" xsi:nil="true"/>
    <MTS_x0020_Type xmlns="4a94300e-a927-4b92-9d3a-682523035cb6" xsi:nil="true"/>
    <Receiver xmlns="4a94300e-a927-4b92-9d3a-682523035cb6" xsi:nil="true"/>
    <Sent_x002f_Received xmlns="4a94300e-a927-4b92-9d3a-682523035cb6" xsi:nil="true"/>
    <Other_x0020_Details_2 xmlns="4a94300e-a927-4b92-9d3a-682523035cb6" xsi:nil="true"/>
    <To xmlns="4a94300e-a927-4b92-9d3a-682523035cb6" xsi:nil="true"/>
    <Other_x0020_Details_3 xmlns="4a94300e-a927-4b92-9d3a-682523035cb6" xsi:nil="true"/>
    <Receiver_x0020_Date xmlns="4a94300e-a927-4b92-9d3a-682523035cb6" xsi:nil="true"/>
    <Status xmlns="4a94300e-a927-4b92-9d3a-682523035cb6" xsi:nil="true"/>
    <Contract_x0020_Number xmlns="4a94300e-a927-4b92-9d3a-682523035cb6" xsi:nil="true"/>
    <Document_x0020_Type xmlns="4a94300e-a927-4b92-9d3a-682523035cb6" xsi:nil="true"/>
    <_dlc_DocId xmlns="58a6f171-52cb-4404-b47d-af1c8daf8fd1">ECM-1898536736-202835</_dlc_DocId>
    <_dlc_DocIdUrl xmlns="58a6f171-52cb-4404-b47d-af1c8daf8fd1">
      <Url>https://ministryforenvironment.sharepoint.com/sites/ECM-EM-ER/_layouts/15/DocIdRedir.aspx?ID=ECM-1898536736-202835</Url>
      <Description>ECM-1898536736-202835</Description>
    </_dlc_DocIdUrl>
  </documentManagement>
</p:properties>
</file>

<file path=customXml/item4.xml><?xml version="1.0" encoding="utf-8"?>
<tns:customPropertyEditors xmlns:tns="http://schemas.microsoft.com/office/2006/customDocumentInformationPanel">
  <tns:showOnOpen>false</tns:showOnOpen>
  <tns:defaultPropertyEditorNamespace>Standard properties</tns:defaultPropertyEditorNamespace>
</tns:customPropertyEditors>
</file>

<file path=customXml/item5.xml><?xml version="1.0" encoding="utf-8"?>
<?mso-contentType ?>
<FormTemplates xmlns="http://schemas.microsoft.com/sharepoint/v3/contenttype/forms">
  <Display>DocumentLibraryForm</Display>
  <Edit>DocumentLibraryForm</Edit>
  <New>DocumentLibraryForm</New>
</FormTemplates>
</file>

<file path=customXml/item6.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Props1.xml><?xml version="1.0" encoding="utf-8"?>
<ds:datastoreItem xmlns:ds="http://schemas.openxmlformats.org/officeDocument/2006/customXml" ds:itemID="{31E21952-9F0B-4B73-B0A1-6C3CE28FB16C}">
  <ds:schemaRefs>
    <ds:schemaRef ds:uri="http://schemas.openxmlformats.org/officeDocument/2006/bibliography"/>
  </ds:schemaRefs>
</ds:datastoreItem>
</file>

<file path=customXml/itemProps2.xml><?xml version="1.0" encoding="utf-8"?>
<ds:datastoreItem xmlns:ds="http://schemas.openxmlformats.org/officeDocument/2006/customXml" ds:itemID="{6F2D0B9F-94FB-4F13-95A5-58855B18CCA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58a6f171-52cb-4404-b47d-af1c8daf8fd1"/>
    <ds:schemaRef ds:uri="4a94300e-a927-4b92-9d3a-682523035cb6"/>
    <ds:schemaRef ds:uri="0a5b0190-e301-4766-933d-448c7c363fce"/>
    <ds:schemaRef ds:uri="http://schemas.microsoft.com/sharepoint/v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C5DAD135-9E0C-42C4-A1E9-753E980C41E9}">
  <ds:schemaRefs>
    <ds:schemaRef ds:uri="http://schemas.microsoft.com/sharepoint/v3"/>
    <ds:schemaRef ds:uri="http://schemas.openxmlformats.org/package/2006/metadata/core-properties"/>
    <ds:schemaRef ds:uri="http://purl.org/dc/dcmitype/"/>
    <ds:schemaRef ds:uri="http://purl.org/dc/terms/"/>
    <ds:schemaRef ds:uri="http://schemas.microsoft.com/sharepoint/v4"/>
    <ds:schemaRef ds:uri="http://www.w3.org/XML/1998/namespace"/>
    <ds:schemaRef ds:uri="http://schemas.microsoft.com/office/infopath/2007/PartnerControls"/>
    <ds:schemaRef ds:uri="http://purl.org/dc/elements/1.1/"/>
    <ds:schemaRef ds:uri="0a5b0190-e301-4766-933d-448c7c363fce"/>
    <ds:schemaRef ds:uri="http://schemas.microsoft.com/office/2006/documentManagement/types"/>
    <ds:schemaRef ds:uri="4a94300e-a927-4b92-9d3a-682523035cb6"/>
    <ds:schemaRef ds:uri="58a6f171-52cb-4404-b47d-af1c8daf8fd1"/>
    <ds:schemaRef ds:uri="http://schemas.microsoft.com/office/2006/metadata/properties"/>
  </ds:schemaRefs>
</ds:datastoreItem>
</file>

<file path=customXml/itemProps4.xml><?xml version="1.0" encoding="utf-8"?>
<ds:datastoreItem xmlns:ds="http://schemas.openxmlformats.org/officeDocument/2006/customXml" ds:itemID="{B0075F04-3972-476C-AAAB-6A038CBEBC40}">
  <ds:schemaRefs>
    <ds:schemaRef ds:uri="http://schemas.microsoft.com/office/2006/customDocumentInformationPanel"/>
  </ds:schemaRefs>
</ds:datastoreItem>
</file>

<file path=customXml/itemProps5.xml><?xml version="1.0" encoding="utf-8"?>
<ds:datastoreItem xmlns:ds="http://schemas.openxmlformats.org/officeDocument/2006/customXml" ds:itemID="{20F0C654-A94A-48DD-B1F7-2519B52D1778}">
  <ds:schemaRefs>
    <ds:schemaRef ds:uri="http://schemas.microsoft.com/sharepoint/v3/contenttype/forms"/>
  </ds:schemaRefs>
</ds:datastoreItem>
</file>

<file path=customXml/itemProps6.xml><?xml version="1.0" encoding="utf-8"?>
<ds:datastoreItem xmlns:ds="http://schemas.openxmlformats.org/officeDocument/2006/customXml" ds:itemID="{7E383B57-D45E-47BC-B0A2-3577599C1F46}">
  <ds:schemaRefs>
    <ds:schemaRef ds:uri="http://schemas.microsoft.com/sharepoint/events"/>
  </ds:schemaRefs>
</ds:datastoreItem>
</file>

<file path=docProps/app.xml><?xml version="1.0" encoding="utf-8"?>
<Properties xmlns="http://schemas.openxmlformats.org/officeDocument/2006/extended-properties" xmlns:vt="http://schemas.openxmlformats.org/officeDocument/2006/docPropsVTypes">
  <Template>Client Report</Template>
  <TotalTime>0</TotalTime>
  <Pages>90</Pages>
  <Words>35341</Words>
  <Characters>192260</Characters>
  <Application>Microsoft Office Word</Application>
  <DocSecurity>0</DocSecurity>
  <Lines>6408</Lines>
  <Paragraphs>1945</Paragraphs>
  <ScaleCrop>false</ScaleCrop>
  <HeadingPairs>
    <vt:vector size="2" baseType="variant">
      <vt:variant>
        <vt:lpstr>Title</vt:lpstr>
      </vt:variant>
      <vt:variant>
        <vt:i4>1</vt:i4>
      </vt:variant>
    </vt:vector>
  </HeadingPairs>
  <TitlesOfParts>
    <vt:vector size="1" baseType="lpstr">
      <vt:lpstr>NIWA Client report</vt:lpstr>
    </vt:vector>
  </TitlesOfParts>
  <Company>NIWA Limited</Company>
  <LinksUpToDate>false</LinksUpToDate>
  <CharactersWithSpaces>225656</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NIWA Client report</dc:title>
  <dc:subject>Water quality state and trends in New Zealand rivers</dc:subject>
  <dc:creator>Christchurch</dc:creator>
  <cp:keywords/>
  <dc:description/>
  <cp:lastModifiedBy>Linda Stirling</cp:lastModifiedBy>
  <cp:revision>2</cp:revision>
  <cp:lastPrinted>2026-02-25T23:50:00Z</cp:lastPrinted>
  <dcterms:created xsi:type="dcterms:W3CDTF">2026-03-11T02:04:00Z</dcterms:created>
  <dcterms:modified xsi:type="dcterms:W3CDTF">2026-03-11T02:04:00Z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0x010100EA5FB0BEBF7DE54D9F252D8A06C053F7</vt:lpwstr>
  </property>
  <property fmtid="{D5CDD505-2E9C-101B-9397-08002B2CF9AE}" pid="3" name="_dlc_policyId">
    <vt:lpwstr>/sites/Executive/OMT/GM Ops Library from FY21</vt:lpwstr>
  </property>
  <property fmtid="{D5CDD505-2E9C-101B-9397-08002B2CF9AE}" pid="4" name="ItemRetentionFormula">
    <vt:lpwstr>&lt;formula id="Microsoft.Office.RecordsManagement.PolicyFeatures.Expiration.Formula.BuiltIn"&gt;&lt;number&gt;30&lt;/number&gt;&lt;property&gt;Created&lt;/property&gt;&lt;propertyId&gt;8c06beca-0777-48f7-91c7-6da68bc07b69&lt;/propertyId&gt;&lt;period&gt;years&lt;/period&gt;&lt;/formula&gt;</vt:lpwstr>
  </property>
  <property fmtid="{D5CDD505-2E9C-101B-9397-08002B2CF9AE}" pid="5" name="MediaServiceImageTags">
    <vt:lpwstr/>
  </property>
  <property fmtid="{D5CDD505-2E9C-101B-9397-08002B2CF9AE}" pid="6" name="Fiscal_x0020_Year">
    <vt:lpwstr/>
  </property>
  <property fmtid="{D5CDD505-2E9C-101B-9397-08002B2CF9AE}" pid="7" name="Fiscal Year">
    <vt:lpwstr/>
  </property>
  <property fmtid="{D5CDD505-2E9C-101B-9397-08002B2CF9AE}" pid="8" name="GrammarlyDocumentId">
    <vt:lpwstr>01648586-5c83-46bf-8991-f4cad1e8886d</vt:lpwstr>
  </property>
  <property fmtid="{D5CDD505-2E9C-101B-9397-08002B2CF9AE}" pid="9" name="_dlc_DocIdItemGuid">
    <vt:lpwstr>0565cff4-569e-4d06-a8f5-fcbab0354126</vt:lpwstr>
  </property>
  <property fmtid="{D5CDD505-2E9C-101B-9397-08002B2CF9AE}" pid="10" name="MSIP_Label_52dda6cc-d61d-4fd2-bf18-9b3017d931cc_Enabled">
    <vt:lpwstr>true</vt:lpwstr>
  </property>
  <property fmtid="{D5CDD505-2E9C-101B-9397-08002B2CF9AE}" pid="11" name="MSIP_Label_52dda6cc-d61d-4fd2-bf18-9b3017d931cc_SetDate">
    <vt:lpwstr>2026-03-09T19:20:14Z</vt:lpwstr>
  </property>
  <property fmtid="{D5CDD505-2E9C-101B-9397-08002B2CF9AE}" pid="12" name="MSIP_Label_52dda6cc-d61d-4fd2-bf18-9b3017d931cc_Method">
    <vt:lpwstr>Privileged</vt:lpwstr>
  </property>
  <property fmtid="{D5CDD505-2E9C-101B-9397-08002B2CF9AE}" pid="13" name="MSIP_Label_52dda6cc-d61d-4fd2-bf18-9b3017d931cc_Name">
    <vt:lpwstr>[UNCLASSIFIED]</vt:lpwstr>
  </property>
  <property fmtid="{D5CDD505-2E9C-101B-9397-08002B2CF9AE}" pid="14" name="MSIP_Label_52dda6cc-d61d-4fd2-bf18-9b3017d931cc_SiteId">
    <vt:lpwstr>761dd003-d4ff-4049-8a72-8549b20fcbb1</vt:lpwstr>
  </property>
  <property fmtid="{D5CDD505-2E9C-101B-9397-08002B2CF9AE}" pid="15" name="MSIP_Label_52dda6cc-d61d-4fd2-bf18-9b3017d931cc_ActionId">
    <vt:lpwstr>ce5b5edb-a1b2-40b6-9de7-258f0113427b</vt:lpwstr>
  </property>
  <property fmtid="{D5CDD505-2E9C-101B-9397-08002B2CF9AE}" pid="16" name="MSIP_Label_52dda6cc-d61d-4fd2-bf18-9b3017d931cc_ContentBits">
    <vt:lpwstr>0</vt:lpwstr>
  </property>
  <property fmtid="{D5CDD505-2E9C-101B-9397-08002B2CF9AE}" pid="17" name="MSIP_Label_52dda6cc-d61d-4fd2-bf18-9b3017d931cc_Tag">
    <vt:lpwstr>10, 0, 1, 1</vt:lpwstr>
  </property>
</Properties>
</file>