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footer6.xml" ContentType="application/vnd.openxmlformats-officedocument.wordprocessingml.footer+xml"/>
  <Override PartName="/word/footer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853CBB4" w14:textId="0557D328" w:rsidR="0080531E" w:rsidRPr="006B77BB" w:rsidRDefault="00863EBF" w:rsidP="0003640E">
      <w:pPr>
        <w:pStyle w:val="BodyText"/>
      </w:pPr>
      <w:r>
        <w:rPr>
          <w:noProof/>
        </w:rPr>
        <mc:AlternateContent>
          <mc:Choice Requires="wps">
            <w:drawing>
              <wp:anchor distT="45720" distB="45720" distL="114300" distR="114300" simplePos="0" relativeHeight="251658241" behindDoc="0" locked="0" layoutInCell="1" allowOverlap="1" wp14:anchorId="2710B953" wp14:editId="1F361EAE">
                <wp:simplePos x="0" y="0"/>
                <wp:positionH relativeFrom="page">
                  <wp:posOffset>790575</wp:posOffset>
                </wp:positionH>
                <wp:positionV relativeFrom="page">
                  <wp:posOffset>1714500</wp:posOffset>
                </wp:positionV>
                <wp:extent cx="6076950" cy="3353435"/>
                <wp:effectExtent l="0" t="0" r="0" b="635"/>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76950" cy="3353435"/>
                        </a:xfrm>
                        <a:prstGeom prst="rect">
                          <a:avLst/>
                        </a:prstGeom>
                        <a:solidFill>
                          <a:schemeClr val="tx2"/>
                        </a:solidFill>
                        <a:ln w="9525">
                          <a:noFill/>
                          <a:miter lim="800000"/>
                          <a:headEnd/>
                          <a:tailEnd/>
                        </a:ln>
                      </wps:spPr>
                      <wps:txbx>
                        <w:txbxContent>
                          <w:p w14:paraId="1D89D0CF" w14:textId="0AE55283" w:rsidR="00BC173E" w:rsidRPr="00863EBF" w:rsidRDefault="00863EBF" w:rsidP="00BC173E">
                            <w:pPr>
                              <w:jc w:val="left"/>
                              <w:rPr>
                                <w:rFonts w:ascii="Georgia" w:hAnsi="Georgia"/>
                                <w:b/>
                                <w:bCs/>
                                <w:color w:val="FFFFFF" w:themeColor="background1"/>
                                <w:sz w:val="52"/>
                                <w:szCs w:val="52"/>
                              </w:rPr>
                            </w:pPr>
                            <w:r w:rsidRPr="00863EBF">
                              <w:rPr>
                                <w:rFonts w:ascii="Georgia" w:hAnsi="Georgia"/>
                                <w:b/>
                                <w:bCs/>
                                <w:color w:val="FFFFFF" w:themeColor="background1"/>
                                <w:sz w:val="52"/>
                                <w:szCs w:val="52"/>
                              </w:rPr>
                              <w:t>The Fast-track Approvals Act 2024</w:t>
                            </w:r>
                          </w:p>
                          <w:p w14:paraId="4B1C51E4" w14:textId="48347CA8" w:rsidR="00BC173E" w:rsidRPr="00D64EB5" w:rsidRDefault="00863EBF" w:rsidP="00BC173E">
                            <w:pPr>
                              <w:jc w:val="left"/>
                              <w:rPr>
                                <w:color w:val="FFFFFF" w:themeColor="background1"/>
                                <w:sz w:val="40"/>
                                <w:szCs w:val="40"/>
                              </w:rPr>
                            </w:pPr>
                            <w:r>
                              <w:rPr>
                                <w:color w:val="FFFFFF" w:themeColor="background1"/>
                                <w:sz w:val="40"/>
                                <w:szCs w:val="40"/>
                              </w:rPr>
                              <w:t xml:space="preserve">Review of </w:t>
                            </w:r>
                            <w:r w:rsidR="00F656D7">
                              <w:rPr>
                                <w:color w:val="FFFFFF" w:themeColor="background1"/>
                                <w:sz w:val="40"/>
                                <w:szCs w:val="40"/>
                              </w:rPr>
                              <w:t>O</w:t>
                            </w:r>
                            <w:r>
                              <w:rPr>
                                <w:color w:val="FFFFFF" w:themeColor="background1"/>
                                <w:sz w:val="40"/>
                                <w:szCs w:val="40"/>
                              </w:rPr>
                              <w:t>perations 2026</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2710B953" id="_x0000_t202" coordsize="21600,21600" o:spt="202" path="m,l,21600r21600,l21600,xe">
                <v:stroke joinstyle="miter"/>
                <v:path gradientshapeok="t" o:connecttype="rect"/>
              </v:shapetype>
              <v:shape id="Text Box 2" o:spid="_x0000_s1026" type="#_x0000_t202" style="position:absolute;margin-left:62.25pt;margin-top:135pt;width:478.5pt;height:264.05pt;z-index:251658241;visibility:visible;mso-wrap-style:square;mso-width-percent:0;mso-height-percent:200;mso-wrap-distance-left:9pt;mso-wrap-distance-top:3.6pt;mso-wrap-distance-right:9pt;mso-wrap-distance-bottom:3.6pt;mso-position-horizontal:absolute;mso-position-horizontal-relative:page;mso-position-vertical:absolute;mso-position-vertical-relative:page;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N0H3DgIAAPYDAAAOAAAAZHJzL2Uyb0RvYy54bWysU9tu2zAMfR+wfxD0vti5OG2MOEWXLsOA&#10;7gJ0+wBFlmNhkqhJSuzs60fJbpptb8P8IJAmdUgeHq3veq3ISTgvwVR0OskpEYZDLc2hot++7t7c&#10;UuIDMzVTYERFz8LTu83rV+vOlmIGLahaOIIgxpedrWgbgi2zzPNWaOYnYIXBYANOs4CuO2S1Yx2i&#10;a5XN8nyZdeBq64AL7/HvwxCkm4TfNIKHz03jRSCqothbSKdL5z6e2WbNyoNjtpV8bIP9QxeaSYNF&#10;L1APLDBydPIvKC25Aw9NmHDQGTSN5CLNgNNM8z+meWqZFWkWJMfbC03+/8HyT6cn+8WR0L+FHheY&#10;hvD2Efh3TwxsW2YO4t456FrBaiw8jZRlnfXleDVS7UsfQfbdR6hxyewYIAH1jdORFZyTIDou4Hwh&#10;XfSBcPy5zG+WqwJDHGPzeTFfzItUg5XP163z4b0ATaJRUYdbTfDs9OhDbIeVzymxmgcl651UKjlR&#10;SWKrHDkx1EDoZyP4b1nKkK6iq2JWJGAD8XrShpYBBaqkruhtHr9BMpGNd6ZOKYFJNdjYiDIjPZGR&#10;gZvQ73tMjDTtoT4jUQ4GIeLDQaMF95OSDkVYUf/jyJygRH0wSPZqulhE1SZnUdzM0HHXkf11hBmO&#10;UDgjJYO5DUnpiQZ7j0vZyUTXSydjryiuxOL4EKJ6r/2U9fJcN78AAAD//wMAUEsDBBQABgAIAAAA&#10;IQBwX83r4AAAAAwBAAAPAAAAZHJzL2Rvd25yZXYueG1sTI/NTsMwEITvSLyDtUjcqJ0IWjfEqRAI&#10;cYpEC6JXJzZJhH8i200CT8/2BMeZ/TQ7U+4Wa8ikQxy8E5CtGBDtWq8G1wl4f3u+4UBikk5J450W&#10;8K0j7KrLi1IWys9ur6dD6giGuFhIAX1KY0FpbHttZVz5UTu8ffpgZUIZOqqCnDHcGpoztqZWDg4/&#10;9HLUj71uvw4nK2D98mTG+ifUc6qzaTx+8Ia+ciGur5aHeyBJL+kPhnN9rA4Vdmr8yalIDOr89g5R&#10;AfmG4agzwXiGViNgs+UZ0Kqk/0dUvwAAAP//AwBQSwECLQAUAAYACAAAACEAtoM4kv4AAADhAQAA&#10;EwAAAAAAAAAAAAAAAAAAAAAAW0NvbnRlbnRfVHlwZXNdLnhtbFBLAQItABQABgAIAAAAIQA4/SH/&#10;1gAAAJQBAAALAAAAAAAAAAAAAAAAAC8BAABfcmVscy8ucmVsc1BLAQItABQABgAIAAAAIQDRN0H3&#10;DgIAAPYDAAAOAAAAAAAAAAAAAAAAAC4CAABkcnMvZTJvRG9jLnhtbFBLAQItABQABgAIAAAAIQBw&#10;X83r4AAAAAwBAAAPAAAAAAAAAAAAAAAAAGgEAABkcnMvZG93bnJldi54bWxQSwUGAAAAAAQABADz&#10;AAAAdQUAAAAA&#10;" fillcolor="#005b73 [3215]" stroked="f">
                <v:textbox style="mso-fit-shape-to-text:t">
                  <w:txbxContent>
                    <w:p w14:paraId="1D89D0CF" w14:textId="0AE55283" w:rsidR="00BC173E" w:rsidRPr="00863EBF" w:rsidRDefault="00863EBF" w:rsidP="00BC173E">
                      <w:pPr>
                        <w:jc w:val="left"/>
                        <w:rPr>
                          <w:rFonts w:ascii="Georgia" w:hAnsi="Georgia"/>
                          <w:b/>
                          <w:bCs/>
                          <w:color w:val="FFFFFF" w:themeColor="background1"/>
                          <w:sz w:val="52"/>
                          <w:szCs w:val="52"/>
                        </w:rPr>
                      </w:pPr>
                      <w:r w:rsidRPr="00863EBF">
                        <w:rPr>
                          <w:rFonts w:ascii="Georgia" w:hAnsi="Georgia"/>
                          <w:b/>
                          <w:bCs/>
                          <w:color w:val="FFFFFF" w:themeColor="background1"/>
                          <w:sz w:val="52"/>
                          <w:szCs w:val="52"/>
                        </w:rPr>
                        <w:t>The Fast-track Approvals Act 2024</w:t>
                      </w:r>
                    </w:p>
                    <w:p w14:paraId="4B1C51E4" w14:textId="48347CA8" w:rsidR="00BC173E" w:rsidRPr="00D64EB5" w:rsidRDefault="00863EBF" w:rsidP="00BC173E">
                      <w:pPr>
                        <w:jc w:val="left"/>
                        <w:rPr>
                          <w:color w:val="FFFFFF" w:themeColor="background1"/>
                          <w:sz w:val="40"/>
                          <w:szCs w:val="40"/>
                        </w:rPr>
                      </w:pPr>
                      <w:r>
                        <w:rPr>
                          <w:color w:val="FFFFFF" w:themeColor="background1"/>
                          <w:sz w:val="40"/>
                          <w:szCs w:val="40"/>
                        </w:rPr>
                        <w:t xml:space="preserve">Review of </w:t>
                      </w:r>
                      <w:r w:rsidR="00F656D7">
                        <w:rPr>
                          <w:color w:val="FFFFFF" w:themeColor="background1"/>
                          <w:sz w:val="40"/>
                          <w:szCs w:val="40"/>
                        </w:rPr>
                        <w:t>O</w:t>
                      </w:r>
                      <w:r>
                        <w:rPr>
                          <w:color w:val="FFFFFF" w:themeColor="background1"/>
                          <w:sz w:val="40"/>
                          <w:szCs w:val="40"/>
                        </w:rPr>
                        <w:t>perations 2026</w:t>
                      </w:r>
                    </w:p>
                  </w:txbxContent>
                </v:textbox>
                <w10:wrap anchorx="page" anchory="page"/>
              </v:shape>
            </w:pict>
          </mc:Fallback>
        </mc:AlternateContent>
      </w:r>
      <w:r w:rsidR="00BC173E">
        <w:rPr>
          <w:noProof/>
        </w:rPr>
        <w:drawing>
          <wp:anchor distT="0" distB="0" distL="114300" distR="114300" simplePos="0" relativeHeight="251658240" behindDoc="0" locked="0" layoutInCell="1" allowOverlap="1" wp14:anchorId="214EB017" wp14:editId="090FD534">
            <wp:simplePos x="0" y="0"/>
            <wp:positionH relativeFrom="page">
              <wp:posOffset>-26035</wp:posOffset>
            </wp:positionH>
            <wp:positionV relativeFrom="paragraph">
              <wp:posOffset>-3594100</wp:posOffset>
            </wp:positionV>
            <wp:extent cx="7586980" cy="10685145"/>
            <wp:effectExtent l="0" t="0" r="0" b="1905"/>
            <wp:wrapNone/>
            <wp:docPr id="1474987535"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4987535" name="Picture 1474987535"/>
                    <pic:cNvPicPr/>
                  </pic:nvPicPr>
                  <pic:blipFill>
                    <a:blip r:embed="rId12"/>
                    <a:stretch>
                      <a:fillRect/>
                    </a:stretch>
                  </pic:blipFill>
                  <pic:spPr>
                    <a:xfrm>
                      <a:off x="0" y="0"/>
                      <a:ext cx="7586980" cy="10685145"/>
                    </a:xfrm>
                    <a:prstGeom prst="rect">
                      <a:avLst/>
                    </a:prstGeom>
                  </pic:spPr>
                </pic:pic>
              </a:graphicData>
            </a:graphic>
            <wp14:sizeRelH relativeFrom="page">
              <wp14:pctWidth>0</wp14:pctWidth>
            </wp14:sizeRelH>
            <wp14:sizeRelV relativeFrom="page">
              <wp14:pctHeight>0</wp14:pctHeight>
            </wp14:sizeRelV>
          </wp:anchor>
        </w:drawing>
      </w:r>
    </w:p>
    <w:p w14:paraId="51BA80D8" w14:textId="77777777" w:rsidR="0003640E" w:rsidRPr="006B77BB" w:rsidRDefault="0003640E" w:rsidP="0003640E">
      <w:pPr>
        <w:pStyle w:val="BodyText"/>
      </w:pPr>
    </w:p>
    <w:p w14:paraId="7AEDD11B" w14:textId="49CDB6C8" w:rsidR="0003640E" w:rsidRPr="006B77BB" w:rsidRDefault="0003640E" w:rsidP="0080531E">
      <w:pPr>
        <w:jc w:val="left"/>
        <w:rPr>
          <w:color w:val="FF0000"/>
        </w:rPr>
        <w:sectPr w:rsidR="0003640E" w:rsidRPr="006B77BB" w:rsidSect="00B86F2A">
          <w:headerReference w:type="even" r:id="rId13"/>
          <w:headerReference w:type="default" r:id="rId14"/>
          <w:footerReference w:type="even" r:id="rId15"/>
          <w:footerReference w:type="default" r:id="rId16"/>
          <w:headerReference w:type="first" r:id="rId17"/>
          <w:footerReference w:type="first" r:id="rId18"/>
          <w:pgSz w:w="11907" w:h="16840" w:code="9"/>
          <w:pgMar w:top="5670" w:right="1701" w:bottom="1701" w:left="1701" w:header="567" w:footer="1134" w:gutter="0"/>
          <w:cols w:space="720"/>
        </w:sectPr>
      </w:pPr>
    </w:p>
    <w:p w14:paraId="107BF591" w14:textId="77777777" w:rsidR="00452EC4" w:rsidRPr="006B77BB" w:rsidRDefault="00452EC4" w:rsidP="00775F57">
      <w:pPr>
        <w:pStyle w:val="Imprint"/>
        <w:spacing w:before="0" w:after="0"/>
        <w:rPr>
          <w:b/>
        </w:rPr>
      </w:pPr>
      <w:r w:rsidRPr="006B77BB">
        <w:rPr>
          <w:b/>
        </w:rPr>
        <w:lastRenderedPageBreak/>
        <w:t>Disclaimer</w:t>
      </w:r>
    </w:p>
    <w:p w14:paraId="559B2021" w14:textId="77777777" w:rsidR="0059040D" w:rsidRDefault="0059040D" w:rsidP="0059040D">
      <w:pPr>
        <w:pStyle w:val="Imprint"/>
      </w:pPr>
      <w:r>
        <w:t xml:space="preserve">The information in this publication is, according to the Ministry for </w:t>
      </w:r>
      <w:r w:rsidR="00012A27">
        <w:t xml:space="preserve">Cities, Environment, Regions and Transport’s </w:t>
      </w:r>
      <w:r>
        <w:t xml:space="preserve">best efforts, accurate at the time of publication. The Ministry will make every reasonable effort to keep it current and accurate. However, users of this publication are advised that: </w:t>
      </w:r>
    </w:p>
    <w:p w14:paraId="3B2C7139" w14:textId="77777777" w:rsidR="0059040D" w:rsidRDefault="0059040D" w:rsidP="00D01DD6">
      <w:pPr>
        <w:pStyle w:val="Bullet"/>
      </w:pPr>
      <w:r>
        <w:t xml:space="preserve">the information does not alter the laws of New Zealand, other official guidelines, or requirements </w:t>
      </w:r>
    </w:p>
    <w:p w14:paraId="33006C61" w14:textId="77777777" w:rsidR="0059040D" w:rsidRDefault="0059040D" w:rsidP="00D01DD6">
      <w:pPr>
        <w:pStyle w:val="Bullet"/>
      </w:pPr>
      <w:r>
        <w:t xml:space="preserve">it does not constitute legal advice, and users should take specific advice from qualified professionals before taking any action based on information in this publication </w:t>
      </w:r>
    </w:p>
    <w:p w14:paraId="324A8275" w14:textId="77777777" w:rsidR="0059040D" w:rsidRDefault="0059040D" w:rsidP="00D01DD6">
      <w:pPr>
        <w:pStyle w:val="Bullet"/>
      </w:pPr>
      <w:r>
        <w:t xml:space="preserve">the Ministry does not accept any responsibility or liability whatsoever whether in contract, tort, equity, or otherwise for any action taken as a result of reading, or reliance placed on this publication because of having read any part, or all, of the information in this publication or for any error, or inadequacy, deficiency, flaw in, or omission from the information in this publication </w:t>
      </w:r>
    </w:p>
    <w:p w14:paraId="6F7B8556" w14:textId="77777777" w:rsidR="00452EC4" w:rsidRPr="006B77BB" w:rsidRDefault="0059040D" w:rsidP="00D01DD6">
      <w:pPr>
        <w:pStyle w:val="Bullet"/>
      </w:pPr>
      <w:r>
        <w:t>all references to websites, organisations or people not within the Ministry are for convenience only and should not be taken as endorsement of those websites or information contained in those websites nor of organisations or people referred to.</w:t>
      </w:r>
    </w:p>
    <w:p w14:paraId="1DC2BB05" w14:textId="77777777" w:rsidR="00452EC4" w:rsidRPr="006B77BB" w:rsidRDefault="00452EC4" w:rsidP="00452EC4">
      <w:pPr>
        <w:pStyle w:val="Imprint"/>
      </w:pPr>
    </w:p>
    <w:p w14:paraId="528D5E05" w14:textId="05198469" w:rsidR="00452EC4" w:rsidRPr="006B77BB" w:rsidRDefault="00452EC4" w:rsidP="00452EC4">
      <w:pPr>
        <w:pStyle w:val="Imprint"/>
      </w:pPr>
      <w:r w:rsidRPr="006B77BB">
        <w:t xml:space="preserve">This </w:t>
      </w:r>
      <w:r w:rsidR="00775F57" w:rsidRPr="006B77BB">
        <w:t>document</w:t>
      </w:r>
      <w:r w:rsidRPr="006B77BB">
        <w:t xml:space="preserve"> may be cited as:</w:t>
      </w:r>
      <w:r w:rsidR="00775F57" w:rsidRPr="006B77BB">
        <w:t xml:space="preserve"> Ministry for </w:t>
      </w:r>
      <w:r w:rsidR="00012A27">
        <w:t>Cities, Environment, Regions and Transport</w:t>
      </w:r>
      <w:r w:rsidR="00775F57" w:rsidRPr="006B77BB">
        <w:t xml:space="preserve">. </w:t>
      </w:r>
      <w:r w:rsidR="00863EBF">
        <w:t>2026</w:t>
      </w:r>
      <w:r w:rsidR="00775F57" w:rsidRPr="006B77BB">
        <w:t xml:space="preserve">. </w:t>
      </w:r>
      <w:r w:rsidR="00863EBF">
        <w:rPr>
          <w:i/>
        </w:rPr>
        <w:t xml:space="preserve">The Fast-track Approvals Act 2024: Review of </w:t>
      </w:r>
      <w:r w:rsidR="00F656D7">
        <w:rPr>
          <w:i/>
        </w:rPr>
        <w:t>O</w:t>
      </w:r>
      <w:r w:rsidR="00863EBF">
        <w:rPr>
          <w:i/>
        </w:rPr>
        <w:t>perations 2026</w:t>
      </w:r>
      <w:r w:rsidR="00775F57" w:rsidRPr="006B77BB">
        <w:t xml:space="preserve">. Wellington: Ministry for </w:t>
      </w:r>
      <w:r w:rsidR="00012A27">
        <w:t>Cities, Environment, Regions and Transport</w:t>
      </w:r>
      <w:r w:rsidR="00775F57" w:rsidRPr="006B77BB">
        <w:t>.</w:t>
      </w:r>
    </w:p>
    <w:p w14:paraId="145CD04B" w14:textId="77777777" w:rsidR="00760C00" w:rsidRDefault="00760C00" w:rsidP="0080531E">
      <w:pPr>
        <w:pStyle w:val="Imprint"/>
      </w:pPr>
    </w:p>
    <w:p w14:paraId="47AF84FE" w14:textId="77777777" w:rsidR="00457135" w:rsidRDefault="00457135" w:rsidP="0080531E">
      <w:pPr>
        <w:pStyle w:val="Imprint"/>
      </w:pPr>
    </w:p>
    <w:p w14:paraId="338DE382" w14:textId="77777777" w:rsidR="00563317" w:rsidRDefault="00563317" w:rsidP="0080531E">
      <w:pPr>
        <w:pStyle w:val="Imprint"/>
      </w:pPr>
    </w:p>
    <w:p w14:paraId="1C35ED02" w14:textId="77777777" w:rsidR="00863EBF" w:rsidRDefault="00863EBF" w:rsidP="0080531E">
      <w:pPr>
        <w:pStyle w:val="Imprint"/>
      </w:pPr>
    </w:p>
    <w:p w14:paraId="26099278" w14:textId="77777777" w:rsidR="00863EBF" w:rsidRDefault="00863EBF" w:rsidP="0080531E">
      <w:pPr>
        <w:pStyle w:val="Imprint"/>
      </w:pPr>
    </w:p>
    <w:p w14:paraId="63BE2832" w14:textId="77777777" w:rsidR="00863EBF" w:rsidRDefault="00863EBF" w:rsidP="0080531E">
      <w:pPr>
        <w:pStyle w:val="Imprint"/>
      </w:pPr>
    </w:p>
    <w:p w14:paraId="655DC6E5" w14:textId="77777777" w:rsidR="00130A41" w:rsidRDefault="00130A41" w:rsidP="0080531E">
      <w:pPr>
        <w:pStyle w:val="Imprint"/>
      </w:pPr>
    </w:p>
    <w:p w14:paraId="59A422C5" w14:textId="77777777" w:rsidR="00130A41" w:rsidRDefault="00130A41" w:rsidP="0080531E">
      <w:pPr>
        <w:pStyle w:val="Imprint"/>
      </w:pPr>
    </w:p>
    <w:p w14:paraId="08D6C8C5" w14:textId="77777777" w:rsidR="00457135" w:rsidRPr="006B77BB" w:rsidRDefault="00457135" w:rsidP="0080531E">
      <w:pPr>
        <w:pStyle w:val="Imprint"/>
      </w:pPr>
    </w:p>
    <w:p w14:paraId="32E0E1F1" w14:textId="780228B2" w:rsidR="0080531E" w:rsidRPr="006E3CC3" w:rsidRDefault="0080531E" w:rsidP="0080531E">
      <w:pPr>
        <w:pStyle w:val="Imprint"/>
      </w:pPr>
      <w:r w:rsidRPr="006B77BB">
        <w:t xml:space="preserve">Published in </w:t>
      </w:r>
      <w:r w:rsidR="00863EBF" w:rsidRPr="00863EBF">
        <w:t xml:space="preserve">October 2026 </w:t>
      </w:r>
      <w:r w:rsidRPr="006B77BB">
        <w:t>by the</w:t>
      </w:r>
      <w:r w:rsidRPr="006B77BB">
        <w:br/>
        <w:t xml:space="preserve">Ministry for </w:t>
      </w:r>
      <w:r w:rsidR="00012A27">
        <w:t>Cities, Environment, Regions and Transport</w:t>
      </w:r>
      <w:r w:rsidRPr="006B77BB">
        <w:br/>
        <w:t>PO Box 10362, Wellington 6143, New Zealand</w:t>
      </w:r>
      <w:r w:rsidR="00F27E5C">
        <w:br/>
      </w:r>
      <w:r w:rsidR="00012A27" w:rsidRPr="004E0857">
        <w:rPr>
          <w:color w:val="006AC6"/>
        </w:rPr>
        <w:t>mcert.govt.nz</w:t>
      </w:r>
      <w:r w:rsidR="00012A27" w:rsidRPr="004E0857" w:rsidDel="00012A27">
        <w:rPr>
          <w:color w:val="006AC6"/>
        </w:rPr>
        <w:t xml:space="preserve"> </w:t>
      </w:r>
    </w:p>
    <w:p w14:paraId="1D015F65" w14:textId="72B0F7AC" w:rsidR="00863EBF" w:rsidRPr="00863EBF" w:rsidRDefault="0080531E" w:rsidP="00863EBF">
      <w:pPr>
        <w:spacing w:before="0" w:after="0" w:line="240" w:lineRule="auto"/>
        <w:jc w:val="left"/>
        <w:rPr>
          <w:rFonts w:eastAsia="Times New Roman" w:cs="Calibri"/>
        </w:rPr>
      </w:pPr>
      <w:r w:rsidRPr="006B77BB">
        <w:t xml:space="preserve">ISBN: </w:t>
      </w:r>
      <w:r w:rsidR="00863EBF" w:rsidRPr="00863EBF">
        <w:rPr>
          <w:rFonts w:eastAsia="Times New Roman" w:cs="Calibri"/>
        </w:rPr>
        <w:t>978-1-997358-20-6</w:t>
      </w:r>
    </w:p>
    <w:p w14:paraId="180C5434" w14:textId="5430CA2D" w:rsidR="0080531E" w:rsidRPr="006B77BB" w:rsidRDefault="0080531E" w:rsidP="0080531E">
      <w:pPr>
        <w:pStyle w:val="Imprint"/>
        <w:ind w:left="720" w:hanging="720"/>
      </w:pPr>
      <w:r w:rsidRPr="006B77BB">
        <w:t xml:space="preserve">Publication number: </w:t>
      </w:r>
      <w:r w:rsidR="00012A27" w:rsidRPr="00863EBF">
        <w:t xml:space="preserve">MCERT </w:t>
      </w:r>
      <w:r w:rsidR="00863EBF">
        <w:t>22</w:t>
      </w:r>
    </w:p>
    <w:p w14:paraId="2C06FB53" w14:textId="0C8CA3F5" w:rsidR="0080531E" w:rsidRPr="006B77BB" w:rsidRDefault="0080531E" w:rsidP="00593E94">
      <w:pPr>
        <w:pStyle w:val="Imprint"/>
        <w:spacing w:after="80"/>
      </w:pPr>
      <w:r w:rsidRPr="006B77BB">
        <w:t xml:space="preserve">© Crown copyright New Zealand </w:t>
      </w:r>
      <w:r w:rsidR="00863EBF">
        <w:t>2026</w:t>
      </w:r>
    </w:p>
    <w:p w14:paraId="22E46DFB" w14:textId="77777777" w:rsidR="0080531E" w:rsidRPr="00A84FE1" w:rsidRDefault="0080531E" w:rsidP="00A84FE1">
      <w:pPr>
        <w:sectPr w:rsidR="0080531E" w:rsidRPr="00A84FE1" w:rsidSect="008A7498">
          <w:headerReference w:type="even" r:id="rId19"/>
          <w:headerReference w:type="default" r:id="rId20"/>
          <w:footerReference w:type="even" r:id="rId21"/>
          <w:footerReference w:type="default" r:id="rId22"/>
          <w:pgSz w:w="11907" w:h="16840" w:code="9"/>
          <w:pgMar w:top="1134" w:right="1701" w:bottom="1134" w:left="1701" w:header="567" w:footer="567" w:gutter="0"/>
          <w:pgNumType w:fmt="lowerRoman"/>
          <w:cols w:space="720"/>
        </w:sectPr>
      </w:pPr>
    </w:p>
    <w:p w14:paraId="305BECF5" w14:textId="77777777" w:rsidR="0080531E" w:rsidRPr="00F06E0B" w:rsidRDefault="0080531E" w:rsidP="00585FD0">
      <w:pPr>
        <w:pStyle w:val="Heading"/>
      </w:pPr>
      <w:r w:rsidRPr="00F06E0B">
        <w:lastRenderedPageBreak/>
        <w:t>Contents</w:t>
      </w:r>
    </w:p>
    <w:p w14:paraId="0560CF65" w14:textId="1B8ABFF4" w:rsidR="00E64F22" w:rsidRDefault="00775F57">
      <w:pPr>
        <w:pStyle w:val="TOC1"/>
        <w:rPr>
          <w:rFonts w:asciiTheme="minorHAnsi" w:hAnsiTheme="minorHAnsi"/>
          <w:noProof/>
          <w:kern w:val="2"/>
          <w:sz w:val="24"/>
          <w:szCs w:val="24"/>
          <w14:ligatures w14:val="standardContextual"/>
        </w:rPr>
      </w:pPr>
      <w:r w:rsidRPr="006B77BB">
        <w:rPr>
          <w:color w:val="0092CF"/>
        </w:rPr>
        <w:fldChar w:fldCharType="begin"/>
      </w:r>
      <w:r w:rsidRPr="006B77BB">
        <w:rPr>
          <w:color w:val="0092CF"/>
        </w:rPr>
        <w:instrText xml:space="preserve"> TOC \h \z \t "Heading 1,1,Heading 2,2" </w:instrText>
      </w:r>
      <w:r w:rsidRPr="006B77BB">
        <w:rPr>
          <w:color w:val="0092CF"/>
        </w:rPr>
        <w:fldChar w:fldCharType="separate"/>
      </w:r>
      <w:hyperlink w:anchor="_Toc243390959" w:history="1">
        <w:r w:rsidR="00E64F22" w:rsidRPr="00F6728A">
          <w:rPr>
            <w:rStyle w:val="Hyperlink"/>
            <w:noProof/>
          </w:rPr>
          <w:t>Summary</w:t>
        </w:r>
        <w:r w:rsidR="00E64F22">
          <w:rPr>
            <w:noProof/>
            <w:webHidden/>
          </w:rPr>
          <w:tab/>
        </w:r>
        <w:r w:rsidR="00E64F22">
          <w:rPr>
            <w:noProof/>
            <w:webHidden/>
          </w:rPr>
          <w:fldChar w:fldCharType="begin"/>
        </w:r>
        <w:r w:rsidR="00E64F22">
          <w:rPr>
            <w:noProof/>
            <w:webHidden/>
          </w:rPr>
          <w:instrText xml:space="preserve"> PAGEREF _Toc243390959 \h </w:instrText>
        </w:r>
        <w:r w:rsidR="00E64F22">
          <w:rPr>
            <w:noProof/>
            <w:webHidden/>
          </w:rPr>
        </w:r>
        <w:r w:rsidR="00E64F22">
          <w:rPr>
            <w:noProof/>
            <w:webHidden/>
          </w:rPr>
          <w:fldChar w:fldCharType="separate"/>
        </w:r>
        <w:r w:rsidR="00E64F22">
          <w:rPr>
            <w:noProof/>
            <w:webHidden/>
          </w:rPr>
          <w:t>5</w:t>
        </w:r>
        <w:r w:rsidR="00E64F22">
          <w:rPr>
            <w:noProof/>
            <w:webHidden/>
          </w:rPr>
          <w:fldChar w:fldCharType="end"/>
        </w:r>
      </w:hyperlink>
    </w:p>
    <w:p w14:paraId="6E0109EA" w14:textId="60128CC1" w:rsidR="00E64F22" w:rsidRDefault="00E64F22">
      <w:pPr>
        <w:pStyle w:val="TOC1"/>
        <w:rPr>
          <w:rFonts w:asciiTheme="minorHAnsi" w:hAnsiTheme="minorHAnsi"/>
          <w:noProof/>
          <w:kern w:val="2"/>
          <w:sz w:val="24"/>
          <w:szCs w:val="24"/>
          <w14:ligatures w14:val="standardContextual"/>
        </w:rPr>
      </w:pPr>
      <w:hyperlink w:anchor="_Toc243390960" w:history="1">
        <w:r w:rsidRPr="00F6728A">
          <w:rPr>
            <w:rStyle w:val="Hyperlink"/>
            <w:noProof/>
          </w:rPr>
          <w:t>Introduction</w:t>
        </w:r>
        <w:r>
          <w:rPr>
            <w:noProof/>
            <w:webHidden/>
          </w:rPr>
          <w:tab/>
        </w:r>
        <w:r>
          <w:rPr>
            <w:noProof/>
            <w:webHidden/>
          </w:rPr>
          <w:fldChar w:fldCharType="begin"/>
        </w:r>
        <w:r>
          <w:rPr>
            <w:noProof/>
            <w:webHidden/>
          </w:rPr>
          <w:instrText xml:space="preserve"> PAGEREF _Toc243390960 \h </w:instrText>
        </w:r>
        <w:r>
          <w:rPr>
            <w:noProof/>
            <w:webHidden/>
          </w:rPr>
        </w:r>
        <w:r>
          <w:rPr>
            <w:noProof/>
            <w:webHidden/>
          </w:rPr>
          <w:fldChar w:fldCharType="separate"/>
        </w:r>
        <w:r>
          <w:rPr>
            <w:noProof/>
            <w:webHidden/>
          </w:rPr>
          <w:t>7</w:t>
        </w:r>
        <w:r>
          <w:rPr>
            <w:noProof/>
            <w:webHidden/>
          </w:rPr>
          <w:fldChar w:fldCharType="end"/>
        </w:r>
      </w:hyperlink>
    </w:p>
    <w:p w14:paraId="38E64700" w14:textId="411D5896" w:rsidR="00E64F22" w:rsidRDefault="00E64F22">
      <w:pPr>
        <w:pStyle w:val="TOC2"/>
        <w:rPr>
          <w:rFonts w:asciiTheme="minorHAnsi" w:hAnsiTheme="minorHAnsi"/>
          <w:noProof/>
          <w:kern w:val="2"/>
          <w:sz w:val="24"/>
          <w:szCs w:val="24"/>
          <w14:ligatures w14:val="standardContextual"/>
        </w:rPr>
      </w:pPr>
      <w:hyperlink w:anchor="_Toc243390961" w:history="1">
        <w:r w:rsidRPr="00F6728A">
          <w:rPr>
            <w:rStyle w:val="Hyperlink"/>
            <w:noProof/>
          </w:rPr>
          <w:t>How does the Fast-track Approvals Act work?</w:t>
        </w:r>
        <w:r>
          <w:rPr>
            <w:noProof/>
            <w:webHidden/>
          </w:rPr>
          <w:tab/>
        </w:r>
        <w:r>
          <w:rPr>
            <w:noProof/>
            <w:webHidden/>
          </w:rPr>
          <w:fldChar w:fldCharType="begin"/>
        </w:r>
        <w:r>
          <w:rPr>
            <w:noProof/>
            <w:webHidden/>
          </w:rPr>
          <w:instrText xml:space="preserve"> PAGEREF _Toc243390961 \h </w:instrText>
        </w:r>
        <w:r>
          <w:rPr>
            <w:noProof/>
            <w:webHidden/>
          </w:rPr>
        </w:r>
        <w:r>
          <w:rPr>
            <w:noProof/>
            <w:webHidden/>
          </w:rPr>
          <w:fldChar w:fldCharType="separate"/>
        </w:r>
        <w:r>
          <w:rPr>
            <w:noProof/>
            <w:webHidden/>
          </w:rPr>
          <w:t>8</w:t>
        </w:r>
        <w:r>
          <w:rPr>
            <w:noProof/>
            <w:webHidden/>
          </w:rPr>
          <w:fldChar w:fldCharType="end"/>
        </w:r>
      </w:hyperlink>
    </w:p>
    <w:p w14:paraId="753EA18A" w14:textId="29B94FE9" w:rsidR="00E64F22" w:rsidRDefault="00E64F22">
      <w:pPr>
        <w:pStyle w:val="TOC2"/>
        <w:rPr>
          <w:rFonts w:asciiTheme="minorHAnsi" w:hAnsiTheme="minorHAnsi"/>
          <w:noProof/>
          <w:kern w:val="2"/>
          <w:sz w:val="24"/>
          <w:szCs w:val="24"/>
          <w14:ligatures w14:val="standardContextual"/>
        </w:rPr>
      </w:pPr>
      <w:hyperlink w:anchor="_Toc243390962" w:history="1">
        <w:r w:rsidRPr="00F6728A">
          <w:rPr>
            <w:rStyle w:val="Hyperlink"/>
            <w:noProof/>
          </w:rPr>
          <w:t>The amendments</w:t>
        </w:r>
        <w:r>
          <w:rPr>
            <w:noProof/>
            <w:webHidden/>
          </w:rPr>
          <w:tab/>
        </w:r>
        <w:r>
          <w:rPr>
            <w:noProof/>
            <w:webHidden/>
          </w:rPr>
          <w:fldChar w:fldCharType="begin"/>
        </w:r>
        <w:r>
          <w:rPr>
            <w:noProof/>
            <w:webHidden/>
          </w:rPr>
          <w:instrText xml:space="preserve"> PAGEREF _Toc243390962 \h </w:instrText>
        </w:r>
        <w:r>
          <w:rPr>
            <w:noProof/>
            <w:webHidden/>
          </w:rPr>
        </w:r>
        <w:r>
          <w:rPr>
            <w:noProof/>
            <w:webHidden/>
          </w:rPr>
          <w:fldChar w:fldCharType="separate"/>
        </w:r>
        <w:r>
          <w:rPr>
            <w:noProof/>
            <w:webHidden/>
          </w:rPr>
          <w:t>9</w:t>
        </w:r>
        <w:r>
          <w:rPr>
            <w:noProof/>
            <w:webHidden/>
          </w:rPr>
          <w:fldChar w:fldCharType="end"/>
        </w:r>
      </w:hyperlink>
    </w:p>
    <w:p w14:paraId="7EC82377" w14:textId="1494AB08" w:rsidR="00E64F22" w:rsidRDefault="00E64F22">
      <w:pPr>
        <w:pStyle w:val="TOC2"/>
        <w:rPr>
          <w:rFonts w:asciiTheme="minorHAnsi" w:hAnsiTheme="minorHAnsi"/>
          <w:noProof/>
          <w:kern w:val="2"/>
          <w:sz w:val="24"/>
          <w:szCs w:val="24"/>
          <w14:ligatures w14:val="standardContextual"/>
        </w:rPr>
      </w:pPr>
      <w:hyperlink w:anchor="_Toc243390963" w:history="1">
        <w:r w:rsidRPr="00F6728A">
          <w:rPr>
            <w:rStyle w:val="Hyperlink"/>
            <w:noProof/>
          </w:rPr>
          <w:t>Purpose of the review</w:t>
        </w:r>
        <w:r>
          <w:rPr>
            <w:noProof/>
            <w:webHidden/>
          </w:rPr>
          <w:tab/>
        </w:r>
        <w:r>
          <w:rPr>
            <w:noProof/>
            <w:webHidden/>
          </w:rPr>
          <w:fldChar w:fldCharType="begin"/>
        </w:r>
        <w:r>
          <w:rPr>
            <w:noProof/>
            <w:webHidden/>
          </w:rPr>
          <w:instrText xml:space="preserve"> PAGEREF _Toc243390963 \h </w:instrText>
        </w:r>
        <w:r>
          <w:rPr>
            <w:noProof/>
            <w:webHidden/>
          </w:rPr>
        </w:r>
        <w:r>
          <w:rPr>
            <w:noProof/>
            <w:webHidden/>
          </w:rPr>
          <w:fldChar w:fldCharType="separate"/>
        </w:r>
        <w:r>
          <w:rPr>
            <w:noProof/>
            <w:webHidden/>
          </w:rPr>
          <w:t>10</w:t>
        </w:r>
        <w:r>
          <w:rPr>
            <w:noProof/>
            <w:webHidden/>
          </w:rPr>
          <w:fldChar w:fldCharType="end"/>
        </w:r>
      </w:hyperlink>
    </w:p>
    <w:p w14:paraId="5F0581A4" w14:textId="036CE26D" w:rsidR="00E64F22" w:rsidRDefault="00E64F22">
      <w:pPr>
        <w:pStyle w:val="TOC2"/>
        <w:rPr>
          <w:rFonts w:asciiTheme="minorHAnsi" w:hAnsiTheme="minorHAnsi"/>
          <w:noProof/>
          <w:kern w:val="2"/>
          <w:sz w:val="24"/>
          <w:szCs w:val="24"/>
          <w14:ligatures w14:val="standardContextual"/>
        </w:rPr>
      </w:pPr>
      <w:hyperlink w:anchor="_Toc243390964" w:history="1">
        <w:r w:rsidRPr="00F6728A">
          <w:rPr>
            <w:rStyle w:val="Hyperlink"/>
            <w:noProof/>
          </w:rPr>
          <w:t>What it covers</w:t>
        </w:r>
        <w:r>
          <w:rPr>
            <w:noProof/>
            <w:webHidden/>
          </w:rPr>
          <w:tab/>
        </w:r>
        <w:r>
          <w:rPr>
            <w:noProof/>
            <w:webHidden/>
          </w:rPr>
          <w:fldChar w:fldCharType="begin"/>
        </w:r>
        <w:r>
          <w:rPr>
            <w:noProof/>
            <w:webHidden/>
          </w:rPr>
          <w:instrText xml:space="preserve"> PAGEREF _Toc243390964 \h </w:instrText>
        </w:r>
        <w:r>
          <w:rPr>
            <w:noProof/>
            <w:webHidden/>
          </w:rPr>
        </w:r>
        <w:r>
          <w:rPr>
            <w:noProof/>
            <w:webHidden/>
          </w:rPr>
          <w:fldChar w:fldCharType="separate"/>
        </w:r>
        <w:r>
          <w:rPr>
            <w:noProof/>
            <w:webHidden/>
          </w:rPr>
          <w:t>11</w:t>
        </w:r>
        <w:r>
          <w:rPr>
            <w:noProof/>
            <w:webHidden/>
          </w:rPr>
          <w:fldChar w:fldCharType="end"/>
        </w:r>
      </w:hyperlink>
    </w:p>
    <w:p w14:paraId="714B62B1" w14:textId="76ADD189" w:rsidR="00E64F22" w:rsidRDefault="00E64F22">
      <w:pPr>
        <w:pStyle w:val="TOC2"/>
        <w:rPr>
          <w:rFonts w:asciiTheme="minorHAnsi" w:hAnsiTheme="minorHAnsi"/>
          <w:noProof/>
          <w:kern w:val="2"/>
          <w:sz w:val="24"/>
          <w:szCs w:val="24"/>
          <w14:ligatures w14:val="standardContextual"/>
        </w:rPr>
      </w:pPr>
      <w:hyperlink w:anchor="_Toc243390965" w:history="1">
        <w:r w:rsidRPr="00F6728A">
          <w:rPr>
            <w:rStyle w:val="Hyperlink"/>
            <w:noProof/>
          </w:rPr>
          <w:t>What it doesn’t cover</w:t>
        </w:r>
        <w:r>
          <w:rPr>
            <w:noProof/>
            <w:webHidden/>
          </w:rPr>
          <w:tab/>
        </w:r>
        <w:r>
          <w:rPr>
            <w:noProof/>
            <w:webHidden/>
          </w:rPr>
          <w:fldChar w:fldCharType="begin"/>
        </w:r>
        <w:r>
          <w:rPr>
            <w:noProof/>
            <w:webHidden/>
          </w:rPr>
          <w:instrText xml:space="preserve"> PAGEREF _Toc243390965 \h </w:instrText>
        </w:r>
        <w:r>
          <w:rPr>
            <w:noProof/>
            <w:webHidden/>
          </w:rPr>
        </w:r>
        <w:r>
          <w:rPr>
            <w:noProof/>
            <w:webHidden/>
          </w:rPr>
          <w:fldChar w:fldCharType="separate"/>
        </w:r>
        <w:r>
          <w:rPr>
            <w:noProof/>
            <w:webHidden/>
          </w:rPr>
          <w:t>11</w:t>
        </w:r>
        <w:r>
          <w:rPr>
            <w:noProof/>
            <w:webHidden/>
          </w:rPr>
          <w:fldChar w:fldCharType="end"/>
        </w:r>
      </w:hyperlink>
    </w:p>
    <w:p w14:paraId="741612A3" w14:textId="5F47B31E" w:rsidR="00E64F22" w:rsidRDefault="00E64F22">
      <w:pPr>
        <w:pStyle w:val="TOC1"/>
        <w:rPr>
          <w:rFonts w:asciiTheme="minorHAnsi" w:hAnsiTheme="minorHAnsi"/>
          <w:noProof/>
          <w:kern w:val="2"/>
          <w:sz w:val="24"/>
          <w:szCs w:val="24"/>
          <w14:ligatures w14:val="standardContextual"/>
        </w:rPr>
      </w:pPr>
      <w:hyperlink w:anchor="_Toc243390966" w:history="1">
        <w:r w:rsidRPr="00F6728A">
          <w:rPr>
            <w:rStyle w:val="Hyperlink"/>
            <w:noProof/>
          </w:rPr>
          <w:t>What we found</w:t>
        </w:r>
        <w:r>
          <w:rPr>
            <w:noProof/>
            <w:webHidden/>
          </w:rPr>
          <w:tab/>
        </w:r>
        <w:r>
          <w:rPr>
            <w:noProof/>
            <w:webHidden/>
          </w:rPr>
          <w:fldChar w:fldCharType="begin"/>
        </w:r>
        <w:r>
          <w:rPr>
            <w:noProof/>
            <w:webHidden/>
          </w:rPr>
          <w:instrText xml:space="preserve"> PAGEREF _Toc243390966 \h </w:instrText>
        </w:r>
        <w:r>
          <w:rPr>
            <w:noProof/>
            <w:webHidden/>
          </w:rPr>
        </w:r>
        <w:r>
          <w:rPr>
            <w:noProof/>
            <w:webHidden/>
          </w:rPr>
          <w:fldChar w:fldCharType="separate"/>
        </w:r>
        <w:r>
          <w:rPr>
            <w:noProof/>
            <w:webHidden/>
          </w:rPr>
          <w:t>13</w:t>
        </w:r>
        <w:r>
          <w:rPr>
            <w:noProof/>
            <w:webHidden/>
          </w:rPr>
          <w:fldChar w:fldCharType="end"/>
        </w:r>
      </w:hyperlink>
    </w:p>
    <w:p w14:paraId="0DD5FE9D" w14:textId="4F0CC66D" w:rsidR="00E64F22" w:rsidRDefault="00E64F22">
      <w:pPr>
        <w:pStyle w:val="TOC2"/>
        <w:rPr>
          <w:rFonts w:asciiTheme="minorHAnsi" w:hAnsiTheme="minorHAnsi"/>
          <w:noProof/>
          <w:kern w:val="2"/>
          <w:sz w:val="24"/>
          <w:szCs w:val="24"/>
          <w14:ligatures w14:val="standardContextual"/>
        </w:rPr>
      </w:pPr>
      <w:hyperlink w:anchor="_Toc243390967" w:history="1">
        <w:r w:rsidRPr="00F6728A">
          <w:rPr>
            <w:rStyle w:val="Hyperlink"/>
            <w:noProof/>
          </w:rPr>
          <w:t>Overall findings</w:t>
        </w:r>
        <w:r>
          <w:rPr>
            <w:noProof/>
            <w:webHidden/>
          </w:rPr>
          <w:tab/>
        </w:r>
        <w:r>
          <w:rPr>
            <w:noProof/>
            <w:webHidden/>
          </w:rPr>
          <w:fldChar w:fldCharType="begin"/>
        </w:r>
        <w:r>
          <w:rPr>
            <w:noProof/>
            <w:webHidden/>
          </w:rPr>
          <w:instrText xml:space="preserve"> PAGEREF _Toc243390967 \h </w:instrText>
        </w:r>
        <w:r>
          <w:rPr>
            <w:noProof/>
            <w:webHidden/>
          </w:rPr>
        </w:r>
        <w:r>
          <w:rPr>
            <w:noProof/>
            <w:webHidden/>
          </w:rPr>
          <w:fldChar w:fldCharType="separate"/>
        </w:r>
        <w:r>
          <w:rPr>
            <w:noProof/>
            <w:webHidden/>
          </w:rPr>
          <w:t>13</w:t>
        </w:r>
        <w:r>
          <w:rPr>
            <w:noProof/>
            <w:webHidden/>
          </w:rPr>
          <w:fldChar w:fldCharType="end"/>
        </w:r>
      </w:hyperlink>
    </w:p>
    <w:p w14:paraId="65958933" w14:textId="0442F3B7" w:rsidR="00E64F22" w:rsidRDefault="00E64F22">
      <w:pPr>
        <w:pStyle w:val="TOC2"/>
        <w:rPr>
          <w:rFonts w:asciiTheme="minorHAnsi" w:hAnsiTheme="minorHAnsi"/>
          <w:noProof/>
          <w:kern w:val="2"/>
          <w:sz w:val="24"/>
          <w:szCs w:val="24"/>
          <w14:ligatures w14:val="standardContextual"/>
        </w:rPr>
      </w:pPr>
      <w:hyperlink w:anchor="_Toc243390968" w:history="1">
        <w:r w:rsidRPr="00F6728A">
          <w:rPr>
            <w:rStyle w:val="Hyperlink"/>
            <w:noProof/>
          </w:rPr>
          <w:t>Set up of the process</w:t>
        </w:r>
        <w:r>
          <w:rPr>
            <w:noProof/>
            <w:webHidden/>
          </w:rPr>
          <w:tab/>
        </w:r>
        <w:r>
          <w:rPr>
            <w:noProof/>
            <w:webHidden/>
          </w:rPr>
          <w:fldChar w:fldCharType="begin"/>
        </w:r>
        <w:r>
          <w:rPr>
            <w:noProof/>
            <w:webHidden/>
          </w:rPr>
          <w:instrText xml:space="preserve"> PAGEREF _Toc243390968 \h </w:instrText>
        </w:r>
        <w:r>
          <w:rPr>
            <w:noProof/>
            <w:webHidden/>
          </w:rPr>
        </w:r>
        <w:r>
          <w:rPr>
            <w:noProof/>
            <w:webHidden/>
          </w:rPr>
          <w:fldChar w:fldCharType="separate"/>
        </w:r>
        <w:r>
          <w:rPr>
            <w:noProof/>
            <w:webHidden/>
          </w:rPr>
          <w:t>14</w:t>
        </w:r>
        <w:r>
          <w:rPr>
            <w:noProof/>
            <w:webHidden/>
          </w:rPr>
          <w:fldChar w:fldCharType="end"/>
        </w:r>
      </w:hyperlink>
    </w:p>
    <w:p w14:paraId="34BD6443" w14:textId="00483754" w:rsidR="00E64F22" w:rsidRDefault="00E64F22">
      <w:pPr>
        <w:pStyle w:val="TOC2"/>
        <w:rPr>
          <w:rFonts w:asciiTheme="minorHAnsi" w:hAnsiTheme="minorHAnsi"/>
          <w:noProof/>
          <w:kern w:val="2"/>
          <w:sz w:val="24"/>
          <w:szCs w:val="24"/>
          <w14:ligatures w14:val="standardContextual"/>
        </w:rPr>
      </w:pPr>
      <w:hyperlink w:anchor="_Toc243390969" w:history="1">
        <w:r w:rsidRPr="00F6728A">
          <w:rPr>
            <w:rStyle w:val="Hyperlink"/>
            <w:noProof/>
          </w:rPr>
          <w:t>Operation</w:t>
        </w:r>
        <w:r>
          <w:rPr>
            <w:noProof/>
            <w:webHidden/>
          </w:rPr>
          <w:tab/>
        </w:r>
        <w:r>
          <w:rPr>
            <w:noProof/>
            <w:webHidden/>
          </w:rPr>
          <w:fldChar w:fldCharType="begin"/>
        </w:r>
        <w:r>
          <w:rPr>
            <w:noProof/>
            <w:webHidden/>
          </w:rPr>
          <w:instrText xml:space="preserve"> PAGEREF _Toc243390969 \h </w:instrText>
        </w:r>
        <w:r>
          <w:rPr>
            <w:noProof/>
            <w:webHidden/>
          </w:rPr>
        </w:r>
        <w:r>
          <w:rPr>
            <w:noProof/>
            <w:webHidden/>
          </w:rPr>
          <w:fldChar w:fldCharType="separate"/>
        </w:r>
        <w:r>
          <w:rPr>
            <w:noProof/>
            <w:webHidden/>
          </w:rPr>
          <w:t>14</w:t>
        </w:r>
        <w:r>
          <w:rPr>
            <w:noProof/>
            <w:webHidden/>
          </w:rPr>
          <w:fldChar w:fldCharType="end"/>
        </w:r>
      </w:hyperlink>
    </w:p>
    <w:p w14:paraId="60BC260B" w14:textId="43CC155F" w:rsidR="00E64F22" w:rsidRDefault="00E64F22">
      <w:pPr>
        <w:pStyle w:val="TOC2"/>
        <w:rPr>
          <w:rFonts w:asciiTheme="minorHAnsi" w:hAnsiTheme="minorHAnsi"/>
          <w:noProof/>
          <w:kern w:val="2"/>
          <w:sz w:val="24"/>
          <w:szCs w:val="24"/>
          <w14:ligatures w14:val="standardContextual"/>
        </w:rPr>
      </w:pPr>
      <w:hyperlink w:anchor="_Toc243390970" w:history="1">
        <w:r w:rsidRPr="00F6728A">
          <w:rPr>
            <w:rStyle w:val="Hyperlink"/>
            <w:noProof/>
          </w:rPr>
          <w:t>Impact</w:t>
        </w:r>
        <w:r>
          <w:rPr>
            <w:noProof/>
            <w:webHidden/>
          </w:rPr>
          <w:tab/>
        </w:r>
        <w:r>
          <w:rPr>
            <w:noProof/>
            <w:webHidden/>
          </w:rPr>
          <w:fldChar w:fldCharType="begin"/>
        </w:r>
        <w:r>
          <w:rPr>
            <w:noProof/>
            <w:webHidden/>
          </w:rPr>
          <w:instrText xml:space="preserve"> PAGEREF _Toc243390970 \h </w:instrText>
        </w:r>
        <w:r>
          <w:rPr>
            <w:noProof/>
            <w:webHidden/>
          </w:rPr>
        </w:r>
        <w:r>
          <w:rPr>
            <w:noProof/>
            <w:webHidden/>
          </w:rPr>
          <w:fldChar w:fldCharType="separate"/>
        </w:r>
        <w:r>
          <w:rPr>
            <w:noProof/>
            <w:webHidden/>
          </w:rPr>
          <w:t>23</w:t>
        </w:r>
        <w:r>
          <w:rPr>
            <w:noProof/>
            <w:webHidden/>
          </w:rPr>
          <w:fldChar w:fldCharType="end"/>
        </w:r>
      </w:hyperlink>
    </w:p>
    <w:p w14:paraId="2D0C6DAE" w14:textId="0DA4AA55" w:rsidR="00E64F22" w:rsidRDefault="00E64F22">
      <w:pPr>
        <w:pStyle w:val="TOC2"/>
        <w:rPr>
          <w:rFonts w:asciiTheme="minorHAnsi" w:hAnsiTheme="minorHAnsi"/>
          <w:noProof/>
          <w:kern w:val="2"/>
          <w:sz w:val="24"/>
          <w:szCs w:val="24"/>
          <w14:ligatures w14:val="standardContextual"/>
        </w:rPr>
      </w:pPr>
      <w:hyperlink w:anchor="_Toc243390971" w:history="1">
        <w:r w:rsidRPr="00F6728A">
          <w:rPr>
            <w:rStyle w:val="Hyperlink"/>
            <w:noProof/>
          </w:rPr>
          <w:t>Future reviews</w:t>
        </w:r>
        <w:r>
          <w:rPr>
            <w:noProof/>
            <w:webHidden/>
          </w:rPr>
          <w:tab/>
        </w:r>
        <w:r>
          <w:rPr>
            <w:noProof/>
            <w:webHidden/>
          </w:rPr>
          <w:fldChar w:fldCharType="begin"/>
        </w:r>
        <w:r>
          <w:rPr>
            <w:noProof/>
            <w:webHidden/>
          </w:rPr>
          <w:instrText xml:space="preserve"> PAGEREF _Toc243390971 \h </w:instrText>
        </w:r>
        <w:r>
          <w:rPr>
            <w:noProof/>
            <w:webHidden/>
          </w:rPr>
        </w:r>
        <w:r>
          <w:rPr>
            <w:noProof/>
            <w:webHidden/>
          </w:rPr>
          <w:fldChar w:fldCharType="separate"/>
        </w:r>
        <w:r>
          <w:rPr>
            <w:noProof/>
            <w:webHidden/>
          </w:rPr>
          <w:t>25</w:t>
        </w:r>
        <w:r>
          <w:rPr>
            <w:noProof/>
            <w:webHidden/>
          </w:rPr>
          <w:fldChar w:fldCharType="end"/>
        </w:r>
      </w:hyperlink>
    </w:p>
    <w:p w14:paraId="50D88573" w14:textId="58F45105" w:rsidR="00E64F22" w:rsidRDefault="00E64F22">
      <w:pPr>
        <w:pStyle w:val="TOC1"/>
        <w:rPr>
          <w:rFonts w:asciiTheme="minorHAnsi" w:hAnsiTheme="minorHAnsi"/>
          <w:noProof/>
          <w:kern w:val="2"/>
          <w:sz w:val="24"/>
          <w:szCs w:val="24"/>
          <w14:ligatures w14:val="standardContextual"/>
        </w:rPr>
      </w:pPr>
      <w:hyperlink w:anchor="_Toc243390972" w:history="1">
        <w:r w:rsidRPr="00F6728A">
          <w:rPr>
            <w:rStyle w:val="Hyperlink"/>
            <w:noProof/>
          </w:rPr>
          <w:t>How we did it</w:t>
        </w:r>
        <w:r>
          <w:rPr>
            <w:noProof/>
            <w:webHidden/>
          </w:rPr>
          <w:tab/>
        </w:r>
        <w:r>
          <w:rPr>
            <w:noProof/>
            <w:webHidden/>
          </w:rPr>
          <w:fldChar w:fldCharType="begin"/>
        </w:r>
        <w:r>
          <w:rPr>
            <w:noProof/>
            <w:webHidden/>
          </w:rPr>
          <w:instrText xml:space="preserve"> PAGEREF _Toc243390972 \h </w:instrText>
        </w:r>
        <w:r>
          <w:rPr>
            <w:noProof/>
            <w:webHidden/>
          </w:rPr>
        </w:r>
        <w:r>
          <w:rPr>
            <w:noProof/>
            <w:webHidden/>
          </w:rPr>
          <w:fldChar w:fldCharType="separate"/>
        </w:r>
        <w:r>
          <w:rPr>
            <w:noProof/>
            <w:webHidden/>
          </w:rPr>
          <w:t>26</w:t>
        </w:r>
        <w:r>
          <w:rPr>
            <w:noProof/>
            <w:webHidden/>
          </w:rPr>
          <w:fldChar w:fldCharType="end"/>
        </w:r>
      </w:hyperlink>
    </w:p>
    <w:p w14:paraId="1D84736E" w14:textId="1DE29056" w:rsidR="00E64F22" w:rsidRDefault="00E64F22">
      <w:pPr>
        <w:pStyle w:val="TOC2"/>
        <w:rPr>
          <w:rFonts w:asciiTheme="minorHAnsi" w:hAnsiTheme="minorHAnsi"/>
          <w:noProof/>
          <w:kern w:val="2"/>
          <w:sz w:val="24"/>
          <w:szCs w:val="24"/>
          <w14:ligatures w14:val="standardContextual"/>
        </w:rPr>
      </w:pPr>
      <w:hyperlink w:anchor="_Toc243390973" w:history="1">
        <w:r w:rsidRPr="00F6728A">
          <w:rPr>
            <w:rStyle w:val="Hyperlink"/>
            <w:noProof/>
          </w:rPr>
          <w:t>Data analysis</w:t>
        </w:r>
        <w:r>
          <w:rPr>
            <w:noProof/>
            <w:webHidden/>
          </w:rPr>
          <w:tab/>
        </w:r>
        <w:r>
          <w:rPr>
            <w:noProof/>
            <w:webHidden/>
          </w:rPr>
          <w:fldChar w:fldCharType="begin"/>
        </w:r>
        <w:r>
          <w:rPr>
            <w:noProof/>
            <w:webHidden/>
          </w:rPr>
          <w:instrText xml:space="preserve"> PAGEREF _Toc243390973 \h </w:instrText>
        </w:r>
        <w:r>
          <w:rPr>
            <w:noProof/>
            <w:webHidden/>
          </w:rPr>
        </w:r>
        <w:r>
          <w:rPr>
            <w:noProof/>
            <w:webHidden/>
          </w:rPr>
          <w:fldChar w:fldCharType="separate"/>
        </w:r>
        <w:r>
          <w:rPr>
            <w:noProof/>
            <w:webHidden/>
          </w:rPr>
          <w:t>26</w:t>
        </w:r>
        <w:r>
          <w:rPr>
            <w:noProof/>
            <w:webHidden/>
          </w:rPr>
          <w:fldChar w:fldCharType="end"/>
        </w:r>
      </w:hyperlink>
    </w:p>
    <w:p w14:paraId="7D4D16F4" w14:textId="6EE7649A" w:rsidR="00E64F22" w:rsidRDefault="00E64F22">
      <w:pPr>
        <w:pStyle w:val="TOC2"/>
        <w:rPr>
          <w:rFonts w:asciiTheme="minorHAnsi" w:hAnsiTheme="minorHAnsi"/>
          <w:noProof/>
          <w:kern w:val="2"/>
          <w:sz w:val="24"/>
          <w:szCs w:val="24"/>
          <w14:ligatures w14:val="standardContextual"/>
        </w:rPr>
      </w:pPr>
      <w:hyperlink w:anchor="_Toc243390974" w:history="1">
        <w:r w:rsidRPr="00F6728A">
          <w:rPr>
            <w:rStyle w:val="Hyperlink"/>
            <w:noProof/>
          </w:rPr>
          <w:t>Governance</w:t>
        </w:r>
        <w:r>
          <w:rPr>
            <w:noProof/>
            <w:webHidden/>
          </w:rPr>
          <w:tab/>
        </w:r>
        <w:r>
          <w:rPr>
            <w:noProof/>
            <w:webHidden/>
          </w:rPr>
          <w:fldChar w:fldCharType="begin"/>
        </w:r>
        <w:r>
          <w:rPr>
            <w:noProof/>
            <w:webHidden/>
          </w:rPr>
          <w:instrText xml:space="preserve"> PAGEREF _Toc243390974 \h </w:instrText>
        </w:r>
        <w:r>
          <w:rPr>
            <w:noProof/>
            <w:webHidden/>
          </w:rPr>
        </w:r>
        <w:r>
          <w:rPr>
            <w:noProof/>
            <w:webHidden/>
          </w:rPr>
          <w:fldChar w:fldCharType="separate"/>
        </w:r>
        <w:r>
          <w:rPr>
            <w:noProof/>
            <w:webHidden/>
          </w:rPr>
          <w:t>26</w:t>
        </w:r>
        <w:r>
          <w:rPr>
            <w:noProof/>
            <w:webHidden/>
          </w:rPr>
          <w:fldChar w:fldCharType="end"/>
        </w:r>
      </w:hyperlink>
    </w:p>
    <w:p w14:paraId="1176803C" w14:textId="55CFB52D" w:rsidR="00E64F22" w:rsidRDefault="00E64F22">
      <w:pPr>
        <w:pStyle w:val="TOC1"/>
        <w:rPr>
          <w:rFonts w:asciiTheme="minorHAnsi" w:hAnsiTheme="minorHAnsi"/>
          <w:noProof/>
          <w:kern w:val="2"/>
          <w:sz w:val="24"/>
          <w:szCs w:val="24"/>
          <w14:ligatures w14:val="standardContextual"/>
        </w:rPr>
      </w:pPr>
      <w:hyperlink w:anchor="_Toc243390975" w:history="1">
        <w:r w:rsidRPr="00F6728A">
          <w:rPr>
            <w:rStyle w:val="Hyperlink"/>
            <w:noProof/>
          </w:rPr>
          <w:t>References</w:t>
        </w:r>
        <w:r>
          <w:rPr>
            <w:noProof/>
            <w:webHidden/>
          </w:rPr>
          <w:tab/>
        </w:r>
        <w:r>
          <w:rPr>
            <w:noProof/>
            <w:webHidden/>
          </w:rPr>
          <w:fldChar w:fldCharType="begin"/>
        </w:r>
        <w:r>
          <w:rPr>
            <w:noProof/>
            <w:webHidden/>
          </w:rPr>
          <w:instrText xml:space="preserve"> PAGEREF _Toc243390975 \h </w:instrText>
        </w:r>
        <w:r>
          <w:rPr>
            <w:noProof/>
            <w:webHidden/>
          </w:rPr>
        </w:r>
        <w:r>
          <w:rPr>
            <w:noProof/>
            <w:webHidden/>
          </w:rPr>
          <w:fldChar w:fldCharType="separate"/>
        </w:r>
        <w:r>
          <w:rPr>
            <w:noProof/>
            <w:webHidden/>
          </w:rPr>
          <w:t>27</w:t>
        </w:r>
        <w:r>
          <w:rPr>
            <w:noProof/>
            <w:webHidden/>
          </w:rPr>
          <w:fldChar w:fldCharType="end"/>
        </w:r>
      </w:hyperlink>
    </w:p>
    <w:p w14:paraId="4D7CE258" w14:textId="0A223F5D" w:rsidR="0080531E" w:rsidRPr="006B77BB" w:rsidRDefault="00775F57" w:rsidP="002B4778">
      <w:pPr>
        <w:pStyle w:val="Glossary"/>
      </w:pPr>
      <w:r w:rsidRPr="006B77BB">
        <w:rPr>
          <w:color w:val="0092CF"/>
        </w:rPr>
        <w:fldChar w:fldCharType="end"/>
      </w:r>
    </w:p>
    <w:p w14:paraId="4B04308C" w14:textId="77777777" w:rsidR="00796A6F" w:rsidRPr="00554B30" w:rsidRDefault="00796A6F" w:rsidP="00554B30">
      <w:r w:rsidRPr="00554B30">
        <w:br w:type="page"/>
      </w:r>
    </w:p>
    <w:p w14:paraId="7AC737E2" w14:textId="77777777" w:rsidR="00532334" w:rsidRPr="006B77BB" w:rsidRDefault="00532334" w:rsidP="00585FD0">
      <w:pPr>
        <w:pStyle w:val="Heading"/>
      </w:pPr>
      <w:r w:rsidRPr="006B77BB">
        <w:lastRenderedPageBreak/>
        <w:t>Tables</w:t>
      </w:r>
    </w:p>
    <w:p w14:paraId="5048B167" w14:textId="294DD476" w:rsidR="00E64F22" w:rsidRDefault="004943C2">
      <w:pPr>
        <w:pStyle w:val="TableofFigures"/>
        <w:tabs>
          <w:tab w:val="right" w:pos="8495"/>
        </w:tabs>
        <w:rPr>
          <w:rFonts w:asciiTheme="minorHAnsi" w:hAnsiTheme="minorHAnsi"/>
          <w:noProof/>
          <w:kern w:val="2"/>
          <w:sz w:val="24"/>
          <w:szCs w:val="24"/>
          <w14:ligatures w14:val="standardContextual"/>
        </w:rPr>
      </w:pPr>
      <w:r w:rsidRPr="006B77BB">
        <w:fldChar w:fldCharType="begin"/>
      </w:r>
      <w:r w:rsidRPr="006B77BB">
        <w:instrText xml:space="preserve"> TOC \h \z \t "Table heading" \c </w:instrText>
      </w:r>
      <w:r w:rsidRPr="006B77BB">
        <w:fldChar w:fldCharType="separate"/>
      </w:r>
      <w:hyperlink w:anchor="_Toc243390976" w:history="1">
        <w:r w:rsidR="00E64F22" w:rsidRPr="00624898">
          <w:rPr>
            <w:rStyle w:val="Hyperlink"/>
            <w:noProof/>
          </w:rPr>
          <w:t>Table 1:</w:t>
        </w:r>
        <w:r w:rsidR="00E64F22">
          <w:rPr>
            <w:rFonts w:asciiTheme="minorHAnsi" w:hAnsiTheme="minorHAnsi"/>
            <w:noProof/>
            <w:kern w:val="2"/>
            <w:sz w:val="24"/>
            <w:szCs w:val="24"/>
            <w14:ligatures w14:val="standardContextual"/>
          </w:rPr>
          <w:tab/>
        </w:r>
        <w:r w:rsidR="00E64F22" w:rsidRPr="00624898">
          <w:rPr>
            <w:rStyle w:val="Hyperlink"/>
            <w:noProof/>
          </w:rPr>
          <w:t>Actual volumes compared to original volume forecasts</w:t>
        </w:r>
        <w:r w:rsidR="00E64F22">
          <w:rPr>
            <w:noProof/>
            <w:webHidden/>
          </w:rPr>
          <w:tab/>
        </w:r>
        <w:r w:rsidR="00E64F22">
          <w:rPr>
            <w:noProof/>
            <w:webHidden/>
          </w:rPr>
          <w:fldChar w:fldCharType="begin"/>
        </w:r>
        <w:r w:rsidR="00E64F22">
          <w:rPr>
            <w:noProof/>
            <w:webHidden/>
          </w:rPr>
          <w:instrText xml:space="preserve"> PAGEREF _Toc243390976 \h </w:instrText>
        </w:r>
        <w:r w:rsidR="00E64F22">
          <w:rPr>
            <w:noProof/>
            <w:webHidden/>
          </w:rPr>
        </w:r>
        <w:r w:rsidR="00E64F22">
          <w:rPr>
            <w:noProof/>
            <w:webHidden/>
          </w:rPr>
          <w:fldChar w:fldCharType="separate"/>
        </w:r>
        <w:r w:rsidR="00E64F22">
          <w:rPr>
            <w:noProof/>
            <w:webHidden/>
          </w:rPr>
          <w:t>19</w:t>
        </w:r>
        <w:r w:rsidR="00E64F22">
          <w:rPr>
            <w:noProof/>
            <w:webHidden/>
          </w:rPr>
          <w:fldChar w:fldCharType="end"/>
        </w:r>
      </w:hyperlink>
    </w:p>
    <w:p w14:paraId="0FCAABD7" w14:textId="0C0EF8F0" w:rsidR="00E64F22" w:rsidRDefault="00E64F22">
      <w:pPr>
        <w:pStyle w:val="TableofFigures"/>
        <w:tabs>
          <w:tab w:val="right" w:pos="8495"/>
        </w:tabs>
        <w:rPr>
          <w:rFonts w:asciiTheme="minorHAnsi" w:hAnsiTheme="minorHAnsi"/>
          <w:noProof/>
          <w:kern w:val="2"/>
          <w:sz w:val="24"/>
          <w:szCs w:val="24"/>
          <w14:ligatures w14:val="standardContextual"/>
        </w:rPr>
      </w:pPr>
      <w:hyperlink w:anchor="_Toc243390977" w:history="1">
        <w:r w:rsidRPr="00624898">
          <w:rPr>
            <w:rStyle w:val="Hyperlink"/>
            <w:noProof/>
          </w:rPr>
          <w:t>Table 2:</w:t>
        </w:r>
        <w:r>
          <w:rPr>
            <w:rFonts w:asciiTheme="minorHAnsi" w:hAnsiTheme="minorHAnsi"/>
            <w:noProof/>
            <w:kern w:val="2"/>
            <w:sz w:val="24"/>
            <w:szCs w:val="24"/>
            <w14:ligatures w14:val="standardContextual"/>
          </w:rPr>
          <w:tab/>
        </w:r>
        <w:r w:rsidRPr="00624898">
          <w:rPr>
            <w:rStyle w:val="Hyperlink"/>
            <w:noProof/>
          </w:rPr>
          <w:t>Comparison of Fast-track Approvals speed of processing with standard RMA timeframes</w:t>
        </w:r>
        <w:r>
          <w:rPr>
            <w:noProof/>
            <w:webHidden/>
          </w:rPr>
          <w:tab/>
        </w:r>
        <w:r>
          <w:rPr>
            <w:noProof/>
            <w:webHidden/>
          </w:rPr>
          <w:fldChar w:fldCharType="begin"/>
        </w:r>
        <w:r>
          <w:rPr>
            <w:noProof/>
            <w:webHidden/>
          </w:rPr>
          <w:instrText xml:space="preserve"> PAGEREF _Toc243390977 \h </w:instrText>
        </w:r>
        <w:r>
          <w:rPr>
            <w:noProof/>
            <w:webHidden/>
          </w:rPr>
        </w:r>
        <w:r>
          <w:rPr>
            <w:noProof/>
            <w:webHidden/>
          </w:rPr>
          <w:fldChar w:fldCharType="separate"/>
        </w:r>
        <w:r>
          <w:rPr>
            <w:noProof/>
            <w:webHidden/>
          </w:rPr>
          <w:t>21</w:t>
        </w:r>
        <w:r>
          <w:rPr>
            <w:noProof/>
            <w:webHidden/>
          </w:rPr>
          <w:fldChar w:fldCharType="end"/>
        </w:r>
      </w:hyperlink>
    </w:p>
    <w:p w14:paraId="6D2F0E66" w14:textId="45108117" w:rsidR="00E64F22" w:rsidRDefault="00E64F22">
      <w:pPr>
        <w:pStyle w:val="TableofFigures"/>
        <w:tabs>
          <w:tab w:val="right" w:pos="8495"/>
        </w:tabs>
        <w:rPr>
          <w:rFonts w:asciiTheme="minorHAnsi" w:hAnsiTheme="minorHAnsi"/>
          <w:noProof/>
          <w:kern w:val="2"/>
          <w:sz w:val="24"/>
          <w:szCs w:val="24"/>
          <w14:ligatures w14:val="standardContextual"/>
        </w:rPr>
      </w:pPr>
      <w:hyperlink w:anchor="_Toc243390978" w:history="1">
        <w:r w:rsidRPr="00624898">
          <w:rPr>
            <w:rStyle w:val="Hyperlink"/>
            <w:noProof/>
          </w:rPr>
          <w:t>Table 3:</w:t>
        </w:r>
        <w:r>
          <w:rPr>
            <w:rFonts w:asciiTheme="minorHAnsi" w:hAnsiTheme="minorHAnsi"/>
            <w:noProof/>
            <w:kern w:val="2"/>
            <w:sz w:val="24"/>
            <w:szCs w:val="24"/>
            <w14:ligatures w14:val="standardContextual"/>
          </w:rPr>
          <w:tab/>
        </w:r>
        <w:r w:rsidRPr="00624898">
          <w:rPr>
            <w:rStyle w:val="Hyperlink"/>
            <w:noProof/>
          </w:rPr>
          <w:t>Summary of changes introduced in the Amendment Act</w:t>
        </w:r>
        <w:r>
          <w:rPr>
            <w:noProof/>
            <w:webHidden/>
          </w:rPr>
          <w:tab/>
        </w:r>
        <w:r>
          <w:rPr>
            <w:noProof/>
            <w:webHidden/>
          </w:rPr>
          <w:fldChar w:fldCharType="begin"/>
        </w:r>
        <w:r>
          <w:rPr>
            <w:noProof/>
            <w:webHidden/>
          </w:rPr>
          <w:instrText xml:space="preserve"> PAGEREF _Toc243390978 \h </w:instrText>
        </w:r>
        <w:r>
          <w:rPr>
            <w:noProof/>
            <w:webHidden/>
          </w:rPr>
        </w:r>
        <w:r>
          <w:rPr>
            <w:noProof/>
            <w:webHidden/>
          </w:rPr>
          <w:fldChar w:fldCharType="separate"/>
        </w:r>
        <w:r>
          <w:rPr>
            <w:noProof/>
            <w:webHidden/>
          </w:rPr>
          <w:t>24</w:t>
        </w:r>
        <w:r>
          <w:rPr>
            <w:noProof/>
            <w:webHidden/>
          </w:rPr>
          <w:fldChar w:fldCharType="end"/>
        </w:r>
      </w:hyperlink>
    </w:p>
    <w:p w14:paraId="7185E930" w14:textId="41486135" w:rsidR="00532334" w:rsidRPr="006B77BB" w:rsidRDefault="004943C2" w:rsidP="00D51469">
      <w:pPr>
        <w:pStyle w:val="BodyText"/>
      </w:pPr>
      <w:r w:rsidRPr="006B77BB">
        <w:fldChar w:fldCharType="end"/>
      </w:r>
    </w:p>
    <w:p w14:paraId="394FB84B" w14:textId="77777777" w:rsidR="00532334" w:rsidRPr="006B77BB" w:rsidRDefault="00532334" w:rsidP="004B5BDD"/>
    <w:p w14:paraId="425DF7C7" w14:textId="77777777" w:rsidR="00532334" w:rsidRPr="006B77BB" w:rsidRDefault="00B51610" w:rsidP="00585FD0">
      <w:pPr>
        <w:pStyle w:val="Heading"/>
      </w:pPr>
      <w:r w:rsidRPr="006B77BB">
        <w:t>Figure</w:t>
      </w:r>
      <w:r w:rsidR="00532334" w:rsidRPr="006B77BB">
        <w:t>s</w:t>
      </w:r>
    </w:p>
    <w:p w14:paraId="1B645A1F" w14:textId="446E5549" w:rsidR="00E64F22" w:rsidRDefault="004943C2">
      <w:pPr>
        <w:pStyle w:val="TableofFigures"/>
        <w:tabs>
          <w:tab w:val="right" w:pos="8495"/>
        </w:tabs>
        <w:rPr>
          <w:rFonts w:asciiTheme="minorHAnsi" w:hAnsiTheme="minorHAnsi"/>
          <w:noProof/>
          <w:kern w:val="2"/>
          <w:sz w:val="24"/>
          <w:szCs w:val="24"/>
          <w14:ligatures w14:val="standardContextual"/>
        </w:rPr>
      </w:pPr>
      <w:r w:rsidRPr="006B77BB">
        <w:fldChar w:fldCharType="begin"/>
      </w:r>
      <w:r w:rsidRPr="006B77BB">
        <w:instrText xml:space="preserve"> TOC \h \z \t "Figure heading" \c </w:instrText>
      </w:r>
      <w:r w:rsidRPr="006B77BB">
        <w:fldChar w:fldCharType="separate"/>
      </w:r>
      <w:hyperlink w:anchor="_Toc243390979" w:history="1">
        <w:r w:rsidR="00E64F22" w:rsidRPr="00536796">
          <w:rPr>
            <w:rStyle w:val="Hyperlink"/>
            <w:rFonts w:eastAsiaTheme="majorEastAsia"/>
            <w:noProof/>
          </w:rPr>
          <w:t>Figure 1:</w:t>
        </w:r>
        <w:r w:rsidR="00E64F22">
          <w:rPr>
            <w:rFonts w:asciiTheme="minorHAnsi" w:hAnsiTheme="minorHAnsi"/>
            <w:noProof/>
            <w:kern w:val="2"/>
            <w:sz w:val="24"/>
            <w:szCs w:val="24"/>
            <w14:ligatures w14:val="standardContextual"/>
          </w:rPr>
          <w:tab/>
        </w:r>
        <w:r w:rsidR="00E64F22" w:rsidRPr="00536796">
          <w:rPr>
            <w:rStyle w:val="Hyperlink"/>
            <w:rFonts w:eastAsiaTheme="majorEastAsia"/>
            <w:noProof/>
          </w:rPr>
          <w:t>Fast-track at a glance</w:t>
        </w:r>
        <w:r w:rsidR="00E64F22">
          <w:rPr>
            <w:noProof/>
            <w:webHidden/>
          </w:rPr>
          <w:tab/>
        </w:r>
        <w:r w:rsidR="00E64F22">
          <w:rPr>
            <w:noProof/>
            <w:webHidden/>
          </w:rPr>
          <w:fldChar w:fldCharType="begin"/>
        </w:r>
        <w:r w:rsidR="00E64F22">
          <w:rPr>
            <w:noProof/>
            <w:webHidden/>
          </w:rPr>
          <w:instrText xml:space="preserve"> PAGEREF _Toc243390979 \h </w:instrText>
        </w:r>
        <w:r w:rsidR="00E64F22">
          <w:rPr>
            <w:noProof/>
            <w:webHidden/>
          </w:rPr>
        </w:r>
        <w:r w:rsidR="00E64F22">
          <w:rPr>
            <w:noProof/>
            <w:webHidden/>
          </w:rPr>
          <w:fldChar w:fldCharType="separate"/>
        </w:r>
        <w:r w:rsidR="00E64F22">
          <w:rPr>
            <w:noProof/>
            <w:webHidden/>
          </w:rPr>
          <w:t>6</w:t>
        </w:r>
        <w:r w:rsidR="00E64F22">
          <w:rPr>
            <w:noProof/>
            <w:webHidden/>
          </w:rPr>
          <w:fldChar w:fldCharType="end"/>
        </w:r>
      </w:hyperlink>
    </w:p>
    <w:p w14:paraId="73E212D4" w14:textId="16B4E7BB" w:rsidR="00E64F22" w:rsidRDefault="00E64F22">
      <w:pPr>
        <w:pStyle w:val="TableofFigures"/>
        <w:tabs>
          <w:tab w:val="right" w:pos="8495"/>
        </w:tabs>
        <w:rPr>
          <w:rFonts w:asciiTheme="minorHAnsi" w:hAnsiTheme="minorHAnsi"/>
          <w:noProof/>
          <w:kern w:val="2"/>
          <w:sz w:val="24"/>
          <w:szCs w:val="24"/>
          <w14:ligatures w14:val="standardContextual"/>
        </w:rPr>
      </w:pPr>
      <w:hyperlink w:anchor="_Toc243390980" w:history="1">
        <w:r w:rsidRPr="00536796">
          <w:rPr>
            <w:rStyle w:val="Hyperlink"/>
            <w:noProof/>
          </w:rPr>
          <w:t>Figure 2:</w:t>
        </w:r>
        <w:r>
          <w:rPr>
            <w:rFonts w:asciiTheme="minorHAnsi" w:hAnsiTheme="minorHAnsi"/>
            <w:noProof/>
            <w:kern w:val="2"/>
            <w:sz w:val="24"/>
            <w:szCs w:val="24"/>
            <w14:ligatures w14:val="standardContextual"/>
          </w:rPr>
          <w:tab/>
        </w:r>
        <w:r w:rsidRPr="00536796">
          <w:rPr>
            <w:rStyle w:val="Hyperlink"/>
            <w:noProof/>
          </w:rPr>
          <w:t xml:space="preserve"> Geographical distribution of applications</w:t>
        </w:r>
        <w:r>
          <w:rPr>
            <w:noProof/>
            <w:webHidden/>
          </w:rPr>
          <w:tab/>
        </w:r>
        <w:r>
          <w:rPr>
            <w:noProof/>
            <w:webHidden/>
          </w:rPr>
          <w:fldChar w:fldCharType="begin"/>
        </w:r>
        <w:r>
          <w:rPr>
            <w:noProof/>
            <w:webHidden/>
          </w:rPr>
          <w:instrText xml:space="preserve"> PAGEREF _Toc243390980 \h </w:instrText>
        </w:r>
        <w:r>
          <w:rPr>
            <w:noProof/>
            <w:webHidden/>
          </w:rPr>
        </w:r>
        <w:r>
          <w:rPr>
            <w:noProof/>
            <w:webHidden/>
          </w:rPr>
          <w:fldChar w:fldCharType="separate"/>
        </w:r>
        <w:r>
          <w:rPr>
            <w:noProof/>
            <w:webHidden/>
          </w:rPr>
          <w:t>15</w:t>
        </w:r>
        <w:r>
          <w:rPr>
            <w:noProof/>
            <w:webHidden/>
          </w:rPr>
          <w:fldChar w:fldCharType="end"/>
        </w:r>
      </w:hyperlink>
    </w:p>
    <w:p w14:paraId="42F9385D" w14:textId="442AF131" w:rsidR="00E64F22" w:rsidRDefault="00E64F22">
      <w:pPr>
        <w:pStyle w:val="TableofFigures"/>
        <w:tabs>
          <w:tab w:val="right" w:pos="8495"/>
        </w:tabs>
        <w:rPr>
          <w:rFonts w:asciiTheme="minorHAnsi" w:hAnsiTheme="minorHAnsi"/>
          <w:noProof/>
          <w:kern w:val="2"/>
          <w:sz w:val="24"/>
          <w:szCs w:val="24"/>
          <w14:ligatures w14:val="standardContextual"/>
        </w:rPr>
      </w:pPr>
      <w:hyperlink w:anchor="_Toc243390981" w:history="1">
        <w:r w:rsidRPr="00536796">
          <w:rPr>
            <w:rStyle w:val="Hyperlink"/>
            <w:noProof/>
          </w:rPr>
          <w:t>Figure 3:</w:t>
        </w:r>
        <w:r>
          <w:rPr>
            <w:rFonts w:asciiTheme="minorHAnsi" w:hAnsiTheme="minorHAnsi"/>
            <w:noProof/>
            <w:kern w:val="2"/>
            <w:sz w:val="24"/>
            <w:szCs w:val="24"/>
            <w14:ligatures w14:val="standardContextual"/>
          </w:rPr>
          <w:tab/>
        </w:r>
        <w:r w:rsidRPr="00536796">
          <w:rPr>
            <w:rStyle w:val="Hyperlink"/>
            <w:noProof/>
          </w:rPr>
          <w:t xml:space="preserve"> Distribution of applications by sector</w:t>
        </w:r>
        <w:r>
          <w:rPr>
            <w:noProof/>
            <w:webHidden/>
          </w:rPr>
          <w:tab/>
        </w:r>
        <w:r>
          <w:rPr>
            <w:noProof/>
            <w:webHidden/>
          </w:rPr>
          <w:fldChar w:fldCharType="begin"/>
        </w:r>
        <w:r>
          <w:rPr>
            <w:noProof/>
            <w:webHidden/>
          </w:rPr>
          <w:instrText xml:space="preserve"> PAGEREF _Toc243390981 \h </w:instrText>
        </w:r>
        <w:r>
          <w:rPr>
            <w:noProof/>
            <w:webHidden/>
          </w:rPr>
        </w:r>
        <w:r>
          <w:rPr>
            <w:noProof/>
            <w:webHidden/>
          </w:rPr>
          <w:fldChar w:fldCharType="separate"/>
        </w:r>
        <w:r>
          <w:rPr>
            <w:noProof/>
            <w:webHidden/>
          </w:rPr>
          <w:t>16</w:t>
        </w:r>
        <w:r>
          <w:rPr>
            <w:noProof/>
            <w:webHidden/>
          </w:rPr>
          <w:fldChar w:fldCharType="end"/>
        </w:r>
      </w:hyperlink>
    </w:p>
    <w:p w14:paraId="6DF4309B" w14:textId="771545E3" w:rsidR="00E64F22" w:rsidRDefault="00E64F22">
      <w:pPr>
        <w:pStyle w:val="TableofFigures"/>
        <w:tabs>
          <w:tab w:val="right" w:pos="8495"/>
        </w:tabs>
        <w:rPr>
          <w:rFonts w:asciiTheme="minorHAnsi" w:hAnsiTheme="minorHAnsi"/>
          <w:noProof/>
          <w:kern w:val="2"/>
          <w:sz w:val="24"/>
          <w:szCs w:val="24"/>
          <w14:ligatures w14:val="standardContextual"/>
        </w:rPr>
      </w:pPr>
      <w:hyperlink w:anchor="_Toc243390982" w:history="1">
        <w:r w:rsidRPr="00536796">
          <w:rPr>
            <w:rStyle w:val="Hyperlink"/>
            <w:noProof/>
          </w:rPr>
          <w:t>Figure 4:</w:t>
        </w:r>
        <w:r>
          <w:rPr>
            <w:rFonts w:asciiTheme="minorHAnsi" w:hAnsiTheme="minorHAnsi"/>
            <w:noProof/>
            <w:kern w:val="2"/>
            <w:sz w:val="24"/>
            <w:szCs w:val="24"/>
            <w14:ligatures w14:val="standardContextual"/>
          </w:rPr>
          <w:tab/>
        </w:r>
        <w:r w:rsidRPr="00536796">
          <w:rPr>
            <w:rStyle w:val="Hyperlink"/>
            <w:noProof/>
          </w:rPr>
          <w:t>Number of applications lodged per month</w:t>
        </w:r>
        <w:r>
          <w:rPr>
            <w:noProof/>
            <w:webHidden/>
          </w:rPr>
          <w:tab/>
        </w:r>
        <w:r>
          <w:rPr>
            <w:noProof/>
            <w:webHidden/>
          </w:rPr>
          <w:fldChar w:fldCharType="begin"/>
        </w:r>
        <w:r>
          <w:rPr>
            <w:noProof/>
            <w:webHidden/>
          </w:rPr>
          <w:instrText xml:space="preserve"> PAGEREF _Toc243390982 \h </w:instrText>
        </w:r>
        <w:r>
          <w:rPr>
            <w:noProof/>
            <w:webHidden/>
          </w:rPr>
        </w:r>
        <w:r>
          <w:rPr>
            <w:noProof/>
            <w:webHidden/>
          </w:rPr>
          <w:fldChar w:fldCharType="separate"/>
        </w:r>
        <w:r>
          <w:rPr>
            <w:noProof/>
            <w:webHidden/>
          </w:rPr>
          <w:t>19</w:t>
        </w:r>
        <w:r>
          <w:rPr>
            <w:noProof/>
            <w:webHidden/>
          </w:rPr>
          <w:fldChar w:fldCharType="end"/>
        </w:r>
      </w:hyperlink>
    </w:p>
    <w:p w14:paraId="4BF9AEEE" w14:textId="25238B1C" w:rsidR="00E64F22" w:rsidRDefault="00E64F22">
      <w:pPr>
        <w:pStyle w:val="TableofFigures"/>
        <w:tabs>
          <w:tab w:val="right" w:pos="8495"/>
        </w:tabs>
        <w:rPr>
          <w:rFonts w:asciiTheme="minorHAnsi" w:hAnsiTheme="minorHAnsi"/>
          <w:noProof/>
          <w:kern w:val="2"/>
          <w:sz w:val="24"/>
          <w:szCs w:val="24"/>
          <w14:ligatures w14:val="standardContextual"/>
        </w:rPr>
      </w:pPr>
      <w:hyperlink w:anchor="_Toc243390983" w:history="1">
        <w:r w:rsidRPr="00536796">
          <w:rPr>
            <w:rStyle w:val="Hyperlink"/>
            <w:noProof/>
          </w:rPr>
          <w:t>Figure 5:</w:t>
        </w:r>
        <w:r>
          <w:rPr>
            <w:rFonts w:asciiTheme="minorHAnsi" w:hAnsiTheme="minorHAnsi"/>
            <w:noProof/>
            <w:kern w:val="2"/>
            <w:sz w:val="24"/>
            <w:szCs w:val="24"/>
            <w14:ligatures w14:val="standardContextual"/>
          </w:rPr>
          <w:tab/>
        </w:r>
        <w:r w:rsidRPr="00536796">
          <w:rPr>
            <w:rStyle w:val="Hyperlink"/>
            <w:noProof/>
          </w:rPr>
          <w:t>Decision timeframes for substantive applications from the completeness decision to the final approval (at 30 April 2026)</w:t>
        </w:r>
        <w:r>
          <w:rPr>
            <w:noProof/>
            <w:webHidden/>
          </w:rPr>
          <w:tab/>
        </w:r>
        <w:r>
          <w:rPr>
            <w:noProof/>
            <w:webHidden/>
          </w:rPr>
          <w:fldChar w:fldCharType="begin"/>
        </w:r>
        <w:r>
          <w:rPr>
            <w:noProof/>
            <w:webHidden/>
          </w:rPr>
          <w:instrText xml:space="preserve"> PAGEREF _Toc243390983 \h </w:instrText>
        </w:r>
        <w:r>
          <w:rPr>
            <w:noProof/>
            <w:webHidden/>
          </w:rPr>
        </w:r>
        <w:r>
          <w:rPr>
            <w:noProof/>
            <w:webHidden/>
          </w:rPr>
          <w:fldChar w:fldCharType="separate"/>
        </w:r>
        <w:r>
          <w:rPr>
            <w:noProof/>
            <w:webHidden/>
          </w:rPr>
          <w:t>20</w:t>
        </w:r>
        <w:r>
          <w:rPr>
            <w:noProof/>
            <w:webHidden/>
          </w:rPr>
          <w:fldChar w:fldCharType="end"/>
        </w:r>
      </w:hyperlink>
    </w:p>
    <w:p w14:paraId="44B8CDC8" w14:textId="11F87600" w:rsidR="00E64F22" w:rsidRDefault="00E64F22">
      <w:pPr>
        <w:pStyle w:val="TableofFigures"/>
        <w:tabs>
          <w:tab w:val="right" w:pos="8495"/>
        </w:tabs>
        <w:rPr>
          <w:rFonts w:asciiTheme="minorHAnsi" w:hAnsiTheme="minorHAnsi"/>
          <w:noProof/>
          <w:kern w:val="2"/>
          <w:sz w:val="24"/>
          <w:szCs w:val="24"/>
          <w14:ligatures w14:val="standardContextual"/>
        </w:rPr>
      </w:pPr>
      <w:hyperlink w:anchor="_Toc243390984" w:history="1">
        <w:r w:rsidRPr="00536796">
          <w:rPr>
            <w:rStyle w:val="Hyperlink"/>
            <w:noProof/>
          </w:rPr>
          <w:t>Figure 6:</w:t>
        </w:r>
        <w:r>
          <w:rPr>
            <w:rFonts w:asciiTheme="minorHAnsi" w:hAnsiTheme="minorHAnsi"/>
            <w:noProof/>
            <w:kern w:val="2"/>
            <w:sz w:val="24"/>
            <w:szCs w:val="24"/>
            <w14:ligatures w14:val="standardContextual"/>
          </w:rPr>
          <w:tab/>
        </w:r>
        <w:r w:rsidRPr="00536796">
          <w:rPr>
            <w:rStyle w:val="Hyperlink"/>
            <w:noProof/>
          </w:rPr>
          <w:t xml:space="preserve"> Decision timeframes for project referral from the date the application was lodged to the Minister’s decision on referral</w:t>
        </w:r>
        <w:r>
          <w:rPr>
            <w:noProof/>
            <w:webHidden/>
          </w:rPr>
          <w:tab/>
        </w:r>
        <w:r>
          <w:rPr>
            <w:noProof/>
            <w:webHidden/>
          </w:rPr>
          <w:fldChar w:fldCharType="begin"/>
        </w:r>
        <w:r>
          <w:rPr>
            <w:noProof/>
            <w:webHidden/>
          </w:rPr>
          <w:instrText xml:space="preserve"> PAGEREF _Toc243390984 \h </w:instrText>
        </w:r>
        <w:r>
          <w:rPr>
            <w:noProof/>
            <w:webHidden/>
          </w:rPr>
        </w:r>
        <w:r>
          <w:rPr>
            <w:noProof/>
            <w:webHidden/>
          </w:rPr>
          <w:fldChar w:fldCharType="separate"/>
        </w:r>
        <w:r>
          <w:rPr>
            <w:noProof/>
            <w:webHidden/>
          </w:rPr>
          <w:t>21</w:t>
        </w:r>
        <w:r>
          <w:rPr>
            <w:noProof/>
            <w:webHidden/>
          </w:rPr>
          <w:fldChar w:fldCharType="end"/>
        </w:r>
      </w:hyperlink>
    </w:p>
    <w:p w14:paraId="126A7E78" w14:textId="00BB4C06" w:rsidR="008A2FF1" w:rsidRPr="006B77BB" w:rsidRDefault="004943C2" w:rsidP="00D51469">
      <w:pPr>
        <w:pStyle w:val="BodyText"/>
      </w:pPr>
      <w:r w:rsidRPr="006B77BB">
        <w:fldChar w:fldCharType="end"/>
      </w:r>
    </w:p>
    <w:p w14:paraId="1A826E8E" w14:textId="77777777" w:rsidR="00796A6F" w:rsidRPr="00554B30" w:rsidRDefault="00796A6F" w:rsidP="00554B30">
      <w:bookmarkStart w:id="0" w:name="_Toc215561202"/>
      <w:r w:rsidRPr="00554B30">
        <w:br w:type="page"/>
      </w:r>
    </w:p>
    <w:p w14:paraId="15E3A358" w14:textId="4165F2D2" w:rsidR="00863EBF" w:rsidRDefault="00863EBF" w:rsidP="00DC3CFC">
      <w:pPr>
        <w:pStyle w:val="Heading1"/>
        <w:rPr>
          <w:rStyle w:val="Heading1Char"/>
          <w:b/>
          <w:bCs/>
        </w:rPr>
      </w:pPr>
      <w:bookmarkStart w:id="1" w:name="_Toc345760336"/>
      <w:bookmarkStart w:id="2" w:name="_Toc243390959"/>
      <w:bookmarkEnd w:id="0"/>
      <w:r>
        <w:rPr>
          <w:rStyle w:val="Heading1Char"/>
          <w:b/>
          <w:bCs/>
        </w:rPr>
        <w:lastRenderedPageBreak/>
        <w:t>Summary</w:t>
      </w:r>
      <w:bookmarkEnd w:id="2"/>
    </w:p>
    <w:p w14:paraId="4FBE857C" w14:textId="77777777" w:rsidR="00863EBF" w:rsidRPr="00F656D7" w:rsidRDefault="00863EBF" w:rsidP="00F656D7">
      <w:pPr>
        <w:pStyle w:val="BodyText"/>
        <w:rPr>
          <w:rFonts w:eastAsiaTheme="majorEastAsia"/>
          <w:b/>
          <w:bCs/>
        </w:rPr>
      </w:pPr>
      <w:r w:rsidRPr="00F656D7">
        <w:rPr>
          <w:rFonts w:eastAsiaTheme="majorEastAsia"/>
          <w:b/>
          <w:bCs/>
        </w:rPr>
        <w:t>Purpose</w:t>
      </w:r>
    </w:p>
    <w:p w14:paraId="3AD4B5E6" w14:textId="77777777" w:rsidR="00F656D7" w:rsidRDefault="00863EBF" w:rsidP="00863EBF">
      <w:pPr>
        <w:pStyle w:val="BodyText"/>
      </w:pPr>
      <w:r w:rsidRPr="00863EBF">
        <w:t>Cabinet required a review after the first 12 months of operation to assess the implementation and early performance of the Fast-track Approvals regime. This review</w:t>
      </w:r>
      <w:r w:rsidR="00F656D7">
        <w:t>:</w:t>
      </w:r>
    </w:p>
    <w:p w14:paraId="79E66CD3" w14:textId="3EF95D07" w:rsidR="00F656D7" w:rsidRDefault="00863EBF" w:rsidP="00F656D7">
      <w:pPr>
        <w:pStyle w:val="Bullet"/>
      </w:pPr>
      <w:r w:rsidRPr="00863EBF">
        <w:t xml:space="preserve"> considers whether the regime has been implemented and is operating as intended</w:t>
      </w:r>
    </w:p>
    <w:p w14:paraId="078FA2F8" w14:textId="7F72A7D0" w:rsidR="00F656D7" w:rsidRDefault="00863EBF" w:rsidP="00F656D7">
      <w:pPr>
        <w:pStyle w:val="Bullet"/>
      </w:pPr>
      <w:r w:rsidRPr="00863EBF">
        <w:t>identifies lessons from the first year of operation</w:t>
      </w:r>
    </w:p>
    <w:p w14:paraId="58DE465D" w14:textId="77777777" w:rsidR="00F656D7" w:rsidRDefault="00863EBF" w:rsidP="00F656D7">
      <w:pPr>
        <w:pStyle w:val="Bullet"/>
      </w:pPr>
      <w:r w:rsidRPr="00863EBF">
        <w:t xml:space="preserve">highlights opportunities to strengthen implementation. </w:t>
      </w:r>
    </w:p>
    <w:p w14:paraId="5B13B924" w14:textId="493D89DA" w:rsidR="00863EBF" w:rsidRPr="00863EBF" w:rsidRDefault="00863EBF" w:rsidP="00F656D7">
      <w:pPr>
        <w:pStyle w:val="BodyText"/>
      </w:pPr>
      <w:r w:rsidRPr="00863EBF">
        <w:t>While the review also considers the implementation of the Fast-track Approvals Amendment Act 2025 where practicable, it is too early to draw conclusions about the effectiveness of many amendments.</w:t>
      </w:r>
    </w:p>
    <w:p w14:paraId="1EB284C7" w14:textId="77777777" w:rsidR="00863EBF" w:rsidRPr="00F656D7" w:rsidRDefault="00863EBF" w:rsidP="00F656D7">
      <w:pPr>
        <w:pStyle w:val="BodyText"/>
        <w:rPr>
          <w:rFonts w:eastAsiaTheme="majorEastAsia"/>
          <w:b/>
          <w:bCs/>
        </w:rPr>
      </w:pPr>
      <w:r w:rsidRPr="00F656D7">
        <w:rPr>
          <w:rFonts w:eastAsiaTheme="majorEastAsia"/>
          <w:b/>
          <w:bCs/>
        </w:rPr>
        <w:t>Overall findings</w:t>
      </w:r>
    </w:p>
    <w:p w14:paraId="419C92F2" w14:textId="77777777" w:rsidR="00863EBF" w:rsidRPr="00863EBF" w:rsidRDefault="00863EBF" w:rsidP="00863EBF">
      <w:pPr>
        <w:pStyle w:val="BodyText"/>
      </w:pPr>
      <w:r w:rsidRPr="00863EBF">
        <w:t>The review found the regime has been successfully established and is operating broadly as intended. It is attracting the types of regionally and nationally significant projects it was designed to support and is delivering materially shorter decision timeframes than comparable Resource Management Act processes. Stakeholders reported that the regime provides greater certainty, supports more coordinated decision-making across multiple approval processes, and has been implemented through constructive, responsive engagement by administering agencies.</w:t>
      </w:r>
    </w:p>
    <w:p w14:paraId="2EBE20C9" w14:textId="77777777" w:rsidR="00863EBF" w:rsidRPr="00F656D7" w:rsidRDefault="00863EBF" w:rsidP="00F656D7">
      <w:pPr>
        <w:pStyle w:val="BodyText"/>
        <w:rPr>
          <w:rFonts w:eastAsiaTheme="majorEastAsia"/>
          <w:b/>
          <w:bCs/>
        </w:rPr>
      </w:pPr>
      <w:r w:rsidRPr="00F656D7">
        <w:rPr>
          <w:rFonts w:eastAsiaTheme="majorEastAsia"/>
          <w:b/>
          <w:bCs/>
        </w:rPr>
        <w:t>Areas for improvement</w:t>
      </w:r>
    </w:p>
    <w:p w14:paraId="466F1F57" w14:textId="77777777" w:rsidR="00F656D7" w:rsidRDefault="00863EBF" w:rsidP="00863EBF">
      <w:pPr>
        <w:pStyle w:val="BodyText"/>
      </w:pPr>
      <w:r w:rsidRPr="00863EBF">
        <w:t>The review also identified opportunities to strengthen implementation. These include</w:t>
      </w:r>
      <w:r w:rsidR="00F656D7">
        <w:t>:</w:t>
      </w:r>
    </w:p>
    <w:p w14:paraId="409C9658" w14:textId="451C73FB" w:rsidR="00F656D7" w:rsidRDefault="00863EBF" w:rsidP="00F656D7">
      <w:pPr>
        <w:pStyle w:val="Bullet"/>
      </w:pPr>
      <w:r w:rsidRPr="00863EBF">
        <w:t xml:space="preserve">continuing the transition away from Resource Management Act-style </w:t>
      </w:r>
      <w:r w:rsidR="00F656D7" w:rsidRPr="00863EBF">
        <w:t>practi</w:t>
      </w:r>
      <w:r w:rsidR="00F656D7">
        <w:t>c</w:t>
      </w:r>
      <w:r w:rsidR="00F656D7" w:rsidRPr="00863EBF">
        <w:t>es</w:t>
      </w:r>
    </w:p>
    <w:p w14:paraId="18AC3C17" w14:textId="0B2A9F47" w:rsidR="00F656D7" w:rsidRDefault="00863EBF" w:rsidP="00F656D7">
      <w:pPr>
        <w:pStyle w:val="Bullet"/>
      </w:pPr>
      <w:r w:rsidRPr="00863EBF">
        <w:t>improving the transparency and administration of cost recovery</w:t>
      </w:r>
    </w:p>
    <w:p w14:paraId="7CF60035" w14:textId="7D2D20DC" w:rsidR="00F656D7" w:rsidRDefault="00863EBF" w:rsidP="00F656D7">
      <w:pPr>
        <w:pStyle w:val="Bullet"/>
      </w:pPr>
      <w:r w:rsidRPr="00863EBF">
        <w:t>reducing unnecessary duplication between referral and substantive applications</w:t>
      </w:r>
    </w:p>
    <w:p w14:paraId="1EAEBE5D" w14:textId="77777777" w:rsidR="00F656D7" w:rsidRDefault="00863EBF" w:rsidP="00F656D7">
      <w:pPr>
        <w:pStyle w:val="Bullet"/>
      </w:pPr>
      <w:r w:rsidRPr="00863EBF">
        <w:t xml:space="preserve">continuing to enhance the digital portal and supporting administrative processes. </w:t>
      </w:r>
    </w:p>
    <w:p w14:paraId="4EFC94D0" w14:textId="10AB8234" w:rsidR="00863EBF" w:rsidRPr="00863EBF" w:rsidRDefault="00863EBF" w:rsidP="00F656D7">
      <w:pPr>
        <w:pStyle w:val="BodyText"/>
      </w:pPr>
      <w:r w:rsidRPr="00863EBF">
        <w:t>Most operational issues identified during the first year had already begun to improve as participants became more familiar with the regime.</w:t>
      </w:r>
    </w:p>
    <w:p w14:paraId="4AE5C894" w14:textId="77777777" w:rsidR="00863EBF" w:rsidRPr="00F656D7" w:rsidRDefault="00863EBF" w:rsidP="00F656D7">
      <w:pPr>
        <w:pStyle w:val="BodyText"/>
        <w:rPr>
          <w:rFonts w:eastAsiaTheme="majorEastAsia"/>
          <w:b/>
          <w:bCs/>
        </w:rPr>
      </w:pPr>
      <w:r w:rsidRPr="00F656D7">
        <w:rPr>
          <w:rFonts w:eastAsiaTheme="majorEastAsia"/>
          <w:b/>
          <w:bCs/>
        </w:rPr>
        <w:t>Looking ahead</w:t>
      </w:r>
    </w:p>
    <w:p w14:paraId="6C4CA783" w14:textId="45528494" w:rsidR="00863EBF" w:rsidRPr="00863EBF" w:rsidRDefault="00863EBF" w:rsidP="00863EBF">
      <w:pPr>
        <w:pStyle w:val="BodyText"/>
      </w:pPr>
      <w:r w:rsidRPr="00863EBF">
        <w:t xml:space="preserve">Most amendments introduced by the Fast-track Approvals Amendment Act 2025 respond directly to implementation experience, but </w:t>
      </w:r>
      <w:r w:rsidR="00155FED" w:rsidRPr="00863EBF">
        <w:t xml:space="preserve">for many amendments </w:t>
      </w:r>
      <w:r w:rsidRPr="00863EBF">
        <w:t xml:space="preserve">it is too early to assess whether they have achieved their intended effect. As the regime matures, future reviews should move beyond implementation and operational performance to assess longer-term outcomes, including how the regime operates alongside wider reforms to </w:t>
      </w:r>
      <w:r w:rsidR="00155FED">
        <w:t xml:space="preserve">Aotearoa </w:t>
      </w:r>
      <w:r w:rsidRPr="00863EBF">
        <w:t>New Zealand</w:t>
      </w:r>
      <w:r w:rsidR="00836128">
        <w:t>’</w:t>
      </w:r>
      <w:r w:rsidRPr="00863EBF">
        <w:t>s planning, local government and infrastructure funding systems.</w:t>
      </w:r>
    </w:p>
    <w:p w14:paraId="395A2C2B" w14:textId="28E437B1" w:rsidR="00863EBF" w:rsidRDefault="00863EBF">
      <w:pPr>
        <w:spacing w:before="0" w:after="200" w:line="276" w:lineRule="auto"/>
        <w:jc w:val="left"/>
      </w:pPr>
      <w:r>
        <w:br w:type="page"/>
      </w:r>
    </w:p>
    <w:p w14:paraId="696906A3" w14:textId="0388FCCA" w:rsidR="00155FED" w:rsidRDefault="00155FED" w:rsidP="00155FED">
      <w:pPr>
        <w:pStyle w:val="Figureheading"/>
        <w:rPr>
          <w:rFonts w:eastAsiaTheme="majorEastAsia"/>
          <w:noProof/>
        </w:rPr>
      </w:pPr>
      <w:bookmarkStart w:id="3" w:name="_Toc243312515"/>
      <w:bookmarkStart w:id="4" w:name="_Toc243390979"/>
      <w:r>
        <w:rPr>
          <w:rFonts w:eastAsiaTheme="majorEastAsia"/>
          <w:noProof/>
        </w:rPr>
        <w:lastRenderedPageBreak/>
        <w:t>Figure 1:</w:t>
      </w:r>
      <w:r>
        <w:rPr>
          <w:rFonts w:eastAsiaTheme="majorEastAsia"/>
          <w:noProof/>
        </w:rPr>
        <w:tab/>
        <w:t>Fast-track at a glance</w:t>
      </w:r>
      <w:bookmarkEnd w:id="3"/>
      <w:bookmarkEnd w:id="4"/>
    </w:p>
    <w:p w14:paraId="56394AA8" w14:textId="073D4CFF" w:rsidR="00863EBF" w:rsidRDefault="00863EBF" w:rsidP="007005DE">
      <w:pPr>
        <w:pStyle w:val="BodyText"/>
      </w:pPr>
      <w:bookmarkStart w:id="5" w:name="_Toc243312516"/>
      <w:r>
        <w:rPr>
          <w:rFonts w:eastAsiaTheme="majorEastAsia"/>
          <w:noProof/>
        </w:rPr>
        <w:drawing>
          <wp:inline distT="0" distB="0" distL="0" distR="0" wp14:anchorId="63B195DD" wp14:editId="6BA41A5D">
            <wp:extent cx="5400675" cy="6076447"/>
            <wp:effectExtent l="0" t="0" r="0" b="635"/>
            <wp:docPr id="34383695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3836950" name="Picture 343836950"/>
                    <pic:cNvPicPr/>
                  </pic:nvPicPr>
                  <pic:blipFill>
                    <a:blip r:embed="rId23"/>
                    <a:stretch>
                      <a:fillRect/>
                    </a:stretch>
                  </pic:blipFill>
                  <pic:spPr>
                    <a:xfrm>
                      <a:off x="0" y="0"/>
                      <a:ext cx="5400675" cy="6076447"/>
                    </a:xfrm>
                    <a:prstGeom prst="rect">
                      <a:avLst/>
                    </a:prstGeom>
                  </pic:spPr>
                </pic:pic>
              </a:graphicData>
            </a:graphic>
          </wp:inline>
        </w:drawing>
      </w:r>
      <w:bookmarkEnd w:id="5"/>
    </w:p>
    <w:p w14:paraId="005E2841" w14:textId="373AEDA0" w:rsidR="00863EBF" w:rsidRDefault="00863EBF">
      <w:pPr>
        <w:spacing w:before="0" w:after="200" w:line="276" w:lineRule="auto"/>
        <w:jc w:val="left"/>
      </w:pPr>
      <w:r>
        <w:br w:type="page"/>
      </w:r>
    </w:p>
    <w:p w14:paraId="37D56B27" w14:textId="77777777" w:rsidR="00863EBF" w:rsidRDefault="00863EBF" w:rsidP="00863EBF">
      <w:pPr>
        <w:pStyle w:val="Heading1"/>
      </w:pPr>
      <w:bookmarkStart w:id="6" w:name="_Toc234487026"/>
      <w:bookmarkStart w:id="7" w:name="_Toc243390960"/>
      <w:r w:rsidRPr="00324BDC">
        <w:lastRenderedPageBreak/>
        <w:t>Introduction</w:t>
      </w:r>
      <w:bookmarkEnd w:id="6"/>
      <w:bookmarkEnd w:id="7"/>
    </w:p>
    <w:p w14:paraId="117C91C2" w14:textId="77777777" w:rsidR="00863EBF" w:rsidRPr="00863EBF" w:rsidRDefault="00863EBF" w:rsidP="00863EBF">
      <w:pPr>
        <w:pStyle w:val="BodyText"/>
      </w:pPr>
      <w:r w:rsidRPr="00863EBF">
        <w:t>The Fast-track Approvals Act 2024 (the Act) established an optional approvals process for infrastructure and development projects with significant regional or national benefits. Applications opened on 7 February 2025.</w:t>
      </w:r>
    </w:p>
    <w:p w14:paraId="72F08A1A" w14:textId="09B4F889" w:rsidR="00863EBF" w:rsidRPr="00863EBF" w:rsidRDefault="00863EBF" w:rsidP="00863EBF">
      <w:pPr>
        <w:pStyle w:val="BodyText"/>
      </w:pPr>
      <w:r w:rsidRPr="00863EBF">
        <w:t xml:space="preserve">The Fast-track Approvals regime was introduced in response to longstanding concerns that </w:t>
      </w:r>
      <w:r w:rsidR="00155FED">
        <w:t xml:space="preserve">Aotearoa </w:t>
      </w:r>
      <w:r w:rsidRPr="00863EBF">
        <w:t>New Zealand</w:t>
      </w:r>
      <w:r w:rsidR="00155FED">
        <w:t>’</w:t>
      </w:r>
      <w:r w:rsidRPr="00863EBF">
        <w:t>s resource management system is fragmented, with separate approval processes under multiple statutes resulting in lengthy decision-making, duplicated processes, increased costs and reduced investment certainty. It was intended to provide a faster, more integrated approvals process for projects with significant regional or national benefits, while giving greater recognition to the positive economic and social benefits of development alongside environmental and other statutory considerations.</w:t>
      </w:r>
    </w:p>
    <w:p w14:paraId="2210D151" w14:textId="77777777" w:rsidR="00155FED" w:rsidRDefault="00863EBF" w:rsidP="00863EBF">
      <w:pPr>
        <w:pStyle w:val="BodyText"/>
      </w:pPr>
      <w:r w:rsidRPr="00863EBF">
        <w:t xml:space="preserve">A distinguishing feature of the Fast-track Approvals regime compared with previous fast-track regimes established under the COVID-19 Recovery (Fast-track Consenting) Act 2020 and the Natural and Built Environment Act 2023 is its integrated "one-stop shop" approach. </w:t>
      </w:r>
    </w:p>
    <w:p w14:paraId="10EF045B" w14:textId="6196D3FE" w:rsidR="00863EBF" w:rsidRPr="00863EBF" w:rsidRDefault="00863EBF" w:rsidP="00863EBF">
      <w:pPr>
        <w:pStyle w:val="BodyText"/>
      </w:pPr>
      <w:r w:rsidRPr="00863EBF">
        <w:t>In addition to approvals under the Resource Management Act 1991</w:t>
      </w:r>
      <w:r w:rsidR="0024677F">
        <w:t xml:space="preserve"> (RMA)</w:t>
      </w:r>
      <w:r w:rsidRPr="00863EBF">
        <w:t xml:space="preserve">, including resource consents, notices of requirement and certificates of compliance, the Act enables approvals under the Conservation Act 1987, Wildlife Act 1953, Reserves Act 1977, Freshwater Fisheries Regulations 1983, Crown Minerals Act 1991, Heritage New Zealand </w:t>
      </w:r>
      <w:proofErr w:type="spellStart"/>
      <w:r w:rsidRPr="00863EBF">
        <w:t>Pouhere</w:t>
      </w:r>
      <w:proofErr w:type="spellEnd"/>
      <w:r w:rsidRPr="00863EBF">
        <w:t xml:space="preserve"> Taonga Act 2014, Economic Zone and Continental Shelf (Environmental Effects) Act 2012, Public Works Act 1981 and other specified legislation to be considered through a single process.</w:t>
      </w:r>
    </w:p>
    <w:p w14:paraId="3C86C2BE" w14:textId="7EAF6047" w:rsidR="00863EBF" w:rsidRPr="00863EBF" w:rsidRDefault="00863EBF" w:rsidP="00863EBF">
      <w:pPr>
        <w:pStyle w:val="BodyText"/>
      </w:pPr>
      <w:r w:rsidRPr="00863EBF">
        <w:t>The policy intent was to improve decision-making timeframes, provide greater investment certainty and establish a clear and efficient pathway for well-designed projects with significant regional and national benefits.</w:t>
      </w:r>
      <w:r w:rsidRPr="00863EBF">
        <w:rPr>
          <w:rStyle w:val="FootnoteReference"/>
          <w:color w:val="auto"/>
        </w:rPr>
        <w:footnoteReference w:id="2"/>
      </w:r>
      <w:r w:rsidRPr="00863EBF">
        <w:t xml:space="preserve"> </w:t>
      </w:r>
    </w:p>
    <w:p w14:paraId="18E9C8E5" w14:textId="77777777" w:rsidR="00863EBF" w:rsidRPr="00863EBF" w:rsidRDefault="00863EBF" w:rsidP="00863EBF">
      <w:pPr>
        <w:pStyle w:val="BodyText"/>
      </w:pPr>
      <w:r w:rsidRPr="00863EBF">
        <w:t xml:space="preserve">The need for reform was supported by evidence from Te </w:t>
      </w:r>
      <w:proofErr w:type="spellStart"/>
      <w:r w:rsidRPr="00863EBF">
        <w:t>Waihanga</w:t>
      </w:r>
      <w:proofErr w:type="spellEnd"/>
      <w:r w:rsidRPr="00863EBF">
        <w:t xml:space="preserve"> New Zealand Infrastructure Commission, which estimated that consenting processes cost infrastructure projects approximately $1.3 billion annually and that the time taken to obtain resource consents for major projects had nearly doubled over a five-year period.</w:t>
      </w:r>
    </w:p>
    <w:p w14:paraId="5BCCB2CF" w14:textId="77777777" w:rsidR="00863EBF" w:rsidRPr="00863EBF" w:rsidRDefault="00863EBF" w:rsidP="00863EBF">
      <w:pPr>
        <w:pStyle w:val="BodyText"/>
      </w:pPr>
      <w:r w:rsidRPr="00863EBF">
        <w:t>As part of introducing the Act, Cabinet required a review of implementation after 12 months of operation and a report back.</w:t>
      </w:r>
    </w:p>
    <w:p w14:paraId="0225492D" w14:textId="640ACA95" w:rsidR="00863EBF" w:rsidRDefault="00863EBF" w:rsidP="00863EBF">
      <w:pPr>
        <w:pStyle w:val="BodyText"/>
      </w:pPr>
      <w:r w:rsidRPr="00863EBF">
        <w:t>During the review period, Parliament enacted the Fast-track Approvals Amendment Act 2025</w:t>
      </w:r>
      <w:r w:rsidR="006D1E70">
        <w:t xml:space="preserve"> (the Amendment Act)</w:t>
      </w:r>
      <w:r w:rsidRPr="00863EBF">
        <w:t>. Many of the amendments apply only to applications lodged on or after 31 March 2026. The Ministry for Regulation also requested that this review consider the implementation of selected amendments where practicable. However, because many of the amendments apply only to applications lodged on or after 31 March 2026, the review is necessarily limited in its ability to assess their implementation and effectiveness.</w:t>
      </w:r>
    </w:p>
    <w:p w14:paraId="545382F5" w14:textId="77777777" w:rsidR="00863EBF" w:rsidRPr="00863EBF" w:rsidRDefault="00863EBF" w:rsidP="00863EBF">
      <w:pPr>
        <w:pStyle w:val="Heading2"/>
      </w:pPr>
      <w:bookmarkStart w:id="8" w:name="_Toc233587269"/>
      <w:bookmarkStart w:id="9" w:name="_Toc234487027"/>
      <w:bookmarkStart w:id="10" w:name="_Toc243390961"/>
      <w:r w:rsidRPr="00863EBF">
        <w:lastRenderedPageBreak/>
        <w:t>How does the Fast-track Approvals Act work?</w:t>
      </w:r>
      <w:bookmarkEnd w:id="8"/>
      <w:bookmarkEnd w:id="9"/>
      <w:bookmarkEnd w:id="10"/>
    </w:p>
    <w:p w14:paraId="22D3C873" w14:textId="176E971D" w:rsidR="00863EBF" w:rsidRDefault="00155FED" w:rsidP="00863EBF">
      <w:pPr>
        <w:pStyle w:val="BodyText"/>
      </w:pPr>
      <w:r>
        <w:rPr>
          <w:rStyle w:val="BodyTextChar"/>
        </w:rPr>
        <w:t xml:space="preserve">The Act </w:t>
      </w:r>
      <w:r w:rsidR="00863EBF" w:rsidRPr="00863EBF">
        <w:t xml:space="preserve">establishes a </w:t>
      </w:r>
      <w:proofErr w:type="gramStart"/>
      <w:r w:rsidR="00863EBF" w:rsidRPr="00863EBF">
        <w:t>single</w:t>
      </w:r>
      <w:r>
        <w:t xml:space="preserve"> </w:t>
      </w:r>
      <w:r w:rsidR="00863EBF" w:rsidRPr="00863EBF">
        <w:t>entry</w:t>
      </w:r>
      <w:proofErr w:type="gramEnd"/>
      <w:r w:rsidR="00863EBF" w:rsidRPr="00863EBF">
        <w:t xml:space="preserve"> point that brings together the approvals required for a project. These may include:</w:t>
      </w:r>
    </w:p>
    <w:p w14:paraId="08D1326B" w14:textId="77777777" w:rsidR="00155FED" w:rsidRPr="001E7CE7" w:rsidRDefault="00155FED" w:rsidP="00155FED">
      <w:pPr>
        <w:pStyle w:val="Bullet"/>
        <w:rPr>
          <w:rFonts w:eastAsiaTheme="minorEastAsia"/>
        </w:rPr>
      </w:pPr>
      <w:r>
        <w:t>a resource consent under the Resource Management Act 1991</w:t>
      </w:r>
      <w:r w:rsidRPr="00155FED">
        <w:t xml:space="preserve"> </w:t>
      </w:r>
    </w:p>
    <w:p w14:paraId="12B316BA" w14:textId="51BE33AC" w:rsidR="00155FED" w:rsidRPr="001E7CE7" w:rsidRDefault="00155FED" w:rsidP="00155FED">
      <w:pPr>
        <w:pStyle w:val="Bullet"/>
        <w:rPr>
          <w:rFonts w:eastAsiaTheme="minorEastAsia"/>
        </w:rPr>
      </w:pPr>
      <w:r>
        <w:t>a certificate of compliance under the Resource Management Act 1991</w:t>
      </w:r>
    </w:p>
    <w:p w14:paraId="314A1AAE" w14:textId="378ECB12" w:rsidR="00155FED" w:rsidRPr="001E7CE7" w:rsidRDefault="00155FED" w:rsidP="00155FED">
      <w:pPr>
        <w:pStyle w:val="Bullet"/>
        <w:rPr>
          <w:rFonts w:eastAsiaTheme="minorEastAsia"/>
        </w:rPr>
      </w:pPr>
      <w:r>
        <w:t>a notice of requirement under the Resource Management Act 1991</w:t>
      </w:r>
    </w:p>
    <w:p w14:paraId="0865CDD5" w14:textId="0EFAB94D" w:rsidR="00155FED" w:rsidRPr="001E7CE7" w:rsidRDefault="00155FED" w:rsidP="00155FED">
      <w:pPr>
        <w:pStyle w:val="Bullet"/>
        <w:rPr>
          <w:rFonts w:eastAsiaTheme="minorEastAsia"/>
        </w:rPr>
      </w:pPr>
      <w:r w:rsidRPr="00324BDC">
        <w:t>a concession under the Conservation Act 198</w:t>
      </w:r>
      <w:r>
        <w:t>7</w:t>
      </w:r>
    </w:p>
    <w:p w14:paraId="539F252E" w14:textId="44E8435F" w:rsidR="00155FED" w:rsidRPr="001E7CE7" w:rsidRDefault="00155FED" w:rsidP="00155FED">
      <w:pPr>
        <w:pStyle w:val="Bullet"/>
        <w:rPr>
          <w:rFonts w:eastAsiaTheme="minorEastAsia"/>
        </w:rPr>
      </w:pPr>
      <w:r w:rsidRPr="00324BDC">
        <w:t>a concession and other permissions under the Reserves Act 197</w:t>
      </w:r>
      <w:r>
        <w:t>7</w:t>
      </w:r>
    </w:p>
    <w:p w14:paraId="665FB05F" w14:textId="6566746D" w:rsidR="00155FED" w:rsidRPr="001E7CE7" w:rsidRDefault="00155FED" w:rsidP="00155FED">
      <w:pPr>
        <w:pStyle w:val="Bullet"/>
        <w:rPr>
          <w:rFonts w:eastAsiaTheme="minorEastAsia"/>
        </w:rPr>
      </w:pPr>
      <w:r w:rsidRPr="00324BDC">
        <w:t>Crown Minerals Act 1991 section 61 land access provisions</w:t>
      </w:r>
    </w:p>
    <w:p w14:paraId="467C7D40" w14:textId="7F2024BA" w:rsidR="00155FED" w:rsidRPr="001E7CE7" w:rsidRDefault="00155FED" w:rsidP="00155FED">
      <w:pPr>
        <w:pStyle w:val="Bullet"/>
        <w:rPr>
          <w:rFonts w:eastAsiaTheme="minorEastAsia"/>
        </w:rPr>
      </w:pPr>
      <w:r w:rsidRPr="00324BDC">
        <w:t>an approval under the Wildlife Act 1953</w:t>
      </w:r>
    </w:p>
    <w:p w14:paraId="0D3CDB2E" w14:textId="1FE38045" w:rsidR="00155FED" w:rsidRPr="001E7CE7" w:rsidRDefault="00155FED" w:rsidP="00155FED">
      <w:pPr>
        <w:pStyle w:val="Bullet"/>
        <w:rPr>
          <w:rFonts w:eastAsiaTheme="minorEastAsia"/>
        </w:rPr>
      </w:pPr>
      <w:r w:rsidRPr="00324BDC">
        <w:t xml:space="preserve">an archaeological authority under the Heritage New Zealand </w:t>
      </w:r>
      <w:proofErr w:type="spellStart"/>
      <w:r w:rsidRPr="00324BDC">
        <w:t>Pouhere</w:t>
      </w:r>
      <w:proofErr w:type="spellEnd"/>
      <w:r w:rsidRPr="00324BDC">
        <w:t xml:space="preserve"> Taonga Act 2014</w:t>
      </w:r>
    </w:p>
    <w:p w14:paraId="746B6FF3" w14:textId="693058C4" w:rsidR="00155FED" w:rsidRPr="001E7CE7" w:rsidRDefault="00155FED" w:rsidP="00155FED">
      <w:pPr>
        <w:pStyle w:val="Bullet"/>
        <w:rPr>
          <w:rFonts w:eastAsiaTheme="minorEastAsia"/>
        </w:rPr>
      </w:pPr>
      <w:r w:rsidRPr="00324BDC">
        <w:t>an authority under the Public Works Act 1981 to take or deal with land</w:t>
      </w:r>
    </w:p>
    <w:p w14:paraId="3889C0E8" w14:textId="3E5FA4D6" w:rsidR="00155FED" w:rsidRPr="001E7CE7" w:rsidRDefault="00155FED" w:rsidP="00155FED">
      <w:pPr>
        <w:pStyle w:val="Bullet"/>
        <w:rPr>
          <w:rFonts w:eastAsiaTheme="minorEastAsia"/>
        </w:rPr>
      </w:pPr>
      <w:r w:rsidRPr="00324BDC">
        <w:t>an approval under the Freshwater Fisheries Regulations 1983</w:t>
      </w:r>
    </w:p>
    <w:p w14:paraId="7491DA22" w14:textId="75BC9853" w:rsidR="00155FED" w:rsidRPr="001E7CE7" w:rsidRDefault="00155FED" w:rsidP="00155FED">
      <w:pPr>
        <w:pStyle w:val="Bullet"/>
        <w:rPr>
          <w:rFonts w:eastAsiaTheme="minorEastAsia"/>
        </w:rPr>
      </w:pPr>
      <w:r w:rsidRPr="00324BDC">
        <w:t xml:space="preserve">marine consents under the Exclusive Economic Zone and Continental Shelf (Environmental Effects) Act 2012 </w:t>
      </w:r>
    </w:p>
    <w:p w14:paraId="275CFEA7" w14:textId="1F0ECB2D" w:rsidR="00155FED" w:rsidRPr="00863EBF" w:rsidRDefault="00155FED" w:rsidP="001E7CE7">
      <w:pPr>
        <w:pStyle w:val="Bullet"/>
        <w:rPr>
          <w:rStyle w:val="BodyTextChar"/>
        </w:rPr>
      </w:pPr>
      <w:r w:rsidRPr="00324BDC">
        <w:t>aquaculture decisions under the Fisheries Act 1996</w:t>
      </w:r>
      <w:r>
        <w:t>.</w:t>
      </w:r>
    </w:p>
    <w:p w14:paraId="5D726B97" w14:textId="77777777" w:rsidR="00863EBF" w:rsidRPr="00863EBF" w:rsidRDefault="00863EBF" w:rsidP="00863EBF">
      <w:pPr>
        <w:pStyle w:val="BodyText"/>
      </w:pPr>
      <w:r w:rsidRPr="00863EBF">
        <w:t>The process has two stages. Schedule 2 of the Act lists 149 named projects that may apply directly for substantive approval. Projects not listed in Schedule 2 may also apply under the Act but must first obtain a referral decision from the Minister for Infrastructure (the Minister). When granting a referral, the Minister may impose restrictions on the project or specify requirements for the substantive application. Unless the Minister specifies otherwise, referred projects must lodge a substantive application within two years.</w:t>
      </w:r>
    </w:p>
    <w:p w14:paraId="09966623" w14:textId="77777777" w:rsidR="00863EBF" w:rsidRPr="00863EBF" w:rsidRDefault="00863EBF" w:rsidP="00863EBF">
      <w:pPr>
        <w:pStyle w:val="BodyText"/>
      </w:pPr>
      <w:r w:rsidRPr="00863EBF">
        <w:t>The Ministry for the Environment (the Ministry)</w:t>
      </w:r>
      <w:r w:rsidRPr="00863EBF">
        <w:rPr>
          <w:rStyle w:val="FootnoteReference"/>
          <w:color w:val="auto"/>
        </w:rPr>
        <w:footnoteReference w:id="3"/>
      </w:r>
      <w:r w:rsidRPr="00863EBF">
        <w:t xml:space="preserve"> administers the referral process by coordinating advice from relevant government agencies and other </w:t>
      </w:r>
      <w:proofErr w:type="gramStart"/>
      <w:r w:rsidRPr="00863EBF">
        <w:t>parties, and</w:t>
      </w:r>
      <w:proofErr w:type="gramEnd"/>
      <w:r w:rsidRPr="00863EBF">
        <w:t xml:space="preserve"> provides advice to the Minister to support referral decisions.</w:t>
      </w:r>
    </w:p>
    <w:p w14:paraId="69D8FDDE" w14:textId="1D060199" w:rsidR="00863EBF" w:rsidRPr="00863EBF" w:rsidRDefault="00863EBF" w:rsidP="00863EBF">
      <w:pPr>
        <w:pStyle w:val="BodyText"/>
      </w:pPr>
      <w:r w:rsidRPr="00863EBF">
        <w:t>Once a project has been referred, or is automatically eligible under Schedule 2, the applicant can lodge a substantive application with the Environmental Protection Authority (EPA), which administers the approvals process. The EPA assesses the application for completeness and scope, checks for competing applications or existing resource consents for the same activity. Where appropriate and consistent with the Act</w:t>
      </w:r>
      <w:r w:rsidR="00155FED">
        <w:t>,</w:t>
      </w:r>
      <w:r w:rsidRPr="00863EBF">
        <w:t xml:space="preserve"> the EPA then refers the application to the Panel Convener. The Panel Convener then establishes an independent expert panel to consider and determine the application</w:t>
      </w:r>
      <w:r w:rsidR="004A73C3">
        <w:t>.</w:t>
      </w:r>
      <w:r w:rsidR="00134F6F">
        <w:rPr>
          <w:rStyle w:val="FootnoteReference"/>
        </w:rPr>
        <w:footnoteReference w:id="4"/>
      </w:r>
    </w:p>
    <w:p w14:paraId="44900D7B" w14:textId="77777777" w:rsidR="00863EBF" w:rsidRPr="00863EBF" w:rsidRDefault="00863EBF" w:rsidP="00863EBF">
      <w:pPr>
        <w:pStyle w:val="BodyText"/>
      </w:pPr>
      <w:r w:rsidRPr="00863EBF">
        <w:t>Expert panels are independent decision-making bodies established for each Fast-track Approvals project. They may request reports or advice, consider applications and notices of requirement, and decide whether a hearing is required.</w:t>
      </w:r>
    </w:p>
    <w:p w14:paraId="65620DBC" w14:textId="1429FB32" w:rsidR="00863EBF" w:rsidRPr="00863EBF" w:rsidRDefault="00091B52" w:rsidP="00863EBF">
      <w:pPr>
        <w:pStyle w:val="BodyText"/>
      </w:pPr>
      <w:r>
        <w:lastRenderedPageBreak/>
        <w:t xml:space="preserve">The Act </w:t>
      </w:r>
      <w:r w:rsidR="00863EBF" w:rsidRPr="00863EBF">
        <w:t>does not provide for full public notification of applications. Instead, it specifies certain people and organisations that must be invited to provide written comments and, under section 53(3), enables panels to invite comments from any other person or organisation they consider appropriate. Where a hearing is held, participation is limited to the applicant, commissioned report writers and those invited to comment under the Act.</w:t>
      </w:r>
    </w:p>
    <w:p w14:paraId="7DB5CE45" w14:textId="77777777" w:rsidR="00863EBF" w:rsidRPr="00A776BC" w:rsidRDefault="00863EBF" w:rsidP="00A776BC">
      <w:pPr>
        <w:pStyle w:val="BodyText"/>
      </w:pPr>
      <w:r w:rsidRPr="00A776BC">
        <w:t>The panel may approve an application, approve it subject to conditions, or decline it. Before issuing a final decision, the panel must first consult on any proposed conditions with the applicant, relevant local authorities and administering agencies, specified Ministers, and invited commenters. Where the panel proposes to decline an application, it must first provide a draft decision to the applicant and other parties specified in the Act. The applicant may propose modifications or conditions, or withdraw part of the application, before the panel makes its final decision.</w:t>
      </w:r>
    </w:p>
    <w:p w14:paraId="42B71943" w14:textId="299677DF" w:rsidR="00863EBF" w:rsidRPr="00A776BC" w:rsidRDefault="00863EBF" w:rsidP="00A776BC">
      <w:pPr>
        <w:pStyle w:val="BodyText"/>
      </w:pPr>
      <w:r w:rsidRPr="00A776BC">
        <w:t>A panel</w:t>
      </w:r>
      <w:r w:rsidR="00091B52">
        <w:t>’</w:t>
      </w:r>
      <w:r w:rsidRPr="00A776BC">
        <w:t>s decision may be appealed to the High Court on a question of law only.</w:t>
      </w:r>
    </w:p>
    <w:p w14:paraId="05510446" w14:textId="77777777" w:rsidR="00863EBF" w:rsidRPr="00A776BC" w:rsidRDefault="00863EBF" w:rsidP="00A776BC">
      <w:pPr>
        <w:pStyle w:val="BodyText"/>
      </w:pPr>
      <w:r w:rsidRPr="00A776BC">
        <w:t>The costs of the process are met by applicants. Government agencies and local authorities may recover their actual and reasonable costs of processing applications. Contributions are also provided to specified Māori groups to support their participation in commenting on applications.</w:t>
      </w:r>
    </w:p>
    <w:p w14:paraId="101D983F" w14:textId="0C815D2A" w:rsidR="00863EBF" w:rsidRPr="00A776BC" w:rsidRDefault="00863EBF" w:rsidP="00A776BC">
      <w:pPr>
        <w:pStyle w:val="Heading2"/>
      </w:pPr>
      <w:bookmarkStart w:id="11" w:name="_Toc233587270"/>
      <w:bookmarkStart w:id="12" w:name="_Toc234487028"/>
      <w:bookmarkStart w:id="13" w:name="_Toc243390962"/>
      <w:r w:rsidRPr="00A776BC">
        <w:t xml:space="preserve">The </w:t>
      </w:r>
      <w:r w:rsidR="00091B52">
        <w:t>a</w:t>
      </w:r>
      <w:r w:rsidRPr="00A776BC">
        <w:t>mendments</w:t>
      </w:r>
      <w:bookmarkEnd w:id="11"/>
      <w:bookmarkEnd w:id="12"/>
      <w:bookmarkEnd w:id="13"/>
    </w:p>
    <w:p w14:paraId="5A665FCF" w14:textId="623FFCFA" w:rsidR="00863EBF" w:rsidRPr="00A776BC" w:rsidRDefault="00863EBF" w:rsidP="00A776BC">
      <w:pPr>
        <w:pStyle w:val="BodyText"/>
      </w:pPr>
      <w:r w:rsidRPr="00A776BC">
        <w:t>The Amendment Act introduced a range of changes to clarify definitions, adjust statutory timeframes and refine consultation and process requirements. Collectively, the amendments were intended to streamline the approvals process, improve certainty and reduce assessment timeframes.</w:t>
      </w:r>
    </w:p>
    <w:p w14:paraId="24766783" w14:textId="145A86EA" w:rsidR="00863EBF" w:rsidRPr="00A776BC" w:rsidRDefault="00863EBF" w:rsidP="00A776BC">
      <w:pPr>
        <w:pStyle w:val="BodyText"/>
      </w:pPr>
      <w:r w:rsidRPr="00A776BC">
        <w:t xml:space="preserve">The Amendment Act also enables </w:t>
      </w:r>
      <w:r w:rsidR="00091B52">
        <w:t>g</w:t>
      </w:r>
      <w:r w:rsidRPr="00A776BC">
        <w:t xml:space="preserve">overnment </w:t>
      </w:r>
      <w:r w:rsidR="00091B52">
        <w:t>p</w:t>
      </w:r>
      <w:r w:rsidRPr="00A776BC">
        <w:t xml:space="preserve">olicy </w:t>
      </w:r>
      <w:r w:rsidR="00091B52">
        <w:t>s</w:t>
      </w:r>
      <w:r w:rsidRPr="00A776BC">
        <w:t>tatements on regional or national benefits (for example, grocery competition) to be issued and considered by the Minister at the referral stage and by expert panels when determining substantive applications.</w:t>
      </w:r>
    </w:p>
    <w:p w14:paraId="6D6DC1DD" w14:textId="77777777" w:rsidR="00863EBF" w:rsidRPr="00A776BC" w:rsidRDefault="00863EBF" w:rsidP="00A776BC">
      <w:pPr>
        <w:pStyle w:val="BodyText"/>
      </w:pPr>
      <w:r w:rsidRPr="00A776BC">
        <w:t>Key changes at the referral stage included:</w:t>
      </w:r>
    </w:p>
    <w:p w14:paraId="26B31ABF" w14:textId="6FF68118" w:rsidR="00863EBF" w:rsidRPr="00A776BC" w:rsidRDefault="00863EBF" w:rsidP="00A776BC">
      <w:pPr>
        <w:pStyle w:val="Bullet"/>
      </w:pPr>
      <w:r w:rsidRPr="00A776BC">
        <w:t xml:space="preserve">reducing the referral comment period from 20 to 15 working days and introducing a requirement for the responsible agency to provide its </w:t>
      </w:r>
      <w:r w:rsidR="00091B52">
        <w:t>T</w:t>
      </w:r>
      <w:r w:rsidRPr="00A776BC">
        <w:t>reaty settlement and other obligations report to the Minister within 20 working days after the close of the comment period. Previously, no statutory timeframe applied to the Ministry providing advice to the Minister</w:t>
      </w:r>
    </w:p>
    <w:p w14:paraId="4015D4BF" w14:textId="77777777" w:rsidR="00863EBF" w:rsidRPr="00A776BC" w:rsidRDefault="00863EBF" w:rsidP="00A776BC">
      <w:pPr>
        <w:pStyle w:val="Bullet"/>
      </w:pPr>
      <w:r w:rsidRPr="00A776BC">
        <w:t>replacing mandatory consultation requirements with notification requirements in most circumstances. For both referral applications and substantive applications for listed projects, applicants are generally required to notify specified parties rather than consult with them, reducing the consultation burden during the early stages of the process. Notified parties have a minimum of 20 working days to provide comments.</w:t>
      </w:r>
    </w:p>
    <w:p w14:paraId="208F888B" w14:textId="77777777" w:rsidR="00863EBF" w:rsidRPr="00324BDC" w:rsidRDefault="00863EBF" w:rsidP="00A776BC">
      <w:pPr>
        <w:pStyle w:val="BodyText"/>
      </w:pPr>
      <w:r>
        <w:t>Key</w:t>
      </w:r>
      <w:r w:rsidRPr="00324BDC">
        <w:t xml:space="preserve"> changes at the substantive stage included</w:t>
      </w:r>
      <w:r>
        <w:t>:</w:t>
      </w:r>
    </w:p>
    <w:p w14:paraId="3D75F837" w14:textId="5EC35780" w:rsidR="00863EBF" w:rsidRDefault="00863EBF" w:rsidP="00A776BC">
      <w:pPr>
        <w:pStyle w:val="Bullet"/>
      </w:pPr>
      <w:r w:rsidRPr="00297F7A">
        <w:t>moving the Minister</w:t>
      </w:r>
      <w:r w:rsidR="00836128">
        <w:t>’</w:t>
      </w:r>
      <w:r w:rsidRPr="00297F7A">
        <w:t>s discretion to prioritise applications until after a substantive application has been lodged</w:t>
      </w:r>
    </w:p>
    <w:p w14:paraId="71C026E6" w14:textId="77777777" w:rsidR="00863EBF" w:rsidRPr="00644AD3" w:rsidRDefault="00863EBF" w:rsidP="00A776BC">
      <w:pPr>
        <w:pStyle w:val="Bullet"/>
      </w:pPr>
      <w:r w:rsidRPr="00644AD3">
        <w:t>enabling applicants for listed projects to apply to the Minister to lodge applications for specified stages of a project. Each stage must satisfy the same criteria as a referral application before entering the fast-track approvals process</w:t>
      </w:r>
    </w:p>
    <w:p w14:paraId="73A14C59" w14:textId="77777777" w:rsidR="00863EBF" w:rsidRDefault="00863EBF" w:rsidP="00A776BC">
      <w:pPr>
        <w:pStyle w:val="Bullet"/>
      </w:pPr>
      <w:r w:rsidRPr="00644AD3">
        <w:lastRenderedPageBreak/>
        <w:t xml:space="preserve">enabling panels to seek a Ministerial decision on a proposed reduction in scope where an applicant wishes to withdraw or modify one or more approvals sought </w:t>
      </w:r>
    </w:p>
    <w:p w14:paraId="6DE9D284" w14:textId="77777777" w:rsidR="00863EBF" w:rsidRPr="00717F7C" w:rsidRDefault="00863EBF" w:rsidP="00A776BC">
      <w:pPr>
        <w:pStyle w:val="BodyText"/>
        <w:keepNext/>
      </w:pPr>
      <w:r w:rsidRPr="00717F7C">
        <w:t>Other amendments:</w:t>
      </w:r>
    </w:p>
    <w:p w14:paraId="3E3E03FF" w14:textId="77777777" w:rsidR="00863EBF" w:rsidRPr="00A776BC" w:rsidRDefault="00863EBF" w:rsidP="00A776BC">
      <w:pPr>
        <w:pStyle w:val="Bullet"/>
      </w:pPr>
      <w:r w:rsidRPr="00A776BC">
        <w:t>clarified the regulation-making powers for cost recovery, including regulations prescribing recoverable costs and excluding specified categories of costs from recovery</w:t>
      </w:r>
    </w:p>
    <w:p w14:paraId="6C2C12CB" w14:textId="77777777" w:rsidR="00863EBF" w:rsidRPr="00A776BC" w:rsidRDefault="00863EBF" w:rsidP="00A776BC">
      <w:pPr>
        <w:pStyle w:val="Bullet"/>
      </w:pPr>
      <w:r w:rsidRPr="00A776BC">
        <w:t>amended the descriptions of 20 listed projects and introduced a regulation-making power to amend the descriptions of other listed projects.</w:t>
      </w:r>
    </w:p>
    <w:p w14:paraId="71D9E8AF" w14:textId="77777777" w:rsidR="00863EBF" w:rsidRPr="00717F7C" w:rsidRDefault="00863EBF" w:rsidP="00A776BC">
      <w:pPr>
        <w:pStyle w:val="BodyText"/>
      </w:pPr>
      <w:r w:rsidRPr="00297F7A">
        <w:t>Most of the amendments refined the operation of the regime rather than changing its underlying policy settings.</w:t>
      </w:r>
    </w:p>
    <w:p w14:paraId="4FC073FD" w14:textId="77777777" w:rsidR="00863EBF" w:rsidRPr="00A776BC" w:rsidRDefault="00863EBF" w:rsidP="00A776BC">
      <w:pPr>
        <w:pStyle w:val="Heading2"/>
      </w:pPr>
      <w:bookmarkStart w:id="14" w:name="_Toc233587271"/>
      <w:bookmarkStart w:id="15" w:name="_Toc234487029"/>
      <w:bookmarkStart w:id="16" w:name="_Toc243390963"/>
      <w:r w:rsidRPr="00A776BC">
        <w:t>Purpose of the review</w:t>
      </w:r>
      <w:bookmarkEnd w:id="14"/>
      <w:bookmarkEnd w:id="15"/>
      <w:bookmarkEnd w:id="16"/>
    </w:p>
    <w:p w14:paraId="252E98D6" w14:textId="0700A4FE" w:rsidR="00863EBF" w:rsidRDefault="00863EBF" w:rsidP="00A776BC">
      <w:pPr>
        <w:pStyle w:val="BodyText"/>
      </w:pPr>
      <w:r w:rsidRPr="000956F1">
        <w:t xml:space="preserve">The broad objectives of </w:t>
      </w:r>
      <w:r>
        <w:t>the Fast-track Approvals</w:t>
      </w:r>
      <w:r w:rsidRPr="000956F1">
        <w:t xml:space="preserve"> </w:t>
      </w:r>
      <w:r>
        <w:t>regime are</w:t>
      </w:r>
      <w:r w:rsidRPr="000956F1">
        <w:t xml:space="preserve"> to provide faster, simpler and less costly approvals processes for infrastructure and development projects with significant regional or national benefits</w:t>
      </w:r>
      <w:r w:rsidR="006D1E70">
        <w:t>.</w:t>
      </w:r>
      <w:r>
        <w:rPr>
          <w:rStyle w:val="FootnoteReference"/>
        </w:rPr>
        <w:footnoteReference w:id="5"/>
      </w:r>
      <w:r w:rsidRPr="000956F1">
        <w:t xml:space="preserve"> </w:t>
      </w:r>
    </w:p>
    <w:p w14:paraId="07AA211D" w14:textId="3EC64F6F" w:rsidR="00863EBF" w:rsidRDefault="00863EBF" w:rsidP="00A776BC">
      <w:pPr>
        <w:pStyle w:val="BodyText"/>
      </w:pPr>
      <w:r w:rsidRPr="000956F1">
        <w:t>The regime seeks to reduce the complexity of approvals across multiple regulatory systems, provide greater recognition of the positive economic and social benefits of development alongside environmental and other statutory considerations, and uphold existing Treaty settlement and other statutory obligations.</w:t>
      </w:r>
      <w:r>
        <w:rPr>
          <w:rStyle w:val="FootnoteReference"/>
        </w:rPr>
        <w:footnoteReference w:id="6"/>
      </w:r>
      <w:r w:rsidRPr="000956F1">
        <w:t xml:space="preserve"> It is intended to improve investment certainty and support the timely delivery of major projects, helping to reduce New Zealand</w:t>
      </w:r>
      <w:r w:rsidR="00836128">
        <w:t>’</w:t>
      </w:r>
      <w:r w:rsidRPr="000956F1">
        <w:t>s infrastructure deficit and increase the supply of quality housing.</w:t>
      </w:r>
    </w:p>
    <w:p w14:paraId="24C50112" w14:textId="77777777" w:rsidR="00863EBF" w:rsidRPr="006A4B8B" w:rsidRDefault="00863EBF" w:rsidP="00A776BC">
      <w:pPr>
        <w:pStyle w:val="BodyText"/>
      </w:pPr>
      <w:r w:rsidRPr="006A4B8B">
        <w:t>The regime was designed to address two broad issues arising from the complexity of the existing approvals system:</w:t>
      </w:r>
    </w:p>
    <w:p w14:paraId="34C6D779" w14:textId="77777777" w:rsidR="00863EBF" w:rsidRPr="00A776BC" w:rsidRDefault="00863EBF" w:rsidP="00A776BC">
      <w:pPr>
        <w:pStyle w:val="Bullet"/>
      </w:pPr>
      <w:r w:rsidRPr="00A776BC">
        <w:t>the time and cost associated with existing approval processes were delaying decisions and creating barriers to the timely delivery of major projects</w:t>
      </w:r>
    </w:p>
    <w:p w14:paraId="4B44FED2" w14:textId="77777777" w:rsidR="00863EBF" w:rsidRPr="00A776BC" w:rsidRDefault="00863EBF" w:rsidP="00A776BC">
      <w:pPr>
        <w:pStyle w:val="Bullet"/>
      </w:pPr>
      <w:r w:rsidRPr="00A776BC">
        <w:t>existing approval processes placed insufficient weight on the positive economic and social benefits of development alongside environmental and other statutory considerations.</w:t>
      </w:r>
    </w:p>
    <w:p w14:paraId="30F08B2B" w14:textId="77777777" w:rsidR="00863EBF" w:rsidRPr="006A4B8B" w:rsidRDefault="00863EBF" w:rsidP="00A776BC">
      <w:pPr>
        <w:pStyle w:val="BodyText"/>
      </w:pPr>
      <w:r w:rsidRPr="006A4B8B">
        <w:t xml:space="preserve">This </w:t>
      </w:r>
      <w:r w:rsidRPr="000956F1">
        <w:t xml:space="preserve">review assesses whether the regime is operating as intended after its first 12 months of operation. </w:t>
      </w:r>
      <w:proofErr w:type="gramStart"/>
      <w:r w:rsidRPr="000956F1">
        <w:t>In particular, it</w:t>
      </w:r>
      <w:proofErr w:type="gramEnd"/>
      <w:r w:rsidRPr="000956F1">
        <w:t xml:space="preserve"> considers whether the regime is addressing the key implementation issues it was designed to resolve, whether the core elements of the regime are functioning effectively, identifies operational issues that have emerged during implementation, and recommends practical improvements where appropriate. The review recognises that the regime remains relatively new and that both administering agencies and applicants have continued to develop their understanding of the new processes during the review period.</w:t>
      </w:r>
    </w:p>
    <w:p w14:paraId="1717B209" w14:textId="77777777" w:rsidR="00863EBF" w:rsidRPr="006A4B8B" w:rsidRDefault="00863EBF" w:rsidP="00A776BC">
      <w:pPr>
        <w:pStyle w:val="BodyText"/>
      </w:pPr>
      <w:r w:rsidRPr="000956F1">
        <w:t xml:space="preserve">The review draws on operational data together with stakeholder feedback from applicants, local authorities, administering agencies and other participants in the </w:t>
      </w:r>
      <w:r>
        <w:t>F</w:t>
      </w:r>
      <w:r w:rsidRPr="000956F1">
        <w:t xml:space="preserve">ast-track </w:t>
      </w:r>
      <w:r>
        <w:t xml:space="preserve">Approvals </w:t>
      </w:r>
      <w:r w:rsidRPr="000956F1">
        <w:t>process.</w:t>
      </w:r>
    </w:p>
    <w:p w14:paraId="0315CCB4" w14:textId="77777777" w:rsidR="00863EBF" w:rsidRPr="00A776BC" w:rsidRDefault="00863EBF" w:rsidP="00A776BC">
      <w:pPr>
        <w:pStyle w:val="Heading2"/>
      </w:pPr>
      <w:bookmarkStart w:id="17" w:name="_Toc233587272"/>
      <w:bookmarkStart w:id="18" w:name="_Toc234487030"/>
      <w:bookmarkStart w:id="19" w:name="_Toc243390964"/>
      <w:r w:rsidRPr="00A776BC">
        <w:lastRenderedPageBreak/>
        <w:t>What it covers</w:t>
      </w:r>
      <w:bookmarkEnd w:id="17"/>
      <w:bookmarkEnd w:id="18"/>
      <w:bookmarkEnd w:id="19"/>
    </w:p>
    <w:p w14:paraId="765AC92A" w14:textId="77777777" w:rsidR="00863EBF" w:rsidRPr="00282896" w:rsidRDefault="00863EBF" w:rsidP="00A776BC">
      <w:pPr>
        <w:pStyle w:val="BodyText"/>
      </w:pPr>
      <w:r w:rsidRPr="00282896">
        <w:t xml:space="preserve">The review assesses the performance of </w:t>
      </w:r>
      <w:r>
        <w:t>Fast-track Approvals</w:t>
      </w:r>
      <w:r w:rsidRPr="00282896">
        <w:t xml:space="preserve"> during its first 12 months of operation. </w:t>
      </w:r>
      <w:r w:rsidRPr="000956F1">
        <w:t>It considers whether the regime has been implemented and is operating as intended, whether it is delivering value for money, and how it is experienced by applicants, administering agencies and other participants.</w:t>
      </w:r>
    </w:p>
    <w:p w14:paraId="13E43DCF" w14:textId="58E220C7" w:rsidR="00863EBF" w:rsidRPr="00282896" w:rsidRDefault="00863EBF" w:rsidP="00A776BC">
      <w:pPr>
        <w:pStyle w:val="BodyText"/>
      </w:pPr>
      <w:r w:rsidRPr="00282896">
        <w:t xml:space="preserve">The review also considers the implementation of selected amendments introduced by the Amendment Act where practicable. However, as </w:t>
      </w:r>
      <w:r>
        <w:t>many</w:t>
      </w:r>
      <w:r w:rsidRPr="00282896">
        <w:t xml:space="preserve"> amendments apply only to applications lodged on or after 31 March 2026, </w:t>
      </w:r>
      <w:r w:rsidRPr="000956F1">
        <w:t>the review is necessarily limited in the conclusions it can draw about their implementation and effectiveness.</w:t>
      </w:r>
    </w:p>
    <w:p w14:paraId="3623E7D2" w14:textId="77777777" w:rsidR="00863EBF" w:rsidRPr="00282896" w:rsidRDefault="00863EBF" w:rsidP="00A776BC">
      <w:pPr>
        <w:pStyle w:val="BodyText"/>
      </w:pPr>
      <w:r w:rsidRPr="00282896">
        <w:t xml:space="preserve">The review is structured around four </w:t>
      </w:r>
      <w:r>
        <w:t>themes:</w:t>
      </w:r>
    </w:p>
    <w:p w14:paraId="1A8130EB" w14:textId="77777777" w:rsidR="00863EBF" w:rsidRPr="00A776BC" w:rsidRDefault="00863EBF" w:rsidP="00A776BC">
      <w:pPr>
        <w:pStyle w:val="BodyText"/>
        <w:rPr>
          <w:b/>
          <w:bCs/>
        </w:rPr>
      </w:pPr>
      <w:r w:rsidRPr="00A776BC">
        <w:rPr>
          <w:b/>
          <w:bCs/>
        </w:rPr>
        <w:t>Implementation</w:t>
      </w:r>
    </w:p>
    <w:p w14:paraId="693E61BD" w14:textId="77777777" w:rsidR="00863EBF" w:rsidRPr="00847176" w:rsidRDefault="00863EBF" w:rsidP="00A776BC">
      <w:pPr>
        <w:pStyle w:val="Bullet"/>
      </w:pPr>
      <w:r w:rsidRPr="00847176">
        <w:t>Was the regime implemented as intended?</w:t>
      </w:r>
    </w:p>
    <w:p w14:paraId="19387C9C" w14:textId="77777777" w:rsidR="00863EBF" w:rsidRPr="00847176" w:rsidRDefault="00863EBF" w:rsidP="00A776BC">
      <w:pPr>
        <w:pStyle w:val="Bullet"/>
      </w:pPr>
      <w:r w:rsidRPr="00847176">
        <w:t>Is it attracting the types of projects it was designed for?</w:t>
      </w:r>
    </w:p>
    <w:p w14:paraId="27112432" w14:textId="77777777" w:rsidR="00863EBF" w:rsidRDefault="00863EBF" w:rsidP="00A776BC">
      <w:pPr>
        <w:pStyle w:val="Bullet"/>
      </w:pPr>
      <w:r w:rsidRPr="000956F1">
        <w:t>Are high-quality applications being submitted?</w:t>
      </w:r>
    </w:p>
    <w:p w14:paraId="57A65C7E" w14:textId="77777777" w:rsidR="00863EBF" w:rsidRPr="00847176" w:rsidRDefault="00863EBF" w:rsidP="00A776BC">
      <w:pPr>
        <w:pStyle w:val="Bullet"/>
      </w:pPr>
      <w:r w:rsidRPr="00847176">
        <w:t>What implementation issues or bottlenecks emerged, and how were they addressed?</w:t>
      </w:r>
    </w:p>
    <w:p w14:paraId="24372ECF" w14:textId="77777777" w:rsidR="00863EBF" w:rsidRPr="00A776BC" w:rsidRDefault="00863EBF" w:rsidP="00A776BC">
      <w:pPr>
        <w:pStyle w:val="BodyText"/>
        <w:rPr>
          <w:b/>
          <w:bCs/>
        </w:rPr>
      </w:pPr>
      <w:r w:rsidRPr="00A776BC">
        <w:rPr>
          <w:b/>
          <w:bCs/>
        </w:rPr>
        <w:t>Operation</w:t>
      </w:r>
    </w:p>
    <w:p w14:paraId="740B774A" w14:textId="77777777" w:rsidR="00863EBF" w:rsidRPr="00A776BC" w:rsidRDefault="00863EBF" w:rsidP="00A776BC">
      <w:pPr>
        <w:pStyle w:val="Bullet"/>
      </w:pPr>
      <w:r w:rsidRPr="00A776BC">
        <w:t>Is the regime operating as intended?</w:t>
      </w:r>
    </w:p>
    <w:p w14:paraId="76EC45A5" w14:textId="77777777" w:rsidR="00863EBF" w:rsidRPr="00A776BC" w:rsidRDefault="00863EBF" w:rsidP="00A776BC">
      <w:pPr>
        <w:pStyle w:val="Bullet"/>
      </w:pPr>
      <w:r w:rsidRPr="00A776BC">
        <w:t>Is it reaching its intended users and sectors?</w:t>
      </w:r>
    </w:p>
    <w:p w14:paraId="6138BD35" w14:textId="77777777" w:rsidR="00863EBF" w:rsidRPr="00A776BC" w:rsidRDefault="00863EBF" w:rsidP="00A776BC">
      <w:pPr>
        <w:pStyle w:val="Bullet"/>
      </w:pPr>
      <w:r w:rsidRPr="00A776BC">
        <w:t>Is it improving decision timeframes, responsiveness and system performance?</w:t>
      </w:r>
    </w:p>
    <w:p w14:paraId="58BF743E" w14:textId="77777777" w:rsidR="00863EBF" w:rsidRPr="00A776BC" w:rsidRDefault="00863EBF" w:rsidP="00A776BC">
      <w:pPr>
        <w:pStyle w:val="Bullet"/>
      </w:pPr>
      <w:r w:rsidRPr="00A776BC">
        <w:t>What operational issues or bottlenecks have emerged, and how are they being addressed?</w:t>
      </w:r>
    </w:p>
    <w:p w14:paraId="43DB4E22" w14:textId="77777777" w:rsidR="00863EBF" w:rsidRPr="00A776BC" w:rsidRDefault="00863EBF" w:rsidP="00A776BC">
      <w:pPr>
        <w:pStyle w:val="BodyText"/>
        <w:rPr>
          <w:b/>
          <w:bCs/>
        </w:rPr>
      </w:pPr>
      <w:r w:rsidRPr="00A776BC">
        <w:rPr>
          <w:b/>
          <w:bCs/>
        </w:rPr>
        <w:t>Cost and value for money</w:t>
      </w:r>
    </w:p>
    <w:p w14:paraId="4F513F80" w14:textId="77777777" w:rsidR="00863EBF" w:rsidRPr="00A776BC" w:rsidRDefault="00863EBF" w:rsidP="00A776BC">
      <w:pPr>
        <w:pStyle w:val="Bullet"/>
      </w:pPr>
      <w:r w:rsidRPr="00A776BC">
        <w:t>Is the regime delivering value for applicants and government?</w:t>
      </w:r>
    </w:p>
    <w:p w14:paraId="7AFDE079" w14:textId="77777777" w:rsidR="00863EBF" w:rsidRPr="00A776BC" w:rsidRDefault="00863EBF" w:rsidP="00A776BC">
      <w:pPr>
        <w:pStyle w:val="Bullet"/>
      </w:pPr>
      <w:r w:rsidRPr="00A776BC">
        <w:t>Are implementation and administration costs reasonable and proportionate?</w:t>
      </w:r>
    </w:p>
    <w:p w14:paraId="78996D07" w14:textId="77777777" w:rsidR="00863EBF" w:rsidRPr="00A776BC" w:rsidRDefault="00863EBF" w:rsidP="00A776BC">
      <w:pPr>
        <w:pStyle w:val="BodyText"/>
        <w:rPr>
          <w:b/>
          <w:bCs/>
        </w:rPr>
      </w:pPr>
      <w:r w:rsidRPr="00A776BC">
        <w:rPr>
          <w:b/>
          <w:bCs/>
        </w:rPr>
        <w:t>Implementation of the Fast-track Approvals Amendment Act 2025</w:t>
      </w:r>
    </w:p>
    <w:p w14:paraId="30F8951D" w14:textId="77777777" w:rsidR="00863EBF" w:rsidRPr="00A776BC" w:rsidRDefault="00863EBF" w:rsidP="00A776BC">
      <w:pPr>
        <w:pStyle w:val="Bullet"/>
      </w:pPr>
      <w:r w:rsidRPr="00A776BC">
        <w:t>What early observations can be made about the implementation of the amendments?</w:t>
      </w:r>
    </w:p>
    <w:p w14:paraId="4B7D3ED8" w14:textId="77777777" w:rsidR="00863EBF" w:rsidRPr="00A776BC" w:rsidRDefault="00863EBF" w:rsidP="00A776BC">
      <w:pPr>
        <w:pStyle w:val="Heading2"/>
      </w:pPr>
      <w:bookmarkStart w:id="20" w:name="_Toc233587273"/>
      <w:bookmarkStart w:id="21" w:name="_Toc234487031"/>
      <w:bookmarkStart w:id="22" w:name="_Toc243390965"/>
      <w:r w:rsidRPr="00A776BC">
        <w:t>What it doesn’t cover</w:t>
      </w:r>
      <w:bookmarkEnd w:id="20"/>
      <w:bookmarkEnd w:id="21"/>
      <w:bookmarkEnd w:id="22"/>
    </w:p>
    <w:p w14:paraId="1EE0BEFC" w14:textId="77777777" w:rsidR="00863EBF" w:rsidRPr="00A776BC" w:rsidRDefault="00863EBF" w:rsidP="00A776BC">
      <w:pPr>
        <w:pStyle w:val="BodyText"/>
      </w:pPr>
      <w:r w:rsidRPr="00A776BC">
        <w:t xml:space="preserve">One objective of Fast-track Approvals is to provide greater recognition of the positive economic and social benefits of projects with significant regional or national benefits alongside environmental and other statutory matters. This review focuses on the implementation and early operation of the Fast-track Approvals regime. It does not assess </w:t>
      </w:r>
      <w:proofErr w:type="gramStart"/>
      <w:r w:rsidRPr="00A776BC">
        <w:t>all of</w:t>
      </w:r>
      <w:proofErr w:type="gramEnd"/>
      <w:r w:rsidRPr="00A776BC">
        <w:t xml:space="preserve"> the longer-term policy outcomes the regime is intended to achieve.</w:t>
      </w:r>
    </w:p>
    <w:p w14:paraId="2F0B8D35" w14:textId="3A9405F1" w:rsidR="00863EBF" w:rsidRPr="00A776BC" w:rsidRDefault="00863EBF" w:rsidP="00A776BC">
      <w:pPr>
        <w:pStyle w:val="BodyText"/>
      </w:pPr>
      <w:r w:rsidRPr="00A776BC">
        <w:t>Similarly, the review does not assess the wider social, economic and environmental outcomes of the regime. These outcomes are expected to emerge over many years and, in many cases, will be influenced by the characteristics of individual projects rather than the operation of the regime itself.</w:t>
      </w:r>
    </w:p>
    <w:p w14:paraId="693504EA" w14:textId="77777777" w:rsidR="00863EBF" w:rsidRPr="00A776BC" w:rsidRDefault="00863EBF" w:rsidP="00A776BC">
      <w:pPr>
        <w:pStyle w:val="BodyText"/>
        <w:keepNext/>
      </w:pPr>
      <w:r w:rsidRPr="00A776BC">
        <w:lastRenderedPageBreak/>
        <w:t>Accordingly, this review does not assess whether the regime is:</w:t>
      </w:r>
    </w:p>
    <w:p w14:paraId="320A7CF8" w14:textId="77777777" w:rsidR="00863EBF" w:rsidRPr="00A776BC" w:rsidRDefault="00863EBF" w:rsidP="00A776BC">
      <w:pPr>
        <w:pStyle w:val="Bullet"/>
      </w:pPr>
      <w:r w:rsidRPr="00A776BC">
        <w:t>contributing to economic growth</w:t>
      </w:r>
    </w:p>
    <w:p w14:paraId="57690884" w14:textId="761048C2" w:rsidR="00863EBF" w:rsidRPr="00A776BC" w:rsidRDefault="00863EBF" w:rsidP="00A776BC">
      <w:pPr>
        <w:pStyle w:val="Bullet"/>
      </w:pPr>
      <w:r w:rsidRPr="00A776BC">
        <w:t>reducing New Zealand</w:t>
      </w:r>
      <w:r w:rsidR="00836128">
        <w:t>’</w:t>
      </w:r>
      <w:r w:rsidRPr="00A776BC">
        <w:t>s infrastructure deficit</w:t>
      </w:r>
    </w:p>
    <w:p w14:paraId="7378824C" w14:textId="77777777" w:rsidR="00863EBF" w:rsidRPr="00A776BC" w:rsidRDefault="00863EBF" w:rsidP="00A776BC">
      <w:pPr>
        <w:pStyle w:val="Bullet"/>
      </w:pPr>
      <w:r w:rsidRPr="00A776BC">
        <w:t>contributing to raising incomes</w:t>
      </w:r>
    </w:p>
    <w:p w14:paraId="712B8F59" w14:textId="77777777" w:rsidR="00863EBF" w:rsidRPr="00A776BC" w:rsidRDefault="00863EBF" w:rsidP="00A776BC">
      <w:pPr>
        <w:pStyle w:val="Bullet"/>
      </w:pPr>
      <w:r w:rsidRPr="00A776BC">
        <w:t>enhancing resilience</w:t>
      </w:r>
    </w:p>
    <w:p w14:paraId="2F273F58" w14:textId="77777777" w:rsidR="00863EBF" w:rsidRPr="00A776BC" w:rsidRDefault="00863EBF" w:rsidP="00A776BC">
      <w:pPr>
        <w:pStyle w:val="Bullet"/>
      </w:pPr>
      <w:r w:rsidRPr="00A776BC">
        <w:t>delivering broader environmental outcomes.</w:t>
      </w:r>
    </w:p>
    <w:p w14:paraId="0FB5F01C" w14:textId="77777777" w:rsidR="00863EBF" w:rsidRPr="00324BDC" w:rsidRDefault="00863EBF" w:rsidP="00863EBF">
      <w:pPr>
        <w:pStyle w:val="BodyText"/>
      </w:pPr>
      <w:r w:rsidRPr="000956F1">
        <w:t>These matters are more appropriately considered through longer-term evaluations, once a larger body of decisions has accumulated and sufficient time has elapsed for the broader outcomes of the regime to become measurable.</w:t>
      </w:r>
    </w:p>
    <w:p w14:paraId="044121B1" w14:textId="77777777" w:rsidR="00A776BC" w:rsidRDefault="00A776BC">
      <w:pPr>
        <w:spacing w:before="0" w:after="200" w:line="276" w:lineRule="auto"/>
        <w:jc w:val="left"/>
        <w:rPr>
          <w:rStyle w:val="Heading1Char"/>
        </w:rPr>
      </w:pPr>
      <w:bookmarkStart w:id="23" w:name="_Toc233587274"/>
      <w:bookmarkStart w:id="24" w:name="_Toc234487032"/>
      <w:r>
        <w:rPr>
          <w:rStyle w:val="Heading1Char"/>
          <w:b w:val="0"/>
          <w:bCs w:val="0"/>
        </w:rPr>
        <w:br w:type="page"/>
      </w:r>
    </w:p>
    <w:p w14:paraId="464A3490" w14:textId="1BFE4245" w:rsidR="00863EBF" w:rsidRPr="0008573D" w:rsidRDefault="00863EBF" w:rsidP="00863EBF">
      <w:pPr>
        <w:pStyle w:val="Heading1"/>
        <w:rPr>
          <w:rStyle w:val="Heading1Char"/>
          <w:b/>
          <w:bCs/>
        </w:rPr>
      </w:pPr>
      <w:bookmarkStart w:id="25" w:name="_Toc243390966"/>
      <w:r w:rsidRPr="0008573D">
        <w:rPr>
          <w:rStyle w:val="Heading1Char"/>
          <w:b/>
          <w:bCs/>
        </w:rPr>
        <w:lastRenderedPageBreak/>
        <w:t>What we found</w:t>
      </w:r>
      <w:bookmarkEnd w:id="23"/>
      <w:bookmarkEnd w:id="24"/>
      <w:bookmarkEnd w:id="25"/>
    </w:p>
    <w:p w14:paraId="27CF53E0" w14:textId="77777777" w:rsidR="00863EBF" w:rsidRPr="00A53620" w:rsidRDefault="00863EBF" w:rsidP="00863EBF">
      <w:pPr>
        <w:pStyle w:val="Heading2"/>
        <w:spacing w:before="0"/>
      </w:pPr>
      <w:bookmarkStart w:id="26" w:name="_Toc233587275"/>
      <w:bookmarkStart w:id="27" w:name="_Toc234487033"/>
      <w:bookmarkStart w:id="28" w:name="_Toc243390967"/>
      <w:r>
        <w:t>Overall findings</w:t>
      </w:r>
      <w:bookmarkEnd w:id="26"/>
      <w:bookmarkEnd w:id="27"/>
      <w:bookmarkEnd w:id="28"/>
    </w:p>
    <w:p w14:paraId="57D190DD" w14:textId="77777777" w:rsidR="00863EBF" w:rsidRPr="00A776BC" w:rsidRDefault="00863EBF" w:rsidP="00A776BC">
      <w:pPr>
        <w:pStyle w:val="BodyText"/>
      </w:pPr>
      <w:r w:rsidRPr="00A776BC">
        <w:t>The design of Fast-track Approvals is sound and is generally reported to improve transparency, predictability and confidence in the approvals process. Feedback from applicants, agencies and other participants indicates that the regime is largely operating as intended, while identifying several areas where implementation could be strengthened.</w:t>
      </w:r>
    </w:p>
    <w:p w14:paraId="1DAF5BFC" w14:textId="77777777" w:rsidR="00863EBF" w:rsidRPr="00A776BC" w:rsidRDefault="00863EBF" w:rsidP="00A776BC">
      <w:pPr>
        <w:pStyle w:val="BodyText"/>
      </w:pPr>
      <w:r w:rsidRPr="00A776BC">
        <w:t>Strengths identified through the review include:</w:t>
      </w:r>
    </w:p>
    <w:p w14:paraId="6B688306" w14:textId="77777777" w:rsidR="00863EBF" w:rsidRPr="00A776BC" w:rsidRDefault="00863EBF" w:rsidP="00A776BC">
      <w:pPr>
        <w:pStyle w:val="Bullet"/>
      </w:pPr>
      <w:r w:rsidRPr="00A776BC">
        <w:t xml:space="preserve">the regime provides greater certainty for applicants by streamlining procedural complexity, improving planning for complex projects and supporting investment confidence </w:t>
      </w:r>
    </w:p>
    <w:p w14:paraId="23776B07" w14:textId="69C42BD7" w:rsidR="00863EBF" w:rsidRPr="00A776BC" w:rsidRDefault="00863EBF" w:rsidP="00A776BC">
      <w:pPr>
        <w:pStyle w:val="Bullet"/>
      </w:pPr>
      <w:r w:rsidRPr="00A776BC">
        <w:t xml:space="preserve">Panel Conveners have brought structure, momentum and consistency to the process. Applicants, agencies and Panel Conveners also identified an ongoing need to continue shifting practice away from </w:t>
      </w:r>
      <w:r w:rsidR="0024677F">
        <w:t>RMA</w:t>
      </w:r>
      <w:r w:rsidRPr="00A776BC">
        <w:t>-style approaches towards the more integrated intent of the Act</w:t>
      </w:r>
    </w:p>
    <w:p w14:paraId="3751AA1C" w14:textId="25D2D091" w:rsidR="00863EBF" w:rsidRPr="00A776BC" w:rsidRDefault="00863EBF" w:rsidP="00A776BC">
      <w:pPr>
        <w:pStyle w:val="Bullet"/>
      </w:pPr>
      <w:r w:rsidRPr="00A776BC">
        <w:t xml:space="preserve">agency engagement was consistently described as constructive, responsive and </w:t>
      </w:r>
      <w:r w:rsidR="00A66E4E" w:rsidRPr="00A776BC">
        <w:t>solution</w:t>
      </w:r>
      <w:r w:rsidR="00A66E4E">
        <w:noBreakHyphen/>
      </w:r>
      <w:r w:rsidRPr="00A776BC">
        <w:t>focused. User research found proactive communication and a willingness to problem-solve were frequently identified as strengths, with agencies described as helpful, pragmatic and committed to making the regime work</w:t>
      </w:r>
    </w:p>
    <w:p w14:paraId="52F7C159" w14:textId="4CC9F5E5" w:rsidR="00863EBF" w:rsidRPr="00A776BC" w:rsidRDefault="00863EBF" w:rsidP="00A776BC">
      <w:pPr>
        <w:pStyle w:val="Bullet"/>
      </w:pPr>
      <w:r w:rsidRPr="00A776BC">
        <w:t xml:space="preserve">statutory timeframes are being met 99 </w:t>
      </w:r>
      <w:r w:rsidR="00DB5451">
        <w:t>percent</w:t>
      </w:r>
      <w:r w:rsidRPr="00A776BC">
        <w:t xml:space="preserve"> of the time</w:t>
      </w:r>
    </w:p>
    <w:p w14:paraId="05C1509F" w14:textId="77777777" w:rsidR="00863EBF" w:rsidRPr="00A776BC" w:rsidRDefault="00863EBF" w:rsidP="00A776BC">
      <w:pPr>
        <w:pStyle w:val="Bullet"/>
      </w:pPr>
      <w:r w:rsidRPr="00A776BC">
        <w:t>the centralised digital portal is supporting administration of the regime. While users identified opportunities for further functionality improvements, there is evidence the system continues to improve, although some requested enhancements involve trade-offs between user expectations, cost and technical complexity.</w:t>
      </w:r>
    </w:p>
    <w:p w14:paraId="643E9CB5" w14:textId="77777777" w:rsidR="00863EBF" w:rsidRPr="00A776BC" w:rsidRDefault="00863EBF" w:rsidP="00A776BC">
      <w:pPr>
        <w:pStyle w:val="BodyText"/>
      </w:pPr>
      <w:r w:rsidRPr="00A776BC">
        <w:t>The review also identified several opportunities to improve the operation of the regime:</w:t>
      </w:r>
    </w:p>
    <w:p w14:paraId="510EA764" w14:textId="77777777" w:rsidR="00863EBF" w:rsidRPr="00A776BC" w:rsidRDefault="00863EBF" w:rsidP="00A776BC">
      <w:pPr>
        <w:pStyle w:val="Bullet"/>
      </w:pPr>
      <w:r w:rsidRPr="00A776BC">
        <w:t>while users generally considered the process to be transparent, concerns remained about the transparency and predictability of cost recovery. Applicants reported limited visibility of the work undertaken, why it was required and how costs were calculated. Stakeholders considered the regulation-making powers introduced by the Amendment Act could improve transparency in this area</w:t>
      </w:r>
    </w:p>
    <w:p w14:paraId="3A3886CA" w14:textId="7AEB27FB" w:rsidR="00863EBF" w:rsidRPr="00A776BC" w:rsidRDefault="00863EBF" w:rsidP="00A776BC">
      <w:pPr>
        <w:pStyle w:val="Bullet"/>
      </w:pPr>
      <w:r w:rsidRPr="00A776BC">
        <w:t xml:space="preserve">aspects of implementation continue to reflect </w:t>
      </w:r>
      <w:r w:rsidR="0024677F">
        <w:t>RMA</w:t>
      </w:r>
      <w:r w:rsidRPr="00A776BC">
        <w:t>-style approaches rather than the more integrated approach envisaged by the Act</w:t>
      </w:r>
    </w:p>
    <w:p w14:paraId="2597B698" w14:textId="77777777" w:rsidR="00863EBF" w:rsidRPr="00A776BC" w:rsidRDefault="00863EBF" w:rsidP="00A776BC">
      <w:pPr>
        <w:pStyle w:val="Bullet"/>
      </w:pPr>
      <w:r w:rsidRPr="00A776BC">
        <w:t>inflexible completeness assessments early in implementation were resulting in applications being rejected for relatively minor issues. The Amendment Act now enables requests for further information during completeness assessments, which is expected to address this issue</w:t>
      </w:r>
    </w:p>
    <w:p w14:paraId="4844BC6F" w14:textId="77777777" w:rsidR="00863EBF" w:rsidRPr="00A776BC" w:rsidRDefault="00863EBF" w:rsidP="00A776BC">
      <w:pPr>
        <w:pStyle w:val="Bullet"/>
      </w:pPr>
      <w:r w:rsidRPr="00A776BC">
        <w:t>duplication of effort can occur where applicants are required to resubmit information following referral, creating unnecessary delay and administrative burden</w:t>
      </w:r>
    </w:p>
    <w:p w14:paraId="0FFDD8A7" w14:textId="2A69C790" w:rsidR="00863EBF" w:rsidRPr="00A776BC" w:rsidRDefault="00863EBF" w:rsidP="00A776BC">
      <w:pPr>
        <w:pStyle w:val="Bullet"/>
      </w:pPr>
      <w:r w:rsidRPr="00A776BC">
        <w:t>implementing the Amendment Act required significant redevelopment of the digital portal, resulting in unplanned development costs and delays to planned functionality improvements.</w:t>
      </w:r>
    </w:p>
    <w:p w14:paraId="186D287B" w14:textId="3719B10F" w:rsidR="00863EBF" w:rsidRPr="00E13004" w:rsidRDefault="00863EBF" w:rsidP="00A776BC">
      <w:pPr>
        <w:pStyle w:val="BodyText"/>
      </w:pPr>
      <w:r w:rsidRPr="00263AE3">
        <w:lastRenderedPageBreak/>
        <w:t xml:space="preserve">Most amendments introduced by the Amendment Act came into force on 31 March 2026. As </w:t>
      </w:r>
      <w:proofErr w:type="gramStart"/>
      <w:r w:rsidRPr="00263AE3">
        <w:t>at</w:t>
      </w:r>
      <w:proofErr w:type="gramEnd"/>
      <w:r w:rsidRPr="00263AE3">
        <w:t xml:space="preserve"> 30 April 2026, six referral applications and six substantive applications had been received under the amended regime. </w:t>
      </w:r>
      <w:r w:rsidRPr="001C5791">
        <w:t>The review is therefore necessarily limited in the conclusions it can draw about the impact of the amendments.</w:t>
      </w:r>
      <w:r>
        <w:t xml:space="preserve"> </w:t>
      </w:r>
      <w:r w:rsidRPr="00263AE3">
        <w:t xml:space="preserve">Nevertheless, early stakeholder feedback has been generally </w:t>
      </w:r>
      <w:r w:rsidRPr="00E13004">
        <w:t>positive.</w:t>
      </w:r>
    </w:p>
    <w:p w14:paraId="2EB6B7CC" w14:textId="77777777" w:rsidR="00863EBF" w:rsidRPr="00A776BC" w:rsidRDefault="00863EBF" w:rsidP="00A776BC">
      <w:pPr>
        <w:pStyle w:val="Heading2"/>
      </w:pPr>
      <w:bookmarkStart w:id="29" w:name="_Toc233587276"/>
      <w:bookmarkStart w:id="30" w:name="_Toc234487034"/>
      <w:bookmarkStart w:id="31" w:name="_Toc243390968"/>
      <w:r w:rsidRPr="00A776BC">
        <w:t>Set up of the process</w:t>
      </w:r>
      <w:bookmarkEnd w:id="29"/>
      <w:bookmarkEnd w:id="30"/>
      <w:bookmarkEnd w:id="31"/>
    </w:p>
    <w:p w14:paraId="32B5E108" w14:textId="6FAA6CCE" w:rsidR="00863EBF" w:rsidRPr="00A776BC" w:rsidRDefault="00863EBF" w:rsidP="00A776BC">
      <w:pPr>
        <w:pStyle w:val="Heading3"/>
      </w:pPr>
      <w:r w:rsidRPr="00A776BC">
        <w:t>The system was set up as required, and as well as possible within the time available</w:t>
      </w:r>
    </w:p>
    <w:p w14:paraId="0686B42B" w14:textId="77777777" w:rsidR="00863EBF" w:rsidRPr="00A776BC" w:rsidRDefault="00863EBF" w:rsidP="00A776BC">
      <w:pPr>
        <w:pStyle w:val="BodyText"/>
      </w:pPr>
      <w:r w:rsidRPr="00A776BC">
        <w:t>The regime was successfully established within the required implementation timeframe. The core governance, operational processes, digital systems and supporting arrangements were put in place, enabling applications to be accepted from 7 February 2025.</w:t>
      </w:r>
    </w:p>
    <w:p w14:paraId="78BA9B4D" w14:textId="77777777" w:rsidR="00863EBF" w:rsidRPr="00A776BC" w:rsidRDefault="00863EBF" w:rsidP="00A776BC">
      <w:pPr>
        <w:pStyle w:val="BodyText"/>
      </w:pPr>
      <w:r w:rsidRPr="00A776BC">
        <w:t>The first referral and substantive applications were lodged in February 2025. The first expert panels were established in May 2025, and, by the end of the review period, the initial substantive applications had progressed through the approvals process.</w:t>
      </w:r>
    </w:p>
    <w:p w14:paraId="29E4D654" w14:textId="77777777" w:rsidR="00863EBF" w:rsidRPr="00A776BC" w:rsidRDefault="00863EBF" w:rsidP="00A776BC">
      <w:pPr>
        <w:pStyle w:val="BodyText"/>
      </w:pPr>
      <w:r w:rsidRPr="00A776BC">
        <w:t>Given the breadth of legislation integrated by the regime, the number of agencies involved and the complexity of establishing a new approvals system, implementation within the available timeframe was a significant achievement. This was further complicated by the need to continue administering applications under both the COVID-19 Recovery (Fast-track Consenting) Act 2020 and the Natural and Built Environment Act 2023 while implementing the new regime. The differences between the regimes also limited the extent to which existing systems and processes could be adapted.</w:t>
      </w:r>
    </w:p>
    <w:p w14:paraId="4AFF2A02" w14:textId="77777777" w:rsidR="00863EBF" w:rsidRPr="00A776BC" w:rsidRDefault="00863EBF" w:rsidP="00A776BC">
      <w:pPr>
        <w:pStyle w:val="BodyText"/>
        <w:rPr>
          <w:rStyle w:val="Heading1Char"/>
          <w:rFonts w:ascii="Calibri" w:eastAsiaTheme="minorEastAsia" w:hAnsi="Calibri" w:cstheme="minorBidi"/>
          <w:b w:val="0"/>
          <w:bCs w:val="0"/>
          <w:color w:val="auto"/>
          <w:sz w:val="22"/>
          <w:szCs w:val="22"/>
        </w:rPr>
      </w:pPr>
      <w:r w:rsidRPr="00A776BC">
        <w:t>Administrative processes have continued to mature during the first year of operation, with refinements introduced in response to operational experience and stakeholder feedback. Stakeholders generally reported that the regime is operating successfully and represents an improvement on previous fast-track processes. There is also evidence that efficiency and consistency are improving over time as participants become more familiar with the regime and a body of precedents develops.</w:t>
      </w:r>
      <w:bookmarkStart w:id="32" w:name="_Toc233587277"/>
    </w:p>
    <w:p w14:paraId="39FB723B" w14:textId="77777777" w:rsidR="00863EBF" w:rsidRPr="00A776BC" w:rsidRDefault="00863EBF" w:rsidP="00A776BC">
      <w:pPr>
        <w:pStyle w:val="Heading2"/>
        <w:rPr>
          <w:rStyle w:val="Heading1Char"/>
          <w:b/>
          <w:bCs/>
          <w:sz w:val="36"/>
          <w:szCs w:val="26"/>
        </w:rPr>
      </w:pPr>
      <w:bookmarkStart w:id="33" w:name="_Toc234487035"/>
      <w:bookmarkStart w:id="34" w:name="_Toc243390969"/>
      <w:r w:rsidRPr="00A776BC">
        <w:rPr>
          <w:rStyle w:val="Heading1Char"/>
          <w:b/>
          <w:bCs/>
          <w:sz w:val="36"/>
          <w:szCs w:val="26"/>
        </w:rPr>
        <w:t>Operation</w:t>
      </w:r>
      <w:bookmarkEnd w:id="32"/>
      <w:bookmarkEnd w:id="33"/>
      <w:bookmarkEnd w:id="34"/>
    </w:p>
    <w:p w14:paraId="7E5A23A9" w14:textId="0A5B2CA3" w:rsidR="00863EBF" w:rsidRDefault="00863EBF" w:rsidP="00863EBF">
      <w:pPr>
        <w:pStyle w:val="Heading3"/>
      </w:pPr>
      <w:r w:rsidRPr="00324BDC">
        <w:t>The process is operating as planned, but some adjustments will take time</w:t>
      </w:r>
    </w:p>
    <w:p w14:paraId="63170F9D" w14:textId="77777777" w:rsidR="00863EBF" w:rsidRPr="00A776BC" w:rsidRDefault="00863EBF" w:rsidP="00A776BC">
      <w:pPr>
        <w:pStyle w:val="BodyText"/>
      </w:pPr>
      <w:r w:rsidRPr="00A776BC">
        <w:t>Overall, the regime is operating broadly as intended. Stakeholders recognised that a system of this scale and complexity would require a period of adjustment and generally considered it to be functioning satisfactorily.</w:t>
      </w:r>
    </w:p>
    <w:p w14:paraId="06BEF8BE" w14:textId="77777777" w:rsidR="00863EBF" w:rsidRPr="00A776BC" w:rsidRDefault="00863EBF" w:rsidP="00A776BC">
      <w:pPr>
        <w:pStyle w:val="BodyText"/>
      </w:pPr>
      <w:r w:rsidRPr="00A776BC">
        <w:t>Early operational issues included inconsistencies in the timing of document release and notifications, differing expectations about application completeness, and the level of detail required in management plans. Stakeholders reported that these issues have reduced over time as agencies, applicants and expert panels have become more familiar with the regime.</w:t>
      </w:r>
    </w:p>
    <w:p w14:paraId="67594A6B" w14:textId="66CC11F9" w:rsidR="00863EBF" w:rsidRPr="00A776BC" w:rsidRDefault="00863EBF" w:rsidP="00A776BC">
      <w:pPr>
        <w:pStyle w:val="BodyText"/>
      </w:pPr>
      <w:r w:rsidRPr="00A776BC">
        <w:lastRenderedPageBreak/>
        <w:t>Although one of the regime</w:t>
      </w:r>
      <w:r w:rsidR="00836128">
        <w:t>’</w:t>
      </w:r>
      <w:r w:rsidRPr="00A776BC">
        <w:t>s objectives is to reduce decision-making timeframes, some statutory timeframes remain challenging, particularly for technical specialists and iwi representatives. Meeting these timeframes depends on adequate resourcing, early engagement, effective communication and high-quality applications.</w:t>
      </w:r>
    </w:p>
    <w:p w14:paraId="6788C9F4" w14:textId="77777777" w:rsidR="00863EBF" w:rsidRPr="00A776BC" w:rsidRDefault="00863EBF" w:rsidP="00A776BC">
      <w:pPr>
        <w:pStyle w:val="BodyText"/>
      </w:pPr>
      <w:r w:rsidRPr="00A776BC">
        <w:t>Fast-track projects vary considerably in scale and complexity, but the same statutory timeframes generally apply across the regime. This can create pressure where multiple large or technically complex applications are received at the same time. Application demand has also been uneven, with projects tending to arrive in clusters rather than as a steady pipeline. While there is some visibility of the substantive application pipeline, referral applications remain difficult to predict, reinforcing the importance of early engagement and communication to support resource planning.</w:t>
      </w:r>
    </w:p>
    <w:p w14:paraId="05B882BD" w14:textId="77777777" w:rsidR="00863EBF" w:rsidRPr="00A776BC" w:rsidRDefault="00863EBF" w:rsidP="00A776BC">
      <w:pPr>
        <w:pStyle w:val="BodyText"/>
      </w:pPr>
      <w:r w:rsidRPr="00A776BC">
        <w:t>Experience to date also suggests that the most technically complex projects are not necessarily those that take the longest to determine. Application quality, project readiness and early engagement appear to have a greater influence on overall timeframes than technical complexity alone.</w:t>
      </w:r>
    </w:p>
    <w:p w14:paraId="127C521F" w14:textId="00FF9A7C" w:rsidR="00863EBF" w:rsidRPr="00A776BC" w:rsidRDefault="00863EBF" w:rsidP="00A776BC">
      <w:pPr>
        <w:pStyle w:val="BodyText"/>
      </w:pPr>
      <w:r w:rsidRPr="00A776BC">
        <w:t>Application volumes have also been concentrated in a small number of geographic areas (</w:t>
      </w:r>
      <w:r w:rsidR="00DB5451">
        <w:t>figure 2</w:t>
      </w:r>
      <w:r w:rsidRPr="00A776BC">
        <w:t>), placing additional pressure on local authorities, iwi and other participants. Panel Conveners have some flexibility to respond to project complexity by setting an appropriate timeframe for expert panel decisions, up to the statutory maximum of 90 working days (or longer with the applicant</w:t>
      </w:r>
      <w:r w:rsidR="00836128">
        <w:t>’</w:t>
      </w:r>
      <w:r w:rsidRPr="00A776BC">
        <w:t>s agreement).</w:t>
      </w:r>
    </w:p>
    <w:p w14:paraId="46673159" w14:textId="68D6460F" w:rsidR="00863EBF" w:rsidRPr="00A776BC" w:rsidRDefault="00863EBF" w:rsidP="00A776BC">
      <w:pPr>
        <w:pStyle w:val="Figureheading"/>
      </w:pPr>
      <w:bookmarkStart w:id="35" w:name="_Toc234487042"/>
      <w:bookmarkStart w:id="36" w:name="_Toc243312517"/>
      <w:bookmarkStart w:id="37" w:name="_Toc243390980"/>
      <w:r w:rsidRPr="00A776BC">
        <w:t xml:space="preserve">Figure </w:t>
      </w:r>
      <w:r w:rsidR="007005DE">
        <w:t>2</w:t>
      </w:r>
      <w:r w:rsidR="00A776BC">
        <w:t>:</w:t>
      </w:r>
      <w:r w:rsidR="00A776BC">
        <w:tab/>
      </w:r>
      <w:r w:rsidRPr="00A776BC">
        <w:t xml:space="preserve"> Geographical distribution of applications</w:t>
      </w:r>
      <w:bookmarkEnd w:id="35"/>
      <w:bookmarkEnd w:id="36"/>
      <w:bookmarkEnd w:id="37"/>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367"/>
        <w:gridCol w:w="4138"/>
      </w:tblGrid>
      <w:tr w:rsidR="00863EBF" w:rsidRPr="00324BDC" w14:paraId="4A3CA8D5" w14:textId="77777777" w:rsidTr="00B61065">
        <w:tc>
          <w:tcPr>
            <w:tcW w:w="2513" w:type="pct"/>
          </w:tcPr>
          <w:p w14:paraId="7FDD051C" w14:textId="77777777" w:rsidR="00863EBF" w:rsidRPr="00324BDC" w:rsidRDefault="00863EBF" w:rsidP="00B61065">
            <w:pPr>
              <w:pStyle w:val="Sub-list"/>
              <w:tabs>
                <w:tab w:val="clear" w:pos="397"/>
              </w:tabs>
              <w:ind w:left="0"/>
            </w:pPr>
            <w:r w:rsidRPr="008A1E0E">
              <w:rPr>
                <w:noProof/>
              </w:rPr>
              <w:drawing>
                <wp:inline distT="0" distB="0" distL="0" distR="0" wp14:anchorId="777E5E42" wp14:editId="45F2F905">
                  <wp:extent cx="2740902" cy="2333683"/>
                  <wp:effectExtent l="0" t="0" r="2540" b="0"/>
                  <wp:docPr id="141665355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16653554" name=""/>
                          <pic:cNvPicPr/>
                        </pic:nvPicPr>
                        <pic:blipFill>
                          <a:blip r:embed="rId24"/>
                          <a:stretch>
                            <a:fillRect/>
                          </a:stretch>
                        </pic:blipFill>
                        <pic:spPr>
                          <a:xfrm>
                            <a:off x="0" y="0"/>
                            <a:ext cx="2825764" cy="2405937"/>
                          </a:xfrm>
                          <a:prstGeom prst="rect">
                            <a:avLst/>
                          </a:prstGeom>
                        </pic:spPr>
                      </pic:pic>
                    </a:graphicData>
                  </a:graphic>
                </wp:inline>
              </w:drawing>
            </w:r>
          </w:p>
        </w:tc>
        <w:tc>
          <w:tcPr>
            <w:tcW w:w="2487" w:type="pct"/>
          </w:tcPr>
          <w:p w14:paraId="5D1A04F2" w14:textId="77777777" w:rsidR="00863EBF" w:rsidRPr="00324BDC" w:rsidRDefault="00863EBF" w:rsidP="00B61065">
            <w:pPr>
              <w:pStyle w:val="Sub-list"/>
              <w:tabs>
                <w:tab w:val="clear" w:pos="397"/>
              </w:tabs>
              <w:ind w:left="0"/>
            </w:pPr>
            <w:r w:rsidRPr="00C81C17">
              <w:rPr>
                <w:noProof/>
              </w:rPr>
              <w:drawing>
                <wp:inline distT="0" distB="0" distL="0" distR="0" wp14:anchorId="15481627" wp14:editId="098687C6">
                  <wp:extent cx="2591735" cy="2359206"/>
                  <wp:effectExtent l="0" t="0" r="0" b="3175"/>
                  <wp:docPr id="204429946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4299469" name=""/>
                          <pic:cNvPicPr/>
                        </pic:nvPicPr>
                        <pic:blipFill>
                          <a:blip r:embed="rId25"/>
                          <a:stretch>
                            <a:fillRect/>
                          </a:stretch>
                        </pic:blipFill>
                        <pic:spPr>
                          <a:xfrm>
                            <a:off x="0" y="0"/>
                            <a:ext cx="2640910" cy="2403969"/>
                          </a:xfrm>
                          <a:prstGeom prst="rect">
                            <a:avLst/>
                          </a:prstGeom>
                        </pic:spPr>
                      </pic:pic>
                    </a:graphicData>
                  </a:graphic>
                </wp:inline>
              </w:drawing>
            </w:r>
          </w:p>
        </w:tc>
      </w:tr>
    </w:tbl>
    <w:p w14:paraId="1425C2F5" w14:textId="7F4AA46F" w:rsidR="00863EBF" w:rsidRPr="00A776BC" w:rsidRDefault="00863EBF" w:rsidP="00A776BC">
      <w:pPr>
        <w:pStyle w:val="BodyText"/>
      </w:pPr>
      <w:r w:rsidRPr="00A776BC">
        <w:t>Stakeholders consistently identified the EPA</w:t>
      </w:r>
      <w:r w:rsidR="00836128">
        <w:t>’</w:t>
      </w:r>
      <w:r w:rsidRPr="00A776BC">
        <w:t xml:space="preserve">s administration of the regime as a strength. In particular, the EPA was recognised for maintaining statutory timeframes and assigning a dedicated processing </w:t>
      </w:r>
      <w:proofErr w:type="gramStart"/>
      <w:r w:rsidRPr="00A776BC">
        <w:t>lead</w:t>
      </w:r>
      <w:proofErr w:type="gramEnd"/>
      <w:r w:rsidRPr="00A776BC">
        <w:t xml:space="preserve"> to each application, which was reported to improve consistency, communication and responsiveness throughout the process.</w:t>
      </w:r>
    </w:p>
    <w:p w14:paraId="07B4E0BD" w14:textId="77777777" w:rsidR="00863EBF" w:rsidRDefault="00863EBF" w:rsidP="00863EBF">
      <w:pPr>
        <w:pStyle w:val="Heading3"/>
      </w:pPr>
      <w:r>
        <w:t>Fast-track is generally reaching its target audience</w:t>
      </w:r>
    </w:p>
    <w:p w14:paraId="411E5AD2" w14:textId="715CD844" w:rsidR="00863EBF" w:rsidRPr="00A776BC" w:rsidRDefault="00863EBF" w:rsidP="00A776BC">
      <w:pPr>
        <w:pStyle w:val="BodyText"/>
      </w:pPr>
      <w:r w:rsidRPr="00A776BC">
        <w:t xml:space="preserve">More than half (59 </w:t>
      </w:r>
      <w:r w:rsidR="00DB5451">
        <w:t>percent</w:t>
      </w:r>
      <w:r w:rsidRPr="00A776BC">
        <w:t xml:space="preserve">) of referral applications, and 41 </w:t>
      </w:r>
      <w:r w:rsidR="00DB5451">
        <w:t xml:space="preserve">percent </w:t>
      </w:r>
      <w:r w:rsidRPr="00A776BC">
        <w:t>of substantive applications, relate to housing and land development projects, predominantly in the Auckland, Waikato and Otago regions. Renewable energy projects account for around one</w:t>
      </w:r>
      <w:r w:rsidR="00A66E4E">
        <w:noBreakHyphen/>
      </w:r>
      <w:r w:rsidRPr="00A776BC">
        <w:t xml:space="preserve">fifth of all applications, with more than 80 </w:t>
      </w:r>
      <w:r w:rsidR="00DB5451">
        <w:t xml:space="preserve">percent </w:t>
      </w:r>
      <w:r w:rsidRPr="00A776BC">
        <w:t xml:space="preserve">located </w:t>
      </w:r>
      <w:proofErr w:type="gramStart"/>
      <w:r w:rsidRPr="00A776BC">
        <w:t>in</w:t>
      </w:r>
      <w:proofErr w:type="gramEnd"/>
      <w:r w:rsidRPr="00A776BC">
        <w:t xml:space="preserve"> the South Island.</w:t>
      </w:r>
    </w:p>
    <w:p w14:paraId="448F11EA" w14:textId="77777777" w:rsidR="00863EBF" w:rsidRPr="00A776BC" w:rsidRDefault="00863EBF" w:rsidP="00A776BC">
      <w:pPr>
        <w:pStyle w:val="BodyText"/>
      </w:pPr>
      <w:r w:rsidRPr="00A776BC">
        <w:lastRenderedPageBreak/>
        <w:t>Overall, the pattern of applications broadly reflects the composition of projects listed in Schedule 2 of the Act, suggesting the regime is attracting the types of projects it was intended to support. Applications have been received across a range of sectors, including regionally and nationally significant housing and land development, renewable energy, transport, industrial and other strategic infrastructure projects.</w:t>
      </w:r>
    </w:p>
    <w:p w14:paraId="3FAF1FDD" w14:textId="11E1998C" w:rsidR="00863EBF" w:rsidRDefault="00863EBF" w:rsidP="00A776BC">
      <w:pPr>
        <w:pStyle w:val="Figureheading"/>
      </w:pPr>
      <w:bookmarkStart w:id="38" w:name="_Toc234487043"/>
      <w:bookmarkStart w:id="39" w:name="_Toc243312518"/>
      <w:bookmarkStart w:id="40" w:name="_Toc243390981"/>
      <w:r w:rsidRPr="00A776BC">
        <w:t xml:space="preserve">Figure </w:t>
      </w:r>
      <w:r w:rsidR="007005DE">
        <w:t>3</w:t>
      </w:r>
      <w:r w:rsidR="00A776BC">
        <w:t>:</w:t>
      </w:r>
      <w:r w:rsidR="00A776BC">
        <w:tab/>
      </w:r>
      <w:r w:rsidRPr="00A776BC">
        <w:t xml:space="preserve"> Distribution of applications by sector</w:t>
      </w:r>
      <w:bookmarkEnd w:id="38"/>
      <w:bookmarkEnd w:id="39"/>
      <w:bookmarkEnd w:id="40"/>
    </w:p>
    <w:p w14:paraId="6A780648" w14:textId="1D17338A" w:rsidR="007005DE" w:rsidRPr="007005DE" w:rsidRDefault="008335A8" w:rsidP="001E7CE7">
      <w:pPr>
        <w:pStyle w:val="BodyText"/>
      </w:pPr>
      <w:r w:rsidRPr="00324BDC">
        <w:rPr>
          <w:noProof/>
        </w:rPr>
        <w:drawing>
          <wp:inline distT="0" distB="0" distL="0" distR="0" wp14:anchorId="1E20FB6B" wp14:editId="4ABE3862">
            <wp:extent cx="2707574" cy="1828044"/>
            <wp:effectExtent l="0" t="0" r="0" b="1270"/>
            <wp:docPr id="174566437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5664370" name=""/>
                    <pic:cNvPicPr/>
                  </pic:nvPicPr>
                  <pic:blipFill>
                    <a:blip r:embed="rId26"/>
                    <a:stretch>
                      <a:fillRect/>
                    </a:stretch>
                  </pic:blipFill>
                  <pic:spPr>
                    <a:xfrm>
                      <a:off x="0" y="0"/>
                      <a:ext cx="2734689" cy="1846351"/>
                    </a:xfrm>
                    <a:prstGeom prst="rect">
                      <a:avLst/>
                    </a:prstGeom>
                  </pic:spPr>
                </pic:pic>
              </a:graphicData>
            </a:graphic>
          </wp:inline>
        </w:drawing>
      </w:r>
      <w:r w:rsidRPr="00AE6CCA">
        <w:rPr>
          <w:noProof/>
        </w:rPr>
        <w:drawing>
          <wp:inline distT="0" distB="0" distL="0" distR="0" wp14:anchorId="415FF3AF" wp14:editId="42176706">
            <wp:extent cx="2582883" cy="1751867"/>
            <wp:effectExtent l="0" t="0" r="8255" b="1270"/>
            <wp:docPr id="133554517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5545174" name=""/>
                    <pic:cNvPicPr/>
                  </pic:nvPicPr>
                  <pic:blipFill>
                    <a:blip r:embed="rId27"/>
                    <a:stretch>
                      <a:fillRect/>
                    </a:stretch>
                  </pic:blipFill>
                  <pic:spPr>
                    <a:xfrm>
                      <a:off x="0" y="0"/>
                      <a:ext cx="2609990" cy="1770253"/>
                    </a:xfrm>
                    <a:prstGeom prst="rect">
                      <a:avLst/>
                    </a:prstGeom>
                  </pic:spPr>
                </pic:pic>
              </a:graphicData>
            </a:graphic>
          </wp:inline>
        </w:drawing>
      </w:r>
    </w:p>
    <w:p w14:paraId="0418DCB2" w14:textId="0AD71DF5" w:rsidR="007005DE" w:rsidRDefault="007005DE" w:rsidP="001E7CE7">
      <w:pPr>
        <w:pStyle w:val="Note"/>
      </w:pPr>
      <w:r>
        <w:t>* Information represents applications checked as eligible and complete, and those approved. It does not include applications lodged but still to be checked, or applications declined or withdrawn.</w:t>
      </w:r>
    </w:p>
    <w:p w14:paraId="79345BE3" w14:textId="77777777" w:rsidR="00863EBF" w:rsidRPr="00324BDC" w:rsidRDefault="00863EBF" w:rsidP="00863EBF">
      <w:pPr>
        <w:pStyle w:val="Heading3"/>
      </w:pPr>
      <w:r>
        <w:t>R</w:t>
      </w:r>
      <w:r w:rsidRPr="00324BDC">
        <w:t xml:space="preserve">elevant proposals </w:t>
      </w:r>
      <w:r>
        <w:t xml:space="preserve">are </w:t>
      </w:r>
      <w:r w:rsidRPr="00324BDC">
        <w:t>being received</w:t>
      </w:r>
    </w:p>
    <w:p w14:paraId="68B5FCF6" w14:textId="77777777" w:rsidR="00863EBF" w:rsidRPr="00A776BC" w:rsidRDefault="00863EBF" w:rsidP="00A776BC">
      <w:pPr>
        <w:pStyle w:val="BodyText"/>
      </w:pPr>
      <w:r w:rsidRPr="00A776BC">
        <w:t>The regime is attracting the types of large-scale and complex projects it was intended to support. Many of the applications received are projects that would likely have experienced significant delays, sequencing challenges, approval uncertainty or greater consenting risk under standard approval pathways.</w:t>
      </w:r>
    </w:p>
    <w:p w14:paraId="28B65FFB" w14:textId="77777777" w:rsidR="00863EBF" w:rsidRPr="00A776BC" w:rsidRDefault="00863EBF" w:rsidP="00A776BC">
      <w:pPr>
        <w:pStyle w:val="BodyText"/>
      </w:pPr>
      <w:r w:rsidRPr="00A776BC">
        <w:t>While the projects themselves are generally well suited to the regime, the maturity of applications at lodgement has varied considerably. Applications supported by well-developed technical information, early engagement and clearly resolved issues have generally progressed more efficiently through the process. Conversely, less mature applications have required additional information and refinement, increasing both assessment costs and decision timeframes. As applicants, councils and administering agencies become more familiar with the regime and its expectations, both application quality and process efficiency are expected to continue improving.</w:t>
      </w:r>
    </w:p>
    <w:p w14:paraId="778CE843" w14:textId="38706730" w:rsidR="00863EBF" w:rsidRPr="00A776BC" w:rsidRDefault="00863EBF" w:rsidP="00A776BC">
      <w:pPr>
        <w:pStyle w:val="BodyText"/>
      </w:pPr>
      <w:r w:rsidRPr="00A776BC">
        <w:t xml:space="preserve">The concentration of applications within </w:t>
      </w:r>
      <w:proofErr w:type="gramStart"/>
      <w:r w:rsidRPr="00A776BC">
        <w:t>particular sectors</w:t>
      </w:r>
      <w:proofErr w:type="gramEnd"/>
      <w:r w:rsidRPr="00A776BC">
        <w:t xml:space="preserve"> and regions also highlights a broader policy consideration. The regime assesses applications individually in the order they are received and is not designed to consider the relative merits of similar proposals within a region, except where there are competing or overlapping applications. For example, it does not assess how many wind farms or retirement villages may be appropriate within a particular area</w:t>
      </w:r>
      <w:r w:rsidR="006C1F33">
        <w:t>,</w:t>
      </w:r>
      <w:r w:rsidRPr="00A776BC">
        <w:rPr>
          <w:rStyle w:val="FootnoteReference"/>
          <w:color w:val="auto"/>
        </w:rPr>
        <w:footnoteReference w:id="7"/>
      </w:r>
      <w:r w:rsidRPr="00A776BC">
        <w:t xml:space="preserve"> or which proposals may deliver the greatest overall benefit. While this commercial risk appropriately sits with applicants, the approach raises broader questions about strategic planning and the assessment of cumulative economic benefits, which sit outside the scope and purpose of the regime.</w:t>
      </w:r>
    </w:p>
    <w:p w14:paraId="73B74880" w14:textId="77777777" w:rsidR="00863EBF" w:rsidRDefault="00863EBF" w:rsidP="00863EBF">
      <w:pPr>
        <w:pStyle w:val="Heading3"/>
      </w:pPr>
      <w:r>
        <w:lastRenderedPageBreak/>
        <w:t>The</w:t>
      </w:r>
      <w:r w:rsidRPr="00324BDC">
        <w:t xml:space="preserve"> quality</w:t>
      </w:r>
      <w:r>
        <w:t xml:space="preserve"> of</w:t>
      </w:r>
      <w:r w:rsidRPr="00324BDC">
        <w:t xml:space="preserve"> applications</w:t>
      </w:r>
      <w:r>
        <w:t xml:space="preserve"> is satisfactory and improving</w:t>
      </w:r>
    </w:p>
    <w:p w14:paraId="59654192" w14:textId="4B336258" w:rsidR="00863EBF" w:rsidRPr="00A776BC" w:rsidRDefault="00863EBF" w:rsidP="00A776BC">
      <w:pPr>
        <w:pStyle w:val="BodyText"/>
      </w:pPr>
      <w:r w:rsidRPr="00A776BC">
        <w:t xml:space="preserve">Applicants and agencies are continuing to adapt to the different requirements of Fast-track Approvals. While many participants have experience with both the </w:t>
      </w:r>
      <w:r w:rsidR="0024677F">
        <w:t xml:space="preserve">RMA </w:t>
      </w:r>
      <w:r w:rsidRPr="00A776BC">
        <w:t>and previous fast-track regimes, the integrated approach established by the Act requires different ways of working. Stakeholders reported that this transition has occasionally resulted in minor operational bottlenecks but considered these to be reducing as experience with the regime grows. Ongoing guidance and engagement by the Ministry, the EPA and local authorities is supporting this transition.</w:t>
      </w:r>
    </w:p>
    <w:p w14:paraId="1C916D9C" w14:textId="77777777" w:rsidR="00863EBF" w:rsidRPr="00A776BC" w:rsidRDefault="00863EBF" w:rsidP="00A776BC">
      <w:pPr>
        <w:pStyle w:val="BodyText"/>
      </w:pPr>
      <w:r w:rsidRPr="00A776BC">
        <w:t>Overall, application quality has been satisfactory and is improving. Stakeholders consistently identified a strong relationship between application quality and processing efficiency. Applications requiring multiple requests for further information or significant refinement generally took longer to assess, despite statutory timeframes continuing to be met.</w:t>
      </w:r>
    </w:p>
    <w:p w14:paraId="1226BEE9" w14:textId="77777777" w:rsidR="00863EBF" w:rsidRPr="00A776BC" w:rsidRDefault="00863EBF" w:rsidP="00A776BC">
      <w:pPr>
        <w:pStyle w:val="BodyText"/>
      </w:pPr>
      <w:r w:rsidRPr="00A776BC">
        <w:t>The strongest applications were typically those where applicants had undertaken substantial pre-lodgement engagement with councils, iwi, technical specialists and affected parties, and had resolved key technical issues before lodgement. Applications supported by mature technical assessments, draft conditions, draft management plans and clearly articulated environmental outcomes were consistently reported to be easier to assess within the statutory timeframes. Applicants are also increasingly recognising that investing in application quality before lodgement reduces overall costs and time to decision.</w:t>
      </w:r>
    </w:p>
    <w:p w14:paraId="73769DD3" w14:textId="0D50B5DE" w:rsidR="00863EBF" w:rsidRPr="00A776BC" w:rsidRDefault="00863EBF" w:rsidP="00A776BC">
      <w:pPr>
        <w:pStyle w:val="BodyText"/>
      </w:pPr>
      <w:r w:rsidRPr="00A776BC">
        <w:t>Operational data supports these observations. The proportion of applications requiring return in the early stages of assessment has reduced over time, indicating improving application quality and a better understanding of the regime</w:t>
      </w:r>
      <w:r w:rsidR="00836128">
        <w:t>’</w:t>
      </w:r>
      <w:r w:rsidRPr="00A776BC">
        <w:t xml:space="preserve">s requirements. </w:t>
      </w:r>
    </w:p>
    <w:p w14:paraId="289195CC" w14:textId="77777777" w:rsidR="00863EBF" w:rsidRPr="00A776BC" w:rsidRDefault="00863EBF" w:rsidP="00A776BC">
      <w:pPr>
        <w:pStyle w:val="Heading3"/>
      </w:pPr>
      <w:r w:rsidRPr="00A776BC">
        <w:t>Some operational issues remain</w:t>
      </w:r>
    </w:p>
    <w:p w14:paraId="742C8D8C" w14:textId="6C5DCEB3" w:rsidR="00863EBF" w:rsidRPr="00A776BC" w:rsidRDefault="00863EBF" w:rsidP="00A776BC">
      <w:pPr>
        <w:pStyle w:val="BodyText"/>
      </w:pPr>
      <w:r w:rsidRPr="00A776BC">
        <w:t xml:space="preserve">As noted earlier, some stakeholders considered that aspects of implementation continue to reflect </w:t>
      </w:r>
      <w:r w:rsidR="0024677F">
        <w:t xml:space="preserve">RMA </w:t>
      </w:r>
      <w:r w:rsidRPr="00A776BC">
        <w:t xml:space="preserve">approaches rather than the integrated intent of Fast-track Approvals. </w:t>
      </w:r>
      <w:proofErr w:type="gramStart"/>
      <w:r w:rsidRPr="00A776BC">
        <w:t>In particular, some</w:t>
      </w:r>
      <w:proofErr w:type="gramEnd"/>
      <w:r w:rsidRPr="00A776BC">
        <w:t xml:space="preserve"> respondents perceived that councils continued to approach applications as though they retained the primary decision-making role. </w:t>
      </w:r>
    </w:p>
    <w:p w14:paraId="6C3F16EA" w14:textId="77777777" w:rsidR="00863EBF" w:rsidRPr="00A776BC" w:rsidRDefault="00863EBF" w:rsidP="00A776BC">
      <w:pPr>
        <w:pStyle w:val="BodyText"/>
      </w:pPr>
      <w:r w:rsidRPr="00A776BC">
        <w:t xml:space="preserve">Respondents also identified inconsistent approaches across agencies and regions. While an amendment requiring council comments to be relevant to the decision came into force on 31 March 2026, it is too early to assess whether this will materially improve consistency. </w:t>
      </w:r>
    </w:p>
    <w:p w14:paraId="4B5EEDF1" w14:textId="77777777" w:rsidR="00863EBF" w:rsidRPr="00A776BC" w:rsidRDefault="00863EBF" w:rsidP="00A776BC">
      <w:pPr>
        <w:pStyle w:val="BodyText"/>
      </w:pPr>
      <w:r w:rsidRPr="00A776BC">
        <w:t>Stakeholders also suggested there is an opportunity to better communicate both the requirements of the regime and the level of scrutiny applied by expert panels, to support public confidence in Fast-track decisions.</w:t>
      </w:r>
    </w:p>
    <w:p w14:paraId="13DB15CA" w14:textId="77777777" w:rsidR="00863EBF" w:rsidRPr="00A776BC" w:rsidRDefault="00863EBF" w:rsidP="00A776BC">
      <w:pPr>
        <w:pStyle w:val="BodyText"/>
      </w:pPr>
      <w:r w:rsidRPr="00A776BC">
        <w:t>Several operational bottlenecks were identified during the first year of implementation, including:</w:t>
      </w:r>
    </w:p>
    <w:p w14:paraId="56DF94B0" w14:textId="65CFAD0D" w:rsidR="00863EBF" w:rsidRPr="00A776BC" w:rsidRDefault="00863EBF" w:rsidP="00A776BC">
      <w:pPr>
        <w:pStyle w:val="Bullet"/>
      </w:pPr>
      <w:r w:rsidRPr="00A776BC">
        <w:t xml:space="preserve">very compressed timeframes between the release of Panel </w:t>
      </w:r>
      <w:r w:rsidR="006C1F33">
        <w:t>m</w:t>
      </w:r>
      <w:r w:rsidRPr="00A776BC">
        <w:t>inutes and response deadlines</w:t>
      </w:r>
    </w:p>
    <w:p w14:paraId="5A580784" w14:textId="6B2EA7A8" w:rsidR="00863EBF" w:rsidRPr="00A776BC" w:rsidRDefault="00863EBF" w:rsidP="00A776BC">
      <w:pPr>
        <w:pStyle w:val="Bullet"/>
      </w:pPr>
      <w:r w:rsidRPr="00A776BC">
        <w:t xml:space="preserve">some applicants continued to prepare applications using </w:t>
      </w:r>
      <w:r w:rsidR="0024677F">
        <w:t>RMA</w:t>
      </w:r>
      <w:r w:rsidRPr="00A776BC">
        <w:t>-style approaches, including submitting a single assessment across multiple approvals rather than addressing the statutory tests for each approval</w:t>
      </w:r>
    </w:p>
    <w:p w14:paraId="7E253C26" w14:textId="77777777" w:rsidR="00863EBF" w:rsidRPr="00A776BC" w:rsidRDefault="00863EBF" w:rsidP="00A776BC">
      <w:pPr>
        <w:pStyle w:val="Bullet"/>
      </w:pPr>
      <w:r w:rsidRPr="00A776BC">
        <w:t xml:space="preserve">the limited pool of suitably qualified panel members for specialist projects. In some instances, panel members have been appointed to multiple applications. While this can </w:t>
      </w:r>
      <w:r w:rsidRPr="00A776BC">
        <w:lastRenderedPageBreak/>
        <w:t>support consistency and the transfer of knowledge between similar applications, it also reflects the relatively small pool of expertise available in New Zealand and places pressure on that capability</w:t>
      </w:r>
    </w:p>
    <w:p w14:paraId="75817EE7" w14:textId="77E2D35C" w:rsidR="00863EBF" w:rsidRPr="00A776BC" w:rsidRDefault="00863EBF" w:rsidP="00A776BC">
      <w:pPr>
        <w:pStyle w:val="Bullet"/>
      </w:pPr>
      <w:r w:rsidRPr="00A776BC">
        <w:t xml:space="preserve">limited opportunity for iterative technical discussions once statutory timeframes </w:t>
      </w:r>
      <w:proofErr w:type="gramStart"/>
      <w:r w:rsidRPr="00A776BC">
        <w:t>commence</w:t>
      </w:r>
      <w:proofErr w:type="gramEnd"/>
      <w:r w:rsidRPr="00A776BC">
        <w:t>. The Amendment Act extended the cumulative period an applicant may request a suspension of the process from 50 to 100 working days, providing greater flexibility</w:t>
      </w:r>
    </w:p>
    <w:p w14:paraId="03EE62ED" w14:textId="77777777" w:rsidR="00863EBF" w:rsidRPr="00A776BC" w:rsidRDefault="00863EBF" w:rsidP="00A776BC">
      <w:pPr>
        <w:pStyle w:val="Bullet"/>
      </w:pPr>
      <w:r w:rsidRPr="00A776BC">
        <w:t>significant workload pressures where multiple large-scale applications are being considered concurrently</w:t>
      </w:r>
    </w:p>
    <w:p w14:paraId="6B55CD13" w14:textId="77777777" w:rsidR="00863EBF" w:rsidRPr="00A776BC" w:rsidRDefault="00863EBF" w:rsidP="00A776BC">
      <w:pPr>
        <w:pStyle w:val="Bullet"/>
      </w:pPr>
      <w:r w:rsidRPr="00A776BC">
        <w:t>the process of progressing from referral to substantive application was also reported to create unnecessary duplication in some cases, particularly where applicants were required to resubmit information already provided at referral, including material relating to regional or national significance.</w:t>
      </w:r>
    </w:p>
    <w:p w14:paraId="55A94DD5" w14:textId="77777777" w:rsidR="00863EBF" w:rsidRPr="00A776BC" w:rsidRDefault="00863EBF" w:rsidP="00A776BC">
      <w:pPr>
        <w:pStyle w:val="BodyText"/>
      </w:pPr>
      <w:r w:rsidRPr="00A776BC">
        <w:t>Many stakeholders considered these issues had reduced over time as participants became more familiar with the regime and operational practices matured.</w:t>
      </w:r>
    </w:p>
    <w:p w14:paraId="5B1BCF00" w14:textId="77777777" w:rsidR="00863EBF" w:rsidRPr="00A776BC" w:rsidRDefault="00863EBF" w:rsidP="00A776BC">
      <w:pPr>
        <w:pStyle w:val="BodyText"/>
      </w:pPr>
      <w:r w:rsidRPr="00A776BC">
        <w:t xml:space="preserve">Cost recovery remains one of the more debated aspects of the regime. Stakeholders generally considered the issue to be one of transparency and administration rather than the overall level of costs. Applicants reported limited visibility of the work being undertaken, why it was required and how charges were calculated, making it difficult to forecast costs where additional technical work was commissioned. The Amendment Act includes a regulation-making power to establish a cost dispute resolution scheme. However, this would require further policy development, and many stakeholders considered that improvements to administrative practice could address </w:t>
      </w:r>
      <w:proofErr w:type="gramStart"/>
      <w:r w:rsidRPr="00A776BC">
        <w:t>a number of</w:t>
      </w:r>
      <w:proofErr w:type="gramEnd"/>
      <w:r w:rsidRPr="00A776BC">
        <w:t xml:space="preserve"> the concerns.</w:t>
      </w:r>
    </w:p>
    <w:p w14:paraId="54E11F0C" w14:textId="77777777" w:rsidR="00863EBF" w:rsidRPr="00A776BC" w:rsidRDefault="00863EBF" w:rsidP="00A776BC">
      <w:pPr>
        <w:pStyle w:val="BodyText"/>
      </w:pPr>
      <w:r w:rsidRPr="00A776BC">
        <w:t>The invoicing process was also identified as administratively burdensome, particularly for local authorities. Stakeholders noted that the EPA’s quarterly payment cycle does not align well with council financial systems, increasing administrative effort. These issues have also been identified through the separate review of the cost recovery regime.</w:t>
      </w:r>
    </w:p>
    <w:p w14:paraId="5B70E65A" w14:textId="77777777" w:rsidR="00863EBF" w:rsidRPr="00A776BC" w:rsidRDefault="00863EBF" w:rsidP="00A776BC">
      <w:pPr>
        <w:pStyle w:val="BodyText"/>
      </w:pPr>
      <w:r w:rsidRPr="00A776BC">
        <w:t xml:space="preserve">Smaller territorial authorities reported additional challenges responding within compressed statutory timeframes, particularly where additional technical expertise or staff were required. Uncertainty around cost recovery and funding arrangements could delay resourcing decisions, increasing pressure on existing teams and, in some cases, resulting in greater reliance on regional councils to provide technical support. </w:t>
      </w:r>
    </w:p>
    <w:p w14:paraId="1541E01E" w14:textId="77777777" w:rsidR="00863EBF" w:rsidRPr="00A776BC" w:rsidRDefault="00863EBF" w:rsidP="00A776BC">
      <w:pPr>
        <w:pStyle w:val="Heading3"/>
      </w:pPr>
      <w:r w:rsidRPr="00A776BC">
        <w:t>Application volumes have broadly aligned with the original assumptions</w:t>
      </w:r>
    </w:p>
    <w:p w14:paraId="1B3F9513" w14:textId="77777777" w:rsidR="00863EBF" w:rsidRPr="00A776BC" w:rsidRDefault="00863EBF" w:rsidP="00A776BC">
      <w:pPr>
        <w:pStyle w:val="BodyText"/>
      </w:pPr>
      <w:r w:rsidRPr="00A776BC">
        <w:t xml:space="preserve">As </w:t>
      </w:r>
      <w:proofErr w:type="gramStart"/>
      <w:r w:rsidRPr="00A776BC">
        <w:t>at</w:t>
      </w:r>
      <w:proofErr w:type="gramEnd"/>
      <w:r w:rsidRPr="00A776BC">
        <w:t xml:space="preserve"> 30 April 2026, application numbers were tracking close to the low-volume scenario modelled by </w:t>
      </w:r>
      <w:proofErr w:type="spellStart"/>
      <w:r w:rsidRPr="00A776BC">
        <w:t>MartinJenkins</w:t>
      </w:r>
      <w:proofErr w:type="spellEnd"/>
      <w:r w:rsidRPr="00A776BC">
        <w:rPr>
          <w:rStyle w:val="FootnoteReference"/>
          <w:color w:val="auto"/>
        </w:rPr>
        <w:footnoteReference w:id="8"/>
      </w:r>
      <w:r w:rsidRPr="00A776BC">
        <w:t xml:space="preserve"> in January 2025. </w:t>
      </w:r>
    </w:p>
    <w:p w14:paraId="7146B9E3" w14:textId="717D7CE7" w:rsidR="00863EBF" w:rsidRPr="00A776BC" w:rsidRDefault="007005DE" w:rsidP="001E7CE7">
      <w:pPr>
        <w:pStyle w:val="Tableheading"/>
      </w:pPr>
      <w:bookmarkStart w:id="41" w:name="_Toc234487044"/>
      <w:bookmarkStart w:id="42" w:name="_Toc243390976"/>
      <w:r>
        <w:lastRenderedPageBreak/>
        <w:t>Table 1</w:t>
      </w:r>
      <w:r w:rsidR="00A776BC" w:rsidRPr="00A776BC">
        <w:t>:</w:t>
      </w:r>
      <w:r w:rsidR="00A776BC" w:rsidRPr="00A776BC">
        <w:tab/>
      </w:r>
      <w:r w:rsidR="00863EBF" w:rsidRPr="00A776BC">
        <w:t>Actual volumes compared to original volume forecasts</w:t>
      </w:r>
      <w:bookmarkEnd w:id="41"/>
      <w:bookmarkEnd w:id="42"/>
    </w:p>
    <w:tbl>
      <w:tblPr>
        <w:tblW w:w="5000" w:type="pct"/>
        <w:jc w:val="center"/>
        <w:tblLook w:val="04A0" w:firstRow="1" w:lastRow="0" w:firstColumn="1" w:lastColumn="0" w:noHBand="0" w:noVBand="1"/>
      </w:tblPr>
      <w:tblGrid>
        <w:gridCol w:w="2112"/>
        <w:gridCol w:w="1856"/>
        <w:gridCol w:w="2407"/>
        <w:gridCol w:w="2130"/>
      </w:tblGrid>
      <w:tr w:rsidR="00863EBF" w:rsidRPr="00324BDC" w14:paraId="409CCA67" w14:textId="77777777" w:rsidTr="00A776BC">
        <w:trPr>
          <w:tblHeader/>
          <w:jc w:val="center"/>
        </w:trPr>
        <w:tc>
          <w:tcPr>
            <w:tcW w:w="1242" w:type="pct"/>
            <w:shd w:val="clear" w:color="auto" w:fill="005B73" w:themeFill="text2"/>
            <w:vAlign w:val="center"/>
          </w:tcPr>
          <w:p w14:paraId="41563E50" w14:textId="77777777" w:rsidR="00863EBF" w:rsidRPr="00A776BC" w:rsidRDefault="00863EBF" w:rsidP="00A776BC">
            <w:pPr>
              <w:pStyle w:val="Tabletext"/>
              <w:rPr>
                <w:b/>
                <w:bCs/>
                <w:color w:val="FFFFFF" w:themeColor="background1"/>
              </w:rPr>
            </w:pPr>
            <w:r w:rsidRPr="00A776BC">
              <w:rPr>
                <w:b/>
                <w:bCs/>
                <w:color w:val="FFFFFF" w:themeColor="background1"/>
              </w:rPr>
              <w:t>Application type</w:t>
            </w:r>
          </w:p>
        </w:tc>
        <w:tc>
          <w:tcPr>
            <w:tcW w:w="1091" w:type="pct"/>
            <w:shd w:val="clear" w:color="auto" w:fill="005B73" w:themeFill="text2"/>
            <w:vAlign w:val="center"/>
          </w:tcPr>
          <w:p w14:paraId="24A15EDA" w14:textId="762DAB3E" w:rsidR="00863EBF" w:rsidRPr="00A776BC" w:rsidRDefault="00863EBF" w:rsidP="00A776BC">
            <w:pPr>
              <w:pStyle w:val="Tabletext"/>
              <w:rPr>
                <w:b/>
                <w:bCs/>
                <w:color w:val="FFFFFF" w:themeColor="background1"/>
              </w:rPr>
            </w:pPr>
            <w:r w:rsidRPr="00A776BC">
              <w:rPr>
                <w:b/>
                <w:bCs/>
                <w:color w:val="FFFFFF" w:themeColor="background1"/>
              </w:rPr>
              <w:t>Scenario 3 (</w:t>
            </w:r>
            <w:r w:rsidR="006C1F33">
              <w:rPr>
                <w:b/>
                <w:bCs/>
                <w:color w:val="FFFFFF" w:themeColor="background1"/>
              </w:rPr>
              <w:t>l</w:t>
            </w:r>
            <w:r w:rsidRPr="00A776BC">
              <w:rPr>
                <w:b/>
                <w:bCs/>
                <w:color w:val="FFFFFF" w:themeColor="background1"/>
              </w:rPr>
              <w:t>ow) FY25/26 forecast</w:t>
            </w:r>
          </w:p>
        </w:tc>
        <w:tc>
          <w:tcPr>
            <w:tcW w:w="2667" w:type="pct"/>
            <w:gridSpan w:val="2"/>
            <w:shd w:val="clear" w:color="auto" w:fill="005B73" w:themeFill="text2"/>
            <w:vAlign w:val="center"/>
          </w:tcPr>
          <w:p w14:paraId="5DC0983A" w14:textId="77777777" w:rsidR="00863EBF" w:rsidRPr="00A776BC" w:rsidRDefault="00863EBF" w:rsidP="00A776BC">
            <w:pPr>
              <w:pStyle w:val="Tabletext"/>
              <w:jc w:val="center"/>
              <w:rPr>
                <w:b/>
                <w:bCs/>
                <w:color w:val="FFFFFF" w:themeColor="background1"/>
              </w:rPr>
            </w:pPr>
            <w:r w:rsidRPr="00A776BC">
              <w:rPr>
                <w:b/>
                <w:bCs/>
                <w:color w:val="FFFFFF" w:themeColor="background1"/>
              </w:rPr>
              <w:t>Applications received</w:t>
            </w:r>
          </w:p>
        </w:tc>
      </w:tr>
      <w:tr w:rsidR="00863EBF" w:rsidRPr="00324BDC" w14:paraId="38EFA56E" w14:textId="77777777" w:rsidTr="00B61065">
        <w:trPr>
          <w:jc w:val="center"/>
        </w:trPr>
        <w:tc>
          <w:tcPr>
            <w:tcW w:w="1242" w:type="pct"/>
            <w:tcBorders>
              <w:bottom w:val="single" w:sz="4" w:space="0" w:color="auto"/>
              <w:right w:val="single" w:sz="4" w:space="0" w:color="auto"/>
            </w:tcBorders>
          </w:tcPr>
          <w:p w14:paraId="5A0DA962" w14:textId="77777777" w:rsidR="00863EBF" w:rsidRPr="00324BDC" w:rsidRDefault="00863EBF" w:rsidP="00B61065">
            <w:pPr>
              <w:pStyle w:val="TableText0"/>
            </w:pPr>
          </w:p>
        </w:tc>
        <w:tc>
          <w:tcPr>
            <w:tcW w:w="1091" w:type="pct"/>
            <w:tcBorders>
              <w:left w:val="single" w:sz="4" w:space="0" w:color="auto"/>
              <w:bottom w:val="single" w:sz="4" w:space="0" w:color="auto"/>
              <w:right w:val="single" w:sz="4" w:space="0" w:color="auto"/>
            </w:tcBorders>
          </w:tcPr>
          <w:p w14:paraId="5927F7E1" w14:textId="77777777" w:rsidR="00863EBF" w:rsidRPr="00324BDC" w:rsidRDefault="00863EBF" w:rsidP="00B61065">
            <w:pPr>
              <w:pStyle w:val="TableText0"/>
            </w:pPr>
          </w:p>
        </w:tc>
        <w:tc>
          <w:tcPr>
            <w:tcW w:w="1415" w:type="pct"/>
            <w:tcBorders>
              <w:left w:val="single" w:sz="4" w:space="0" w:color="auto"/>
              <w:bottom w:val="single" w:sz="4" w:space="0" w:color="auto"/>
              <w:right w:val="single" w:sz="4" w:space="0" w:color="auto"/>
            </w:tcBorders>
          </w:tcPr>
          <w:p w14:paraId="6D5D666D" w14:textId="77777777" w:rsidR="00863EBF" w:rsidRDefault="00863EBF" w:rsidP="001E7CE7">
            <w:pPr>
              <w:pStyle w:val="Tabletextbold"/>
            </w:pPr>
            <w:bookmarkStart w:id="43" w:name="_Toc243312457"/>
            <w:r>
              <w:t>1 February 2025 to 30 April 2026</w:t>
            </w:r>
            <w:bookmarkEnd w:id="43"/>
          </w:p>
        </w:tc>
        <w:tc>
          <w:tcPr>
            <w:tcW w:w="1252" w:type="pct"/>
            <w:tcBorders>
              <w:left w:val="single" w:sz="4" w:space="0" w:color="auto"/>
              <w:bottom w:val="single" w:sz="4" w:space="0" w:color="auto"/>
            </w:tcBorders>
          </w:tcPr>
          <w:p w14:paraId="332F4ED2" w14:textId="510F5725" w:rsidR="00863EBF" w:rsidRDefault="00863EBF" w:rsidP="001E7CE7">
            <w:pPr>
              <w:pStyle w:val="Tabletextbold"/>
            </w:pPr>
            <w:bookmarkStart w:id="44" w:name="_Toc243312458"/>
            <w:r>
              <w:t xml:space="preserve">After 12 </w:t>
            </w:r>
            <w:r w:rsidR="006C1F33">
              <w:t>m</w:t>
            </w:r>
            <w:r>
              <w:t>onths</w:t>
            </w:r>
            <w:bookmarkEnd w:id="44"/>
          </w:p>
        </w:tc>
      </w:tr>
      <w:tr w:rsidR="00863EBF" w:rsidRPr="00324BDC" w14:paraId="45C6D5E2" w14:textId="77777777" w:rsidTr="001E7CE7">
        <w:trPr>
          <w:jc w:val="center"/>
        </w:trPr>
        <w:tc>
          <w:tcPr>
            <w:tcW w:w="1242" w:type="pct"/>
            <w:tcBorders>
              <w:top w:val="single" w:sz="4" w:space="0" w:color="auto"/>
              <w:bottom w:val="single" w:sz="4" w:space="0" w:color="auto"/>
              <w:right w:val="single" w:sz="4" w:space="0" w:color="auto"/>
            </w:tcBorders>
          </w:tcPr>
          <w:p w14:paraId="5CAA5050" w14:textId="77777777" w:rsidR="00863EBF" w:rsidRPr="00324BDC" w:rsidRDefault="00863EBF" w:rsidP="00B61065">
            <w:pPr>
              <w:pStyle w:val="TableText0"/>
            </w:pPr>
            <w:r w:rsidRPr="00324BDC">
              <w:t>Referral applications</w:t>
            </w:r>
          </w:p>
        </w:tc>
        <w:tc>
          <w:tcPr>
            <w:tcW w:w="1091" w:type="pct"/>
            <w:tcBorders>
              <w:top w:val="single" w:sz="4" w:space="0" w:color="auto"/>
              <w:left w:val="single" w:sz="4" w:space="0" w:color="auto"/>
              <w:bottom w:val="single" w:sz="4" w:space="0" w:color="auto"/>
              <w:right w:val="single" w:sz="4" w:space="0" w:color="auto"/>
            </w:tcBorders>
          </w:tcPr>
          <w:p w14:paraId="0CD807B9" w14:textId="77777777" w:rsidR="00863EBF" w:rsidRPr="00324BDC" w:rsidRDefault="00863EBF" w:rsidP="00B61065">
            <w:pPr>
              <w:pStyle w:val="TableText0"/>
            </w:pPr>
            <w:r w:rsidRPr="00324BDC">
              <w:t>59 per year</w:t>
            </w:r>
          </w:p>
        </w:tc>
        <w:tc>
          <w:tcPr>
            <w:tcW w:w="1415" w:type="pct"/>
            <w:tcBorders>
              <w:top w:val="single" w:sz="4" w:space="0" w:color="auto"/>
              <w:left w:val="single" w:sz="4" w:space="0" w:color="auto"/>
              <w:bottom w:val="single" w:sz="4" w:space="0" w:color="auto"/>
              <w:right w:val="single" w:sz="4" w:space="0" w:color="auto"/>
            </w:tcBorders>
          </w:tcPr>
          <w:p w14:paraId="56AD04F2" w14:textId="77777777" w:rsidR="00863EBF" w:rsidRDefault="00863EBF" w:rsidP="00B61065">
            <w:pPr>
              <w:pStyle w:val="TableText0"/>
            </w:pPr>
            <w:r>
              <w:t>62 compliant</w:t>
            </w:r>
          </w:p>
          <w:p w14:paraId="46A38F5B" w14:textId="77777777" w:rsidR="00863EBF" w:rsidRPr="00324BDC" w:rsidRDefault="00863EBF" w:rsidP="00B61065">
            <w:pPr>
              <w:pStyle w:val="TableText0"/>
            </w:pPr>
            <w:r>
              <w:t>79 total received</w:t>
            </w:r>
          </w:p>
        </w:tc>
        <w:tc>
          <w:tcPr>
            <w:tcW w:w="1252" w:type="pct"/>
            <w:tcBorders>
              <w:top w:val="single" w:sz="4" w:space="0" w:color="auto"/>
              <w:left w:val="single" w:sz="4" w:space="0" w:color="auto"/>
              <w:bottom w:val="single" w:sz="4" w:space="0" w:color="auto"/>
            </w:tcBorders>
          </w:tcPr>
          <w:p w14:paraId="0BBF6EED" w14:textId="77777777" w:rsidR="00863EBF" w:rsidRDefault="00863EBF" w:rsidP="00B61065">
            <w:pPr>
              <w:pStyle w:val="TableText0"/>
            </w:pPr>
            <w:r>
              <w:t>52 compliant</w:t>
            </w:r>
          </w:p>
          <w:p w14:paraId="4A0F3DE8" w14:textId="77777777" w:rsidR="00863EBF" w:rsidRDefault="00863EBF" w:rsidP="00B61065">
            <w:pPr>
              <w:pStyle w:val="TableText0"/>
            </w:pPr>
            <w:r>
              <w:t>57 total received</w:t>
            </w:r>
          </w:p>
        </w:tc>
      </w:tr>
      <w:tr w:rsidR="00863EBF" w:rsidRPr="00324BDC" w14:paraId="4182D48A" w14:textId="77777777" w:rsidTr="001E7CE7">
        <w:trPr>
          <w:trHeight w:val="80"/>
          <w:jc w:val="center"/>
        </w:trPr>
        <w:tc>
          <w:tcPr>
            <w:tcW w:w="1242" w:type="pct"/>
            <w:tcBorders>
              <w:top w:val="single" w:sz="4" w:space="0" w:color="auto"/>
              <w:bottom w:val="single" w:sz="4" w:space="0" w:color="auto"/>
              <w:right w:val="single" w:sz="4" w:space="0" w:color="auto"/>
            </w:tcBorders>
          </w:tcPr>
          <w:p w14:paraId="78080874" w14:textId="77777777" w:rsidR="00863EBF" w:rsidRPr="00324BDC" w:rsidRDefault="00863EBF" w:rsidP="00B61065">
            <w:pPr>
              <w:pStyle w:val="TableText0"/>
            </w:pPr>
            <w:r w:rsidRPr="00324BDC">
              <w:t>Substantive applications</w:t>
            </w:r>
            <w:r>
              <w:t xml:space="preserve"> (including relodged)</w:t>
            </w:r>
          </w:p>
        </w:tc>
        <w:tc>
          <w:tcPr>
            <w:tcW w:w="1091" w:type="pct"/>
            <w:tcBorders>
              <w:top w:val="single" w:sz="4" w:space="0" w:color="auto"/>
              <w:left w:val="single" w:sz="4" w:space="0" w:color="auto"/>
              <w:bottom w:val="single" w:sz="4" w:space="0" w:color="auto"/>
              <w:right w:val="single" w:sz="4" w:space="0" w:color="auto"/>
            </w:tcBorders>
          </w:tcPr>
          <w:p w14:paraId="673943AC" w14:textId="77777777" w:rsidR="00863EBF" w:rsidRPr="00324BDC" w:rsidRDefault="00863EBF" w:rsidP="00B61065">
            <w:pPr>
              <w:pStyle w:val="TableText0"/>
            </w:pPr>
            <w:r w:rsidRPr="00324BDC">
              <w:t>50 per year</w:t>
            </w:r>
          </w:p>
        </w:tc>
        <w:tc>
          <w:tcPr>
            <w:tcW w:w="1415" w:type="pct"/>
            <w:tcBorders>
              <w:top w:val="single" w:sz="4" w:space="0" w:color="auto"/>
              <w:left w:val="single" w:sz="4" w:space="0" w:color="auto"/>
              <w:bottom w:val="single" w:sz="4" w:space="0" w:color="auto"/>
              <w:right w:val="single" w:sz="4" w:space="0" w:color="auto"/>
            </w:tcBorders>
          </w:tcPr>
          <w:p w14:paraId="1AE60F4E" w14:textId="77777777" w:rsidR="00863EBF" w:rsidRDefault="00863EBF" w:rsidP="00B61065">
            <w:pPr>
              <w:pStyle w:val="TableText0"/>
            </w:pPr>
            <w:r>
              <w:t xml:space="preserve">47 complete </w:t>
            </w:r>
          </w:p>
          <w:p w14:paraId="06E5D372" w14:textId="77777777" w:rsidR="00863EBF" w:rsidRPr="00324BDC" w:rsidRDefault="00863EBF" w:rsidP="00B61065">
            <w:pPr>
              <w:pStyle w:val="TableText0"/>
            </w:pPr>
            <w:r>
              <w:t>70 total received</w:t>
            </w:r>
          </w:p>
        </w:tc>
        <w:tc>
          <w:tcPr>
            <w:tcW w:w="1252" w:type="pct"/>
            <w:tcBorders>
              <w:top w:val="single" w:sz="4" w:space="0" w:color="auto"/>
              <w:left w:val="single" w:sz="4" w:space="0" w:color="auto"/>
              <w:bottom w:val="single" w:sz="4" w:space="0" w:color="auto"/>
            </w:tcBorders>
          </w:tcPr>
          <w:p w14:paraId="39ED610E" w14:textId="77777777" w:rsidR="00863EBF" w:rsidRDefault="00863EBF" w:rsidP="00B61065">
            <w:pPr>
              <w:pStyle w:val="TableText0"/>
            </w:pPr>
            <w:r>
              <w:t>40 complete</w:t>
            </w:r>
          </w:p>
          <w:p w14:paraId="62B1291B" w14:textId="77777777" w:rsidR="00863EBF" w:rsidRDefault="00863EBF" w:rsidP="00B61065">
            <w:pPr>
              <w:pStyle w:val="TableText0"/>
            </w:pPr>
            <w:r>
              <w:t>65 total received</w:t>
            </w:r>
          </w:p>
        </w:tc>
      </w:tr>
    </w:tbl>
    <w:p w14:paraId="532082E8" w14:textId="38F1B6AF" w:rsidR="00863EBF" w:rsidRDefault="00863EBF" w:rsidP="00A776BC">
      <w:pPr>
        <w:pStyle w:val="BodyText"/>
        <w:rPr>
          <w:b/>
        </w:rPr>
      </w:pPr>
      <w:bookmarkStart w:id="45" w:name="_Toc234487045"/>
      <w:r w:rsidRPr="00861522">
        <w:t>While application volumes have broadly matched expectations, there is some evidence that demand is increasing as the regime matures. Referral applications reached a monthly high of 16 in May 2026, and early indications suggest application volumes have remained elevated through June. It is too early to determine whether this reflects increasing confidence in the regime, pre-election activity or</w:t>
      </w:r>
      <w:r>
        <w:t xml:space="preserve"> </w:t>
      </w:r>
      <w:r w:rsidRPr="00861522">
        <w:t>a sustained increase in demand. Continued monitoring will be important to understand the longer-term implications for system capacity and resourcing.</w:t>
      </w:r>
      <w:bookmarkEnd w:id="45"/>
    </w:p>
    <w:p w14:paraId="214AD0C8" w14:textId="2F1F3262" w:rsidR="00863EBF" w:rsidRPr="00A776BC" w:rsidRDefault="00863EBF" w:rsidP="00A776BC">
      <w:pPr>
        <w:pStyle w:val="Figureheading"/>
      </w:pPr>
      <w:bookmarkStart w:id="46" w:name="_Toc234487046"/>
      <w:bookmarkStart w:id="47" w:name="_Toc243312519"/>
      <w:bookmarkStart w:id="48" w:name="_Toc243390982"/>
      <w:r w:rsidRPr="00A776BC">
        <w:t xml:space="preserve">Figure </w:t>
      </w:r>
      <w:r w:rsidRPr="00A776BC">
        <w:fldChar w:fldCharType="begin"/>
      </w:r>
      <w:r w:rsidRPr="00A776BC">
        <w:instrText>SEQ Figure \* ARABIC</w:instrText>
      </w:r>
      <w:r w:rsidRPr="00A776BC">
        <w:fldChar w:fldCharType="separate"/>
      </w:r>
      <w:r w:rsidRPr="00A776BC">
        <w:t>4</w:t>
      </w:r>
      <w:r w:rsidRPr="00A776BC">
        <w:fldChar w:fldCharType="end"/>
      </w:r>
      <w:r w:rsidR="00A776BC" w:rsidRPr="00A776BC">
        <w:t>:</w:t>
      </w:r>
      <w:r w:rsidR="00A776BC" w:rsidRPr="00A776BC">
        <w:tab/>
      </w:r>
      <w:r w:rsidRPr="00A776BC">
        <w:t>Number of applications lodged per month</w:t>
      </w:r>
      <w:r w:rsidRPr="001E7CE7">
        <w:rPr>
          <w:rStyle w:val="FootnoteReference"/>
          <w:color w:val="auto"/>
          <w:sz w:val="20"/>
        </w:rPr>
        <w:footnoteReference w:id="9"/>
      </w:r>
      <w:bookmarkEnd w:id="46"/>
      <w:bookmarkEnd w:id="47"/>
      <w:bookmarkEnd w:id="48"/>
    </w:p>
    <w:p w14:paraId="4E383B9B" w14:textId="77777777" w:rsidR="00863EBF" w:rsidRDefault="00863EBF" w:rsidP="00863EBF">
      <w:pPr>
        <w:pStyle w:val="BodyText"/>
      </w:pPr>
      <w:r>
        <w:rPr>
          <w:noProof/>
        </w:rPr>
        <w:drawing>
          <wp:inline distT="0" distB="0" distL="0" distR="0" wp14:anchorId="6DF853A4" wp14:editId="7D178345">
            <wp:extent cx="5400675" cy="2209165"/>
            <wp:effectExtent l="0" t="0" r="9525" b="635"/>
            <wp:docPr id="968738537" name="Chart 1">
              <a:extLst xmlns:a="http://schemas.openxmlformats.org/drawingml/2006/main">
                <a:ext uri="{FF2B5EF4-FFF2-40B4-BE49-F238E27FC236}">
                  <a16:creationId xmlns:a16="http://schemas.microsoft.com/office/drawing/2014/main" id="{0475B560-7F9C-8202-86A7-D814708F056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5E5396ED" w14:textId="77777777" w:rsidR="00863EBF" w:rsidRPr="00A776BC" w:rsidRDefault="00863EBF" w:rsidP="00A776BC">
      <w:pPr>
        <w:pStyle w:val="BodyText"/>
      </w:pPr>
      <w:r w:rsidRPr="00A776BC">
        <w:t>Although overall volumes have been consistent with forecasts, the timing of applications has been less predictable. Applications often arrive in clusters, both geographically and temporally, creating short-term pressure on administering agencies, councils and technical specialists. This variability was not fully reflected in the original volume modelling and reinforces the importance of maintaining sufficient flexibility within the system to respond to peaks in demand. This suggests that overall application volumes are a less important driver of system performance than the pattern in which applications are received.</w:t>
      </w:r>
    </w:p>
    <w:p w14:paraId="47D1F856" w14:textId="77777777" w:rsidR="00863EBF" w:rsidRDefault="00863EBF" w:rsidP="00863EBF">
      <w:pPr>
        <w:pStyle w:val="Heading3"/>
      </w:pPr>
      <w:r>
        <w:t>T</w:t>
      </w:r>
      <w:r w:rsidRPr="00324BDC">
        <w:t xml:space="preserve">he regime </w:t>
      </w:r>
      <w:r>
        <w:t xml:space="preserve">is </w:t>
      </w:r>
      <w:r w:rsidRPr="00324BDC">
        <w:t>meeting its objectives of improving timeframe</w:t>
      </w:r>
      <w:r>
        <w:t>s</w:t>
      </w:r>
    </w:p>
    <w:p w14:paraId="5D30C6D8" w14:textId="0EBA53D7" w:rsidR="00863EBF" w:rsidRPr="00A776BC" w:rsidRDefault="00863EBF" w:rsidP="00A776BC">
      <w:pPr>
        <w:pStyle w:val="BodyText"/>
      </w:pPr>
      <w:r w:rsidRPr="00A776BC">
        <w:t>One of the principal objectives of Fast-track Approvals is to reduce the time taken to obtain approvals for projects with significant regional or national benefits. Evidence from Sapere</w:t>
      </w:r>
      <w:r w:rsidR="00836128">
        <w:t>’</w:t>
      </w:r>
      <w:r w:rsidRPr="00A776BC">
        <w:t xml:space="preserve">s review of the cost of consenting infrastructure projects in New Zealand provides useful context for assessing whether this objective is being achieved. Sapere found that the cost of </w:t>
      </w:r>
      <w:r w:rsidRPr="00A776BC">
        <w:lastRenderedPageBreak/>
        <w:t xml:space="preserve">consenting infrastructure projects had increased by around 70 </w:t>
      </w:r>
      <w:r w:rsidR="00DB5451">
        <w:t xml:space="preserve">percent </w:t>
      </w:r>
      <w:r w:rsidRPr="00A776BC">
        <w:t xml:space="preserve">since 2014, and average decision-making timeframes had increased by around 50 </w:t>
      </w:r>
      <w:r w:rsidR="00DB5451">
        <w:t>percent</w:t>
      </w:r>
      <w:r w:rsidRPr="00A776BC">
        <w:t>. The report attributed this to a range of factors, including increasing evidential requirements, greater risk aversion and declining in-house capability within some consenting authorities.</w:t>
      </w:r>
    </w:p>
    <w:p w14:paraId="334930E0" w14:textId="77777777" w:rsidR="00863EBF" w:rsidRPr="00A776BC" w:rsidRDefault="00863EBF" w:rsidP="00A776BC">
      <w:pPr>
        <w:pStyle w:val="BodyText"/>
      </w:pPr>
      <w:r w:rsidRPr="00A776BC">
        <w:t>Against this background, the available evidence indicates that Fast-track Approvals is delivering materially shorter decision timeframes for complex projects. The mean time from completeness to final decision for substantive applications is 142 working days (216 calendar days).</w:t>
      </w:r>
    </w:p>
    <w:p w14:paraId="19E4C424" w14:textId="2A449D2B" w:rsidR="00863EBF" w:rsidRPr="00A776BC" w:rsidRDefault="00863EBF" w:rsidP="00A776BC">
      <w:pPr>
        <w:pStyle w:val="Figureheading"/>
      </w:pPr>
      <w:bookmarkStart w:id="49" w:name="_Toc234487047"/>
      <w:bookmarkStart w:id="50" w:name="_Toc243312520"/>
      <w:bookmarkStart w:id="51" w:name="_Toc243390983"/>
      <w:r w:rsidRPr="00A776BC">
        <w:t xml:space="preserve">Figure </w:t>
      </w:r>
      <w:r w:rsidRPr="00A776BC">
        <w:fldChar w:fldCharType="begin"/>
      </w:r>
      <w:r w:rsidRPr="00A776BC">
        <w:instrText>SEQ Figure \* ARABIC</w:instrText>
      </w:r>
      <w:r w:rsidRPr="00A776BC">
        <w:fldChar w:fldCharType="separate"/>
      </w:r>
      <w:r w:rsidRPr="00A776BC">
        <w:t>5</w:t>
      </w:r>
      <w:r w:rsidRPr="00A776BC">
        <w:fldChar w:fldCharType="end"/>
      </w:r>
      <w:r w:rsidR="00A776BC" w:rsidRPr="00A776BC">
        <w:t>:</w:t>
      </w:r>
      <w:r w:rsidR="00A776BC" w:rsidRPr="00A776BC">
        <w:tab/>
      </w:r>
      <w:r w:rsidRPr="00A776BC">
        <w:t>Decision timeframes for substantive applications from the completeness decision to the final approval (</w:t>
      </w:r>
      <w:proofErr w:type="gramStart"/>
      <w:r w:rsidRPr="00A776BC">
        <w:t>at</w:t>
      </w:r>
      <w:proofErr w:type="gramEnd"/>
      <w:r w:rsidRPr="00A776BC">
        <w:t xml:space="preserve"> 30 April 2026)</w:t>
      </w:r>
      <w:bookmarkEnd w:id="49"/>
      <w:bookmarkEnd w:id="50"/>
      <w:bookmarkEnd w:id="51"/>
    </w:p>
    <w:p w14:paraId="7845467B" w14:textId="77777777" w:rsidR="00863EBF" w:rsidRDefault="00863EBF" w:rsidP="00863EBF">
      <w:pPr>
        <w:pStyle w:val="BodyText"/>
      </w:pPr>
      <w:r>
        <w:rPr>
          <w:noProof/>
        </w:rPr>
        <w:drawing>
          <wp:inline distT="0" distB="0" distL="0" distR="0" wp14:anchorId="262B3919" wp14:editId="263DF0CB">
            <wp:extent cx="5296619" cy="3027871"/>
            <wp:effectExtent l="0" t="0" r="18415" b="1270"/>
            <wp:docPr id="1891257047" name="Chart 1">
              <a:extLst xmlns:a="http://schemas.openxmlformats.org/drawingml/2006/main">
                <a:ext uri="{FF2B5EF4-FFF2-40B4-BE49-F238E27FC236}">
                  <a16:creationId xmlns:a16="http://schemas.microsoft.com/office/drawing/2014/main" id="{0ECF39D3-B240-D625-3DED-FF2046FD561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14ADDFBC" w14:textId="77777777" w:rsidR="00863EBF" w:rsidRPr="0091094D" w:rsidRDefault="00863EBF" w:rsidP="00A776BC">
      <w:pPr>
        <w:pStyle w:val="BodyText"/>
        <w:rPr>
          <w:b/>
        </w:rPr>
      </w:pPr>
      <w:bookmarkStart w:id="52" w:name="_Toc234487048"/>
      <w:r w:rsidRPr="0011250D">
        <w:t>Referral decisions took an average of 81 working days (126 calendar days), or 71 working days (</w:t>
      </w:r>
      <w:r>
        <w:t>99</w:t>
      </w:r>
      <w:r w:rsidRPr="0011250D">
        <w:t xml:space="preserve"> calendar days) when outlier applications are excluded.</w:t>
      </w:r>
      <w:r>
        <w:t xml:space="preserve"> </w:t>
      </w:r>
      <w:r w:rsidRPr="0000015E">
        <w:t>The outlier applications were those where the initial referral application was returned and subsequently resubmitted. The reported timeframes include the entire period from the original lodgement through to the final</w:t>
      </w:r>
      <w:r>
        <w:t xml:space="preserve"> </w:t>
      </w:r>
      <w:r w:rsidRPr="0000015E">
        <w:t>referral decision, including periods where applications were being revised before resubmission.</w:t>
      </w:r>
      <w:bookmarkEnd w:id="52"/>
    </w:p>
    <w:p w14:paraId="6D6CFD4B" w14:textId="1D2F223E" w:rsidR="00863EBF" w:rsidRPr="00324BDC" w:rsidRDefault="00863EBF" w:rsidP="00863EBF">
      <w:pPr>
        <w:pStyle w:val="Figureheading"/>
        <w:rPr>
          <w:color w:val="FF0000"/>
        </w:rPr>
      </w:pPr>
      <w:bookmarkStart w:id="53" w:name="_Toc234487049"/>
      <w:bookmarkStart w:id="54" w:name="_Toc243312521"/>
      <w:bookmarkStart w:id="55" w:name="_Toc243390984"/>
      <w:r>
        <w:lastRenderedPageBreak/>
        <w:t xml:space="preserve">Figure </w:t>
      </w:r>
      <w:r>
        <w:fldChar w:fldCharType="begin"/>
      </w:r>
      <w:r>
        <w:instrText>SEQ Figure \* ARABIC</w:instrText>
      </w:r>
      <w:r>
        <w:fldChar w:fldCharType="separate"/>
      </w:r>
      <w:r>
        <w:rPr>
          <w:noProof/>
        </w:rPr>
        <w:t>6</w:t>
      </w:r>
      <w:r>
        <w:fldChar w:fldCharType="end"/>
      </w:r>
      <w:r w:rsidR="00836128">
        <w:t>:</w:t>
      </w:r>
      <w:r w:rsidR="00836128">
        <w:tab/>
      </w:r>
      <w:r>
        <w:t xml:space="preserve"> </w:t>
      </w:r>
      <w:r w:rsidRPr="00141181">
        <w:t>Decision timeframes for project referral from the date the application was lodged to the Minister</w:t>
      </w:r>
      <w:r w:rsidR="00836128">
        <w:t>’</w:t>
      </w:r>
      <w:r w:rsidRPr="00141181">
        <w:t>s decision on referral</w:t>
      </w:r>
      <w:bookmarkEnd w:id="53"/>
      <w:bookmarkEnd w:id="54"/>
      <w:bookmarkEnd w:id="55"/>
    </w:p>
    <w:p w14:paraId="093E29D3" w14:textId="77777777" w:rsidR="00863EBF" w:rsidRDefault="00863EBF" w:rsidP="00863EBF">
      <w:pPr>
        <w:pStyle w:val="BodyText"/>
        <w:rPr>
          <w:lang w:eastAsia="en-US"/>
        </w:rPr>
      </w:pPr>
      <w:r>
        <w:rPr>
          <w:noProof/>
        </w:rPr>
        <w:drawing>
          <wp:inline distT="0" distB="0" distL="0" distR="0" wp14:anchorId="4AC9F693" wp14:editId="26DEA5DD">
            <wp:extent cx="5262113" cy="2950234"/>
            <wp:effectExtent l="0" t="0" r="15240" b="2540"/>
            <wp:docPr id="1190768976" name="Chart 1">
              <a:extLst xmlns:a="http://schemas.openxmlformats.org/drawingml/2006/main">
                <a:ext uri="{FF2B5EF4-FFF2-40B4-BE49-F238E27FC236}">
                  <a16:creationId xmlns:a16="http://schemas.microsoft.com/office/drawing/2014/main" id="{9B691245-8619-C82C-FF5E-70C40694E77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30D735A1" w14:textId="344174C6" w:rsidR="00863EBF" w:rsidRDefault="00863EBF" w:rsidP="00A776BC">
      <w:pPr>
        <w:pStyle w:val="BodyText"/>
        <w:rPr>
          <w:b/>
        </w:rPr>
      </w:pPr>
      <w:bookmarkStart w:id="56" w:name="_Toc234487050"/>
      <w:r w:rsidRPr="00861522">
        <w:t xml:space="preserve">Comparison with the Sapere estimates suggests </w:t>
      </w:r>
      <w:r>
        <w:t>Fast-track Approvals</w:t>
      </w:r>
      <w:r w:rsidRPr="00861522">
        <w:t xml:space="preserve"> is providing substantially shorter </w:t>
      </w:r>
      <w:r>
        <w:t>decision</w:t>
      </w:r>
      <w:r w:rsidRPr="00861522">
        <w:t xml:space="preserve"> timeframes for complex projects than would typically be expected under</w:t>
      </w:r>
      <w:r>
        <w:t xml:space="preserve"> </w:t>
      </w:r>
      <w:r w:rsidRPr="00861522">
        <w:t xml:space="preserve">standard </w:t>
      </w:r>
      <w:r w:rsidR="0024677F">
        <w:t xml:space="preserve">RMA </w:t>
      </w:r>
      <w:r w:rsidRPr="00861522">
        <w:t>processes. While the comparison is indicative only, as the project types are not directly comparable, it provides useful evidence that the regime is achieving one of its primary objectives.</w:t>
      </w:r>
      <w:bookmarkEnd w:id="56"/>
    </w:p>
    <w:p w14:paraId="4B31413F" w14:textId="2CB97AE4" w:rsidR="00863EBF" w:rsidRPr="00A776BC" w:rsidRDefault="007005DE" w:rsidP="001E7CE7">
      <w:pPr>
        <w:pStyle w:val="Tableheading"/>
      </w:pPr>
      <w:bookmarkStart w:id="57" w:name="_Toc234487051"/>
      <w:bookmarkStart w:id="58" w:name="_Toc243390977"/>
      <w:r>
        <w:t>Table 2</w:t>
      </w:r>
      <w:r w:rsidR="00A776BC" w:rsidRPr="00A776BC">
        <w:t>:</w:t>
      </w:r>
      <w:r w:rsidR="00A776BC" w:rsidRPr="00A776BC">
        <w:tab/>
      </w:r>
      <w:r w:rsidR="00863EBF" w:rsidRPr="00A776BC">
        <w:t>Comparison of Fast-track Approvals speed of processing</w:t>
      </w:r>
      <w:r w:rsidR="00863EBF" w:rsidRPr="00692B83">
        <w:rPr>
          <w:rStyle w:val="FootnoteReference"/>
          <w:color w:val="auto"/>
          <w:sz w:val="20"/>
        </w:rPr>
        <w:footnoteReference w:id="10"/>
      </w:r>
      <w:r w:rsidR="00863EBF" w:rsidRPr="00A776BC">
        <w:t xml:space="preserve"> with standard RMA timeframes</w:t>
      </w:r>
      <w:bookmarkEnd w:id="57"/>
      <w:bookmarkEnd w:id="58"/>
    </w:p>
    <w:tbl>
      <w:tblPr>
        <w:tblW w:w="5000" w:type="pct"/>
        <w:jc w:val="center"/>
        <w:tblLook w:val="04A0" w:firstRow="1" w:lastRow="0" w:firstColumn="1" w:lastColumn="0" w:noHBand="0" w:noVBand="1"/>
      </w:tblPr>
      <w:tblGrid>
        <w:gridCol w:w="2818"/>
        <w:gridCol w:w="2477"/>
        <w:gridCol w:w="3210"/>
      </w:tblGrid>
      <w:tr w:rsidR="00863EBF" w:rsidRPr="00436768" w14:paraId="5287006D" w14:textId="77777777" w:rsidTr="00F656D7">
        <w:trPr>
          <w:jc w:val="center"/>
        </w:trPr>
        <w:tc>
          <w:tcPr>
            <w:tcW w:w="1657" w:type="pct"/>
            <w:shd w:val="clear" w:color="auto" w:fill="005B73" w:themeFill="text2"/>
            <w:vAlign w:val="center"/>
          </w:tcPr>
          <w:p w14:paraId="3BA0ECF9" w14:textId="77777777" w:rsidR="00863EBF" w:rsidRPr="00F656D7" w:rsidRDefault="00863EBF" w:rsidP="00F656D7">
            <w:pPr>
              <w:pStyle w:val="Tabletext"/>
              <w:rPr>
                <w:b/>
                <w:bCs/>
                <w:color w:val="FFFFFF" w:themeColor="background1"/>
              </w:rPr>
            </w:pPr>
            <w:r w:rsidRPr="00F656D7">
              <w:rPr>
                <w:b/>
                <w:bCs/>
                <w:color w:val="FFFFFF" w:themeColor="background1"/>
              </w:rPr>
              <w:t>Project complexity</w:t>
            </w:r>
          </w:p>
        </w:tc>
        <w:tc>
          <w:tcPr>
            <w:tcW w:w="1456" w:type="pct"/>
            <w:shd w:val="clear" w:color="auto" w:fill="005B73" w:themeFill="text2"/>
            <w:vAlign w:val="center"/>
          </w:tcPr>
          <w:p w14:paraId="27AFD331" w14:textId="77777777" w:rsidR="00863EBF" w:rsidRPr="00F656D7" w:rsidRDefault="00863EBF" w:rsidP="00F656D7">
            <w:pPr>
              <w:pStyle w:val="Tabletext"/>
              <w:rPr>
                <w:b/>
                <w:bCs/>
                <w:color w:val="FFFFFF" w:themeColor="background1"/>
              </w:rPr>
            </w:pPr>
            <w:r w:rsidRPr="00F656D7">
              <w:rPr>
                <w:b/>
                <w:bCs/>
                <w:color w:val="FFFFFF" w:themeColor="background1"/>
              </w:rPr>
              <w:t>Sapere Estimates</w:t>
            </w:r>
          </w:p>
        </w:tc>
        <w:tc>
          <w:tcPr>
            <w:tcW w:w="1887" w:type="pct"/>
            <w:shd w:val="clear" w:color="auto" w:fill="005B73" w:themeFill="text2"/>
            <w:vAlign w:val="center"/>
          </w:tcPr>
          <w:p w14:paraId="1F45C443" w14:textId="77777777" w:rsidR="00863EBF" w:rsidRPr="00F656D7" w:rsidRDefault="00863EBF" w:rsidP="00F656D7">
            <w:pPr>
              <w:pStyle w:val="Tabletext"/>
              <w:rPr>
                <w:b/>
                <w:bCs/>
                <w:color w:val="FFFFFF" w:themeColor="background1"/>
              </w:rPr>
            </w:pPr>
            <w:r w:rsidRPr="00F656D7">
              <w:rPr>
                <w:b/>
                <w:bCs/>
                <w:color w:val="FFFFFF" w:themeColor="background1"/>
              </w:rPr>
              <w:t>Fast-track substantive process</w:t>
            </w:r>
          </w:p>
        </w:tc>
      </w:tr>
      <w:tr w:rsidR="00863EBF" w14:paraId="12EEDE49" w14:textId="77777777" w:rsidTr="00F656D7">
        <w:trPr>
          <w:jc w:val="center"/>
        </w:trPr>
        <w:tc>
          <w:tcPr>
            <w:tcW w:w="1657" w:type="pct"/>
            <w:tcBorders>
              <w:bottom w:val="single" w:sz="4" w:space="0" w:color="auto"/>
              <w:right w:val="single" w:sz="4" w:space="0" w:color="auto"/>
            </w:tcBorders>
          </w:tcPr>
          <w:p w14:paraId="20283762" w14:textId="77777777" w:rsidR="00863EBF" w:rsidRPr="00324BDC" w:rsidRDefault="00863EBF" w:rsidP="00B61065">
            <w:pPr>
              <w:pStyle w:val="TableText0"/>
            </w:pPr>
            <w:r>
              <w:t>Typical</w:t>
            </w:r>
          </w:p>
        </w:tc>
        <w:tc>
          <w:tcPr>
            <w:tcW w:w="1456" w:type="pct"/>
            <w:tcBorders>
              <w:left w:val="single" w:sz="4" w:space="0" w:color="auto"/>
              <w:bottom w:val="single" w:sz="4" w:space="0" w:color="auto"/>
              <w:right w:val="single" w:sz="4" w:space="0" w:color="auto"/>
            </w:tcBorders>
          </w:tcPr>
          <w:p w14:paraId="41E15FA7" w14:textId="62AC4176" w:rsidR="00863EBF" w:rsidRPr="00324BDC" w:rsidRDefault="00863EBF" w:rsidP="00B61065">
            <w:pPr>
              <w:pStyle w:val="TableText0"/>
            </w:pPr>
            <w:r>
              <w:t>63</w:t>
            </w:r>
            <w:r w:rsidR="00FD3FD5">
              <w:t>–</w:t>
            </w:r>
            <w:r>
              <w:t>91 calendar days</w:t>
            </w:r>
          </w:p>
        </w:tc>
        <w:tc>
          <w:tcPr>
            <w:tcW w:w="1887" w:type="pct"/>
            <w:tcBorders>
              <w:left w:val="single" w:sz="4" w:space="0" w:color="auto"/>
              <w:bottom w:val="single" w:sz="4" w:space="0" w:color="auto"/>
            </w:tcBorders>
            <w:shd w:val="clear" w:color="auto" w:fill="D8DFD5" w:themeFill="accent5"/>
          </w:tcPr>
          <w:p w14:paraId="7E1F5438" w14:textId="77777777" w:rsidR="00863EBF" w:rsidRPr="003908B6" w:rsidRDefault="00863EBF" w:rsidP="00B61065">
            <w:pPr>
              <w:pStyle w:val="TableText0"/>
              <w:rPr>
                <w:b/>
              </w:rPr>
            </w:pPr>
          </w:p>
        </w:tc>
      </w:tr>
      <w:tr w:rsidR="00863EBF" w14:paraId="26FB9B97" w14:textId="77777777" w:rsidTr="00F656D7">
        <w:trPr>
          <w:jc w:val="center"/>
        </w:trPr>
        <w:tc>
          <w:tcPr>
            <w:tcW w:w="1657" w:type="pct"/>
            <w:tcBorders>
              <w:top w:val="single" w:sz="4" w:space="0" w:color="auto"/>
              <w:bottom w:val="single" w:sz="4" w:space="0" w:color="auto"/>
              <w:right w:val="single" w:sz="4" w:space="0" w:color="auto"/>
            </w:tcBorders>
          </w:tcPr>
          <w:p w14:paraId="70D24665" w14:textId="77777777" w:rsidR="00863EBF" w:rsidRPr="00324BDC" w:rsidRDefault="00863EBF" w:rsidP="00B61065">
            <w:pPr>
              <w:pStyle w:val="TableText0"/>
            </w:pPr>
            <w:r>
              <w:t>Some complexities</w:t>
            </w:r>
          </w:p>
        </w:tc>
        <w:tc>
          <w:tcPr>
            <w:tcW w:w="1456" w:type="pct"/>
            <w:tcBorders>
              <w:top w:val="single" w:sz="4" w:space="0" w:color="auto"/>
              <w:left w:val="single" w:sz="4" w:space="0" w:color="auto"/>
              <w:bottom w:val="single" w:sz="4" w:space="0" w:color="auto"/>
              <w:right w:val="single" w:sz="4" w:space="0" w:color="auto"/>
            </w:tcBorders>
          </w:tcPr>
          <w:p w14:paraId="4DE39384" w14:textId="05583465" w:rsidR="00863EBF" w:rsidRPr="00324BDC" w:rsidRDefault="00863EBF" w:rsidP="00B61065">
            <w:pPr>
              <w:pStyle w:val="TableText0"/>
            </w:pPr>
            <w:r>
              <w:t>167</w:t>
            </w:r>
            <w:r w:rsidR="00FD3FD5">
              <w:t>–</w:t>
            </w:r>
            <w:r>
              <w:t>214 calendar days</w:t>
            </w:r>
          </w:p>
        </w:tc>
        <w:tc>
          <w:tcPr>
            <w:tcW w:w="1887" w:type="pct"/>
            <w:tcBorders>
              <w:top w:val="single" w:sz="4" w:space="0" w:color="auto"/>
              <w:left w:val="single" w:sz="4" w:space="0" w:color="auto"/>
              <w:bottom w:val="single" w:sz="4" w:space="0" w:color="auto"/>
            </w:tcBorders>
            <w:shd w:val="clear" w:color="auto" w:fill="D8DFD5" w:themeFill="accent5"/>
          </w:tcPr>
          <w:p w14:paraId="2E9F0E7D" w14:textId="77777777" w:rsidR="00863EBF" w:rsidRPr="00324BDC" w:rsidRDefault="00863EBF" w:rsidP="00B61065">
            <w:pPr>
              <w:pStyle w:val="TableText0"/>
            </w:pPr>
          </w:p>
        </w:tc>
      </w:tr>
      <w:tr w:rsidR="00863EBF" w14:paraId="546209D4" w14:textId="77777777" w:rsidTr="00B61065">
        <w:trPr>
          <w:trHeight w:val="80"/>
          <w:jc w:val="center"/>
        </w:trPr>
        <w:tc>
          <w:tcPr>
            <w:tcW w:w="1657" w:type="pct"/>
            <w:tcBorders>
              <w:top w:val="single" w:sz="4" w:space="0" w:color="auto"/>
              <w:right w:val="single" w:sz="4" w:space="0" w:color="auto"/>
            </w:tcBorders>
          </w:tcPr>
          <w:p w14:paraId="1D8CC2F4" w14:textId="77777777" w:rsidR="00863EBF" w:rsidRPr="00324BDC" w:rsidRDefault="00863EBF" w:rsidP="00B61065">
            <w:pPr>
              <w:pStyle w:val="TableText0"/>
            </w:pPr>
            <w:r>
              <w:t>Complex / unusual</w:t>
            </w:r>
          </w:p>
        </w:tc>
        <w:tc>
          <w:tcPr>
            <w:tcW w:w="1456" w:type="pct"/>
            <w:tcBorders>
              <w:top w:val="single" w:sz="4" w:space="0" w:color="auto"/>
              <w:left w:val="single" w:sz="4" w:space="0" w:color="auto"/>
              <w:right w:val="single" w:sz="4" w:space="0" w:color="auto"/>
            </w:tcBorders>
          </w:tcPr>
          <w:p w14:paraId="3C1FCEFA" w14:textId="23DEC914" w:rsidR="00863EBF" w:rsidRPr="00324BDC" w:rsidRDefault="00863EBF" w:rsidP="00B61065">
            <w:pPr>
              <w:pStyle w:val="TableText0"/>
            </w:pPr>
            <w:r>
              <w:t>365</w:t>
            </w:r>
            <w:r w:rsidR="00FD3FD5">
              <w:t>–</w:t>
            </w:r>
            <w:r>
              <w:t>425 calendar days</w:t>
            </w:r>
          </w:p>
        </w:tc>
        <w:tc>
          <w:tcPr>
            <w:tcW w:w="1887" w:type="pct"/>
            <w:tcBorders>
              <w:top w:val="single" w:sz="4" w:space="0" w:color="auto"/>
              <w:left w:val="single" w:sz="4" w:space="0" w:color="auto"/>
            </w:tcBorders>
          </w:tcPr>
          <w:p w14:paraId="2B541979" w14:textId="77777777" w:rsidR="00863EBF" w:rsidRPr="00324BDC" w:rsidRDefault="00863EBF" w:rsidP="00B61065">
            <w:pPr>
              <w:pStyle w:val="TableText0"/>
            </w:pPr>
            <w:r w:rsidRPr="00FF5707">
              <w:t>142 working days (216 calendar days</w:t>
            </w:r>
            <w:r>
              <w:t>)</w:t>
            </w:r>
          </w:p>
        </w:tc>
      </w:tr>
    </w:tbl>
    <w:p w14:paraId="501FDFCF" w14:textId="10BBCECB" w:rsidR="00863EBF" w:rsidRPr="00F656D7" w:rsidRDefault="00863EBF" w:rsidP="00F656D7">
      <w:pPr>
        <w:pStyle w:val="BodyText"/>
      </w:pPr>
      <w:r w:rsidRPr="00F656D7">
        <w:t>Typical projects would not generally be expected to qualify for the Fast-track Approvals process. For non-listed projects, the referral stage adds an average of 99 calendar days, resulting in an average end-to-end processing time of approximately 249 calendar days. Even including the referral stage, the total time remains substantially below Sapere</w:t>
      </w:r>
      <w:r w:rsidR="00836128">
        <w:t>’</w:t>
      </w:r>
      <w:r w:rsidRPr="00F656D7">
        <w:t xml:space="preserve">s estimates for complex </w:t>
      </w:r>
      <w:r w:rsidR="0024677F">
        <w:t xml:space="preserve">RMA </w:t>
      </w:r>
      <w:r w:rsidRPr="00F656D7">
        <w:t>applications</w:t>
      </w:r>
      <w:r w:rsidR="00FD3FD5">
        <w:t>.</w:t>
      </w:r>
      <w:r w:rsidRPr="00F656D7">
        <w:rPr>
          <w:rStyle w:val="FootnoteReference"/>
          <w:color w:val="auto"/>
        </w:rPr>
        <w:footnoteReference w:id="11"/>
      </w:r>
    </w:p>
    <w:p w14:paraId="71D9E136" w14:textId="77777777" w:rsidR="00863EBF" w:rsidRPr="00F656D7" w:rsidRDefault="00863EBF" w:rsidP="00F656D7">
      <w:pPr>
        <w:pStyle w:val="BodyText"/>
      </w:pPr>
      <w:r w:rsidRPr="00F656D7">
        <w:t>Stakeholder feedback indicates that the regime has also created a greater sense of momentum and prioritisation around nationally and regionally significant projects, reducing many of the procedural delays commonly experienced under traditional consenting pathways.</w:t>
      </w:r>
    </w:p>
    <w:p w14:paraId="4EA1CCBA" w14:textId="77777777" w:rsidR="00863EBF" w:rsidRPr="00F656D7" w:rsidRDefault="00863EBF" w:rsidP="00F656D7">
      <w:pPr>
        <w:pStyle w:val="BodyText"/>
      </w:pPr>
      <w:r w:rsidRPr="00F656D7">
        <w:t xml:space="preserve">However, the regime does not reduce the amount of technical work required to support robust decision-making. Instead, it shifts much of that work into the earlier stages of project development and assessment. Stakeholders noted that unresolved issues with non-regulatory parties can still result in significant suspensions and delays, despite technical and regulatory </w:t>
      </w:r>
      <w:r w:rsidRPr="00F656D7">
        <w:lastRenderedPageBreak/>
        <w:t>matters having largely been addressed. The regime can accelerate regulatory decision-making,</w:t>
      </w:r>
      <w:r w:rsidRPr="00861522">
        <w:rPr>
          <w:lang w:eastAsia="en-US"/>
        </w:rPr>
        <w:t xml:space="preserve"> </w:t>
      </w:r>
      <w:r w:rsidRPr="00F656D7">
        <w:t>but it cannot eliminate delays associated with project readiness, stakeholder engagement or the commercial decisions that sit outside the statutory approvals process.</w:t>
      </w:r>
    </w:p>
    <w:p w14:paraId="3037DC01" w14:textId="5EFDE532" w:rsidR="00863EBF" w:rsidRPr="00F656D7" w:rsidRDefault="00863EBF" w:rsidP="00F656D7">
      <w:pPr>
        <w:pStyle w:val="BodyText"/>
      </w:pPr>
      <w:r w:rsidRPr="00F656D7">
        <w:t xml:space="preserve">Some applicants entered the process expecting Fast-track to operate as a more permissive or </w:t>
      </w:r>
      <w:r w:rsidR="00FD3FD5">
        <w:t>‘</w:t>
      </w:r>
      <w:r w:rsidRPr="00F656D7">
        <w:t>rubber stamp</w:t>
      </w:r>
      <w:r w:rsidR="00FD3FD5">
        <w:t>’</w:t>
      </w:r>
      <w:r w:rsidRPr="00F656D7">
        <w:t xml:space="preserve"> consenting pathway. In practice, the regime continues to require robust technical assessment, defensible conditions and sufficient information for expert panels to make well-founded decisions. Stakeholders consistently observed that applications progressed most efficiently where applicants viewed Fast-track as requiring greater preparation and earlier collaboration, rather than less. Stakeholders reported that, as experience with the regime has grown, applicant expectations have become better aligned with the purpose and operation of the Act.</w:t>
      </w:r>
    </w:p>
    <w:p w14:paraId="69FFE36F" w14:textId="77777777" w:rsidR="00863EBF" w:rsidRPr="00324BDC" w:rsidRDefault="00863EBF" w:rsidP="00863EBF">
      <w:pPr>
        <w:pStyle w:val="Heading3"/>
      </w:pPr>
      <w:r>
        <w:t>Additional</w:t>
      </w:r>
      <w:r w:rsidRPr="00324BDC">
        <w:t xml:space="preserve"> efficiencies </w:t>
      </w:r>
      <w:r>
        <w:t xml:space="preserve">are </w:t>
      </w:r>
      <w:r w:rsidRPr="00324BDC">
        <w:t xml:space="preserve">being realised </w:t>
      </w:r>
    </w:p>
    <w:p w14:paraId="18C507B2" w14:textId="77777777" w:rsidR="00863EBF" w:rsidRPr="00F656D7" w:rsidRDefault="00863EBF" w:rsidP="00F656D7">
      <w:pPr>
        <w:pStyle w:val="BodyText"/>
      </w:pPr>
      <w:r w:rsidRPr="00F656D7">
        <w:t>In addition to shorter statutory timeframes, the regime is delivering other efficiency benefits. Integrating multiple approvals into a single process has reduced duplication, improved coordination between agencies and provided applicants with greater certainty about approval pathways. Stakeholders also reported that the regime has encouraged earlier and more focused engagement between applicants, councils, iwi and technical specialists, enabling technical issues, information requirements and consenting risks to be identified and addressed before statutory timeframes commence.</w:t>
      </w:r>
    </w:p>
    <w:p w14:paraId="59C5007E" w14:textId="585823A1" w:rsidR="00863EBF" w:rsidRPr="00F656D7" w:rsidRDefault="00863EBF" w:rsidP="00F656D7">
      <w:pPr>
        <w:pStyle w:val="BodyText"/>
      </w:pPr>
      <w:r w:rsidRPr="00F656D7">
        <w:t xml:space="preserve">Stakeholders nevertheless identified opportunities to improve administrative efficiency. Many of these reflected the challenges of establishing a new system within compressed timeframes while also implementing the Amendment Act. </w:t>
      </w:r>
      <w:proofErr w:type="gramStart"/>
      <w:r w:rsidRPr="00F656D7">
        <w:t>The majority of</w:t>
      </w:r>
      <w:proofErr w:type="gramEnd"/>
      <w:r w:rsidRPr="00F656D7">
        <w:t xml:space="preserve"> comments related to communication issues during the early stages of implementation, which stakeholders generally considered had improved over time, and to the functionality of the digital portal.</w:t>
      </w:r>
    </w:p>
    <w:p w14:paraId="75B0D0E4" w14:textId="485BC33C" w:rsidR="00863EBF" w:rsidRPr="00F656D7" w:rsidRDefault="00863EBF" w:rsidP="00F656D7">
      <w:pPr>
        <w:pStyle w:val="BodyText"/>
      </w:pPr>
      <w:r w:rsidRPr="00F656D7">
        <w:t>Feedback on the portal identified both technical and user-experience issues. Some reflected system functionality, while others related to how the portal integrates with applicants</w:t>
      </w:r>
      <w:r w:rsidR="00836128">
        <w:t>’</w:t>
      </w:r>
      <w:r w:rsidRPr="00F656D7">
        <w:t xml:space="preserve"> own document management processes. For example, document size limits were identified as creating additional administrative effort and cost for some users. Stakeholders also acknowledged that some issues could be mitigated through better document preparation, while recognising that other proposed enhancements would require significant investment and are unlikely to be justified in the short term.</w:t>
      </w:r>
    </w:p>
    <w:p w14:paraId="1B4AA2FB" w14:textId="77777777" w:rsidR="00863EBF" w:rsidRPr="00324BDC" w:rsidRDefault="00863EBF" w:rsidP="00863EBF">
      <w:pPr>
        <w:pStyle w:val="Heading3"/>
      </w:pPr>
      <w:r>
        <w:t>T</w:t>
      </w:r>
      <w:r w:rsidRPr="00324BDC">
        <w:t>he system</w:t>
      </w:r>
      <w:r>
        <w:t xml:space="preserve"> can</w:t>
      </w:r>
      <w:r w:rsidRPr="00324BDC">
        <w:t xml:space="preserve"> result</w:t>
      </w:r>
      <w:r>
        <w:t xml:space="preserve"> </w:t>
      </w:r>
      <w:r w:rsidRPr="00324BDC">
        <w:t>in cost savings</w:t>
      </w:r>
    </w:p>
    <w:p w14:paraId="195B3D3F" w14:textId="77777777" w:rsidR="00863EBF" w:rsidRPr="00F656D7" w:rsidRDefault="00863EBF" w:rsidP="00F656D7">
      <w:pPr>
        <w:pStyle w:val="BodyText"/>
      </w:pPr>
      <w:r w:rsidRPr="00F656D7">
        <w:t>Consenting processes have become increasingly complex and costly in recent years. While reducing direct consenting costs was not the primary objective of Fast-track Approvals, a more integrated process, greater certainty and shorter decision-making timeframes were expected to reduce overall project costs.</w:t>
      </w:r>
    </w:p>
    <w:p w14:paraId="5C4946FE" w14:textId="77777777" w:rsidR="00863EBF" w:rsidRPr="00F656D7" w:rsidRDefault="00863EBF" w:rsidP="00F656D7">
      <w:pPr>
        <w:pStyle w:val="BodyText"/>
      </w:pPr>
      <w:r w:rsidRPr="00F656D7">
        <w:t>Stakeholder feedback suggests these benefits are beginning to be realised. Participants consistently identified greater certainty over process and timing, together with reduced duplication across approval processes, as delivering efficiencies that are expected to reduce the overall cost of delivering projects. While it is too early to quantify these savings, the available evidence suggests the regime is reducing project risk and improving planning certainty.</w:t>
      </w:r>
    </w:p>
    <w:p w14:paraId="02356574" w14:textId="77777777" w:rsidR="00863EBF" w:rsidRPr="00F656D7" w:rsidRDefault="00863EBF" w:rsidP="00F656D7">
      <w:pPr>
        <w:pStyle w:val="BodyText"/>
      </w:pPr>
      <w:r w:rsidRPr="00F656D7">
        <w:lastRenderedPageBreak/>
        <w:t>As discussed earlier, stakeholders also identified opportunities to improve the transparency and administration of cost recovery. These matters are considered in more detail in the separate review of the Fast-track cost recovery regime.</w:t>
      </w:r>
    </w:p>
    <w:p w14:paraId="5581CB30" w14:textId="77777777" w:rsidR="00863EBF" w:rsidRPr="00F656D7" w:rsidRDefault="00863EBF" w:rsidP="00F656D7">
      <w:pPr>
        <w:pStyle w:val="BodyText"/>
      </w:pPr>
      <w:r w:rsidRPr="00F656D7">
        <w:t>The regime is intended to recover the actual and reasonable costs of processing applications. Cost neutrality means that fee revenue broadly matches the costs of administering the regime over time. The separate cost recovery review concluded that the regime is broadly achieving this objective, while identifying several areas for ongoing monitoring and improvement as application volumes mature.</w:t>
      </w:r>
    </w:p>
    <w:p w14:paraId="6F5CC52E" w14:textId="77777777" w:rsidR="00863EBF" w:rsidRDefault="00863EBF" w:rsidP="00863EBF">
      <w:pPr>
        <w:pStyle w:val="Heading3"/>
      </w:pPr>
      <w:r>
        <w:t>Strategic issues for future consideration</w:t>
      </w:r>
    </w:p>
    <w:p w14:paraId="55057743" w14:textId="77777777" w:rsidR="00863EBF" w:rsidRPr="00F656D7" w:rsidRDefault="00863EBF" w:rsidP="00F656D7">
      <w:pPr>
        <w:pStyle w:val="BodyText"/>
      </w:pPr>
      <w:r w:rsidRPr="00F656D7">
        <w:t>The review identified several broader issues that fall outside its scope but may warrant consideration through future strategic reviews. These issues do not affect the implementation findings of this review but are likely to become increasingly important as the regime matures and wider reforms are implemented.</w:t>
      </w:r>
    </w:p>
    <w:p w14:paraId="4DBD216D" w14:textId="77777777" w:rsidR="00863EBF" w:rsidRPr="00F656D7" w:rsidRDefault="00863EBF" w:rsidP="00F656D7">
      <w:pPr>
        <w:pStyle w:val="BodyText"/>
      </w:pPr>
      <w:r w:rsidRPr="00F656D7">
        <w:t>The most significant is how Fast-track Approvals interacts with other system reforms. The regime provides an approvals pathway for projects with significant regional or national benefits, while broader reforms to the planning system, local government and infrastructure funding and financing will influence how those projects are planned, serviced and delivered. As these reforms are implemented, it will be important to consider how they operate together to support timely decision-making while maintaining a coherent overall system.</w:t>
      </w:r>
    </w:p>
    <w:p w14:paraId="6BB83580" w14:textId="77777777" w:rsidR="00863EBF" w:rsidRPr="00F656D7" w:rsidRDefault="00863EBF" w:rsidP="00F656D7">
      <w:pPr>
        <w:pStyle w:val="BodyText"/>
      </w:pPr>
      <w:r w:rsidRPr="00F656D7">
        <w:t>Other issues that may warrant future consideration include:</w:t>
      </w:r>
    </w:p>
    <w:p w14:paraId="14E966B7" w14:textId="77777777" w:rsidR="00863EBF" w:rsidRPr="00F656D7" w:rsidRDefault="00863EBF" w:rsidP="00F656D7">
      <w:pPr>
        <w:pStyle w:val="Bullet"/>
      </w:pPr>
      <w:r w:rsidRPr="00F656D7">
        <w:t>cross-boundary issues, where projects have implications across multiple local authority jurisdictions</w:t>
      </w:r>
    </w:p>
    <w:p w14:paraId="59162DA8" w14:textId="77777777" w:rsidR="00863EBF" w:rsidRPr="00F656D7" w:rsidRDefault="00863EBF" w:rsidP="00F656D7">
      <w:pPr>
        <w:pStyle w:val="Bullet"/>
      </w:pPr>
      <w:r w:rsidRPr="00F656D7">
        <w:t>infrastructure sequencing, where projects may be approved ahead of the infrastructure needed to support them</w:t>
      </w:r>
    </w:p>
    <w:p w14:paraId="42E26231" w14:textId="77777777" w:rsidR="00863EBF" w:rsidRPr="00F656D7" w:rsidRDefault="00863EBF" w:rsidP="00F656D7">
      <w:pPr>
        <w:pStyle w:val="Bullet"/>
      </w:pPr>
      <w:r w:rsidRPr="00F656D7">
        <w:t>cumulative effects where multiple Fast-track and other development proposals are concentrated within the same area</w:t>
      </w:r>
    </w:p>
    <w:p w14:paraId="01DDDBAE" w14:textId="77777777" w:rsidR="00863EBF" w:rsidRPr="00F656D7" w:rsidRDefault="00863EBF" w:rsidP="00F656D7">
      <w:pPr>
        <w:pStyle w:val="Bullet"/>
      </w:pPr>
      <w:r w:rsidRPr="00F656D7">
        <w:t>development on highly productive land, which has been raised by stakeholders and is also emerging in current appeals.</w:t>
      </w:r>
    </w:p>
    <w:p w14:paraId="37414893" w14:textId="7C5B22FC" w:rsidR="0039259F" w:rsidRDefault="00863EBF" w:rsidP="0039259F">
      <w:pPr>
        <w:pStyle w:val="BodyText"/>
      </w:pPr>
      <w:r w:rsidRPr="0039259F">
        <w:t>These matters do not affect the overall implementation findings of this review but may become increasingly important as the regime matures and a larger number of projects progress through the approvals process.</w:t>
      </w:r>
      <w:bookmarkStart w:id="59" w:name="_Toc233587278"/>
    </w:p>
    <w:p w14:paraId="5E8A093E" w14:textId="412B2A6B" w:rsidR="00863EBF" w:rsidRDefault="00863EBF" w:rsidP="00863EBF">
      <w:pPr>
        <w:pStyle w:val="BodyText"/>
        <w:rPr>
          <w:rStyle w:val="Heading1Char"/>
          <w:sz w:val="36"/>
          <w:szCs w:val="36"/>
        </w:rPr>
      </w:pPr>
      <w:bookmarkStart w:id="60" w:name="_Toc234487036"/>
      <w:bookmarkStart w:id="61" w:name="_Toc243390970"/>
      <w:r w:rsidRPr="004D4000">
        <w:rPr>
          <w:rStyle w:val="Heading2Char"/>
        </w:rPr>
        <w:t>Impact</w:t>
      </w:r>
      <w:bookmarkEnd w:id="61"/>
      <w:r w:rsidR="0053245D">
        <w:rPr>
          <w:rStyle w:val="FootnoteReference"/>
          <w:rFonts w:eastAsiaTheme="majorEastAsia" w:cstheme="majorBidi"/>
          <w:b/>
          <w:bCs/>
          <w:szCs w:val="26"/>
        </w:rPr>
        <w:footnoteReference w:id="12"/>
      </w:r>
      <w:r w:rsidRPr="004D4000">
        <w:rPr>
          <w:rStyle w:val="Heading2Char"/>
        </w:rPr>
        <w:t xml:space="preserve"> </w:t>
      </w:r>
      <w:bookmarkEnd w:id="59"/>
      <w:bookmarkEnd w:id="60"/>
    </w:p>
    <w:p w14:paraId="70917832" w14:textId="035DB648" w:rsidR="00863EBF" w:rsidRPr="00F656D7" w:rsidRDefault="00863EBF" w:rsidP="00F656D7">
      <w:pPr>
        <w:pStyle w:val="BodyText"/>
      </w:pPr>
      <w:r w:rsidRPr="00F656D7">
        <w:t>The Amendment Act introduced a range of changes, some of which took effect immediately, with most substantive amendments commencing on 31 March 2026.</w:t>
      </w:r>
    </w:p>
    <w:p w14:paraId="17BD0CDA" w14:textId="23094669" w:rsidR="00863EBF" w:rsidRPr="00F656D7" w:rsidRDefault="00692B83" w:rsidP="001E7CE7">
      <w:pPr>
        <w:pStyle w:val="Tableheading"/>
      </w:pPr>
      <w:bookmarkStart w:id="62" w:name="_Toc234487052"/>
      <w:bookmarkStart w:id="63" w:name="_Toc243312522"/>
      <w:bookmarkStart w:id="64" w:name="_Toc243390978"/>
      <w:r>
        <w:lastRenderedPageBreak/>
        <w:t>Table 3</w:t>
      </w:r>
      <w:r w:rsidR="00F656D7" w:rsidRPr="00F656D7">
        <w:t>:</w:t>
      </w:r>
      <w:r w:rsidR="00F656D7" w:rsidRPr="00F656D7">
        <w:tab/>
      </w:r>
      <w:r w:rsidR="00863EBF" w:rsidRPr="00F656D7">
        <w:t>Summary of changes introduced in the Amendment Act</w:t>
      </w:r>
      <w:bookmarkEnd w:id="62"/>
      <w:bookmarkEnd w:id="63"/>
      <w:bookmarkEnd w:id="64"/>
    </w:p>
    <w:tbl>
      <w:tblPr>
        <w:tblStyle w:val="TableGrid"/>
        <w:tblW w:w="5000" w:type="pct"/>
        <w:tblBorders>
          <w:top w:val="single" w:sz="4" w:space="0" w:color="1B556B"/>
          <w:left w:val="none" w:sz="0" w:space="0" w:color="auto"/>
          <w:bottom w:val="single" w:sz="4" w:space="0" w:color="1B556B"/>
          <w:right w:val="none" w:sz="0" w:space="0" w:color="auto"/>
          <w:insideH w:val="single" w:sz="4" w:space="0" w:color="1B556B"/>
          <w:insideV w:val="single" w:sz="4" w:space="0" w:color="1B556B"/>
        </w:tblBorders>
        <w:tblLayout w:type="fixed"/>
        <w:tblLook w:val="04A0" w:firstRow="1" w:lastRow="0" w:firstColumn="1" w:lastColumn="0" w:noHBand="0" w:noVBand="1"/>
      </w:tblPr>
      <w:tblGrid>
        <w:gridCol w:w="2835"/>
        <w:gridCol w:w="2836"/>
        <w:gridCol w:w="2834"/>
      </w:tblGrid>
      <w:tr w:rsidR="00863EBF" w:rsidRPr="00324BDC" w14:paraId="6B39A032" w14:textId="77777777" w:rsidTr="00F656D7">
        <w:trPr>
          <w:tblHeader/>
        </w:trPr>
        <w:tc>
          <w:tcPr>
            <w:tcW w:w="1667" w:type="pct"/>
            <w:shd w:val="clear" w:color="auto" w:fill="005B73" w:themeFill="text2"/>
          </w:tcPr>
          <w:tbl>
            <w:tblPr>
              <w:tblW w:w="2461" w:type="dxa"/>
              <w:tblBorders>
                <w:top w:val="outset" w:sz="6" w:space="0" w:color="auto"/>
                <w:left w:val="outset" w:sz="6" w:space="0" w:color="auto"/>
                <w:bottom w:val="outset" w:sz="6" w:space="0" w:color="auto"/>
                <w:right w:val="outset" w:sz="6" w:space="0" w:color="auto"/>
              </w:tblBorders>
              <w:tblLayout w:type="fixed"/>
              <w:tblCellMar>
                <w:left w:w="0" w:type="dxa"/>
                <w:right w:w="0" w:type="dxa"/>
              </w:tblCellMar>
              <w:tblLook w:val="04A0" w:firstRow="1" w:lastRow="0" w:firstColumn="1" w:lastColumn="0" w:noHBand="0" w:noVBand="1"/>
            </w:tblPr>
            <w:tblGrid>
              <w:gridCol w:w="2461"/>
            </w:tblGrid>
            <w:tr w:rsidR="00863EBF" w:rsidRPr="00692B83" w14:paraId="6401FA90" w14:textId="77777777" w:rsidTr="00B61065">
              <w:trPr>
                <w:trHeight w:val="300"/>
              </w:trPr>
              <w:tc>
                <w:tcPr>
                  <w:tcW w:w="2461" w:type="dxa"/>
                  <w:tcBorders>
                    <w:top w:val="nil"/>
                    <w:left w:val="nil"/>
                    <w:bottom w:val="nil"/>
                    <w:right w:val="nil"/>
                  </w:tcBorders>
                  <w:hideMark/>
                </w:tcPr>
                <w:p w14:paraId="4AA2D63F" w14:textId="77777777" w:rsidR="00863EBF" w:rsidRPr="00692B83" w:rsidRDefault="00863EBF" w:rsidP="00F656D7">
                  <w:pPr>
                    <w:pStyle w:val="Tabletext"/>
                    <w:rPr>
                      <w:rFonts w:ascii="Segoe UI" w:eastAsia="Times New Roman" w:hAnsi="Segoe UI"/>
                      <w:b/>
                      <w:bCs/>
                      <w:color w:val="FFFFFF" w:themeColor="background1"/>
                      <w:szCs w:val="18"/>
                    </w:rPr>
                  </w:pPr>
                  <w:r w:rsidRPr="00692B83">
                    <w:rPr>
                      <w:rFonts w:eastAsia="Times New Roman"/>
                      <w:b/>
                      <w:bCs/>
                      <w:color w:val="FFFFFF" w:themeColor="background1"/>
                    </w:rPr>
                    <w:t>Topic </w:t>
                  </w:r>
                </w:p>
              </w:tc>
            </w:tr>
          </w:tbl>
          <w:p w14:paraId="3AF651AF" w14:textId="77777777" w:rsidR="00863EBF" w:rsidRPr="00692B83" w:rsidRDefault="00863EBF" w:rsidP="00F656D7">
            <w:pPr>
              <w:pStyle w:val="Tabletext"/>
              <w:rPr>
                <w:b/>
                <w:bCs/>
                <w:color w:val="FFFFFF" w:themeColor="background1"/>
              </w:rPr>
            </w:pPr>
          </w:p>
        </w:tc>
        <w:tc>
          <w:tcPr>
            <w:tcW w:w="1667" w:type="pct"/>
            <w:shd w:val="clear" w:color="auto" w:fill="005B73" w:themeFill="text2"/>
          </w:tcPr>
          <w:tbl>
            <w:tblPr>
              <w:tblW w:w="3624" w:type="dxa"/>
              <w:tblBorders>
                <w:top w:val="outset" w:sz="6" w:space="0" w:color="auto"/>
                <w:left w:val="outset" w:sz="6" w:space="0" w:color="auto"/>
                <w:bottom w:val="outset" w:sz="6" w:space="0" w:color="auto"/>
                <w:right w:val="outset" w:sz="6" w:space="0" w:color="auto"/>
              </w:tblBorders>
              <w:tblLayout w:type="fixed"/>
              <w:tblCellMar>
                <w:left w:w="0" w:type="dxa"/>
                <w:right w:w="0" w:type="dxa"/>
              </w:tblCellMar>
              <w:tblLook w:val="04A0" w:firstRow="1" w:lastRow="0" w:firstColumn="1" w:lastColumn="0" w:noHBand="0" w:noVBand="1"/>
            </w:tblPr>
            <w:tblGrid>
              <w:gridCol w:w="1998"/>
              <w:gridCol w:w="1626"/>
            </w:tblGrid>
            <w:tr w:rsidR="00863EBF" w:rsidRPr="00692B83" w14:paraId="170143D0" w14:textId="77777777" w:rsidTr="00B61065">
              <w:trPr>
                <w:trHeight w:val="300"/>
              </w:trPr>
              <w:tc>
                <w:tcPr>
                  <w:tcW w:w="1998" w:type="dxa"/>
                  <w:tcBorders>
                    <w:top w:val="nil"/>
                    <w:left w:val="nil"/>
                    <w:bottom w:val="nil"/>
                    <w:right w:val="nil"/>
                  </w:tcBorders>
                  <w:hideMark/>
                </w:tcPr>
                <w:p w14:paraId="16A88B95" w14:textId="77777777" w:rsidR="00863EBF" w:rsidRPr="00692B83" w:rsidRDefault="00863EBF" w:rsidP="00F656D7">
                  <w:pPr>
                    <w:pStyle w:val="Tabletext"/>
                    <w:rPr>
                      <w:rFonts w:ascii="Segoe UI" w:eastAsia="Times New Roman" w:hAnsi="Segoe UI"/>
                      <w:b/>
                      <w:bCs/>
                      <w:color w:val="FFFFFF" w:themeColor="background1"/>
                      <w:szCs w:val="18"/>
                    </w:rPr>
                  </w:pPr>
                  <w:r w:rsidRPr="00692B83">
                    <w:rPr>
                      <w:rFonts w:eastAsia="Times New Roman"/>
                      <w:b/>
                      <w:bCs/>
                      <w:color w:val="FFFFFF" w:themeColor="background1"/>
                    </w:rPr>
                    <w:t>2024 Act </w:t>
                  </w:r>
                </w:p>
              </w:tc>
              <w:tc>
                <w:tcPr>
                  <w:tcW w:w="1626" w:type="dxa"/>
                  <w:tcBorders>
                    <w:top w:val="nil"/>
                    <w:left w:val="nil"/>
                    <w:bottom w:val="nil"/>
                    <w:right w:val="nil"/>
                  </w:tcBorders>
                  <w:hideMark/>
                </w:tcPr>
                <w:p w14:paraId="5AFF80E9" w14:textId="77777777" w:rsidR="00863EBF" w:rsidRPr="00692B83" w:rsidRDefault="00863EBF" w:rsidP="00F656D7">
                  <w:pPr>
                    <w:pStyle w:val="Tabletext"/>
                    <w:rPr>
                      <w:rFonts w:ascii="Segoe UI" w:eastAsia="Times New Roman" w:hAnsi="Segoe UI"/>
                      <w:b/>
                      <w:bCs/>
                      <w:color w:val="FFFFFF" w:themeColor="background1"/>
                      <w:szCs w:val="18"/>
                    </w:rPr>
                  </w:pPr>
                </w:p>
              </w:tc>
            </w:tr>
          </w:tbl>
          <w:p w14:paraId="26933BE2" w14:textId="77777777" w:rsidR="00863EBF" w:rsidRPr="00692B83" w:rsidRDefault="00863EBF" w:rsidP="00F656D7">
            <w:pPr>
              <w:pStyle w:val="Tabletext"/>
              <w:rPr>
                <w:b/>
                <w:bCs/>
                <w:color w:val="FFFFFF" w:themeColor="background1"/>
              </w:rPr>
            </w:pPr>
          </w:p>
        </w:tc>
        <w:tc>
          <w:tcPr>
            <w:tcW w:w="1666" w:type="pct"/>
            <w:shd w:val="clear" w:color="auto" w:fill="005B73" w:themeFill="text2"/>
          </w:tcPr>
          <w:p w14:paraId="796D2537" w14:textId="77777777" w:rsidR="00863EBF" w:rsidRPr="00692B83" w:rsidRDefault="00863EBF" w:rsidP="00F656D7">
            <w:pPr>
              <w:pStyle w:val="Tabletext"/>
              <w:rPr>
                <w:b/>
                <w:bCs/>
                <w:color w:val="FFFFFF" w:themeColor="background1"/>
              </w:rPr>
            </w:pPr>
            <w:r w:rsidRPr="00692B83">
              <w:rPr>
                <w:rFonts w:eastAsia="Times New Roman"/>
                <w:b/>
                <w:bCs/>
                <w:color w:val="FFFFFF" w:themeColor="background1"/>
              </w:rPr>
              <w:t>2025 Amendment Act </w:t>
            </w:r>
          </w:p>
        </w:tc>
      </w:tr>
      <w:tr w:rsidR="00863EBF" w:rsidRPr="00324BDC" w14:paraId="0932B55E" w14:textId="77777777" w:rsidTr="00B61065">
        <w:tc>
          <w:tcPr>
            <w:tcW w:w="1667" w:type="pct"/>
          </w:tcPr>
          <w:p w14:paraId="1CC389B0" w14:textId="46D3F5CA" w:rsidR="00863EBF" w:rsidRPr="00324BDC" w:rsidRDefault="00863EBF" w:rsidP="00B61065">
            <w:pPr>
              <w:pStyle w:val="TableText0"/>
            </w:pPr>
            <w:r w:rsidRPr="00324BDC">
              <w:t xml:space="preserve">Government </w:t>
            </w:r>
            <w:r w:rsidR="00692B83">
              <w:t>p</w:t>
            </w:r>
            <w:r w:rsidRPr="00324BDC">
              <w:t xml:space="preserve">olicy </w:t>
            </w:r>
            <w:r w:rsidR="00692B83">
              <w:t>s</w:t>
            </w:r>
            <w:r w:rsidRPr="00324BDC">
              <w:t>tatements</w:t>
            </w:r>
            <w:r w:rsidR="0039259F">
              <w:t xml:space="preserve"> (GPS)</w:t>
            </w:r>
            <w:r w:rsidRPr="00324BDC">
              <w:t> </w:t>
            </w:r>
          </w:p>
        </w:tc>
        <w:tc>
          <w:tcPr>
            <w:tcW w:w="1667" w:type="pct"/>
          </w:tcPr>
          <w:p w14:paraId="1485F198" w14:textId="4C891DD3" w:rsidR="00863EBF" w:rsidRPr="00324BDC" w:rsidRDefault="00863EBF" w:rsidP="00B61065">
            <w:pPr>
              <w:pStyle w:val="TableText0"/>
            </w:pPr>
            <w:r>
              <w:t xml:space="preserve">Other </w:t>
            </w:r>
            <w:r w:rsidRPr="00324BDC">
              <w:t>GPS existed</w:t>
            </w:r>
            <w:r>
              <w:t xml:space="preserve"> outside Fast</w:t>
            </w:r>
            <w:r w:rsidR="0039259F">
              <w:noBreakHyphen/>
            </w:r>
            <w:r>
              <w:t>track, but no specific ability to issue a GPS under FTAA</w:t>
            </w:r>
            <w:r w:rsidRPr="00324BDC">
              <w:t xml:space="preserve"> </w:t>
            </w:r>
            <w:r>
              <w:t>directly to inform decision</w:t>
            </w:r>
            <w:r w:rsidR="0039259F">
              <w:noBreakHyphen/>
            </w:r>
            <w:r>
              <w:t>making</w:t>
            </w:r>
          </w:p>
        </w:tc>
        <w:tc>
          <w:tcPr>
            <w:tcW w:w="1666" w:type="pct"/>
          </w:tcPr>
          <w:p w14:paraId="719200B9" w14:textId="628EBEB8" w:rsidR="00863EBF" w:rsidRPr="00324BDC" w:rsidRDefault="00863EBF" w:rsidP="00B61065">
            <w:pPr>
              <w:pStyle w:val="TableText0"/>
            </w:pPr>
            <w:r w:rsidRPr="00324BDC">
              <w:t>GPS must be</w:t>
            </w:r>
            <w:r w:rsidR="0039259F">
              <w:t xml:space="preserve"> </w:t>
            </w:r>
            <w:r w:rsidRPr="00324BDC">
              <w:t>considered;</w:t>
            </w:r>
            <w:r w:rsidR="0039259F">
              <w:t xml:space="preserve"> </w:t>
            </w:r>
            <w:r w:rsidRPr="00324BDC">
              <w:t>wider Ministerial consultation</w:t>
            </w:r>
          </w:p>
        </w:tc>
      </w:tr>
      <w:tr w:rsidR="00692B83" w:rsidRPr="00324BDC" w14:paraId="6255CEB2" w14:textId="77777777" w:rsidTr="00345E3F">
        <w:trPr>
          <w:trHeight w:val="1150"/>
        </w:trPr>
        <w:tc>
          <w:tcPr>
            <w:tcW w:w="1667" w:type="pct"/>
          </w:tcPr>
          <w:p w14:paraId="796489DF" w14:textId="0902B221" w:rsidR="00692B83" w:rsidRPr="00324BDC" w:rsidRDefault="00692B83" w:rsidP="00B61065">
            <w:pPr>
              <w:pStyle w:val="TableText0"/>
            </w:pPr>
            <w:r w:rsidRPr="00324BDC">
              <w:t xml:space="preserve">Scope of </w:t>
            </w:r>
            <w:r>
              <w:t>l</w:t>
            </w:r>
            <w:r w:rsidRPr="00324BDC">
              <w:t xml:space="preserve">isted </w:t>
            </w:r>
            <w:r>
              <w:t>p</w:t>
            </w:r>
            <w:r w:rsidRPr="00324BDC">
              <w:t>rojects </w:t>
            </w:r>
          </w:p>
        </w:tc>
        <w:tc>
          <w:tcPr>
            <w:tcW w:w="1667" w:type="pct"/>
          </w:tcPr>
          <w:p w14:paraId="5930321C" w14:textId="77777777" w:rsidR="00692B83" w:rsidRPr="00692B83" w:rsidRDefault="00692B83" w:rsidP="001E7CE7">
            <w:pPr>
              <w:pStyle w:val="Tablebullet"/>
            </w:pPr>
            <w:r w:rsidRPr="00692B83">
              <w:t>149 listed projects bypass referral </w:t>
            </w:r>
          </w:p>
          <w:p w14:paraId="210A2F18" w14:textId="28FF3ABC" w:rsidR="00692B83" w:rsidRPr="00324BDC" w:rsidRDefault="00692B83" w:rsidP="001E7CE7">
            <w:pPr>
              <w:pStyle w:val="Tablebullet"/>
            </w:pPr>
            <w:r w:rsidRPr="00692B83">
              <w:t>No staged application mechanism for listed projects</w:t>
            </w:r>
          </w:p>
        </w:tc>
        <w:tc>
          <w:tcPr>
            <w:tcW w:w="1666" w:type="pct"/>
          </w:tcPr>
          <w:p w14:paraId="040E44A9" w14:textId="77777777" w:rsidR="00692B83" w:rsidRPr="00324BDC" w:rsidRDefault="00692B83" w:rsidP="001E7CE7">
            <w:pPr>
              <w:pStyle w:val="Tablebullet"/>
            </w:pPr>
            <w:r w:rsidRPr="00324BDC">
              <w:t>Governor-General may amend descriptions; 20 updated</w:t>
            </w:r>
          </w:p>
          <w:p w14:paraId="1EBD6198" w14:textId="326CBE9E" w:rsidR="00692B83" w:rsidRPr="00324BDC" w:rsidRDefault="00692B83" w:rsidP="001E7CE7">
            <w:pPr>
              <w:pStyle w:val="Tablebullet"/>
            </w:pPr>
            <w:r w:rsidRPr="00324BDC">
              <w:t>Allows staged applications for listed projects</w:t>
            </w:r>
          </w:p>
        </w:tc>
      </w:tr>
      <w:tr w:rsidR="00863EBF" w:rsidRPr="00324BDC" w14:paraId="41D3AFB5" w14:textId="77777777" w:rsidTr="00B61065">
        <w:tc>
          <w:tcPr>
            <w:tcW w:w="1667" w:type="pct"/>
          </w:tcPr>
          <w:p w14:paraId="393BF939" w14:textId="47785E3A" w:rsidR="00863EBF" w:rsidRPr="00324BDC" w:rsidRDefault="00863EBF" w:rsidP="00B61065">
            <w:pPr>
              <w:pStyle w:val="TableText0"/>
            </w:pPr>
            <w:r w:rsidRPr="00324BDC">
              <w:t>Pre-lodgement </w:t>
            </w:r>
            <w:r w:rsidR="00692B83">
              <w:t>r</w:t>
            </w:r>
            <w:r w:rsidRPr="00324BDC">
              <w:t>equirements </w:t>
            </w:r>
          </w:p>
        </w:tc>
        <w:tc>
          <w:tcPr>
            <w:tcW w:w="1667" w:type="pct"/>
          </w:tcPr>
          <w:p w14:paraId="4CD4C7CA" w14:textId="77777777" w:rsidR="00863EBF" w:rsidRPr="00324BDC" w:rsidRDefault="00863EBF" w:rsidP="00B61065">
            <w:pPr>
              <w:pStyle w:val="TableText0"/>
            </w:pPr>
            <w:r w:rsidRPr="00324BDC">
              <w:t>Mandatory consultation</w:t>
            </w:r>
          </w:p>
        </w:tc>
        <w:tc>
          <w:tcPr>
            <w:tcW w:w="1666" w:type="pct"/>
          </w:tcPr>
          <w:p w14:paraId="1A01602F" w14:textId="6FC3A06C" w:rsidR="00863EBF" w:rsidRPr="00324BDC" w:rsidRDefault="00863EBF" w:rsidP="00B61065">
            <w:pPr>
              <w:pStyle w:val="TableText0"/>
            </w:pPr>
            <w:r w:rsidRPr="00324BDC">
              <w:t>Notification</w:t>
            </w:r>
            <w:r w:rsidR="0039259F">
              <w:t xml:space="preserve"> </w:t>
            </w:r>
            <w:r w:rsidRPr="00324BDC">
              <w:t>only; 20-day response</w:t>
            </w:r>
          </w:p>
        </w:tc>
      </w:tr>
      <w:tr w:rsidR="00863EBF" w:rsidRPr="00324BDC" w14:paraId="40E9E221" w14:textId="77777777" w:rsidTr="00B61065">
        <w:tc>
          <w:tcPr>
            <w:tcW w:w="1667" w:type="pct"/>
          </w:tcPr>
          <w:p w14:paraId="71089B47" w14:textId="3EEE48C5" w:rsidR="00863EBF" w:rsidRPr="00324BDC" w:rsidRDefault="00863EBF" w:rsidP="00B61065">
            <w:pPr>
              <w:pStyle w:val="TableText0"/>
            </w:pPr>
            <w:r w:rsidRPr="00324BDC">
              <w:t xml:space="preserve">Referral </w:t>
            </w:r>
            <w:r w:rsidR="00692B83">
              <w:t>p</w:t>
            </w:r>
            <w:r w:rsidRPr="00324BDC">
              <w:t>rocess </w:t>
            </w:r>
          </w:p>
        </w:tc>
        <w:tc>
          <w:tcPr>
            <w:tcW w:w="1667" w:type="pct"/>
          </w:tcPr>
          <w:p w14:paraId="7239DB8A" w14:textId="77777777" w:rsidR="00863EBF" w:rsidRPr="00324BDC" w:rsidRDefault="00863EBF" w:rsidP="00B61065">
            <w:pPr>
              <w:pStyle w:val="TableText0"/>
            </w:pPr>
          </w:p>
        </w:tc>
        <w:tc>
          <w:tcPr>
            <w:tcW w:w="1666" w:type="pct"/>
          </w:tcPr>
          <w:p w14:paraId="30A83AF0" w14:textId="582D9836" w:rsidR="00863EBF" w:rsidRPr="00324BDC" w:rsidRDefault="00863EBF" w:rsidP="00B61065">
            <w:pPr>
              <w:pStyle w:val="TableText0"/>
            </w:pPr>
            <w:r w:rsidRPr="00324BDC">
              <w:t>Clarified roles; reduced comment</w:t>
            </w:r>
            <w:r w:rsidR="0039259F">
              <w:t xml:space="preserve"> </w:t>
            </w:r>
            <w:r w:rsidRPr="00324BDC">
              <w:t>timeframe</w:t>
            </w:r>
            <w:r w:rsidR="0039259F">
              <w:t xml:space="preserve"> </w:t>
            </w:r>
            <w:r w:rsidRPr="00324BDC">
              <w:t>to</w:t>
            </w:r>
            <w:r w:rsidR="0039259F">
              <w:t xml:space="preserve"> </w:t>
            </w:r>
            <w:r w:rsidRPr="00324BDC">
              <w:t>15 days</w:t>
            </w:r>
          </w:p>
        </w:tc>
      </w:tr>
      <w:tr w:rsidR="00863EBF" w:rsidRPr="00324BDC" w14:paraId="76745FFB" w14:textId="77777777" w:rsidTr="00B61065">
        <w:tc>
          <w:tcPr>
            <w:tcW w:w="1667" w:type="pct"/>
          </w:tcPr>
          <w:p w14:paraId="6794D6C4" w14:textId="566A7905" w:rsidR="00863EBF" w:rsidRPr="00324BDC" w:rsidRDefault="00863EBF" w:rsidP="00B61065">
            <w:pPr>
              <w:pStyle w:val="TableText0"/>
            </w:pPr>
            <w:r w:rsidRPr="00324BDC">
              <w:t>Panel </w:t>
            </w:r>
            <w:r w:rsidR="00692B83">
              <w:t>t</w:t>
            </w:r>
            <w:r w:rsidRPr="00324BDC">
              <w:t>imeframes </w:t>
            </w:r>
          </w:p>
        </w:tc>
        <w:tc>
          <w:tcPr>
            <w:tcW w:w="1667" w:type="pct"/>
          </w:tcPr>
          <w:p w14:paraId="540001AE" w14:textId="77777777" w:rsidR="00863EBF" w:rsidRPr="00324BDC" w:rsidRDefault="00863EBF" w:rsidP="00B61065">
            <w:pPr>
              <w:pStyle w:val="TableText0"/>
            </w:pPr>
            <w:r w:rsidRPr="00324BDC">
              <w:t>General timeframes</w:t>
            </w:r>
          </w:p>
        </w:tc>
        <w:tc>
          <w:tcPr>
            <w:tcW w:w="1666" w:type="pct"/>
          </w:tcPr>
          <w:p w14:paraId="1F4D604E" w14:textId="4FBD72D0" w:rsidR="00863EBF" w:rsidRPr="00324BDC" w:rsidRDefault="00863EBF" w:rsidP="00B61065">
            <w:pPr>
              <w:pStyle w:val="TableText0"/>
            </w:pPr>
            <w:r w:rsidRPr="00324BDC">
              <w:t>Refined;</w:t>
            </w:r>
            <w:r w:rsidR="0039259F">
              <w:t xml:space="preserve"> </w:t>
            </w:r>
            <w:r w:rsidRPr="00324BDC">
              <w:t>some strict limits removed</w:t>
            </w:r>
          </w:p>
        </w:tc>
      </w:tr>
      <w:tr w:rsidR="00863EBF" w:rsidRPr="00324BDC" w14:paraId="17518209" w14:textId="77777777" w:rsidTr="00B61065">
        <w:tc>
          <w:tcPr>
            <w:tcW w:w="1667" w:type="pct"/>
          </w:tcPr>
          <w:p w14:paraId="6993239B" w14:textId="2F393A86" w:rsidR="00863EBF" w:rsidRPr="00324BDC" w:rsidRDefault="00863EBF" w:rsidP="00B61065">
            <w:pPr>
              <w:pStyle w:val="TableText0"/>
            </w:pPr>
            <w:r w:rsidRPr="00324BDC">
              <w:t xml:space="preserve">Commenting </w:t>
            </w:r>
            <w:r w:rsidR="00692B83">
              <w:t>and</w:t>
            </w:r>
            <w:r w:rsidR="00692B83" w:rsidRPr="00324BDC">
              <w:t xml:space="preserve"> </w:t>
            </w:r>
            <w:r w:rsidR="00692B83">
              <w:t>a</w:t>
            </w:r>
            <w:r w:rsidRPr="00324BDC">
              <w:t>ppeals </w:t>
            </w:r>
          </w:p>
        </w:tc>
        <w:tc>
          <w:tcPr>
            <w:tcW w:w="1667" w:type="pct"/>
          </w:tcPr>
          <w:p w14:paraId="4CC9E23A" w14:textId="77777777" w:rsidR="00863EBF" w:rsidRPr="00324BDC" w:rsidRDefault="00863EBF" w:rsidP="00B61065">
            <w:pPr>
              <w:pStyle w:val="TableText0"/>
            </w:pPr>
            <w:r w:rsidRPr="00324BDC">
              <w:t>Invited commenters may comment</w:t>
            </w:r>
          </w:p>
        </w:tc>
        <w:tc>
          <w:tcPr>
            <w:tcW w:w="1666" w:type="pct"/>
          </w:tcPr>
          <w:p w14:paraId="77F89AA4" w14:textId="77777777" w:rsidR="00863EBF" w:rsidRPr="00324BDC" w:rsidRDefault="00863EBF" w:rsidP="00B61065">
            <w:pPr>
              <w:pStyle w:val="TableText0"/>
            </w:pPr>
            <w:r>
              <w:t>A</w:t>
            </w:r>
            <w:r w:rsidRPr="00324BDC">
              <w:t>ppeals limited to mandatory invitees</w:t>
            </w:r>
          </w:p>
        </w:tc>
      </w:tr>
      <w:tr w:rsidR="00863EBF" w:rsidRPr="00324BDC" w14:paraId="0B983EBD" w14:textId="77777777" w:rsidTr="00B61065">
        <w:tc>
          <w:tcPr>
            <w:tcW w:w="1667" w:type="pct"/>
          </w:tcPr>
          <w:p w14:paraId="2CF661DF" w14:textId="4186F9B3" w:rsidR="00863EBF" w:rsidRPr="00324BDC" w:rsidRDefault="00863EBF" w:rsidP="00B61065">
            <w:pPr>
              <w:pStyle w:val="TableText0"/>
            </w:pPr>
            <w:r w:rsidRPr="00324BDC">
              <w:t xml:space="preserve">Ministerial </w:t>
            </w:r>
            <w:r w:rsidR="00692B83">
              <w:t>p</w:t>
            </w:r>
            <w:r w:rsidRPr="00324BDC">
              <w:t>owers </w:t>
            </w:r>
          </w:p>
        </w:tc>
        <w:tc>
          <w:tcPr>
            <w:tcW w:w="1667" w:type="pct"/>
          </w:tcPr>
          <w:p w14:paraId="0315703F" w14:textId="77777777" w:rsidR="00863EBF" w:rsidRPr="00324BDC" w:rsidRDefault="00863EBF" w:rsidP="00B61065">
            <w:pPr>
              <w:pStyle w:val="TableText0"/>
            </w:pPr>
            <w:r w:rsidRPr="00324BDC">
              <w:t>Limited</w:t>
            </w:r>
          </w:p>
        </w:tc>
        <w:tc>
          <w:tcPr>
            <w:tcW w:w="1666" w:type="pct"/>
          </w:tcPr>
          <w:p w14:paraId="687FD842" w14:textId="4B662463" w:rsidR="00863EBF" w:rsidRPr="00324BDC" w:rsidRDefault="00863EBF" w:rsidP="00B61065">
            <w:pPr>
              <w:pStyle w:val="TableText0"/>
            </w:pPr>
            <w:r w:rsidRPr="00324BDC">
              <w:t xml:space="preserve">Expanded powers </w:t>
            </w:r>
            <w:r w:rsidR="0039259F">
              <w:t>including</w:t>
            </w:r>
            <w:r w:rsidRPr="00324BDC">
              <w:t xml:space="preserve"> GPS, modification approval, with safeguards</w:t>
            </w:r>
          </w:p>
        </w:tc>
      </w:tr>
      <w:tr w:rsidR="00863EBF" w:rsidRPr="00324BDC" w14:paraId="1927A07D" w14:textId="77777777" w:rsidTr="00B61065">
        <w:tc>
          <w:tcPr>
            <w:tcW w:w="1667" w:type="pct"/>
          </w:tcPr>
          <w:p w14:paraId="6AAB8C35" w14:textId="72262BC1" w:rsidR="00863EBF" w:rsidRPr="00324BDC" w:rsidRDefault="00863EBF" w:rsidP="00B61065">
            <w:pPr>
              <w:pStyle w:val="TableText0"/>
            </w:pPr>
            <w:r w:rsidRPr="00324BDC">
              <w:t xml:space="preserve">Modification of </w:t>
            </w:r>
            <w:r w:rsidR="00692B83">
              <w:t>a</w:t>
            </w:r>
            <w:r w:rsidRPr="00324BDC">
              <w:t>pplications </w:t>
            </w:r>
          </w:p>
        </w:tc>
        <w:tc>
          <w:tcPr>
            <w:tcW w:w="1667" w:type="pct"/>
          </w:tcPr>
          <w:p w14:paraId="522ECC42" w14:textId="77777777" w:rsidR="00863EBF" w:rsidRPr="00324BDC" w:rsidRDefault="00863EBF" w:rsidP="00B61065">
            <w:pPr>
              <w:pStyle w:val="TableText0"/>
            </w:pPr>
            <w:r w:rsidRPr="00324BDC">
              <w:t>Limited options </w:t>
            </w:r>
          </w:p>
        </w:tc>
        <w:tc>
          <w:tcPr>
            <w:tcW w:w="1666" w:type="pct"/>
          </w:tcPr>
          <w:p w14:paraId="685ED53E" w14:textId="19209041" w:rsidR="00863EBF" w:rsidRPr="00324BDC" w:rsidRDefault="00863EBF" w:rsidP="00B61065">
            <w:pPr>
              <w:pStyle w:val="TableText0"/>
            </w:pPr>
            <w:r w:rsidRPr="00324BDC">
              <w:t>Modifications allowed only if scope</w:t>
            </w:r>
            <w:r w:rsidR="0039259F">
              <w:t xml:space="preserve"> </w:t>
            </w:r>
            <w:r w:rsidRPr="00324BDC">
              <w:t>reduced</w:t>
            </w:r>
          </w:p>
        </w:tc>
      </w:tr>
      <w:tr w:rsidR="00863EBF" w:rsidRPr="00324BDC" w14:paraId="01D12634" w14:textId="77777777" w:rsidTr="00B61065">
        <w:tc>
          <w:tcPr>
            <w:tcW w:w="1667" w:type="pct"/>
          </w:tcPr>
          <w:p w14:paraId="2044A3A5" w14:textId="3D698240" w:rsidR="00863EBF" w:rsidRPr="00324BDC" w:rsidRDefault="00863EBF" w:rsidP="00B61065">
            <w:pPr>
              <w:pStyle w:val="TableText0"/>
            </w:pPr>
            <w:r w:rsidRPr="00324BDC">
              <w:t xml:space="preserve">Infrastructure </w:t>
            </w:r>
            <w:r w:rsidR="00692B83">
              <w:t>c</w:t>
            </w:r>
            <w:r w:rsidRPr="00324BDC">
              <w:t>onditions </w:t>
            </w:r>
          </w:p>
        </w:tc>
        <w:tc>
          <w:tcPr>
            <w:tcW w:w="1667" w:type="pct"/>
          </w:tcPr>
          <w:p w14:paraId="0446A851" w14:textId="77777777" w:rsidR="00863EBF" w:rsidRPr="00324BDC" w:rsidRDefault="00863EBF" w:rsidP="00B61065">
            <w:pPr>
              <w:pStyle w:val="TableText0"/>
            </w:pPr>
            <w:r>
              <w:t>No specific reference to infrastructure-related conditions</w:t>
            </w:r>
          </w:p>
        </w:tc>
        <w:tc>
          <w:tcPr>
            <w:tcW w:w="1666" w:type="pct"/>
          </w:tcPr>
          <w:p w14:paraId="25B3E7D2" w14:textId="60BA6F71" w:rsidR="00863EBF" w:rsidRPr="00324BDC" w:rsidRDefault="00863EBF" w:rsidP="00B61065">
            <w:pPr>
              <w:pStyle w:val="TableText0"/>
            </w:pPr>
            <w:r w:rsidRPr="00324BDC">
              <w:t xml:space="preserve">Wording changed to </w:t>
            </w:r>
            <w:r>
              <w:t xml:space="preserve">explicitly clarify that expert panels can issue decisions subject to conditions that infrastructure </w:t>
            </w:r>
            <w:r w:rsidR="0039259F">
              <w:t>“</w:t>
            </w:r>
            <w:r w:rsidRPr="00324BDC">
              <w:t>can be made adequate</w:t>
            </w:r>
            <w:r w:rsidR="0039259F">
              <w:t>”</w:t>
            </w:r>
          </w:p>
        </w:tc>
      </w:tr>
    </w:tbl>
    <w:p w14:paraId="4FB3543C" w14:textId="27BC3280" w:rsidR="00863EBF" w:rsidRPr="00F656D7" w:rsidRDefault="00863EBF" w:rsidP="00F656D7">
      <w:pPr>
        <w:pStyle w:val="BodyText"/>
      </w:pPr>
      <w:r w:rsidRPr="00F656D7">
        <w:t xml:space="preserve">Given the limited implementation period and the relatively small number of applications affected, it is too early to draw firm conclusions about the impact of the amendments. As </w:t>
      </w:r>
      <w:proofErr w:type="gramStart"/>
      <w:r w:rsidRPr="00F656D7">
        <w:t>at</w:t>
      </w:r>
      <w:proofErr w:type="gramEnd"/>
      <w:r w:rsidRPr="00F656D7">
        <w:t xml:space="preserve"> </w:t>
      </w:r>
      <w:r w:rsidR="00F44F91" w:rsidRPr="00F656D7">
        <w:t>30</w:t>
      </w:r>
      <w:r w:rsidR="00F44F91">
        <w:t> </w:t>
      </w:r>
      <w:r w:rsidRPr="00F656D7">
        <w:t>April 2026, only six referral applications and six substantive applications had been received under the amended regime. The observations below should therefore be regarded as preliminary.</w:t>
      </w:r>
    </w:p>
    <w:p w14:paraId="2DB3563F" w14:textId="77777777" w:rsidR="00863EBF" w:rsidRPr="00F656D7" w:rsidRDefault="00863EBF" w:rsidP="00F656D7">
      <w:pPr>
        <w:pStyle w:val="BodyText"/>
      </w:pPr>
      <w:r w:rsidRPr="00F656D7">
        <w:t>The amendments are intended to improve the efficiency and operation of the regime in several ways. They:</w:t>
      </w:r>
    </w:p>
    <w:p w14:paraId="54006E33" w14:textId="77777777" w:rsidR="00863EBF" w:rsidRPr="00F656D7" w:rsidRDefault="00863EBF" w:rsidP="00F656D7">
      <w:pPr>
        <w:pStyle w:val="Bullet"/>
      </w:pPr>
      <w:r w:rsidRPr="00F656D7">
        <w:t>reduce pre-lodgement requirements by replacing mandatory consultation with notification in most circumstances</w:t>
      </w:r>
    </w:p>
    <w:p w14:paraId="2F908706" w14:textId="77777777" w:rsidR="00863EBF" w:rsidRPr="00F656D7" w:rsidRDefault="00863EBF" w:rsidP="00F656D7">
      <w:pPr>
        <w:pStyle w:val="Bullet"/>
      </w:pPr>
      <w:r w:rsidRPr="00F656D7">
        <w:t>streamline application processes by enabling staged applications for listed projects and providing greater flexibility to address incomplete applications</w:t>
      </w:r>
    </w:p>
    <w:p w14:paraId="5698CB9E" w14:textId="77777777" w:rsidR="00863EBF" w:rsidRPr="00F656D7" w:rsidRDefault="00863EBF" w:rsidP="00F656D7">
      <w:pPr>
        <w:pStyle w:val="Bullet"/>
      </w:pPr>
      <w:r w:rsidRPr="00F656D7">
        <w:t>refine statutory timeframes and panel processes to improve efficiency and certainty</w:t>
      </w:r>
    </w:p>
    <w:p w14:paraId="3EC84F74" w14:textId="77777777" w:rsidR="00863EBF" w:rsidRPr="00F656D7" w:rsidRDefault="00863EBF" w:rsidP="00F656D7">
      <w:pPr>
        <w:pStyle w:val="Bullet"/>
      </w:pPr>
      <w:r w:rsidRPr="00F656D7">
        <w:t>expand Ministerial powers in specific circumstances, including the consideration of Government Policy Statements and decisions on certain modifications to applications.</w:t>
      </w:r>
    </w:p>
    <w:p w14:paraId="259CF3ED" w14:textId="77777777" w:rsidR="00863EBF" w:rsidRPr="00F656D7" w:rsidRDefault="00863EBF" w:rsidP="00F656D7">
      <w:pPr>
        <w:pStyle w:val="BodyText"/>
      </w:pPr>
      <w:r w:rsidRPr="00F656D7">
        <w:t xml:space="preserve">Early stakeholder feedback has generally been positive. </w:t>
      </w:r>
      <w:proofErr w:type="gramStart"/>
      <w:r w:rsidRPr="00F656D7">
        <w:t>In particular, replacing</w:t>
      </w:r>
      <w:proofErr w:type="gramEnd"/>
      <w:r w:rsidRPr="00F656D7">
        <w:t xml:space="preserve"> mandatory consultation with notification is expected to reduce the burden on applicants during the early stages of project development. However, some stakeholders questioned whether reduced engagement before lodgement could result in issues emerging later in the process, potentially requiring additional requests for information, hearings or conferencing. Whether these </w:t>
      </w:r>
      <w:r w:rsidRPr="00F656D7">
        <w:lastRenderedPageBreak/>
        <w:t>changes ultimately improve overall efficiency will require further assessment once a larger number of applications have progressed through the amended regime.</w:t>
      </w:r>
    </w:p>
    <w:p w14:paraId="11469C53" w14:textId="77777777" w:rsidR="00863EBF" w:rsidRPr="00F656D7" w:rsidRDefault="00863EBF" w:rsidP="00F656D7">
      <w:pPr>
        <w:pStyle w:val="BodyText"/>
      </w:pPr>
      <w:r w:rsidRPr="00F656D7">
        <w:t>Similarly, several amendments were introduced in response to operational experience during the first year of implementation. For example, the ability to request further information during completeness assessments is expected to reduce unnecessary returns of applications, while staged applications and greater flexibility around modifications should improve the operation of the regime for complex projects. Although these changes are well aligned with issues identified during the review, there has not yet been sufficient operational experience to assess their effectiveness.</w:t>
      </w:r>
    </w:p>
    <w:p w14:paraId="5CE7CBBB" w14:textId="515B7A0D" w:rsidR="00863EBF" w:rsidRPr="00F656D7" w:rsidRDefault="00863EBF" w:rsidP="00F656D7">
      <w:pPr>
        <w:pStyle w:val="BodyText"/>
      </w:pPr>
      <w:r w:rsidRPr="00F656D7">
        <w:t xml:space="preserve">The introduction of </w:t>
      </w:r>
      <w:r w:rsidR="00F44F91">
        <w:t>g</w:t>
      </w:r>
      <w:r w:rsidRPr="00F656D7">
        <w:t xml:space="preserve">overnment </w:t>
      </w:r>
      <w:r w:rsidR="00F44F91">
        <w:t>p</w:t>
      </w:r>
      <w:r w:rsidRPr="00F656D7">
        <w:t xml:space="preserve">olicy </w:t>
      </w:r>
      <w:r w:rsidR="00F44F91">
        <w:t>s</w:t>
      </w:r>
      <w:r w:rsidRPr="00F656D7">
        <w:t>tatements represents a more substantive policy change by enabling Ministers to identify regional or national benefits that must be considered during referral and substantive decision-making. At the time of this review, the Government Policy Statement on Grocery Competition was the only example, and it is therefore too early to assess how this new mechanism will influence decision-making in practice.</w:t>
      </w:r>
    </w:p>
    <w:p w14:paraId="437FABE3" w14:textId="77777777" w:rsidR="00863EBF" w:rsidRPr="00F656D7" w:rsidRDefault="00863EBF" w:rsidP="00F656D7">
      <w:pPr>
        <w:pStyle w:val="BodyText"/>
      </w:pPr>
      <w:r w:rsidRPr="00F656D7">
        <w:t>The impact of the amendments should be considered again as part of a future strategic review, once a larger body of applications has progressed through the amended regime and sufficient implementation experience has been gained.</w:t>
      </w:r>
    </w:p>
    <w:p w14:paraId="13F1ECF9" w14:textId="6A99747D" w:rsidR="00863EBF" w:rsidRPr="00F656D7" w:rsidRDefault="00863EBF" w:rsidP="004D4000">
      <w:pPr>
        <w:pStyle w:val="Heading2"/>
      </w:pPr>
      <w:bookmarkStart w:id="65" w:name="_Toc233587279"/>
      <w:bookmarkStart w:id="66" w:name="_Toc234487037"/>
      <w:bookmarkStart w:id="67" w:name="_Toc243390971"/>
      <w:r w:rsidRPr="00F656D7">
        <w:t>Future reviews</w:t>
      </w:r>
      <w:bookmarkEnd w:id="65"/>
      <w:bookmarkEnd w:id="66"/>
      <w:bookmarkEnd w:id="67"/>
    </w:p>
    <w:p w14:paraId="431CC733" w14:textId="3D662648" w:rsidR="00863EBF" w:rsidRPr="00F656D7" w:rsidRDefault="00863EBF" w:rsidP="00F656D7">
      <w:pPr>
        <w:pStyle w:val="BodyText"/>
      </w:pPr>
      <w:r w:rsidRPr="00F656D7">
        <w:t xml:space="preserve">As the regime matures, future reviews should move beyond implementation and operational performance to assess whether </w:t>
      </w:r>
      <w:r w:rsidR="00F44F91">
        <w:t xml:space="preserve">the regime </w:t>
      </w:r>
      <w:r w:rsidRPr="00F656D7">
        <w:t xml:space="preserve">is delivering its intended long-term outcomes. </w:t>
      </w:r>
      <w:proofErr w:type="gramStart"/>
      <w:r w:rsidRPr="00F656D7">
        <w:t>In particular, future</w:t>
      </w:r>
      <w:proofErr w:type="gramEnd"/>
      <w:r w:rsidRPr="00F656D7">
        <w:t xml:space="preserve"> reviews should consider:</w:t>
      </w:r>
    </w:p>
    <w:p w14:paraId="4212D8F4" w14:textId="77777777" w:rsidR="00863EBF" w:rsidRPr="00F656D7" w:rsidRDefault="00863EBF" w:rsidP="00F656D7">
      <w:pPr>
        <w:pStyle w:val="Bullet"/>
      </w:pPr>
      <w:r w:rsidRPr="00F656D7">
        <w:t>whether increasing application volumes and a larger body of decisions have resulted in greater consistency and predictability in decision-making, recognising the diversity and complexity of applications. Ongoing work to proactively share information and lessons learned should support this</w:t>
      </w:r>
    </w:p>
    <w:p w14:paraId="6819D1EB" w14:textId="77777777" w:rsidR="00863EBF" w:rsidRPr="00F656D7" w:rsidRDefault="00863EBF" w:rsidP="00F656D7">
      <w:pPr>
        <w:pStyle w:val="Bullet"/>
      </w:pPr>
      <w:r w:rsidRPr="00F656D7">
        <w:t>whether the regime continues to deliver reduced decision timeframes as application volumes increase</w:t>
      </w:r>
    </w:p>
    <w:p w14:paraId="419716F0" w14:textId="77777777" w:rsidR="00863EBF" w:rsidRPr="00F656D7" w:rsidRDefault="00863EBF" w:rsidP="00F656D7">
      <w:pPr>
        <w:pStyle w:val="Bullet"/>
      </w:pPr>
      <w:r w:rsidRPr="00F656D7">
        <w:t>how Fast-track Approvals operates alongside the reformed resource management system, including whether improvements to the wider system reduce demand for Fast-track approvals for relatively straightforward projects.</w:t>
      </w:r>
    </w:p>
    <w:p w14:paraId="5C57C49C" w14:textId="77777777" w:rsidR="00863EBF" w:rsidRPr="00F656D7" w:rsidRDefault="00863EBF" w:rsidP="00F656D7">
      <w:pPr>
        <w:pStyle w:val="BodyText"/>
      </w:pPr>
      <w:r w:rsidRPr="00F656D7">
        <w:t>These longer-term measures could be incorporated into the system performance framework and the strategic review process proposed in the Planning Bill currently before Parliament.</w:t>
      </w:r>
      <w:bookmarkStart w:id="68" w:name="_Toc233587280"/>
    </w:p>
    <w:p w14:paraId="02C2FD21" w14:textId="77777777" w:rsidR="00F656D7" w:rsidRDefault="00F656D7">
      <w:pPr>
        <w:spacing w:before="0" w:after="200" w:line="276" w:lineRule="auto"/>
        <w:jc w:val="left"/>
        <w:rPr>
          <w:rStyle w:val="Heading1Char"/>
          <w:sz w:val="36"/>
          <w:szCs w:val="26"/>
        </w:rPr>
      </w:pPr>
      <w:bookmarkStart w:id="69" w:name="_Toc234487038"/>
      <w:r>
        <w:rPr>
          <w:rStyle w:val="Heading1Char"/>
          <w:sz w:val="36"/>
          <w:szCs w:val="26"/>
        </w:rPr>
        <w:br w:type="page"/>
      </w:r>
    </w:p>
    <w:p w14:paraId="2E1E8331" w14:textId="466A9AD7" w:rsidR="00863EBF" w:rsidRPr="008335A8" w:rsidRDefault="00863EBF" w:rsidP="001E7CE7">
      <w:pPr>
        <w:pStyle w:val="Heading1"/>
      </w:pPr>
      <w:bookmarkStart w:id="70" w:name="_Toc243390972"/>
      <w:r w:rsidRPr="008335A8">
        <w:lastRenderedPageBreak/>
        <w:t>How we did it</w:t>
      </w:r>
      <w:bookmarkEnd w:id="68"/>
      <w:bookmarkEnd w:id="69"/>
      <w:bookmarkEnd w:id="70"/>
    </w:p>
    <w:p w14:paraId="639BC591" w14:textId="77777777" w:rsidR="00863EBF" w:rsidRPr="001E7CE7" w:rsidRDefault="00863EBF" w:rsidP="001E7CE7">
      <w:pPr>
        <w:pStyle w:val="BodyText"/>
        <w:spacing w:before="60"/>
        <w:rPr>
          <w:spacing w:val="-4"/>
        </w:rPr>
      </w:pPr>
      <w:r w:rsidRPr="001E7CE7">
        <w:rPr>
          <w:spacing w:val="-4"/>
        </w:rPr>
        <w:t>This review was designed to be pragmatic, proportionate and evidence based. It was intended to provide a concise assessment of the implementation and early operation of the regime using available operational data, comparable information where available, and stakeholder feedback.</w:t>
      </w:r>
    </w:p>
    <w:p w14:paraId="69F7328D" w14:textId="12D75EAB" w:rsidR="00863EBF" w:rsidRPr="00F656D7" w:rsidRDefault="00863EBF" w:rsidP="00F656D7">
      <w:pPr>
        <w:pStyle w:val="BodyText"/>
      </w:pPr>
      <w:r w:rsidRPr="00F656D7">
        <w:t>A key principle of the review was to minimise any additional burden on the system while agencies and participants continued to implement the regime and adapt to the Amendment Act. Accordingly, the review relied primarily on existing operational reporting, performance data and tracking information held by the Ministry and the EPA.</w:t>
      </w:r>
    </w:p>
    <w:p w14:paraId="4B5B341F" w14:textId="77777777" w:rsidR="00863EBF" w:rsidRPr="00F656D7" w:rsidRDefault="00863EBF" w:rsidP="00F656D7">
      <w:pPr>
        <w:pStyle w:val="BodyText"/>
      </w:pPr>
      <w:r w:rsidRPr="00F656D7">
        <w:t>While quantitative data provides an important picture of system performance, it does not capture the experience of those using and administering the regime. The review was therefore supplemented by qualitative feedback from a range of stakeholders through:</w:t>
      </w:r>
    </w:p>
    <w:p w14:paraId="04EB6E7E" w14:textId="77777777" w:rsidR="00863EBF" w:rsidRPr="00F656D7" w:rsidRDefault="00863EBF" w:rsidP="00F656D7">
      <w:pPr>
        <w:pStyle w:val="Bullet"/>
      </w:pPr>
      <w:r w:rsidRPr="00F656D7">
        <w:t>a small reference group representing key stakeholder perspectives, including government agencies, local authorities, applicants and panel members</w:t>
      </w:r>
    </w:p>
    <w:p w14:paraId="56FA9A75" w14:textId="77777777" w:rsidR="00863EBF" w:rsidRPr="00F656D7" w:rsidRDefault="00863EBF" w:rsidP="00F656D7">
      <w:pPr>
        <w:pStyle w:val="Bullet"/>
      </w:pPr>
      <w:r w:rsidRPr="00F656D7">
        <w:t>targeted discussions with key agencies involved in administering the regime</w:t>
      </w:r>
    </w:p>
    <w:p w14:paraId="67046DAB" w14:textId="77777777" w:rsidR="00863EBF" w:rsidRPr="00F656D7" w:rsidRDefault="00863EBF" w:rsidP="00F656D7">
      <w:pPr>
        <w:pStyle w:val="Bullet"/>
      </w:pPr>
      <w:r w:rsidRPr="00F656D7">
        <w:t>an opportunity for all project proponents to provide feedback through an online survey.</w:t>
      </w:r>
    </w:p>
    <w:p w14:paraId="2FF019EE" w14:textId="77777777" w:rsidR="00863EBF" w:rsidRPr="00F656D7" w:rsidRDefault="00863EBF" w:rsidP="00F656D7">
      <w:pPr>
        <w:pStyle w:val="BodyText"/>
      </w:pPr>
      <w:r w:rsidRPr="00F656D7">
        <w:t>This mixed-method approach enabled the review to combine operational performance data with the experiences of those designing, administering and using the regime.</w:t>
      </w:r>
    </w:p>
    <w:p w14:paraId="291F8D03" w14:textId="6B5776AC" w:rsidR="00863EBF" w:rsidRPr="00F656D7" w:rsidRDefault="00863EBF" w:rsidP="00F656D7">
      <w:pPr>
        <w:pStyle w:val="Heading2"/>
      </w:pPr>
      <w:bookmarkStart w:id="71" w:name="_Toc233587281"/>
      <w:bookmarkStart w:id="72" w:name="_Toc234487039"/>
      <w:bookmarkStart w:id="73" w:name="_Toc243390973"/>
      <w:r w:rsidRPr="00F656D7">
        <w:t xml:space="preserve">Data </w:t>
      </w:r>
      <w:r w:rsidR="0039259F">
        <w:t>a</w:t>
      </w:r>
      <w:r w:rsidRPr="00F656D7">
        <w:t>nalysis</w:t>
      </w:r>
      <w:bookmarkEnd w:id="71"/>
      <w:bookmarkEnd w:id="72"/>
      <w:bookmarkEnd w:id="73"/>
    </w:p>
    <w:p w14:paraId="3A7185DB" w14:textId="1570994D" w:rsidR="00863EBF" w:rsidRPr="00F656D7" w:rsidRDefault="00863EBF" w:rsidP="00F656D7">
      <w:pPr>
        <w:pStyle w:val="BodyText"/>
      </w:pPr>
      <w:r w:rsidRPr="00F656D7">
        <w:t>The analysis is based on data collected to 30 April 2026. This provided sufficient information to assess the implementation and operation of the regime, including the progression of applications through to the first substantive decisions. However, it did not provide a sufficient evidence base to meaningfully assess the impact of the Amendment Act, as only a small number of applications had been received under the amended provisions.</w:t>
      </w:r>
    </w:p>
    <w:p w14:paraId="3028ED43" w14:textId="77777777" w:rsidR="00863EBF" w:rsidRPr="00F656D7" w:rsidRDefault="00863EBF" w:rsidP="00F656D7">
      <w:pPr>
        <w:pStyle w:val="BodyText"/>
      </w:pPr>
      <w:r w:rsidRPr="00F656D7">
        <w:t>Operational reporting is supported through a combination of monthly dashboards and weekly reporting. At present, much of the analysis required to produce these reports is undertaken manually, presenting an opportunity to improve efficiency through greater automation over time. As the regime matures and a larger body of data becomes available, reporting should increasingly focus on identifying trends and performance over time, rather than monthly status alone.</w:t>
      </w:r>
    </w:p>
    <w:p w14:paraId="2D2300DA" w14:textId="77777777" w:rsidR="00863EBF" w:rsidRPr="00F656D7" w:rsidRDefault="00863EBF" w:rsidP="00F656D7">
      <w:pPr>
        <w:pStyle w:val="BodyText"/>
        <w:rPr>
          <w:rStyle w:val="Heading1Char"/>
          <w:rFonts w:ascii="Calibri" w:eastAsiaTheme="minorEastAsia" w:hAnsi="Calibri" w:cstheme="minorBidi"/>
          <w:b w:val="0"/>
          <w:bCs w:val="0"/>
          <w:color w:val="auto"/>
          <w:sz w:val="22"/>
          <w:szCs w:val="22"/>
        </w:rPr>
      </w:pPr>
      <w:r w:rsidRPr="00F656D7">
        <w:t>The Fast-track website was consistently viewed positively by stakeholders. It provides comprehensive information on the approvals process, together with project documentation and progress updates, and was considered a useful resource for applicants, agencies and other participants in the regime.</w:t>
      </w:r>
      <w:bookmarkStart w:id="74" w:name="_Toc233587282"/>
    </w:p>
    <w:p w14:paraId="32E4790C" w14:textId="77777777" w:rsidR="00863EBF" w:rsidRPr="00F656D7" w:rsidRDefault="00863EBF" w:rsidP="001E7CE7">
      <w:pPr>
        <w:pStyle w:val="Heading2"/>
        <w:spacing w:before="280"/>
      </w:pPr>
      <w:bookmarkStart w:id="75" w:name="_Toc234487040"/>
      <w:bookmarkStart w:id="76" w:name="_Toc243390974"/>
      <w:r w:rsidRPr="00F656D7">
        <w:t>Governance</w:t>
      </w:r>
      <w:bookmarkEnd w:id="74"/>
      <w:bookmarkEnd w:id="75"/>
      <w:bookmarkEnd w:id="76"/>
    </w:p>
    <w:p w14:paraId="0665B45E" w14:textId="2CDD386C" w:rsidR="00F656D7" w:rsidRDefault="00863EBF" w:rsidP="00F656D7">
      <w:pPr>
        <w:pStyle w:val="BodyText"/>
      </w:pPr>
      <w:r w:rsidRPr="00F656D7">
        <w:t xml:space="preserve">This review was carried out by the Ministry for Cities, Environment, Regions and Transport and </w:t>
      </w:r>
      <w:r>
        <w:t>w</w:t>
      </w:r>
      <w:r w:rsidR="602ED9D7">
        <w:t>as</w:t>
      </w:r>
      <w:r w:rsidRPr="00F656D7">
        <w:t xml:space="preserve"> signed out by the relevant General Manager.</w:t>
      </w:r>
      <w:r w:rsidR="0039259F">
        <w:t xml:space="preserve"> </w:t>
      </w:r>
      <w:r w:rsidRPr="00F656D7">
        <w:t xml:space="preserve">Stakeholder </w:t>
      </w:r>
      <w:r w:rsidR="0039259F">
        <w:t>a</w:t>
      </w:r>
      <w:r w:rsidRPr="00F656D7">
        <w:t>gencies have been involved in the process directly and through the expert group, but authorship remains with the Ministry.</w:t>
      </w:r>
      <w:r w:rsidR="00F656D7">
        <w:br w:type="page"/>
      </w:r>
    </w:p>
    <w:p w14:paraId="778505FF" w14:textId="77777777" w:rsidR="00863EBF" w:rsidRDefault="00863EBF" w:rsidP="00863EBF">
      <w:pPr>
        <w:pStyle w:val="Heading1"/>
      </w:pPr>
      <w:bookmarkStart w:id="77" w:name="_Toc234487041"/>
      <w:bookmarkStart w:id="78" w:name="_Toc243390975"/>
      <w:r w:rsidRPr="00324BDC">
        <w:lastRenderedPageBreak/>
        <w:t>References</w:t>
      </w:r>
      <w:bookmarkEnd w:id="77"/>
      <w:bookmarkEnd w:id="78"/>
    </w:p>
    <w:p w14:paraId="45440597" w14:textId="77777777" w:rsidR="00863EBF" w:rsidRPr="00DF3F09" w:rsidRDefault="00863EBF" w:rsidP="00863EBF">
      <w:pPr>
        <w:pStyle w:val="References"/>
        <w:rPr>
          <w:i/>
          <w:iCs/>
        </w:rPr>
      </w:pPr>
      <w:r w:rsidRPr="00DF3F09">
        <w:rPr>
          <w:i/>
          <w:iCs/>
        </w:rPr>
        <w:t>Fast-track Approvals Amendment Act 2025</w:t>
      </w:r>
    </w:p>
    <w:p w14:paraId="5D9758BB" w14:textId="77777777" w:rsidR="00863EBF" w:rsidRPr="00DF3F09" w:rsidRDefault="00863EBF" w:rsidP="00863EBF">
      <w:pPr>
        <w:pStyle w:val="References"/>
        <w:rPr>
          <w:i/>
          <w:iCs/>
        </w:rPr>
      </w:pPr>
      <w:r w:rsidRPr="00DF3F09">
        <w:rPr>
          <w:i/>
          <w:iCs/>
        </w:rPr>
        <w:t>Fast-track Approvals Act 2024</w:t>
      </w:r>
    </w:p>
    <w:p w14:paraId="1233E6D6" w14:textId="77777777" w:rsidR="00863EBF" w:rsidRPr="003A63AE" w:rsidRDefault="00863EBF" w:rsidP="00863EBF">
      <w:pPr>
        <w:pStyle w:val="References"/>
      </w:pPr>
      <w:r>
        <w:t xml:space="preserve">Buddle Findlay. 2026. </w:t>
      </w:r>
      <w:r w:rsidRPr="003D5F4E">
        <w:rPr>
          <w:i/>
          <w:iCs/>
        </w:rPr>
        <w:t>How fast is fast-track? Decision timeframes under the FTAA</w:t>
      </w:r>
    </w:p>
    <w:p w14:paraId="6C2B5E9B" w14:textId="77777777" w:rsidR="00863EBF" w:rsidRDefault="00863EBF" w:rsidP="00863EBF">
      <w:pPr>
        <w:pStyle w:val="References"/>
        <w:rPr>
          <w:i/>
          <w:iCs/>
        </w:rPr>
      </w:pPr>
      <w:r>
        <w:t xml:space="preserve">Fast-track </w:t>
      </w:r>
      <w:r w:rsidRPr="0096693F">
        <w:t>Panel Convener and Associate Panel Conveners</w:t>
      </w:r>
      <w:r>
        <w:t xml:space="preserve">. </w:t>
      </w:r>
      <w:r w:rsidRPr="00860A5C">
        <w:t>July 2025</w:t>
      </w:r>
      <w:r>
        <w:t>.</w:t>
      </w:r>
      <w:r w:rsidRPr="00557138">
        <w:rPr>
          <w:i/>
          <w:iCs/>
        </w:rPr>
        <w:t xml:space="preserve"> Fast-Track Approvals Act 2024: Panel Conveners’ Practice and Procedure Guidance</w:t>
      </w:r>
    </w:p>
    <w:p w14:paraId="56D9495B" w14:textId="77777777" w:rsidR="00863EBF" w:rsidRDefault="00863EBF" w:rsidP="00863EBF">
      <w:pPr>
        <w:pStyle w:val="References"/>
      </w:pPr>
      <w:r w:rsidRPr="005F6DB3">
        <w:t>Gazette notice 2025-sl7268 -</w:t>
      </w:r>
      <w:r w:rsidRPr="00DF3F09">
        <w:rPr>
          <w:i/>
          <w:iCs/>
        </w:rPr>
        <w:t xml:space="preserve"> Government Policy Statement on Grocery Competition</w:t>
      </w:r>
    </w:p>
    <w:p w14:paraId="68E01B5F" w14:textId="2A5FCB8E" w:rsidR="00863EBF" w:rsidRDefault="0039259F" w:rsidP="00863EBF">
      <w:pPr>
        <w:pStyle w:val="References"/>
      </w:pPr>
      <w:proofErr w:type="spellStart"/>
      <w:r>
        <w:t>MartinJenkins</w:t>
      </w:r>
      <w:proofErr w:type="spellEnd"/>
      <w:r w:rsidR="00863EBF">
        <w:t xml:space="preserve">. January 2025. </w:t>
      </w:r>
      <w:r w:rsidR="00863EBF" w:rsidRPr="00DF3F09">
        <w:rPr>
          <w:i/>
          <w:iCs/>
        </w:rPr>
        <w:t>Proposed Agency Fees and Team for Fast-track Approvals, Final Report</w:t>
      </w:r>
    </w:p>
    <w:p w14:paraId="7886FA41" w14:textId="3810BE1C" w:rsidR="00863EBF" w:rsidRDefault="00863EBF" w:rsidP="00863EBF">
      <w:pPr>
        <w:pStyle w:val="References"/>
        <w:rPr>
          <w:i/>
          <w:iCs/>
        </w:rPr>
      </w:pPr>
      <w:r>
        <w:t>Ministry for the Environment. 2024.</w:t>
      </w:r>
      <w:r w:rsidRPr="00D949F5">
        <w:rPr>
          <w:i/>
          <w:iCs/>
        </w:rPr>
        <w:t xml:space="preserve"> Supplementary Analysis Report: Fast‐track Approvals Bill (Updated 24 July 2024)</w:t>
      </w:r>
    </w:p>
    <w:p w14:paraId="6D3B7B48" w14:textId="77777777" w:rsidR="00863EBF" w:rsidRPr="003A63AE" w:rsidRDefault="00863EBF" w:rsidP="00863EBF">
      <w:pPr>
        <w:pStyle w:val="References"/>
        <w:rPr>
          <w:rStyle w:val="normaltextrun"/>
          <w:i/>
          <w:iCs/>
        </w:rPr>
      </w:pPr>
      <w:r w:rsidRPr="003A63AE">
        <w:t>Ministry for the Environment</w:t>
      </w:r>
      <w:r>
        <w:t>. 2024.</w:t>
      </w:r>
      <w:r w:rsidRPr="003A63AE">
        <w:t xml:space="preserve"> </w:t>
      </w:r>
      <w:r w:rsidRPr="003A63AE">
        <w:rPr>
          <w:rStyle w:val="normaltextrun"/>
          <w:i/>
          <w:iCs/>
        </w:rPr>
        <w:t>Treaty Impact Analysis: Fast T</w:t>
      </w:r>
      <w:r>
        <w:rPr>
          <w:rStyle w:val="normaltextrun"/>
          <w:i/>
          <w:iCs/>
        </w:rPr>
        <w:t>r</w:t>
      </w:r>
      <w:r w:rsidRPr="003A63AE">
        <w:rPr>
          <w:rStyle w:val="normaltextrun"/>
          <w:i/>
          <w:iCs/>
        </w:rPr>
        <w:t>ack Consenting Bill – briefing 1</w:t>
      </w:r>
    </w:p>
    <w:p w14:paraId="1DF57A1C" w14:textId="77777777" w:rsidR="00863EBF" w:rsidRDefault="00863EBF" w:rsidP="00863EBF">
      <w:pPr>
        <w:pStyle w:val="References"/>
      </w:pPr>
      <w:r>
        <w:t xml:space="preserve">Ministry for the Environment. </w:t>
      </w:r>
      <w:r w:rsidRPr="00DF3F09">
        <w:rPr>
          <w:i/>
          <w:iCs/>
        </w:rPr>
        <w:t>Fast-track Approvals Programme Dashboard to 30 April 2026</w:t>
      </w:r>
    </w:p>
    <w:p w14:paraId="6D5A4EDF" w14:textId="77777777" w:rsidR="00863EBF" w:rsidRPr="00C87A3B" w:rsidRDefault="00863EBF" w:rsidP="00863EBF">
      <w:pPr>
        <w:pStyle w:val="References"/>
        <w:rPr>
          <w:i/>
          <w:iCs/>
        </w:rPr>
      </w:pPr>
      <w:r w:rsidRPr="003A63AE">
        <w:t>Ministry for the Environment. January 2025.</w:t>
      </w:r>
      <w:r>
        <w:rPr>
          <w:i/>
          <w:iCs/>
        </w:rPr>
        <w:t xml:space="preserve"> </w:t>
      </w:r>
      <w:r w:rsidRPr="00C87A3B">
        <w:rPr>
          <w:i/>
          <w:iCs/>
        </w:rPr>
        <w:t>Fast-track Approvals Bill</w:t>
      </w:r>
      <w:r>
        <w:rPr>
          <w:i/>
          <w:iCs/>
        </w:rPr>
        <w:t xml:space="preserve"> </w:t>
      </w:r>
      <w:r w:rsidRPr="00C87A3B">
        <w:rPr>
          <w:i/>
          <w:iCs/>
        </w:rPr>
        <w:t>Programme Close Out and Handover to Implementation Report</w:t>
      </w:r>
    </w:p>
    <w:p w14:paraId="3C90C4E3" w14:textId="77777777" w:rsidR="00863EBF" w:rsidRPr="00696569" w:rsidRDefault="00863EBF" w:rsidP="00863EBF">
      <w:pPr>
        <w:pStyle w:val="References"/>
        <w:rPr>
          <w:i/>
          <w:iCs/>
        </w:rPr>
      </w:pPr>
      <w:r>
        <w:t xml:space="preserve">Ministry for the Environment. March 2025. </w:t>
      </w:r>
      <w:r w:rsidRPr="00696569">
        <w:rPr>
          <w:i/>
          <w:iCs/>
        </w:rPr>
        <w:t>Regulatory Impact Statement: Replacing the Resource Management Act 1991</w:t>
      </w:r>
    </w:p>
    <w:p w14:paraId="18DE0651" w14:textId="617D2AF6" w:rsidR="00863EBF" w:rsidRPr="00C30898" w:rsidRDefault="00863EBF" w:rsidP="00863EBF">
      <w:pPr>
        <w:pStyle w:val="References"/>
      </w:pPr>
      <w:r>
        <w:t>Sapere. July 2021.</w:t>
      </w:r>
      <w:r w:rsidRPr="00DB3E83">
        <w:rPr>
          <w:i/>
          <w:iCs/>
        </w:rPr>
        <w:t xml:space="preserve"> The cost of consenting infrastructure projects in New Zealand, A report</w:t>
      </w:r>
      <w:r w:rsidR="005171A2">
        <w:rPr>
          <w:i/>
          <w:iCs/>
        </w:rPr>
        <w:t xml:space="preserve"> </w:t>
      </w:r>
      <w:r w:rsidRPr="00DB3E83">
        <w:rPr>
          <w:i/>
          <w:iCs/>
        </w:rPr>
        <w:t>for</w:t>
      </w:r>
      <w:r w:rsidR="005171A2">
        <w:rPr>
          <w:i/>
          <w:iCs/>
        </w:rPr>
        <w:t xml:space="preserve"> </w:t>
      </w:r>
      <w:r w:rsidRPr="00DB3E83">
        <w:rPr>
          <w:i/>
          <w:iCs/>
        </w:rPr>
        <w:t>The</w:t>
      </w:r>
      <w:r w:rsidR="005171A2">
        <w:rPr>
          <w:i/>
          <w:iCs/>
        </w:rPr>
        <w:t xml:space="preserve"> </w:t>
      </w:r>
      <w:r w:rsidRPr="00DB3E83">
        <w:rPr>
          <w:i/>
          <w:iCs/>
        </w:rPr>
        <w:t>New Zealand</w:t>
      </w:r>
      <w:r w:rsidR="005171A2">
        <w:rPr>
          <w:i/>
          <w:iCs/>
        </w:rPr>
        <w:t xml:space="preserve"> </w:t>
      </w:r>
      <w:r w:rsidRPr="00DB3E83">
        <w:rPr>
          <w:i/>
          <w:iCs/>
        </w:rPr>
        <w:t>Infrastructure Commission</w:t>
      </w:r>
      <w:r w:rsidR="005171A2">
        <w:rPr>
          <w:i/>
          <w:iCs/>
        </w:rPr>
        <w:t xml:space="preserve"> </w:t>
      </w:r>
      <w:r w:rsidRPr="00DB3E83">
        <w:rPr>
          <w:i/>
          <w:iCs/>
        </w:rPr>
        <w:t>/</w:t>
      </w:r>
      <w:r w:rsidR="005171A2">
        <w:rPr>
          <w:i/>
          <w:iCs/>
        </w:rPr>
        <w:t xml:space="preserve"> </w:t>
      </w:r>
      <w:r w:rsidRPr="00DB3E83">
        <w:rPr>
          <w:i/>
          <w:iCs/>
        </w:rPr>
        <w:t>Te</w:t>
      </w:r>
      <w:r w:rsidR="005171A2">
        <w:rPr>
          <w:i/>
          <w:iCs/>
        </w:rPr>
        <w:t xml:space="preserve"> </w:t>
      </w:r>
      <w:proofErr w:type="spellStart"/>
      <w:r w:rsidRPr="00DB3E83">
        <w:rPr>
          <w:i/>
          <w:iCs/>
        </w:rPr>
        <w:t>Waihanga</w:t>
      </w:r>
      <w:proofErr w:type="spellEnd"/>
      <w:r w:rsidRPr="00C30898">
        <w:t> </w:t>
      </w:r>
    </w:p>
    <w:p w14:paraId="18A520B4" w14:textId="1D77DCEE" w:rsidR="00863EBF" w:rsidRPr="00DF3F09" w:rsidRDefault="00863EBF" w:rsidP="00863EBF">
      <w:pPr>
        <w:pStyle w:val="References"/>
        <w:rPr>
          <w:i/>
          <w:iCs/>
        </w:rPr>
      </w:pPr>
      <w:r w:rsidRPr="009B79AD">
        <w:t>Simpson Grierson</w:t>
      </w:r>
      <w:r>
        <w:t>. 2025.</w:t>
      </w:r>
      <w:r w:rsidRPr="009B79AD">
        <w:t xml:space="preserve"> </w:t>
      </w:r>
      <w:r w:rsidRPr="00DF3F09">
        <w:rPr>
          <w:i/>
          <w:iCs/>
        </w:rPr>
        <w:t>Fast-track enters overdrive: A quick guide to the Fast-track Approvals Amendment Bill</w:t>
      </w:r>
    </w:p>
    <w:p w14:paraId="11E4539D" w14:textId="77777777" w:rsidR="00863EBF" w:rsidRDefault="00863EBF" w:rsidP="00863EBF">
      <w:pPr>
        <w:pStyle w:val="References"/>
      </w:pPr>
      <w:r>
        <w:t xml:space="preserve">Transcend Consulting. April 2026. </w:t>
      </w:r>
      <w:r w:rsidRPr="00206BE8">
        <w:rPr>
          <w:i/>
          <w:iCs/>
        </w:rPr>
        <w:t>MfE Fast-Track Approval Cost Recovery Review</w:t>
      </w:r>
    </w:p>
    <w:p w14:paraId="7F6866AD" w14:textId="77777777" w:rsidR="00863EBF" w:rsidRPr="00DF3F09" w:rsidRDefault="00863EBF" w:rsidP="00863EBF">
      <w:pPr>
        <w:pStyle w:val="References"/>
        <w:rPr>
          <w:i/>
          <w:iCs/>
        </w:rPr>
      </w:pPr>
      <w:r>
        <w:t xml:space="preserve">Transcend Consulting. September 2025. </w:t>
      </w:r>
      <w:r w:rsidRPr="00DF3F09">
        <w:rPr>
          <w:i/>
          <w:iCs/>
        </w:rPr>
        <w:t>System user feedback on the workability of the Fast-Track Approvals Act 2024</w:t>
      </w:r>
    </w:p>
    <w:bookmarkEnd w:id="1"/>
    <w:p w14:paraId="677CC0BF" w14:textId="77777777" w:rsidR="00375C59" w:rsidRPr="006B77BB" w:rsidRDefault="00375C59">
      <w:pPr>
        <w:spacing w:before="0" w:after="200" w:line="276" w:lineRule="auto"/>
        <w:jc w:val="left"/>
      </w:pPr>
      <w:r w:rsidRPr="006B77BB">
        <w:br w:type="page"/>
      </w:r>
    </w:p>
    <w:sectPr w:rsidR="00375C59" w:rsidRPr="006B77BB" w:rsidSect="008A7498">
      <w:footerReference w:type="even" r:id="rId31"/>
      <w:footerReference w:type="default" r:id="rId32"/>
      <w:pgSz w:w="11907" w:h="16840" w:code="9"/>
      <w:pgMar w:top="1134" w:right="1701" w:bottom="1134" w:left="1701" w:header="567" w:footer="567"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2659FB0" w14:textId="77777777" w:rsidR="00D76D6A" w:rsidRDefault="00D76D6A" w:rsidP="0080531E">
      <w:pPr>
        <w:spacing w:before="0" w:after="0" w:line="240" w:lineRule="auto"/>
      </w:pPr>
      <w:r>
        <w:separator/>
      </w:r>
    </w:p>
    <w:p w14:paraId="5FABD6B6" w14:textId="77777777" w:rsidR="00D76D6A" w:rsidRDefault="00D76D6A"/>
  </w:endnote>
  <w:endnote w:type="continuationSeparator" w:id="0">
    <w:p w14:paraId="153BCFAA" w14:textId="77777777" w:rsidR="00D76D6A" w:rsidRDefault="00D76D6A" w:rsidP="0080531E">
      <w:pPr>
        <w:spacing w:before="0" w:after="0" w:line="240" w:lineRule="auto"/>
      </w:pPr>
      <w:r>
        <w:continuationSeparator/>
      </w:r>
    </w:p>
    <w:p w14:paraId="329A7C7C" w14:textId="77777777" w:rsidR="00D76D6A" w:rsidRDefault="00D76D6A"/>
  </w:endnote>
  <w:endnote w:type="continuationNotice" w:id="1">
    <w:p w14:paraId="688C58C3" w14:textId="77777777" w:rsidR="00D76D6A" w:rsidRDefault="00D76D6A">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Georgia">
    <w:panose1 w:val="02040502050405020303"/>
    <w:charset w:val="00"/>
    <w:family w:val="roman"/>
    <w:pitch w:val="variable"/>
    <w:sig w:usb0="000002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4CE574" w14:textId="2AE5482E" w:rsidR="00BC173E" w:rsidRDefault="00BC173E">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3E50A1" w14:textId="45C7337B" w:rsidR="00E5210B" w:rsidRDefault="00E5210B" w:rsidP="009F1D7F">
    <w:pPr>
      <w:spacing w:before="0" w:after="0" w:line="240" w:lineRule="auto"/>
      <w:jc w:val="lef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844803" w14:textId="789DAFA8" w:rsidR="00BC173E" w:rsidRDefault="00BC173E">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5D3181" w14:textId="32DE94C4" w:rsidR="00E5210B" w:rsidRDefault="00E5210B" w:rsidP="00E65427">
    <w:pPr>
      <w:spacing w:before="240" w:after="0"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932FCF" w14:textId="10696217" w:rsidR="00E5210B" w:rsidRDefault="00E5210B"/>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D1EF8D" w14:textId="755A027F" w:rsidR="00E453AB" w:rsidRDefault="00E5210B" w:rsidP="00CD25E1">
    <w:pPr>
      <w:pStyle w:val="Footereven"/>
    </w:pPr>
    <w:r w:rsidRPr="004F458A">
      <w:rPr>
        <w:b/>
      </w:rPr>
      <w:fldChar w:fldCharType="begin"/>
    </w:r>
    <w:r w:rsidRPr="004F458A">
      <w:instrText xml:space="preserve"> PAGE </w:instrText>
    </w:r>
    <w:r w:rsidRPr="004F458A">
      <w:rPr>
        <w:b/>
      </w:rPr>
      <w:fldChar w:fldCharType="separate"/>
    </w:r>
    <w:r w:rsidR="005D3242">
      <w:rPr>
        <w:noProof/>
      </w:rPr>
      <w:t>8</w:t>
    </w:r>
    <w:r w:rsidRPr="004F458A">
      <w:rPr>
        <w:b/>
      </w:rPr>
      <w:fldChar w:fldCharType="end"/>
    </w:r>
    <w:r>
      <w:tab/>
    </w:r>
    <w:r w:rsidR="00091B52">
      <w:t>Fast-track Approvals Act 2024: Review of Operations 2026</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2A33E2" w14:textId="191EC989" w:rsidR="00E453AB" w:rsidRDefault="00E5210B" w:rsidP="00CD25E1">
    <w:pPr>
      <w:pStyle w:val="Footerodd"/>
    </w:pPr>
    <w:r>
      <w:tab/>
    </w:r>
    <w:r w:rsidR="0024677F">
      <w:t>Fast-track Approvals Act 2024: Review of Operations 2026</w:t>
    </w:r>
    <w:r>
      <w:tab/>
    </w:r>
    <w:r w:rsidR="008540A6">
      <w:fldChar w:fldCharType="begin"/>
    </w:r>
    <w:r w:rsidR="008540A6">
      <w:instrText xml:space="preserve"> PAGE   \* MERGEFORMAT </w:instrText>
    </w:r>
    <w:r w:rsidR="008540A6">
      <w:fldChar w:fldCharType="separate"/>
    </w:r>
    <w:r w:rsidR="005D3242">
      <w:rPr>
        <w:noProof/>
      </w:rPr>
      <w:t>7</w:t>
    </w:r>
    <w:r w:rsidR="008540A6">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8187B76" w14:textId="77777777" w:rsidR="00D76D6A" w:rsidRDefault="00D76D6A" w:rsidP="00CB5C5F">
      <w:pPr>
        <w:spacing w:before="0" w:after="80" w:line="240" w:lineRule="auto"/>
      </w:pPr>
      <w:r>
        <w:separator/>
      </w:r>
    </w:p>
  </w:footnote>
  <w:footnote w:type="continuationSeparator" w:id="0">
    <w:p w14:paraId="6F2F3B2B" w14:textId="77777777" w:rsidR="00D76D6A" w:rsidRDefault="00D76D6A" w:rsidP="0080531E">
      <w:pPr>
        <w:spacing w:before="0" w:after="0" w:line="240" w:lineRule="auto"/>
      </w:pPr>
      <w:r>
        <w:continuationSeparator/>
      </w:r>
    </w:p>
    <w:p w14:paraId="01FDC375" w14:textId="77777777" w:rsidR="00D76D6A" w:rsidRDefault="00D76D6A"/>
  </w:footnote>
  <w:footnote w:type="continuationNotice" w:id="1">
    <w:p w14:paraId="55C39446" w14:textId="77777777" w:rsidR="00D76D6A" w:rsidRDefault="00D76D6A">
      <w:pPr>
        <w:spacing w:before="0" w:after="0" w:line="240" w:lineRule="auto"/>
      </w:pPr>
    </w:p>
  </w:footnote>
  <w:footnote w:id="2">
    <w:p w14:paraId="6B74E391" w14:textId="7598A4BB" w:rsidR="00863EBF" w:rsidRDefault="00863EBF" w:rsidP="00863EBF">
      <w:pPr>
        <w:pStyle w:val="FootnoteText"/>
      </w:pPr>
      <w:r>
        <w:rPr>
          <w:rStyle w:val="FootnoteReference"/>
        </w:rPr>
        <w:footnoteRef/>
      </w:r>
      <w:r>
        <w:t xml:space="preserve"> </w:t>
      </w:r>
      <w:r w:rsidR="00E64F22">
        <w:tab/>
      </w:r>
      <w:r w:rsidRPr="008D420B">
        <w:t>[CAB-24-MIN-0008]</w:t>
      </w:r>
      <w:r w:rsidR="00E64F22">
        <w:t>.</w:t>
      </w:r>
    </w:p>
  </w:footnote>
  <w:footnote w:id="3">
    <w:p w14:paraId="51C90D2E" w14:textId="1414DC8A" w:rsidR="00863EBF" w:rsidRDefault="00863EBF" w:rsidP="00863EBF">
      <w:pPr>
        <w:pStyle w:val="FootnoteText"/>
      </w:pPr>
      <w:r>
        <w:rPr>
          <w:rStyle w:val="FootnoteReference"/>
        </w:rPr>
        <w:footnoteRef/>
      </w:r>
      <w:r>
        <w:t xml:space="preserve"> </w:t>
      </w:r>
      <w:r w:rsidR="00A776BC">
        <w:tab/>
      </w:r>
      <w:r>
        <w:t xml:space="preserve">Until 30 June 2026, and the </w:t>
      </w:r>
      <w:r w:rsidRPr="00412CD6">
        <w:t>Ministry of Cities, Environment, Regions and Transport</w:t>
      </w:r>
      <w:r>
        <w:t xml:space="preserve"> thereafter</w:t>
      </w:r>
      <w:r w:rsidR="00FB3C03">
        <w:t>.</w:t>
      </w:r>
      <w:r>
        <w:t xml:space="preserve"> </w:t>
      </w:r>
    </w:p>
  </w:footnote>
  <w:footnote w:id="4">
    <w:p w14:paraId="0A7815D1" w14:textId="4E91A02A" w:rsidR="00134F6F" w:rsidRPr="00134F6F" w:rsidRDefault="00134F6F">
      <w:pPr>
        <w:pStyle w:val="FootnoteText"/>
        <w:rPr>
          <w:lang w:val="mi-NZ"/>
        </w:rPr>
      </w:pPr>
      <w:r>
        <w:rPr>
          <w:rStyle w:val="FootnoteReference"/>
        </w:rPr>
        <w:footnoteRef/>
      </w:r>
      <w:r>
        <w:t xml:space="preserve"> </w:t>
      </w:r>
      <w:r>
        <w:rPr>
          <w:lang w:val="mi-NZ"/>
        </w:rPr>
        <w:tab/>
      </w:r>
      <w:r w:rsidRPr="006939DC">
        <w:t xml:space="preserve">These agencies include </w:t>
      </w:r>
      <w:r>
        <w:t xml:space="preserve">the </w:t>
      </w:r>
      <w:r w:rsidRPr="006939DC">
        <w:t>Ministry for the Environment; Ministry of Business, Innovation and Employment, Ministry for Primary Industries; Department of Conservation; Heritage New Zealand; Te</w:t>
      </w:r>
      <w:r>
        <w:t> </w:t>
      </w:r>
      <w:r>
        <w:t xml:space="preserve">Tari </w:t>
      </w:r>
      <w:proofErr w:type="spellStart"/>
      <w:r>
        <w:t>Whakatau</w:t>
      </w:r>
      <w:proofErr w:type="spellEnd"/>
      <w:r w:rsidRPr="006939DC">
        <w:t xml:space="preserve">; Te Puni </w:t>
      </w:r>
      <w:proofErr w:type="spellStart"/>
      <w:r w:rsidRPr="006939DC">
        <w:t>Kōkiri</w:t>
      </w:r>
      <w:proofErr w:type="spellEnd"/>
      <w:r w:rsidRPr="006939DC">
        <w:t>.</w:t>
      </w:r>
    </w:p>
  </w:footnote>
  <w:footnote w:id="5">
    <w:p w14:paraId="39775C91" w14:textId="4D2648F0" w:rsidR="00863EBF" w:rsidRPr="00F1112A" w:rsidRDefault="00863EBF" w:rsidP="00863EBF">
      <w:pPr>
        <w:pStyle w:val="FootnoteText"/>
        <w:rPr>
          <w:sz w:val="18"/>
          <w:szCs w:val="18"/>
        </w:rPr>
      </w:pPr>
      <w:r>
        <w:rPr>
          <w:rStyle w:val="FootnoteReference"/>
        </w:rPr>
        <w:footnoteRef/>
      </w:r>
      <w:r>
        <w:t xml:space="preserve"> </w:t>
      </w:r>
      <w:r w:rsidR="0024677F">
        <w:tab/>
      </w:r>
      <w:r w:rsidRPr="00F1112A">
        <w:rPr>
          <w:rFonts w:hint="eastAsia"/>
          <w:sz w:val="18"/>
          <w:szCs w:val="18"/>
        </w:rPr>
        <w:t>Supplementary Analysis Report: Fast</w:t>
      </w:r>
      <w:r w:rsidR="006D1E70">
        <w:rPr>
          <w:sz w:val="18"/>
          <w:szCs w:val="18"/>
        </w:rPr>
        <w:t>-</w:t>
      </w:r>
      <w:r w:rsidRPr="00F1112A">
        <w:rPr>
          <w:rFonts w:hint="eastAsia"/>
          <w:sz w:val="18"/>
          <w:szCs w:val="18"/>
        </w:rPr>
        <w:t>track Approvals</w:t>
      </w:r>
      <w:r w:rsidRPr="00F1112A">
        <w:rPr>
          <w:sz w:val="18"/>
          <w:szCs w:val="18"/>
        </w:rPr>
        <w:t xml:space="preserve"> Bill (Updated 24 July 2024)</w:t>
      </w:r>
      <w:r w:rsidR="00FB3C03">
        <w:rPr>
          <w:sz w:val="18"/>
          <w:szCs w:val="18"/>
        </w:rPr>
        <w:t>.</w:t>
      </w:r>
    </w:p>
  </w:footnote>
  <w:footnote w:id="6">
    <w:p w14:paraId="3326F0EE" w14:textId="28B0C477" w:rsidR="00863EBF" w:rsidRDefault="00863EBF" w:rsidP="00863EBF">
      <w:pPr>
        <w:pStyle w:val="FootnoteText"/>
        <w:jc w:val="both"/>
      </w:pPr>
      <w:r w:rsidRPr="00F1112A">
        <w:rPr>
          <w:rStyle w:val="FootnoteReference"/>
          <w:sz w:val="18"/>
          <w:szCs w:val="18"/>
        </w:rPr>
        <w:footnoteRef/>
      </w:r>
      <w:r w:rsidRPr="00F1112A">
        <w:rPr>
          <w:sz w:val="18"/>
          <w:szCs w:val="18"/>
        </w:rPr>
        <w:t xml:space="preserve"> </w:t>
      </w:r>
      <w:r w:rsidRPr="00F1112A">
        <w:rPr>
          <w:sz w:val="18"/>
          <w:szCs w:val="18"/>
        </w:rPr>
        <w:tab/>
        <w:t>Cabinet agreed that, in addition to Treaty settlements, other legislative arrangements would be upheld including those under the Marine and Coastal Area (</w:t>
      </w:r>
      <w:proofErr w:type="spellStart"/>
      <w:r w:rsidRPr="00F1112A">
        <w:rPr>
          <w:sz w:val="18"/>
          <w:szCs w:val="18"/>
        </w:rPr>
        <w:t>Takutai</w:t>
      </w:r>
      <w:proofErr w:type="spellEnd"/>
      <w:r w:rsidRPr="00F1112A">
        <w:rPr>
          <w:sz w:val="18"/>
          <w:szCs w:val="18"/>
        </w:rPr>
        <w:t xml:space="preserve"> Moana) Act 2011, </w:t>
      </w:r>
      <w:proofErr w:type="spellStart"/>
      <w:r w:rsidRPr="00F1112A">
        <w:rPr>
          <w:sz w:val="18"/>
          <w:szCs w:val="18"/>
        </w:rPr>
        <w:t>Ngā</w:t>
      </w:r>
      <w:proofErr w:type="spellEnd"/>
      <w:r w:rsidRPr="00F1112A">
        <w:rPr>
          <w:sz w:val="18"/>
          <w:szCs w:val="18"/>
        </w:rPr>
        <w:t xml:space="preserve"> Rohe Moana o </w:t>
      </w:r>
      <w:proofErr w:type="spellStart"/>
      <w:r w:rsidRPr="00F1112A">
        <w:rPr>
          <w:sz w:val="18"/>
          <w:szCs w:val="18"/>
        </w:rPr>
        <w:t>Ngā</w:t>
      </w:r>
      <w:proofErr w:type="spellEnd"/>
      <w:r w:rsidRPr="00F1112A">
        <w:rPr>
          <w:sz w:val="18"/>
          <w:szCs w:val="18"/>
        </w:rPr>
        <w:t xml:space="preserve"> Hapū o Ngāti Porou Act 2019, Mana </w:t>
      </w:r>
      <w:proofErr w:type="spellStart"/>
      <w:r w:rsidRPr="00F1112A">
        <w:rPr>
          <w:sz w:val="18"/>
          <w:szCs w:val="18"/>
        </w:rPr>
        <w:t>Whakahono</w:t>
      </w:r>
      <w:proofErr w:type="spellEnd"/>
      <w:r w:rsidRPr="00F1112A">
        <w:rPr>
          <w:sz w:val="18"/>
          <w:szCs w:val="18"/>
        </w:rPr>
        <w:t xml:space="preserve"> ā Rohe and joint management agreements under the RMA</w:t>
      </w:r>
      <w:r w:rsidR="00FB3C03">
        <w:rPr>
          <w:sz w:val="18"/>
          <w:szCs w:val="18"/>
        </w:rPr>
        <w:t>.</w:t>
      </w:r>
    </w:p>
  </w:footnote>
  <w:footnote w:id="7">
    <w:p w14:paraId="034948D3" w14:textId="33976A0A" w:rsidR="00863EBF" w:rsidRDefault="00863EBF" w:rsidP="00863EBF">
      <w:pPr>
        <w:pStyle w:val="FootnoteText"/>
      </w:pPr>
      <w:r>
        <w:rPr>
          <w:rStyle w:val="FootnoteReference"/>
        </w:rPr>
        <w:footnoteRef/>
      </w:r>
      <w:r>
        <w:t xml:space="preserve"> </w:t>
      </w:r>
      <w:r w:rsidR="00A776BC">
        <w:tab/>
      </w:r>
      <w:r w:rsidRPr="00560C90">
        <w:rPr>
          <w:sz w:val="18"/>
          <w:szCs w:val="18"/>
        </w:rPr>
        <w:t>For example, two solar farm applications in the Mackenzie Basin are effectively being considered in parallel. While this arose through the timing of the applications rather than by design, largely the same expert panel members were appointed to both applications to support consistency in decision-making.</w:t>
      </w:r>
    </w:p>
  </w:footnote>
  <w:footnote w:id="8">
    <w:p w14:paraId="2D7B89A4" w14:textId="3163A1C7" w:rsidR="00863EBF" w:rsidRDefault="00863EBF" w:rsidP="00863EBF">
      <w:pPr>
        <w:pStyle w:val="FootnoteText"/>
      </w:pPr>
      <w:r>
        <w:rPr>
          <w:rStyle w:val="FootnoteReference"/>
        </w:rPr>
        <w:footnoteRef/>
      </w:r>
      <w:r>
        <w:t xml:space="preserve"> </w:t>
      </w:r>
      <w:r w:rsidR="00A776BC">
        <w:tab/>
      </w:r>
      <w:r>
        <w:t>Proposed Agency Fees and Team for Fast-track Approvals, Final Report, Martin Jenkins, January 2025</w:t>
      </w:r>
    </w:p>
  </w:footnote>
  <w:footnote w:id="9">
    <w:p w14:paraId="775C1AE4" w14:textId="256B232D" w:rsidR="00863EBF" w:rsidRDefault="00863EBF" w:rsidP="00863EBF">
      <w:pPr>
        <w:pStyle w:val="FootnoteText"/>
      </w:pPr>
      <w:r>
        <w:rPr>
          <w:rStyle w:val="FootnoteReference"/>
        </w:rPr>
        <w:footnoteRef/>
      </w:r>
      <w:r>
        <w:t xml:space="preserve"> </w:t>
      </w:r>
      <w:r w:rsidR="006C1F33">
        <w:tab/>
      </w:r>
      <w:r>
        <w:t>Including relodged</w:t>
      </w:r>
      <w:r w:rsidR="002C4172">
        <w:t>.</w:t>
      </w:r>
    </w:p>
  </w:footnote>
  <w:footnote w:id="10">
    <w:p w14:paraId="23808428" w14:textId="3CE985D9" w:rsidR="00863EBF" w:rsidRDefault="00863EBF" w:rsidP="00863EBF">
      <w:pPr>
        <w:pStyle w:val="FootnoteText"/>
      </w:pPr>
      <w:r>
        <w:rPr>
          <w:rStyle w:val="FootnoteReference"/>
        </w:rPr>
        <w:footnoteRef/>
      </w:r>
      <w:r>
        <w:t xml:space="preserve"> </w:t>
      </w:r>
      <w:r w:rsidR="00F656D7">
        <w:tab/>
      </w:r>
      <w:r>
        <w:t>Time between submission date and granting of consent</w:t>
      </w:r>
      <w:r w:rsidR="00FD3FD5">
        <w:t>.</w:t>
      </w:r>
    </w:p>
  </w:footnote>
  <w:footnote w:id="11">
    <w:p w14:paraId="145AB898" w14:textId="50C8F38E" w:rsidR="00863EBF" w:rsidRDefault="00863EBF" w:rsidP="00863EBF">
      <w:pPr>
        <w:pStyle w:val="FootnoteText"/>
      </w:pPr>
      <w:r>
        <w:rPr>
          <w:rStyle w:val="FootnoteReference"/>
        </w:rPr>
        <w:footnoteRef/>
      </w:r>
      <w:r>
        <w:t xml:space="preserve"> </w:t>
      </w:r>
      <w:r w:rsidR="00F656D7">
        <w:tab/>
      </w:r>
      <w:r w:rsidRPr="00386C93">
        <w:t>This does not include undocumented time for pre</w:t>
      </w:r>
      <w:r w:rsidR="00692B83">
        <w:t>-</w:t>
      </w:r>
      <w:r w:rsidRPr="00386C93">
        <w:t>application notification and consultative activities.</w:t>
      </w:r>
    </w:p>
  </w:footnote>
  <w:footnote w:id="12">
    <w:p w14:paraId="30073499" w14:textId="3E7092A5" w:rsidR="0053245D" w:rsidRPr="0053245D" w:rsidRDefault="0053245D" w:rsidP="00343B34">
      <w:pPr>
        <w:pStyle w:val="BodyText"/>
        <w:ind w:left="284" w:hanging="284"/>
        <w:rPr>
          <w:lang w:val="mi-NZ"/>
        </w:rPr>
      </w:pPr>
      <w:r>
        <w:rPr>
          <w:rStyle w:val="FootnoteReference"/>
        </w:rPr>
        <w:footnoteRef/>
      </w:r>
      <w:r>
        <w:t xml:space="preserve"> </w:t>
      </w:r>
      <w:r w:rsidR="00BE7AB1">
        <w:tab/>
      </w:r>
      <w:hyperlink r:id="rId1" w:history="1">
        <w:r w:rsidR="00BE7AB1" w:rsidRPr="00343B34">
          <w:rPr>
            <w:rStyle w:val="Hyperlink"/>
            <w:sz w:val="19"/>
            <w:szCs w:val="19"/>
          </w:rPr>
          <w:t>Simpson Grierson - Fast-track enters overdrive: A quick guide to the Fast-track Approvals Amendment Bill</w:t>
        </w:r>
      </w:hyperlink>
      <w:r w:rsidR="00343B34">
        <w:rPr>
          <w:sz w:val="19"/>
          <w:szCs w:val="19"/>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95E7AF" w14:textId="46EF9C15" w:rsidR="00BC173E" w:rsidRDefault="00BC173E">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55A5B8" w14:textId="5768F3C4" w:rsidR="00DE7BF8" w:rsidRPr="00DE7BF8" w:rsidRDefault="00DE7BF8" w:rsidP="009F1D7F">
    <w:pPr>
      <w:pStyle w:val="Header"/>
      <w:jc w:val="left"/>
      <w:rPr>
        <w:rFonts w:ascii="Calibri" w:hAnsi="Calibri"/>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8400B5" w14:textId="317F112D" w:rsidR="00BC173E" w:rsidRDefault="00BC173E">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C48DB1" w14:textId="3FEF059C" w:rsidR="00E5210B" w:rsidRDefault="00E5210B" w:rsidP="0036151C"/>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278579" w14:textId="071A9821" w:rsidR="00E5210B" w:rsidRDefault="00E5210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907348"/>
    <w:multiLevelType w:val="multilevel"/>
    <w:tmpl w:val="33A22176"/>
    <w:lvl w:ilvl="0">
      <w:start w:val="1"/>
      <w:numFmt w:val="bullet"/>
      <w:lvlText w:val=""/>
      <w:lvlJc w:val="left"/>
      <w:pPr>
        <w:tabs>
          <w:tab w:val="num" w:pos="397"/>
        </w:tabs>
        <w:ind w:left="397" w:hanging="397"/>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 w15:restartNumberingAfterBreak="0">
    <w:nsid w:val="0AA937C0"/>
    <w:multiLevelType w:val="hybridMultilevel"/>
    <w:tmpl w:val="6B0C318C"/>
    <w:lvl w:ilvl="0" w:tplc="1409000F">
      <w:start w:val="1"/>
      <w:numFmt w:val="decimal"/>
      <w:lvlText w:val="%1."/>
      <w:lvlJc w:val="left"/>
      <w:pPr>
        <w:ind w:left="720" w:hanging="360"/>
      </w:pPr>
    </w:lvl>
    <w:lvl w:ilvl="1" w:tplc="32CAB862">
      <w:start w:val="1"/>
      <w:numFmt w:val="lowerLetter"/>
      <w:lvlText w:val="%2."/>
      <w:lvlJc w:val="left"/>
      <w:pPr>
        <w:ind w:left="1440" w:hanging="360"/>
      </w:pPr>
    </w:lvl>
    <w:lvl w:ilvl="2" w:tplc="1409001B">
      <w:start w:val="1"/>
      <w:numFmt w:val="decimal"/>
      <w:lvlText w:val="%3."/>
      <w:lvlJc w:val="left"/>
      <w:pPr>
        <w:tabs>
          <w:tab w:val="num" w:pos="2160"/>
        </w:tabs>
        <w:ind w:left="2160" w:hanging="360"/>
      </w:pPr>
    </w:lvl>
    <w:lvl w:ilvl="3" w:tplc="1409000F">
      <w:start w:val="1"/>
      <w:numFmt w:val="decimal"/>
      <w:lvlText w:val="%4."/>
      <w:lvlJc w:val="left"/>
      <w:pPr>
        <w:tabs>
          <w:tab w:val="num" w:pos="2880"/>
        </w:tabs>
        <w:ind w:left="2880" w:hanging="360"/>
      </w:pPr>
    </w:lvl>
    <w:lvl w:ilvl="4" w:tplc="14090019">
      <w:start w:val="1"/>
      <w:numFmt w:val="decimal"/>
      <w:lvlText w:val="%5."/>
      <w:lvlJc w:val="left"/>
      <w:pPr>
        <w:tabs>
          <w:tab w:val="num" w:pos="3600"/>
        </w:tabs>
        <w:ind w:left="3600" w:hanging="360"/>
      </w:pPr>
    </w:lvl>
    <w:lvl w:ilvl="5" w:tplc="1409001B">
      <w:start w:val="1"/>
      <w:numFmt w:val="decimal"/>
      <w:lvlText w:val="%6."/>
      <w:lvlJc w:val="left"/>
      <w:pPr>
        <w:tabs>
          <w:tab w:val="num" w:pos="4320"/>
        </w:tabs>
        <w:ind w:left="4320" w:hanging="360"/>
      </w:pPr>
    </w:lvl>
    <w:lvl w:ilvl="6" w:tplc="1409000F">
      <w:start w:val="1"/>
      <w:numFmt w:val="decimal"/>
      <w:lvlText w:val="%7."/>
      <w:lvlJc w:val="left"/>
      <w:pPr>
        <w:tabs>
          <w:tab w:val="num" w:pos="5040"/>
        </w:tabs>
        <w:ind w:left="5040" w:hanging="360"/>
      </w:pPr>
    </w:lvl>
    <w:lvl w:ilvl="7" w:tplc="14090019">
      <w:start w:val="1"/>
      <w:numFmt w:val="decimal"/>
      <w:lvlText w:val="%8."/>
      <w:lvlJc w:val="left"/>
      <w:pPr>
        <w:tabs>
          <w:tab w:val="num" w:pos="5760"/>
        </w:tabs>
        <w:ind w:left="5760" w:hanging="360"/>
      </w:pPr>
    </w:lvl>
    <w:lvl w:ilvl="8" w:tplc="1409001B">
      <w:start w:val="1"/>
      <w:numFmt w:val="decimal"/>
      <w:lvlText w:val="%9."/>
      <w:lvlJc w:val="left"/>
      <w:pPr>
        <w:tabs>
          <w:tab w:val="num" w:pos="6480"/>
        </w:tabs>
        <w:ind w:left="6480" w:hanging="360"/>
      </w:pPr>
    </w:lvl>
  </w:abstractNum>
  <w:abstractNum w:abstractNumId="2" w15:restartNumberingAfterBreak="0">
    <w:nsid w:val="0B0F5F0E"/>
    <w:multiLevelType w:val="multilevel"/>
    <w:tmpl w:val="6D4C952A"/>
    <w:lvl w:ilvl="0">
      <w:start w:val="1"/>
      <w:numFmt w:val="bullet"/>
      <w:lvlText w:val=""/>
      <w:lvlJc w:val="left"/>
      <w:pPr>
        <w:ind w:left="680" w:hanging="396"/>
      </w:pPr>
      <w:rPr>
        <w:rFonts w:ascii="Symbol" w:hAnsi="Symbol" w:hint="default"/>
        <w:color w:val="0F7B7D"/>
        <w:sz w:val="20"/>
        <w:szCs w:val="20"/>
      </w:rPr>
    </w:lvl>
    <w:lvl w:ilvl="1">
      <w:start w:val="1"/>
      <w:numFmt w:val="bullet"/>
      <w:lvlText w:val="o"/>
      <w:lvlJc w:val="left"/>
      <w:pPr>
        <w:ind w:left="1724" w:hanging="360"/>
      </w:pPr>
      <w:rPr>
        <w:rFonts w:ascii="Courier New" w:hAnsi="Courier New" w:cs="Courier New" w:hint="default"/>
      </w:rPr>
    </w:lvl>
    <w:lvl w:ilvl="2">
      <w:start w:val="1"/>
      <w:numFmt w:val="bullet"/>
      <w:lvlText w:val=""/>
      <w:lvlJc w:val="left"/>
      <w:pPr>
        <w:ind w:left="2444" w:hanging="360"/>
      </w:pPr>
      <w:rPr>
        <w:rFonts w:ascii="Wingdings" w:hAnsi="Wingdings" w:hint="default"/>
      </w:rPr>
    </w:lvl>
    <w:lvl w:ilvl="3">
      <w:start w:val="1"/>
      <w:numFmt w:val="bullet"/>
      <w:lvlText w:val=""/>
      <w:lvlJc w:val="left"/>
      <w:pPr>
        <w:ind w:left="3164" w:hanging="360"/>
      </w:pPr>
      <w:rPr>
        <w:rFonts w:ascii="Symbol" w:hAnsi="Symbol" w:hint="default"/>
      </w:rPr>
    </w:lvl>
    <w:lvl w:ilvl="4">
      <w:start w:val="1"/>
      <w:numFmt w:val="bullet"/>
      <w:lvlText w:val="o"/>
      <w:lvlJc w:val="left"/>
      <w:pPr>
        <w:ind w:left="3884" w:hanging="360"/>
      </w:pPr>
      <w:rPr>
        <w:rFonts w:ascii="Courier New" w:hAnsi="Courier New" w:cs="Courier New" w:hint="default"/>
      </w:rPr>
    </w:lvl>
    <w:lvl w:ilvl="5">
      <w:start w:val="1"/>
      <w:numFmt w:val="bullet"/>
      <w:lvlText w:val=""/>
      <w:lvlJc w:val="left"/>
      <w:pPr>
        <w:ind w:left="4604" w:hanging="360"/>
      </w:pPr>
      <w:rPr>
        <w:rFonts w:ascii="Wingdings" w:hAnsi="Wingdings" w:hint="default"/>
      </w:rPr>
    </w:lvl>
    <w:lvl w:ilvl="6">
      <w:start w:val="1"/>
      <w:numFmt w:val="bullet"/>
      <w:lvlText w:val=""/>
      <w:lvlJc w:val="left"/>
      <w:pPr>
        <w:ind w:left="5324" w:hanging="360"/>
      </w:pPr>
      <w:rPr>
        <w:rFonts w:ascii="Symbol" w:hAnsi="Symbol" w:hint="default"/>
      </w:rPr>
    </w:lvl>
    <w:lvl w:ilvl="7">
      <w:start w:val="1"/>
      <w:numFmt w:val="bullet"/>
      <w:lvlText w:val="o"/>
      <w:lvlJc w:val="left"/>
      <w:pPr>
        <w:ind w:left="6044" w:hanging="360"/>
      </w:pPr>
      <w:rPr>
        <w:rFonts w:ascii="Courier New" w:hAnsi="Courier New" w:cs="Courier New" w:hint="default"/>
      </w:rPr>
    </w:lvl>
    <w:lvl w:ilvl="8">
      <w:start w:val="1"/>
      <w:numFmt w:val="bullet"/>
      <w:lvlText w:val=""/>
      <w:lvlJc w:val="left"/>
      <w:pPr>
        <w:ind w:left="6764" w:hanging="360"/>
      </w:pPr>
      <w:rPr>
        <w:rFonts w:ascii="Wingdings" w:hAnsi="Wingdings" w:hint="default"/>
      </w:rPr>
    </w:lvl>
  </w:abstractNum>
  <w:abstractNum w:abstractNumId="3" w15:restartNumberingAfterBreak="0">
    <w:nsid w:val="0B3C385C"/>
    <w:multiLevelType w:val="multilevel"/>
    <w:tmpl w:val="E08263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11757409"/>
    <w:multiLevelType w:val="hybridMultilevel"/>
    <w:tmpl w:val="9296EFD4"/>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5" w15:restartNumberingAfterBreak="0">
    <w:nsid w:val="16FD0FB2"/>
    <w:multiLevelType w:val="multilevel"/>
    <w:tmpl w:val="872C40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1CC2683A"/>
    <w:multiLevelType w:val="singleLevel"/>
    <w:tmpl w:val="14090001"/>
    <w:lvl w:ilvl="0">
      <w:start w:val="1"/>
      <w:numFmt w:val="bullet"/>
      <w:lvlText w:val=""/>
      <w:lvlJc w:val="left"/>
      <w:pPr>
        <w:tabs>
          <w:tab w:val="num" w:pos="397"/>
        </w:tabs>
        <w:ind w:left="0" w:firstLine="0"/>
      </w:pPr>
      <w:rPr>
        <w:rFonts w:ascii="Symbol" w:hAnsi="Symbol" w:hint="default"/>
      </w:rPr>
    </w:lvl>
  </w:abstractNum>
  <w:abstractNum w:abstractNumId="7" w15:restartNumberingAfterBreak="0">
    <w:nsid w:val="20115441"/>
    <w:multiLevelType w:val="multilevel"/>
    <w:tmpl w:val="45DECC76"/>
    <w:lvl w:ilvl="0">
      <w:start w:val="1"/>
      <w:numFmt w:val="decimal"/>
      <w:lvlText w:val="%1."/>
      <w:lvlJc w:val="left"/>
      <w:pPr>
        <w:ind w:left="0" w:firstLine="397"/>
      </w:pPr>
      <w:rPr>
        <w:rFonts w:ascii="Calibri" w:hAnsi="Calibri" w:cs="Arial" w:hint="default"/>
        <w:b w:val="0"/>
        <w:i w:val="0"/>
        <w:sz w:val="22"/>
        <w:szCs w:val="22"/>
      </w:rPr>
    </w:lvl>
    <w:lvl w:ilvl="1">
      <w:start w:val="1"/>
      <w:numFmt w:val="lowerLetter"/>
      <w:lvlText w:val="%2."/>
      <w:lvlJc w:val="left"/>
      <w:pPr>
        <w:ind w:left="397" w:firstLine="397"/>
      </w:pPr>
      <w:rPr>
        <w:rFonts w:hint="default"/>
      </w:rPr>
    </w:lvl>
    <w:lvl w:ilvl="2">
      <w:start w:val="1"/>
      <w:numFmt w:val="lowerRoman"/>
      <w:lvlText w:val="%3."/>
      <w:lvlJc w:val="right"/>
      <w:pPr>
        <w:ind w:left="794" w:firstLine="397"/>
      </w:pPr>
      <w:rPr>
        <w:rFonts w:hint="default"/>
      </w:rPr>
    </w:lvl>
    <w:lvl w:ilvl="3">
      <w:start w:val="1"/>
      <w:numFmt w:val="decimal"/>
      <w:lvlText w:val="%4."/>
      <w:lvlJc w:val="left"/>
      <w:pPr>
        <w:ind w:left="1191" w:firstLine="397"/>
      </w:pPr>
      <w:rPr>
        <w:rFonts w:hint="default"/>
      </w:rPr>
    </w:lvl>
    <w:lvl w:ilvl="4">
      <w:start w:val="1"/>
      <w:numFmt w:val="lowerLetter"/>
      <w:lvlText w:val="%5."/>
      <w:lvlJc w:val="left"/>
      <w:pPr>
        <w:ind w:left="1588" w:firstLine="397"/>
      </w:pPr>
      <w:rPr>
        <w:rFonts w:hint="default"/>
      </w:rPr>
    </w:lvl>
    <w:lvl w:ilvl="5">
      <w:start w:val="1"/>
      <w:numFmt w:val="lowerRoman"/>
      <w:lvlText w:val="%6."/>
      <w:lvlJc w:val="right"/>
      <w:pPr>
        <w:ind w:left="1985" w:firstLine="397"/>
      </w:pPr>
      <w:rPr>
        <w:rFonts w:hint="default"/>
      </w:rPr>
    </w:lvl>
    <w:lvl w:ilvl="6">
      <w:start w:val="1"/>
      <w:numFmt w:val="decimal"/>
      <w:lvlText w:val="%7."/>
      <w:lvlJc w:val="left"/>
      <w:pPr>
        <w:ind w:left="2382" w:firstLine="397"/>
      </w:pPr>
      <w:rPr>
        <w:rFonts w:hint="default"/>
      </w:rPr>
    </w:lvl>
    <w:lvl w:ilvl="7">
      <w:start w:val="1"/>
      <w:numFmt w:val="lowerLetter"/>
      <w:lvlText w:val="%8."/>
      <w:lvlJc w:val="left"/>
      <w:pPr>
        <w:ind w:left="2779" w:firstLine="397"/>
      </w:pPr>
      <w:rPr>
        <w:rFonts w:hint="default"/>
      </w:rPr>
    </w:lvl>
    <w:lvl w:ilvl="8">
      <w:start w:val="1"/>
      <w:numFmt w:val="lowerRoman"/>
      <w:lvlText w:val="%9."/>
      <w:lvlJc w:val="right"/>
      <w:pPr>
        <w:ind w:left="3176" w:firstLine="397"/>
      </w:pPr>
      <w:rPr>
        <w:rFonts w:hint="default"/>
      </w:rPr>
    </w:lvl>
  </w:abstractNum>
  <w:abstractNum w:abstractNumId="8" w15:restartNumberingAfterBreak="0">
    <w:nsid w:val="204F1D2E"/>
    <w:multiLevelType w:val="multilevel"/>
    <w:tmpl w:val="7CB0E0AA"/>
    <w:lvl w:ilvl="0">
      <w:start w:val="1"/>
      <w:numFmt w:val="bullet"/>
      <w:pStyle w:val="Boxsub-bullet"/>
      <w:lvlText w:val="‒"/>
      <w:lvlJc w:val="left"/>
      <w:pPr>
        <w:ind w:left="1077" w:hanging="397"/>
      </w:pPr>
    </w:lvl>
    <w:lvl w:ilvl="1">
      <w:start w:val="1"/>
      <w:numFmt w:val="bullet"/>
      <w:lvlText w:val="o"/>
      <w:lvlJc w:val="left"/>
      <w:pPr>
        <w:ind w:left="1724" w:hanging="360"/>
      </w:pPr>
      <w:rPr>
        <w:rFonts w:ascii="Courier New" w:hAnsi="Courier New" w:cs="Courier New" w:hint="default"/>
      </w:rPr>
    </w:lvl>
    <w:lvl w:ilvl="2">
      <w:start w:val="1"/>
      <w:numFmt w:val="bullet"/>
      <w:lvlText w:val=""/>
      <w:lvlJc w:val="left"/>
      <w:pPr>
        <w:ind w:left="2444" w:hanging="360"/>
      </w:pPr>
      <w:rPr>
        <w:rFonts w:ascii="Wingdings" w:hAnsi="Wingdings" w:hint="default"/>
      </w:rPr>
    </w:lvl>
    <w:lvl w:ilvl="3">
      <w:start w:val="1"/>
      <w:numFmt w:val="bullet"/>
      <w:lvlText w:val=""/>
      <w:lvlJc w:val="left"/>
      <w:pPr>
        <w:ind w:left="3164" w:hanging="360"/>
      </w:pPr>
      <w:rPr>
        <w:rFonts w:ascii="Symbol" w:hAnsi="Symbol" w:hint="default"/>
      </w:rPr>
    </w:lvl>
    <w:lvl w:ilvl="4">
      <w:start w:val="1"/>
      <w:numFmt w:val="bullet"/>
      <w:lvlText w:val="o"/>
      <w:lvlJc w:val="left"/>
      <w:pPr>
        <w:ind w:left="3884" w:hanging="360"/>
      </w:pPr>
      <w:rPr>
        <w:rFonts w:ascii="Courier New" w:hAnsi="Courier New" w:cs="Courier New" w:hint="default"/>
      </w:rPr>
    </w:lvl>
    <w:lvl w:ilvl="5">
      <w:start w:val="1"/>
      <w:numFmt w:val="bullet"/>
      <w:lvlText w:val=""/>
      <w:lvlJc w:val="left"/>
      <w:pPr>
        <w:ind w:left="4604" w:hanging="360"/>
      </w:pPr>
      <w:rPr>
        <w:rFonts w:ascii="Wingdings" w:hAnsi="Wingdings" w:hint="default"/>
      </w:rPr>
    </w:lvl>
    <w:lvl w:ilvl="6">
      <w:start w:val="1"/>
      <w:numFmt w:val="bullet"/>
      <w:lvlText w:val=""/>
      <w:lvlJc w:val="left"/>
      <w:pPr>
        <w:ind w:left="5324" w:hanging="360"/>
      </w:pPr>
      <w:rPr>
        <w:rFonts w:ascii="Symbol" w:hAnsi="Symbol" w:hint="default"/>
      </w:rPr>
    </w:lvl>
    <w:lvl w:ilvl="7">
      <w:start w:val="1"/>
      <w:numFmt w:val="bullet"/>
      <w:lvlText w:val="o"/>
      <w:lvlJc w:val="left"/>
      <w:pPr>
        <w:ind w:left="6044" w:hanging="360"/>
      </w:pPr>
      <w:rPr>
        <w:rFonts w:ascii="Courier New" w:hAnsi="Courier New" w:cs="Courier New" w:hint="default"/>
      </w:rPr>
    </w:lvl>
    <w:lvl w:ilvl="8">
      <w:start w:val="1"/>
      <w:numFmt w:val="bullet"/>
      <w:lvlText w:val=""/>
      <w:lvlJc w:val="left"/>
      <w:pPr>
        <w:ind w:left="6764" w:hanging="360"/>
      </w:pPr>
      <w:rPr>
        <w:rFonts w:ascii="Wingdings" w:hAnsi="Wingdings" w:hint="default"/>
      </w:rPr>
    </w:lvl>
  </w:abstractNum>
  <w:abstractNum w:abstractNumId="9" w15:restartNumberingAfterBreak="0">
    <w:nsid w:val="208C5CF5"/>
    <w:multiLevelType w:val="multilevel"/>
    <w:tmpl w:val="D076DAB2"/>
    <w:lvl w:ilvl="0">
      <w:start w:val="1"/>
      <w:numFmt w:val="lowerLetter"/>
      <w:pStyle w:val="Sub-lista"/>
      <w:lvlText w:val="(%1)"/>
      <w:lvlJc w:val="left"/>
      <w:pPr>
        <w:ind w:left="794" w:hanging="397"/>
      </w:pPr>
      <w:rPr>
        <w:rFonts w:ascii="Calibri" w:hAnsi="Calibri" w:hint="default"/>
        <w:b w:val="0"/>
        <w:i w:val="0"/>
        <w:sz w:val="22"/>
        <w:szCs w:val="22"/>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0" w15:restartNumberingAfterBreak="0">
    <w:nsid w:val="26B41433"/>
    <w:multiLevelType w:val="multilevel"/>
    <w:tmpl w:val="33A22176"/>
    <w:lvl w:ilvl="0">
      <w:start w:val="1"/>
      <w:numFmt w:val="bullet"/>
      <w:lvlText w:val=""/>
      <w:lvlJc w:val="left"/>
      <w:pPr>
        <w:tabs>
          <w:tab w:val="num" w:pos="397"/>
        </w:tabs>
        <w:ind w:left="397" w:hanging="397"/>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26DA454E"/>
    <w:multiLevelType w:val="multilevel"/>
    <w:tmpl w:val="8F2AD7BA"/>
    <w:styleLink w:val="Style3"/>
    <w:lvl w:ilvl="0">
      <w:start w:val="1"/>
      <w:numFmt w:val="bullet"/>
      <w:lvlText w:val=""/>
      <w:lvlJc w:val="left"/>
      <w:pPr>
        <w:tabs>
          <w:tab w:val="num" w:pos="567"/>
        </w:tabs>
        <w:ind w:left="397" w:hanging="397"/>
      </w:pPr>
      <w:rPr>
        <w:rFonts w:ascii="Symbol" w:hAnsi="Symbol" w:hint="default"/>
        <w:color w:val="auto"/>
        <w:sz w:val="18"/>
        <w:szCs w:val="20"/>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2" w15:restartNumberingAfterBreak="0">
    <w:nsid w:val="29E02047"/>
    <w:multiLevelType w:val="multilevel"/>
    <w:tmpl w:val="33A22176"/>
    <w:lvl w:ilvl="0">
      <w:start w:val="1"/>
      <w:numFmt w:val="bullet"/>
      <w:lvlText w:val=""/>
      <w:lvlJc w:val="left"/>
      <w:pPr>
        <w:tabs>
          <w:tab w:val="num" w:pos="397"/>
        </w:tabs>
        <w:ind w:left="397" w:hanging="397"/>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3" w15:restartNumberingAfterBreak="0">
    <w:nsid w:val="2D1A6BE2"/>
    <w:multiLevelType w:val="multilevel"/>
    <w:tmpl w:val="20FCAAE4"/>
    <w:lvl w:ilvl="0">
      <w:start w:val="1"/>
      <w:numFmt w:val="decimal"/>
      <w:pStyle w:val="Numberedparagraph"/>
      <w:lvlText w:val="%1."/>
      <w:lvlJc w:val="left"/>
      <w:pPr>
        <w:ind w:left="397" w:hanging="397"/>
      </w:pPr>
      <w:rPr>
        <w:rFonts w:ascii="Calibri" w:hAnsi="Calibri" w:cs="Arial" w:hint="default"/>
        <w:b w:val="0"/>
        <w:i w:val="0"/>
        <w:sz w:val="22"/>
        <w:szCs w:val="22"/>
      </w:rPr>
    </w:lvl>
    <w:lvl w:ilvl="1">
      <w:start w:val="1"/>
      <w:numFmt w:val="lowerLetter"/>
      <w:lvlText w:val="%2."/>
      <w:lvlJc w:val="left"/>
      <w:pPr>
        <w:ind w:left="397" w:firstLine="397"/>
      </w:pPr>
      <w:rPr>
        <w:rFonts w:hint="default"/>
      </w:rPr>
    </w:lvl>
    <w:lvl w:ilvl="2">
      <w:start w:val="1"/>
      <w:numFmt w:val="lowerRoman"/>
      <w:lvlText w:val="%3."/>
      <w:lvlJc w:val="right"/>
      <w:pPr>
        <w:ind w:left="794" w:firstLine="397"/>
      </w:pPr>
      <w:rPr>
        <w:rFonts w:hint="default"/>
      </w:rPr>
    </w:lvl>
    <w:lvl w:ilvl="3">
      <w:start w:val="1"/>
      <w:numFmt w:val="decimal"/>
      <w:lvlText w:val="%4."/>
      <w:lvlJc w:val="left"/>
      <w:pPr>
        <w:ind w:left="1191" w:firstLine="397"/>
      </w:pPr>
      <w:rPr>
        <w:rFonts w:hint="default"/>
      </w:rPr>
    </w:lvl>
    <w:lvl w:ilvl="4">
      <w:start w:val="1"/>
      <w:numFmt w:val="lowerLetter"/>
      <w:lvlText w:val="%5."/>
      <w:lvlJc w:val="left"/>
      <w:pPr>
        <w:ind w:left="1588" w:firstLine="397"/>
      </w:pPr>
      <w:rPr>
        <w:rFonts w:hint="default"/>
      </w:rPr>
    </w:lvl>
    <w:lvl w:ilvl="5">
      <w:start w:val="1"/>
      <w:numFmt w:val="lowerRoman"/>
      <w:lvlText w:val="%6."/>
      <w:lvlJc w:val="right"/>
      <w:pPr>
        <w:ind w:left="1985" w:firstLine="397"/>
      </w:pPr>
      <w:rPr>
        <w:rFonts w:hint="default"/>
      </w:rPr>
    </w:lvl>
    <w:lvl w:ilvl="6">
      <w:start w:val="1"/>
      <w:numFmt w:val="decimal"/>
      <w:lvlText w:val="%7."/>
      <w:lvlJc w:val="left"/>
      <w:pPr>
        <w:ind w:left="2382" w:firstLine="397"/>
      </w:pPr>
      <w:rPr>
        <w:rFonts w:hint="default"/>
      </w:rPr>
    </w:lvl>
    <w:lvl w:ilvl="7">
      <w:start w:val="1"/>
      <w:numFmt w:val="lowerLetter"/>
      <w:lvlText w:val="%8."/>
      <w:lvlJc w:val="left"/>
      <w:pPr>
        <w:ind w:left="2779" w:firstLine="397"/>
      </w:pPr>
      <w:rPr>
        <w:rFonts w:hint="default"/>
      </w:rPr>
    </w:lvl>
    <w:lvl w:ilvl="8">
      <w:start w:val="1"/>
      <w:numFmt w:val="lowerRoman"/>
      <w:lvlText w:val="%9."/>
      <w:lvlJc w:val="right"/>
      <w:pPr>
        <w:ind w:left="3176" w:firstLine="397"/>
      </w:pPr>
      <w:rPr>
        <w:rFonts w:hint="default"/>
      </w:rPr>
    </w:lvl>
  </w:abstractNum>
  <w:abstractNum w:abstractNumId="14" w15:restartNumberingAfterBreak="0">
    <w:nsid w:val="2E6F201E"/>
    <w:multiLevelType w:val="multilevel"/>
    <w:tmpl w:val="C7440BB4"/>
    <w:numStyleLink w:val="Style2"/>
  </w:abstractNum>
  <w:abstractNum w:abstractNumId="15" w15:restartNumberingAfterBreak="0">
    <w:nsid w:val="30975AB5"/>
    <w:multiLevelType w:val="hybridMultilevel"/>
    <w:tmpl w:val="29E824E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6" w15:restartNumberingAfterBreak="0">
    <w:nsid w:val="32C14B48"/>
    <w:multiLevelType w:val="multilevel"/>
    <w:tmpl w:val="4C18AA5C"/>
    <w:lvl w:ilvl="0">
      <w:start w:val="1"/>
      <w:numFmt w:val="decimal"/>
      <w:lvlRestart w:val="0"/>
      <w:lvlText w:val="%1"/>
      <w:lvlJc w:val="left"/>
      <w:pPr>
        <w:tabs>
          <w:tab w:val="num" w:pos="851"/>
        </w:tabs>
        <w:ind w:left="851" w:hanging="851"/>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lvlText w:val="%1.%2.%3.%4"/>
      <w:lvlJc w:val="left"/>
      <w:pPr>
        <w:tabs>
          <w:tab w:val="num" w:pos="3130"/>
        </w:tabs>
        <w:ind w:left="3130" w:hanging="862"/>
      </w:pPr>
      <w:rPr>
        <w:rFonts w:hint="default"/>
      </w:rPr>
    </w:lvl>
    <w:lvl w:ilvl="4">
      <w:start w:val="1"/>
      <w:numFmt w:val="decimal"/>
      <w:lvlText w:val="%1.%2.%3.%4.%5"/>
      <w:lvlJc w:val="left"/>
      <w:pPr>
        <w:tabs>
          <w:tab w:val="num" w:pos="3277"/>
        </w:tabs>
        <w:ind w:left="3277" w:hanging="1009"/>
      </w:pPr>
      <w:rPr>
        <w:rFonts w:hint="default"/>
      </w:rPr>
    </w:lvl>
    <w:lvl w:ilvl="5">
      <w:start w:val="1"/>
      <w:numFmt w:val="decimal"/>
      <w:pStyle w:val="Heading6"/>
      <w:lvlText w:val="%1.%2.%3.%4.%5.%6"/>
      <w:lvlJc w:val="left"/>
      <w:pPr>
        <w:tabs>
          <w:tab w:val="num" w:pos="3419"/>
        </w:tabs>
        <w:ind w:left="3419" w:hanging="1151"/>
      </w:pPr>
      <w:rPr>
        <w:rFonts w:hint="default"/>
      </w:rPr>
    </w:lvl>
    <w:lvl w:ilvl="6">
      <w:start w:val="1"/>
      <w:numFmt w:val="decimal"/>
      <w:pStyle w:val="Heading7"/>
      <w:lvlText w:val="%1.%2.%3.%4.%5.%6.%7"/>
      <w:lvlJc w:val="left"/>
      <w:pPr>
        <w:tabs>
          <w:tab w:val="num" w:pos="3566"/>
        </w:tabs>
        <w:ind w:left="3566" w:hanging="1298"/>
      </w:pPr>
      <w:rPr>
        <w:rFonts w:hint="default"/>
      </w:rPr>
    </w:lvl>
    <w:lvl w:ilvl="7">
      <w:start w:val="1"/>
      <w:numFmt w:val="decimal"/>
      <w:pStyle w:val="Heading8"/>
      <w:lvlText w:val="%1.%2.%3.%4.%5.%6.%7.%8"/>
      <w:lvlJc w:val="left"/>
      <w:pPr>
        <w:tabs>
          <w:tab w:val="num" w:pos="3708"/>
        </w:tabs>
        <w:ind w:left="3708" w:hanging="1440"/>
      </w:pPr>
      <w:rPr>
        <w:rFonts w:hint="default"/>
      </w:rPr>
    </w:lvl>
    <w:lvl w:ilvl="8">
      <w:start w:val="1"/>
      <w:numFmt w:val="decimal"/>
      <w:pStyle w:val="Heading9"/>
      <w:lvlText w:val="%1.%2.%3.%4.%5.%6.%7.%8.%9"/>
      <w:lvlJc w:val="left"/>
      <w:pPr>
        <w:tabs>
          <w:tab w:val="num" w:pos="3850"/>
        </w:tabs>
        <w:ind w:left="3850" w:hanging="1582"/>
      </w:pPr>
      <w:rPr>
        <w:rFonts w:hint="default"/>
      </w:rPr>
    </w:lvl>
  </w:abstractNum>
  <w:abstractNum w:abstractNumId="17" w15:restartNumberingAfterBreak="0">
    <w:nsid w:val="34B129E4"/>
    <w:multiLevelType w:val="multilevel"/>
    <w:tmpl w:val="14090001"/>
    <w:lvl w:ilvl="0">
      <w:start w:val="1"/>
      <w:numFmt w:val="bullet"/>
      <w:lvlText w:val=""/>
      <w:lvlJc w:val="left"/>
      <w:pPr>
        <w:tabs>
          <w:tab w:val="num" w:pos="397"/>
        </w:tabs>
        <w:ind w:left="0" w:firstLine="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8" w15:restartNumberingAfterBreak="0">
    <w:nsid w:val="395B04BD"/>
    <w:multiLevelType w:val="multilevel"/>
    <w:tmpl w:val="DB22692C"/>
    <w:lvl w:ilvl="0">
      <w:start w:val="1"/>
      <w:numFmt w:val="bullet"/>
      <w:lvlText w:val=""/>
      <w:lvlJc w:val="left"/>
      <w:pPr>
        <w:tabs>
          <w:tab w:val="num" w:pos="567"/>
        </w:tabs>
        <w:ind w:left="397" w:hanging="397"/>
      </w:pPr>
      <w:rPr>
        <w:rFonts w:ascii="Symbol" w:hAnsi="Symbol" w:hint="default"/>
        <w:color w:val="auto"/>
        <w:sz w:val="18"/>
        <w:szCs w:val="20"/>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9" w15:restartNumberingAfterBreak="0">
    <w:nsid w:val="3C857CC9"/>
    <w:multiLevelType w:val="multilevel"/>
    <w:tmpl w:val="33A22176"/>
    <w:lvl w:ilvl="0">
      <w:start w:val="1"/>
      <w:numFmt w:val="bullet"/>
      <w:lvlText w:val=""/>
      <w:lvlJc w:val="left"/>
      <w:pPr>
        <w:tabs>
          <w:tab w:val="num" w:pos="397"/>
        </w:tabs>
        <w:ind w:left="397" w:hanging="397"/>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0" w15:restartNumberingAfterBreak="0">
    <w:nsid w:val="3D465A16"/>
    <w:multiLevelType w:val="multilevel"/>
    <w:tmpl w:val="7CBA8A44"/>
    <w:lvl w:ilvl="0">
      <w:start w:val="1"/>
      <w:numFmt w:val="bullet"/>
      <w:pStyle w:val="Bullet"/>
      <w:lvlText w:val=""/>
      <w:lvlJc w:val="left"/>
      <w:pPr>
        <w:tabs>
          <w:tab w:val="num" w:pos="397"/>
        </w:tabs>
        <w:ind w:left="397" w:hanging="397"/>
      </w:pPr>
      <w:rPr>
        <w:rFonts w:ascii="Symbol" w:hAnsi="Symbol" w:hint="default"/>
        <w:color w:val="auto"/>
        <w:sz w:val="18"/>
        <w:szCs w:val="20"/>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1" w15:restartNumberingAfterBreak="0">
    <w:nsid w:val="40FC3300"/>
    <w:multiLevelType w:val="multilevel"/>
    <w:tmpl w:val="83C243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427701FB"/>
    <w:multiLevelType w:val="hybridMultilevel"/>
    <w:tmpl w:val="0BA89340"/>
    <w:lvl w:ilvl="0" w:tplc="C04A679E">
      <w:start w:val="1"/>
      <w:numFmt w:val="bullet"/>
      <w:pStyle w:val="Bullet-dash"/>
      <w:lvlText w:val=""/>
      <w:lvlJc w:val="left"/>
      <w:pPr>
        <w:tabs>
          <w:tab w:val="num" w:pos="397"/>
        </w:tabs>
        <w:ind w:left="397" w:firstLine="0"/>
      </w:pPr>
      <w:rPr>
        <w:rFonts w:ascii="Symbol" w:hAnsi="Symbol" w:hint="default"/>
      </w:rPr>
    </w:lvl>
    <w:lvl w:ilvl="1" w:tplc="14090003">
      <w:start w:val="1"/>
      <w:numFmt w:val="bullet"/>
      <w:lvlText w:val="o"/>
      <w:lvlJc w:val="left"/>
      <w:pPr>
        <w:tabs>
          <w:tab w:val="num" w:pos="1440"/>
        </w:tabs>
        <w:ind w:left="1440" w:hanging="360"/>
      </w:pPr>
      <w:rPr>
        <w:rFonts w:ascii="Courier New" w:hAnsi="Courier New" w:cs="Courier New" w:hint="default"/>
      </w:rPr>
    </w:lvl>
    <w:lvl w:ilvl="2" w:tplc="14090005" w:tentative="1">
      <w:start w:val="1"/>
      <w:numFmt w:val="bullet"/>
      <w:lvlText w:val=""/>
      <w:lvlJc w:val="left"/>
      <w:pPr>
        <w:tabs>
          <w:tab w:val="num" w:pos="2160"/>
        </w:tabs>
        <w:ind w:left="2160" w:hanging="360"/>
      </w:pPr>
      <w:rPr>
        <w:rFonts w:ascii="Wingdings" w:hAnsi="Wingdings" w:hint="default"/>
      </w:rPr>
    </w:lvl>
    <w:lvl w:ilvl="3" w:tplc="14090001" w:tentative="1">
      <w:start w:val="1"/>
      <w:numFmt w:val="bullet"/>
      <w:lvlText w:val=""/>
      <w:lvlJc w:val="left"/>
      <w:pPr>
        <w:tabs>
          <w:tab w:val="num" w:pos="2880"/>
        </w:tabs>
        <w:ind w:left="2880" w:hanging="360"/>
      </w:pPr>
      <w:rPr>
        <w:rFonts w:ascii="Symbol" w:hAnsi="Symbol" w:hint="default"/>
      </w:rPr>
    </w:lvl>
    <w:lvl w:ilvl="4" w:tplc="14090003" w:tentative="1">
      <w:start w:val="1"/>
      <w:numFmt w:val="bullet"/>
      <w:lvlText w:val="o"/>
      <w:lvlJc w:val="left"/>
      <w:pPr>
        <w:tabs>
          <w:tab w:val="num" w:pos="3600"/>
        </w:tabs>
        <w:ind w:left="3600" w:hanging="360"/>
      </w:pPr>
      <w:rPr>
        <w:rFonts w:ascii="Courier New" w:hAnsi="Courier New" w:cs="Courier New" w:hint="default"/>
      </w:rPr>
    </w:lvl>
    <w:lvl w:ilvl="5" w:tplc="14090005" w:tentative="1">
      <w:start w:val="1"/>
      <w:numFmt w:val="bullet"/>
      <w:lvlText w:val=""/>
      <w:lvlJc w:val="left"/>
      <w:pPr>
        <w:tabs>
          <w:tab w:val="num" w:pos="4320"/>
        </w:tabs>
        <w:ind w:left="4320" w:hanging="360"/>
      </w:pPr>
      <w:rPr>
        <w:rFonts w:ascii="Wingdings" w:hAnsi="Wingdings" w:hint="default"/>
      </w:rPr>
    </w:lvl>
    <w:lvl w:ilvl="6" w:tplc="14090001" w:tentative="1">
      <w:start w:val="1"/>
      <w:numFmt w:val="bullet"/>
      <w:lvlText w:val=""/>
      <w:lvlJc w:val="left"/>
      <w:pPr>
        <w:tabs>
          <w:tab w:val="num" w:pos="5040"/>
        </w:tabs>
        <w:ind w:left="5040" w:hanging="360"/>
      </w:pPr>
      <w:rPr>
        <w:rFonts w:ascii="Symbol" w:hAnsi="Symbol" w:hint="default"/>
      </w:rPr>
    </w:lvl>
    <w:lvl w:ilvl="7" w:tplc="14090003" w:tentative="1">
      <w:start w:val="1"/>
      <w:numFmt w:val="bullet"/>
      <w:lvlText w:val="o"/>
      <w:lvlJc w:val="left"/>
      <w:pPr>
        <w:tabs>
          <w:tab w:val="num" w:pos="5760"/>
        </w:tabs>
        <w:ind w:left="5760" w:hanging="360"/>
      </w:pPr>
      <w:rPr>
        <w:rFonts w:ascii="Courier New" w:hAnsi="Courier New" w:cs="Courier New" w:hint="default"/>
      </w:rPr>
    </w:lvl>
    <w:lvl w:ilvl="8" w:tplc="14090005" w:tentative="1">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432C3D35"/>
    <w:multiLevelType w:val="hybridMultilevel"/>
    <w:tmpl w:val="93E6894A"/>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4" w15:restartNumberingAfterBreak="0">
    <w:nsid w:val="433207A0"/>
    <w:multiLevelType w:val="multilevel"/>
    <w:tmpl w:val="DCDEB9D0"/>
    <w:lvl w:ilvl="0">
      <w:start w:val="1"/>
      <w:numFmt w:val="bullet"/>
      <w:lvlText w:val=""/>
      <w:lvlJc w:val="left"/>
      <w:pPr>
        <w:ind w:left="397" w:hanging="397"/>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5" w15:restartNumberingAfterBreak="0">
    <w:nsid w:val="440B17DC"/>
    <w:multiLevelType w:val="hybridMultilevel"/>
    <w:tmpl w:val="7B165F02"/>
    <w:lvl w:ilvl="0" w:tplc="37E6EBC0">
      <w:start w:val="1"/>
      <w:numFmt w:val="bullet"/>
      <w:pStyle w:val="Tablebullet"/>
      <w:lvlText w:val=""/>
      <w:lvlJc w:val="left"/>
      <w:pPr>
        <w:tabs>
          <w:tab w:val="num" w:pos="284"/>
        </w:tabs>
        <w:ind w:left="284" w:hanging="284"/>
      </w:pPr>
      <w:rPr>
        <w:rFonts w:ascii="Symbol" w:hAnsi="Symbol" w:hint="default"/>
        <w:sz w:val="16"/>
        <w:szCs w:val="16"/>
      </w:rPr>
    </w:lvl>
    <w:lvl w:ilvl="1" w:tplc="14090003">
      <w:numFmt w:val="bullet"/>
      <w:lvlText w:val="-"/>
      <w:lvlJc w:val="left"/>
      <w:pPr>
        <w:ind w:left="1440" w:hanging="360"/>
      </w:pPr>
      <w:rPr>
        <w:rFonts w:ascii="Calibri" w:eastAsiaTheme="minorEastAsia" w:hAnsi="Calibri" w:cstheme="minorBidi" w:hint="default"/>
      </w:rPr>
    </w:lvl>
    <w:lvl w:ilvl="2" w:tplc="14090005" w:tentative="1">
      <w:start w:val="1"/>
      <w:numFmt w:val="bullet"/>
      <w:lvlText w:val=""/>
      <w:lvlJc w:val="left"/>
      <w:pPr>
        <w:tabs>
          <w:tab w:val="num" w:pos="2160"/>
        </w:tabs>
        <w:ind w:left="2160" w:hanging="360"/>
      </w:pPr>
      <w:rPr>
        <w:rFonts w:ascii="Wingdings" w:hAnsi="Wingdings" w:hint="default"/>
      </w:rPr>
    </w:lvl>
    <w:lvl w:ilvl="3" w:tplc="14090001" w:tentative="1">
      <w:start w:val="1"/>
      <w:numFmt w:val="bullet"/>
      <w:lvlText w:val=""/>
      <w:lvlJc w:val="left"/>
      <w:pPr>
        <w:tabs>
          <w:tab w:val="num" w:pos="2880"/>
        </w:tabs>
        <w:ind w:left="2880" w:hanging="360"/>
      </w:pPr>
      <w:rPr>
        <w:rFonts w:ascii="Symbol" w:hAnsi="Symbol" w:hint="default"/>
      </w:rPr>
    </w:lvl>
    <w:lvl w:ilvl="4" w:tplc="14090003" w:tentative="1">
      <w:start w:val="1"/>
      <w:numFmt w:val="bullet"/>
      <w:lvlText w:val="o"/>
      <w:lvlJc w:val="left"/>
      <w:pPr>
        <w:tabs>
          <w:tab w:val="num" w:pos="3600"/>
        </w:tabs>
        <w:ind w:left="3600" w:hanging="360"/>
      </w:pPr>
      <w:rPr>
        <w:rFonts w:ascii="Courier New" w:hAnsi="Courier New" w:cs="Courier New" w:hint="default"/>
      </w:rPr>
    </w:lvl>
    <w:lvl w:ilvl="5" w:tplc="14090005" w:tentative="1">
      <w:start w:val="1"/>
      <w:numFmt w:val="bullet"/>
      <w:lvlText w:val=""/>
      <w:lvlJc w:val="left"/>
      <w:pPr>
        <w:tabs>
          <w:tab w:val="num" w:pos="4320"/>
        </w:tabs>
        <w:ind w:left="4320" w:hanging="360"/>
      </w:pPr>
      <w:rPr>
        <w:rFonts w:ascii="Wingdings" w:hAnsi="Wingdings" w:hint="default"/>
      </w:rPr>
    </w:lvl>
    <w:lvl w:ilvl="6" w:tplc="14090001" w:tentative="1">
      <w:start w:val="1"/>
      <w:numFmt w:val="bullet"/>
      <w:lvlText w:val=""/>
      <w:lvlJc w:val="left"/>
      <w:pPr>
        <w:tabs>
          <w:tab w:val="num" w:pos="5040"/>
        </w:tabs>
        <w:ind w:left="5040" w:hanging="360"/>
      </w:pPr>
      <w:rPr>
        <w:rFonts w:ascii="Symbol" w:hAnsi="Symbol" w:hint="default"/>
      </w:rPr>
    </w:lvl>
    <w:lvl w:ilvl="7" w:tplc="14090003" w:tentative="1">
      <w:start w:val="1"/>
      <w:numFmt w:val="bullet"/>
      <w:lvlText w:val="o"/>
      <w:lvlJc w:val="left"/>
      <w:pPr>
        <w:tabs>
          <w:tab w:val="num" w:pos="5760"/>
        </w:tabs>
        <w:ind w:left="5760" w:hanging="360"/>
      </w:pPr>
      <w:rPr>
        <w:rFonts w:ascii="Courier New" w:hAnsi="Courier New" w:cs="Courier New" w:hint="default"/>
      </w:rPr>
    </w:lvl>
    <w:lvl w:ilvl="8" w:tplc="14090005" w:tentative="1">
      <w:start w:val="1"/>
      <w:numFmt w:val="bullet"/>
      <w:lvlText w:val=""/>
      <w:lvlJc w:val="left"/>
      <w:pPr>
        <w:tabs>
          <w:tab w:val="num" w:pos="6480"/>
        </w:tabs>
        <w:ind w:left="6480" w:hanging="360"/>
      </w:pPr>
      <w:rPr>
        <w:rFonts w:ascii="Wingdings" w:hAnsi="Wingdings" w:hint="default"/>
      </w:rPr>
    </w:lvl>
  </w:abstractNum>
  <w:abstractNum w:abstractNumId="26" w15:restartNumberingAfterBreak="0">
    <w:nsid w:val="463D6104"/>
    <w:multiLevelType w:val="multilevel"/>
    <w:tmpl w:val="F15AC15A"/>
    <w:lvl w:ilvl="0">
      <w:start w:val="1"/>
      <w:numFmt w:val="lowerRoman"/>
      <w:lvlText w:val="%1)"/>
      <w:lvlJc w:val="left"/>
      <w:pPr>
        <w:tabs>
          <w:tab w:val="num" w:pos="794"/>
        </w:tabs>
        <w:ind w:left="794" w:hanging="397"/>
      </w:pPr>
      <w:rPr>
        <w:rFonts w:ascii="Calibri" w:hAnsi="Calibri" w:cs="Arial" w:hint="default"/>
        <w:b w:val="0"/>
        <w:i w:val="0"/>
        <w:sz w:val="22"/>
        <w:szCs w:val="22"/>
      </w:rPr>
    </w:lvl>
    <w:lvl w:ilvl="1">
      <w:start w:val="1"/>
      <w:numFmt w:val="lowerLetter"/>
      <w:lvlText w:val="%2."/>
      <w:lvlJc w:val="left"/>
      <w:pPr>
        <w:tabs>
          <w:tab w:val="num" w:pos="1043"/>
        </w:tabs>
        <w:ind w:left="1043" w:hanging="360"/>
      </w:pPr>
      <w:rPr>
        <w:rFonts w:hint="default"/>
      </w:rPr>
    </w:lvl>
    <w:lvl w:ilvl="2">
      <w:start w:val="1"/>
      <w:numFmt w:val="lowerRoman"/>
      <w:lvlText w:val="%3."/>
      <w:lvlJc w:val="right"/>
      <w:pPr>
        <w:tabs>
          <w:tab w:val="num" w:pos="1763"/>
        </w:tabs>
        <w:ind w:left="1763" w:hanging="180"/>
      </w:pPr>
      <w:rPr>
        <w:rFonts w:hint="default"/>
      </w:rPr>
    </w:lvl>
    <w:lvl w:ilvl="3">
      <w:start w:val="1"/>
      <w:numFmt w:val="decimal"/>
      <w:lvlText w:val="%4."/>
      <w:lvlJc w:val="left"/>
      <w:pPr>
        <w:tabs>
          <w:tab w:val="num" w:pos="2483"/>
        </w:tabs>
        <w:ind w:left="2483" w:hanging="360"/>
      </w:pPr>
      <w:rPr>
        <w:rFonts w:hint="default"/>
      </w:rPr>
    </w:lvl>
    <w:lvl w:ilvl="4">
      <w:start w:val="1"/>
      <w:numFmt w:val="lowerLetter"/>
      <w:lvlText w:val="%5."/>
      <w:lvlJc w:val="left"/>
      <w:pPr>
        <w:tabs>
          <w:tab w:val="num" w:pos="3203"/>
        </w:tabs>
        <w:ind w:left="3203" w:hanging="360"/>
      </w:pPr>
      <w:rPr>
        <w:rFonts w:hint="default"/>
      </w:rPr>
    </w:lvl>
    <w:lvl w:ilvl="5">
      <w:start w:val="1"/>
      <w:numFmt w:val="lowerRoman"/>
      <w:lvlText w:val="%6."/>
      <w:lvlJc w:val="right"/>
      <w:pPr>
        <w:tabs>
          <w:tab w:val="num" w:pos="3923"/>
        </w:tabs>
        <w:ind w:left="3923" w:hanging="180"/>
      </w:pPr>
      <w:rPr>
        <w:rFonts w:hint="default"/>
      </w:rPr>
    </w:lvl>
    <w:lvl w:ilvl="6">
      <w:start w:val="1"/>
      <w:numFmt w:val="decimal"/>
      <w:lvlText w:val="%7."/>
      <w:lvlJc w:val="left"/>
      <w:pPr>
        <w:tabs>
          <w:tab w:val="num" w:pos="4643"/>
        </w:tabs>
        <w:ind w:left="4643" w:hanging="360"/>
      </w:pPr>
      <w:rPr>
        <w:rFonts w:hint="default"/>
      </w:rPr>
    </w:lvl>
    <w:lvl w:ilvl="7">
      <w:start w:val="1"/>
      <w:numFmt w:val="lowerLetter"/>
      <w:lvlText w:val="%8."/>
      <w:lvlJc w:val="left"/>
      <w:pPr>
        <w:tabs>
          <w:tab w:val="num" w:pos="5363"/>
        </w:tabs>
        <w:ind w:left="5363" w:hanging="360"/>
      </w:pPr>
      <w:rPr>
        <w:rFonts w:hint="default"/>
      </w:rPr>
    </w:lvl>
    <w:lvl w:ilvl="8">
      <w:start w:val="1"/>
      <w:numFmt w:val="lowerRoman"/>
      <w:lvlText w:val="%9."/>
      <w:lvlJc w:val="right"/>
      <w:pPr>
        <w:tabs>
          <w:tab w:val="num" w:pos="6083"/>
        </w:tabs>
        <w:ind w:left="6083" w:hanging="180"/>
      </w:pPr>
      <w:rPr>
        <w:rFonts w:hint="default"/>
      </w:rPr>
    </w:lvl>
  </w:abstractNum>
  <w:abstractNum w:abstractNumId="27" w15:restartNumberingAfterBreak="0">
    <w:nsid w:val="4D643F5D"/>
    <w:multiLevelType w:val="multilevel"/>
    <w:tmpl w:val="14090001"/>
    <w:lvl w:ilvl="0">
      <w:start w:val="1"/>
      <w:numFmt w:val="bullet"/>
      <w:lvlText w:val=""/>
      <w:lvlJc w:val="left"/>
      <w:pPr>
        <w:tabs>
          <w:tab w:val="num" w:pos="397"/>
        </w:tabs>
        <w:ind w:left="0" w:firstLine="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8" w15:restartNumberingAfterBreak="0">
    <w:nsid w:val="53535234"/>
    <w:multiLevelType w:val="singleLevel"/>
    <w:tmpl w:val="3ACE82AE"/>
    <w:lvl w:ilvl="0">
      <w:start w:val="1"/>
      <w:numFmt w:val="bullet"/>
      <w:pStyle w:val="Boxbullet"/>
      <w:lvlText w:val=""/>
      <w:lvlJc w:val="left"/>
      <w:pPr>
        <w:ind w:left="644" w:hanging="360"/>
      </w:pPr>
      <w:rPr>
        <w:rFonts w:ascii="Symbol" w:hAnsi="Symbol" w:hint="default"/>
        <w:color w:val="005B73"/>
        <w:sz w:val="16"/>
      </w:rPr>
    </w:lvl>
  </w:abstractNum>
  <w:abstractNum w:abstractNumId="29" w15:restartNumberingAfterBreak="0">
    <w:nsid w:val="57A6321C"/>
    <w:multiLevelType w:val="multilevel"/>
    <w:tmpl w:val="33A22176"/>
    <w:lvl w:ilvl="0">
      <w:start w:val="1"/>
      <w:numFmt w:val="bullet"/>
      <w:lvlText w:val=""/>
      <w:lvlJc w:val="left"/>
      <w:pPr>
        <w:tabs>
          <w:tab w:val="num" w:pos="397"/>
        </w:tabs>
        <w:ind w:left="397" w:hanging="397"/>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0" w15:restartNumberingAfterBreak="0">
    <w:nsid w:val="5A3B4A45"/>
    <w:multiLevelType w:val="hybridMultilevel"/>
    <w:tmpl w:val="E4A429C8"/>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1" w15:restartNumberingAfterBreak="0">
    <w:nsid w:val="5D4E55C8"/>
    <w:multiLevelType w:val="multilevel"/>
    <w:tmpl w:val="300A73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2" w15:restartNumberingAfterBreak="0">
    <w:nsid w:val="63B60280"/>
    <w:multiLevelType w:val="multilevel"/>
    <w:tmpl w:val="9FFC14DE"/>
    <w:lvl w:ilvl="0">
      <w:start w:val="1"/>
      <w:numFmt w:val="decimal"/>
      <w:lvlText w:val="%1)"/>
      <w:lvlJc w:val="left"/>
      <w:pPr>
        <w:tabs>
          <w:tab w:val="num" w:pos="397"/>
        </w:tabs>
        <w:ind w:left="0" w:firstLine="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3" w15:restartNumberingAfterBreak="0">
    <w:nsid w:val="678A6316"/>
    <w:multiLevelType w:val="hybridMultilevel"/>
    <w:tmpl w:val="F8BC0826"/>
    <w:lvl w:ilvl="0" w:tplc="2AF4521A">
      <w:start w:val="1"/>
      <w:numFmt w:val="bullet"/>
      <w:lvlText w:val=""/>
      <w:lvlJc w:val="left"/>
      <w:pPr>
        <w:ind w:left="720" w:hanging="360"/>
      </w:pPr>
      <w:rPr>
        <w:rFonts w:ascii="Symbol" w:hAnsi="Symbol" w:hint="default"/>
      </w:rPr>
    </w:lvl>
    <w:lvl w:ilvl="1" w:tplc="326CB890" w:tentative="1">
      <w:start w:val="1"/>
      <w:numFmt w:val="bullet"/>
      <w:lvlText w:val="o"/>
      <w:lvlJc w:val="left"/>
      <w:pPr>
        <w:ind w:left="1440" w:hanging="360"/>
      </w:pPr>
      <w:rPr>
        <w:rFonts w:ascii="Courier New" w:hAnsi="Courier New" w:cs="Courier New" w:hint="default"/>
      </w:rPr>
    </w:lvl>
    <w:lvl w:ilvl="2" w:tplc="03926F58" w:tentative="1">
      <w:start w:val="1"/>
      <w:numFmt w:val="bullet"/>
      <w:lvlText w:val=""/>
      <w:lvlJc w:val="left"/>
      <w:pPr>
        <w:ind w:left="2160" w:hanging="360"/>
      </w:pPr>
      <w:rPr>
        <w:rFonts w:ascii="Wingdings" w:hAnsi="Wingdings" w:hint="default"/>
      </w:rPr>
    </w:lvl>
    <w:lvl w:ilvl="3" w:tplc="F5ECFB66" w:tentative="1">
      <w:start w:val="1"/>
      <w:numFmt w:val="bullet"/>
      <w:lvlText w:val=""/>
      <w:lvlJc w:val="left"/>
      <w:pPr>
        <w:ind w:left="2880" w:hanging="360"/>
      </w:pPr>
      <w:rPr>
        <w:rFonts w:ascii="Symbol" w:hAnsi="Symbol" w:hint="default"/>
      </w:rPr>
    </w:lvl>
    <w:lvl w:ilvl="4" w:tplc="20B07310" w:tentative="1">
      <w:start w:val="1"/>
      <w:numFmt w:val="bullet"/>
      <w:lvlText w:val="o"/>
      <w:lvlJc w:val="left"/>
      <w:pPr>
        <w:ind w:left="3600" w:hanging="360"/>
      </w:pPr>
      <w:rPr>
        <w:rFonts w:ascii="Courier New" w:hAnsi="Courier New" w:cs="Courier New" w:hint="default"/>
      </w:rPr>
    </w:lvl>
    <w:lvl w:ilvl="5" w:tplc="94B42C86" w:tentative="1">
      <w:start w:val="1"/>
      <w:numFmt w:val="bullet"/>
      <w:lvlText w:val=""/>
      <w:lvlJc w:val="left"/>
      <w:pPr>
        <w:ind w:left="4320" w:hanging="360"/>
      </w:pPr>
      <w:rPr>
        <w:rFonts w:ascii="Wingdings" w:hAnsi="Wingdings" w:hint="default"/>
      </w:rPr>
    </w:lvl>
    <w:lvl w:ilvl="6" w:tplc="551A5E58" w:tentative="1">
      <w:start w:val="1"/>
      <w:numFmt w:val="bullet"/>
      <w:lvlText w:val=""/>
      <w:lvlJc w:val="left"/>
      <w:pPr>
        <w:ind w:left="5040" w:hanging="360"/>
      </w:pPr>
      <w:rPr>
        <w:rFonts w:ascii="Symbol" w:hAnsi="Symbol" w:hint="default"/>
      </w:rPr>
    </w:lvl>
    <w:lvl w:ilvl="7" w:tplc="DBBA094A" w:tentative="1">
      <w:start w:val="1"/>
      <w:numFmt w:val="bullet"/>
      <w:lvlText w:val="o"/>
      <w:lvlJc w:val="left"/>
      <w:pPr>
        <w:ind w:left="5760" w:hanging="360"/>
      </w:pPr>
      <w:rPr>
        <w:rFonts w:ascii="Courier New" w:hAnsi="Courier New" w:cs="Courier New" w:hint="default"/>
      </w:rPr>
    </w:lvl>
    <w:lvl w:ilvl="8" w:tplc="A3546D6C" w:tentative="1">
      <w:start w:val="1"/>
      <w:numFmt w:val="bullet"/>
      <w:lvlText w:val=""/>
      <w:lvlJc w:val="left"/>
      <w:pPr>
        <w:ind w:left="6480" w:hanging="360"/>
      </w:pPr>
      <w:rPr>
        <w:rFonts w:ascii="Wingdings" w:hAnsi="Wingdings" w:hint="default"/>
      </w:rPr>
    </w:lvl>
  </w:abstractNum>
  <w:abstractNum w:abstractNumId="34" w15:restartNumberingAfterBreak="0">
    <w:nsid w:val="684850E7"/>
    <w:multiLevelType w:val="multilevel"/>
    <w:tmpl w:val="33A22176"/>
    <w:lvl w:ilvl="0">
      <w:start w:val="1"/>
      <w:numFmt w:val="bullet"/>
      <w:lvlText w:val=""/>
      <w:lvlJc w:val="left"/>
      <w:pPr>
        <w:tabs>
          <w:tab w:val="num" w:pos="397"/>
        </w:tabs>
        <w:ind w:left="397" w:hanging="397"/>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5" w15:restartNumberingAfterBreak="0">
    <w:nsid w:val="6F393427"/>
    <w:multiLevelType w:val="multilevel"/>
    <w:tmpl w:val="C7440BB4"/>
    <w:styleLink w:val="Style2"/>
    <w:lvl w:ilvl="0">
      <w:start w:val="1"/>
      <w:numFmt w:val="decimal"/>
      <w:lvlText w:val="%1)"/>
      <w:lvlJc w:val="left"/>
      <w:pPr>
        <w:tabs>
          <w:tab w:val="num" w:pos="397"/>
        </w:tabs>
        <w:ind w:left="0" w:firstLine="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6" w15:restartNumberingAfterBreak="0">
    <w:nsid w:val="6FCB13B0"/>
    <w:multiLevelType w:val="hybridMultilevel"/>
    <w:tmpl w:val="46B4C580"/>
    <w:lvl w:ilvl="0" w:tplc="535C6468">
      <w:start w:val="1"/>
      <w:numFmt w:val="bullet"/>
      <w:lvlText w:val="‒"/>
      <w:lvlJc w:val="left"/>
      <w:pPr>
        <w:ind w:left="1004" w:hanging="360"/>
      </w:pPr>
      <w:rPr>
        <w:rFonts w:ascii="Calibri" w:hAnsi="Calibri" w:cs="Times New Roman" w:hint="default"/>
        <w:color w:val="0F7B7D"/>
        <w:sz w:val="20"/>
      </w:rPr>
    </w:lvl>
    <w:lvl w:ilvl="1" w:tplc="14090003" w:tentative="1">
      <w:start w:val="1"/>
      <w:numFmt w:val="bullet"/>
      <w:lvlText w:val="o"/>
      <w:lvlJc w:val="left"/>
      <w:pPr>
        <w:ind w:left="1724" w:hanging="360"/>
      </w:pPr>
      <w:rPr>
        <w:rFonts w:ascii="Courier New" w:hAnsi="Courier New" w:cs="Courier New" w:hint="default"/>
      </w:rPr>
    </w:lvl>
    <w:lvl w:ilvl="2" w:tplc="14090005" w:tentative="1">
      <w:start w:val="1"/>
      <w:numFmt w:val="bullet"/>
      <w:lvlText w:val=""/>
      <w:lvlJc w:val="left"/>
      <w:pPr>
        <w:ind w:left="2444" w:hanging="360"/>
      </w:pPr>
      <w:rPr>
        <w:rFonts w:ascii="Wingdings" w:hAnsi="Wingdings" w:hint="default"/>
      </w:rPr>
    </w:lvl>
    <w:lvl w:ilvl="3" w:tplc="14090001" w:tentative="1">
      <w:start w:val="1"/>
      <w:numFmt w:val="bullet"/>
      <w:lvlText w:val=""/>
      <w:lvlJc w:val="left"/>
      <w:pPr>
        <w:ind w:left="3164" w:hanging="360"/>
      </w:pPr>
      <w:rPr>
        <w:rFonts w:ascii="Symbol" w:hAnsi="Symbol" w:hint="default"/>
      </w:rPr>
    </w:lvl>
    <w:lvl w:ilvl="4" w:tplc="14090003" w:tentative="1">
      <w:start w:val="1"/>
      <w:numFmt w:val="bullet"/>
      <w:lvlText w:val="o"/>
      <w:lvlJc w:val="left"/>
      <w:pPr>
        <w:ind w:left="3884" w:hanging="360"/>
      </w:pPr>
      <w:rPr>
        <w:rFonts w:ascii="Courier New" w:hAnsi="Courier New" w:cs="Courier New" w:hint="default"/>
      </w:rPr>
    </w:lvl>
    <w:lvl w:ilvl="5" w:tplc="14090005" w:tentative="1">
      <w:start w:val="1"/>
      <w:numFmt w:val="bullet"/>
      <w:lvlText w:val=""/>
      <w:lvlJc w:val="left"/>
      <w:pPr>
        <w:ind w:left="4604" w:hanging="360"/>
      </w:pPr>
      <w:rPr>
        <w:rFonts w:ascii="Wingdings" w:hAnsi="Wingdings" w:hint="default"/>
      </w:rPr>
    </w:lvl>
    <w:lvl w:ilvl="6" w:tplc="14090001" w:tentative="1">
      <w:start w:val="1"/>
      <w:numFmt w:val="bullet"/>
      <w:lvlText w:val=""/>
      <w:lvlJc w:val="left"/>
      <w:pPr>
        <w:ind w:left="5324" w:hanging="360"/>
      </w:pPr>
      <w:rPr>
        <w:rFonts w:ascii="Symbol" w:hAnsi="Symbol" w:hint="default"/>
      </w:rPr>
    </w:lvl>
    <w:lvl w:ilvl="7" w:tplc="14090003" w:tentative="1">
      <w:start w:val="1"/>
      <w:numFmt w:val="bullet"/>
      <w:lvlText w:val="o"/>
      <w:lvlJc w:val="left"/>
      <w:pPr>
        <w:ind w:left="6044" w:hanging="360"/>
      </w:pPr>
      <w:rPr>
        <w:rFonts w:ascii="Courier New" w:hAnsi="Courier New" w:cs="Courier New" w:hint="default"/>
      </w:rPr>
    </w:lvl>
    <w:lvl w:ilvl="8" w:tplc="14090005" w:tentative="1">
      <w:start w:val="1"/>
      <w:numFmt w:val="bullet"/>
      <w:lvlText w:val=""/>
      <w:lvlJc w:val="left"/>
      <w:pPr>
        <w:ind w:left="6764" w:hanging="360"/>
      </w:pPr>
      <w:rPr>
        <w:rFonts w:ascii="Wingdings" w:hAnsi="Wingdings" w:hint="default"/>
      </w:rPr>
    </w:lvl>
  </w:abstractNum>
  <w:abstractNum w:abstractNumId="37" w15:restartNumberingAfterBreak="0">
    <w:nsid w:val="71BC1776"/>
    <w:multiLevelType w:val="multilevel"/>
    <w:tmpl w:val="14090001"/>
    <w:lvl w:ilvl="0">
      <w:start w:val="1"/>
      <w:numFmt w:val="bullet"/>
      <w:lvlText w:val=""/>
      <w:lvlJc w:val="left"/>
      <w:pPr>
        <w:tabs>
          <w:tab w:val="num" w:pos="397"/>
        </w:tabs>
        <w:ind w:left="0" w:firstLine="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8" w15:restartNumberingAfterBreak="0">
    <w:nsid w:val="74570D5C"/>
    <w:multiLevelType w:val="multilevel"/>
    <w:tmpl w:val="DCDEB9D0"/>
    <w:lvl w:ilvl="0">
      <w:start w:val="1"/>
      <w:numFmt w:val="bullet"/>
      <w:lvlText w:val=""/>
      <w:lvlJc w:val="left"/>
      <w:pPr>
        <w:ind w:left="397" w:hanging="397"/>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9" w15:restartNumberingAfterBreak="0">
    <w:nsid w:val="75811DDE"/>
    <w:multiLevelType w:val="hybridMultilevel"/>
    <w:tmpl w:val="C38A23EA"/>
    <w:lvl w:ilvl="0" w:tplc="528AF70E">
      <w:start w:val="1"/>
      <w:numFmt w:val="bullet"/>
      <w:pStyle w:val="Tabledash"/>
      <w:lvlText w:val=""/>
      <w:lvlJc w:val="left"/>
      <w:pPr>
        <w:tabs>
          <w:tab w:val="num" w:pos="567"/>
        </w:tabs>
        <w:ind w:left="567" w:hanging="283"/>
      </w:pPr>
      <w:rPr>
        <w:rFonts w:ascii="Symbol" w:hAnsi="Symbol" w:hint="default"/>
        <w:color w:val="auto"/>
        <w:sz w:val="16"/>
        <w:szCs w:val="16"/>
      </w:rPr>
    </w:lvl>
    <w:lvl w:ilvl="1" w:tplc="66624CCE">
      <w:start w:val="1"/>
      <w:numFmt w:val="bullet"/>
      <w:lvlText w:val="o"/>
      <w:lvlJc w:val="left"/>
      <w:pPr>
        <w:tabs>
          <w:tab w:val="num" w:pos="1440"/>
        </w:tabs>
        <w:ind w:left="1440" w:hanging="360"/>
      </w:pPr>
      <w:rPr>
        <w:rFonts w:ascii="Courier New" w:hAnsi="Courier New" w:cs="Courier New" w:hint="default"/>
      </w:rPr>
    </w:lvl>
    <w:lvl w:ilvl="2" w:tplc="F50EB80C" w:tentative="1">
      <w:start w:val="1"/>
      <w:numFmt w:val="bullet"/>
      <w:lvlText w:val=""/>
      <w:lvlJc w:val="left"/>
      <w:pPr>
        <w:tabs>
          <w:tab w:val="num" w:pos="2160"/>
        </w:tabs>
        <w:ind w:left="2160" w:hanging="360"/>
      </w:pPr>
      <w:rPr>
        <w:rFonts w:ascii="Wingdings" w:hAnsi="Wingdings" w:hint="default"/>
      </w:rPr>
    </w:lvl>
    <w:lvl w:ilvl="3" w:tplc="3662DCF6" w:tentative="1">
      <w:start w:val="1"/>
      <w:numFmt w:val="bullet"/>
      <w:lvlText w:val=""/>
      <w:lvlJc w:val="left"/>
      <w:pPr>
        <w:tabs>
          <w:tab w:val="num" w:pos="2880"/>
        </w:tabs>
        <w:ind w:left="2880" w:hanging="360"/>
      </w:pPr>
      <w:rPr>
        <w:rFonts w:ascii="Symbol" w:hAnsi="Symbol" w:hint="default"/>
      </w:rPr>
    </w:lvl>
    <w:lvl w:ilvl="4" w:tplc="4F909F22" w:tentative="1">
      <w:start w:val="1"/>
      <w:numFmt w:val="bullet"/>
      <w:lvlText w:val="o"/>
      <w:lvlJc w:val="left"/>
      <w:pPr>
        <w:tabs>
          <w:tab w:val="num" w:pos="3600"/>
        </w:tabs>
        <w:ind w:left="3600" w:hanging="360"/>
      </w:pPr>
      <w:rPr>
        <w:rFonts w:ascii="Courier New" w:hAnsi="Courier New" w:cs="Courier New" w:hint="default"/>
      </w:rPr>
    </w:lvl>
    <w:lvl w:ilvl="5" w:tplc="6D8E5B5C" w:tentative="1">
      <w:start w:val="1"/>
      <w:numFmt w:val="bullet"/>
      <w:lvlText w:val=""/>
      <w:lvlJc w:val="left"/>
      <w:pPr>
        <w:tabs>
          <w:tab w:val="num" w:pos="4320"/>
        </w:tabs>
        <w:ind w:left="4320" w:hanging="360"/>
      </w:pPr>
      <w:rPr>
        <w:rFonts w:ascii="Wingdings" w:hAnsi="Wingdings" w:hint="default"/>
      </w:rPr>
    </w:lvl>
    <w:lvl w:ilvl="6" w:tplc="430447C8" w:tentative="1">
      <w:start w:val="1"/>
      <w:numFmt w:val="bullet"/>
      <w:lvlText w:val=""/>
      <w:lvlJc w:val="left"/>
      <w:pPr>
        <w:tabs>
          <w:tab w:val="num" w:pos="5040"/>
        </w:tabs>
        <w:ind w:left="5040" w:hanging="360"/>
      </w:pPr>
      <w:rPr>
        <w:rFonts w:ascii="Symbol" w:hAnsi="Symbol" w:hint="default"/>
      </w:rPr>
    </w:lvl>
    <w:lvl w:ilvl="7" w:tplc="489CDFD4" w:tentative="1">
      <w:start w:val="1"/>
      <w:numFmt w:val="bullet"/>
      <w:lvlText w:val="o"/>
      <w:lvlJc w:val="left"/>
      <w:pPr>
        <w:tabs>
          <w:tab w:val="num" w:pos="5760"/>
        </w:tabs>
        <w:ind w:left="5760" w:hanging="360"/>
      </w:pPr>
      <w:rPr>
        <w:rFonts w:ascii="Courier New" w:hAnsi="Courier New" w:cs="Courier New" w:hint="default"/>
      </w:rPr>
    </w:lvl>
    <w:lvl w:ilvl="8" w:tplc="5FD01C96" w:tentative="1">
      <w:start w:val="1"/>
      <w:numFmt w:val="bullet"/>
      <w:lvlText w:val=""/>
      <w:lvlJc w:val="left"/>
      <w:pPr>
        <w:tabs>
          <w:tab w:val="num" w:pos="6480"/>
        </w:tabs>
        <w:ind w:left="6480" w:hanging="360"/>
      </w:pPr>
      <w:rPr>
        <w:rFonts w:ascii="Wingdings" w:hAnsi="Wingdings" w:hint="default"/>
      </w:rPr>
    </w:lvl>
  </w:abstractNum>
  <w:abstractNum w:abstractNumId="40" w15:restartNumberingAfterBreak="0">
    <w:nsid w:val="78C208AF"/>
    <w:multiLevelType w:val="multilevel"/>
    <w:tmpl w:val="A52E53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1" w15:restartNumberingAfterBreak="0">
    <w:nsid w:val="7E4D254A"/>
    <w:multiLevelType w:val="singleLevel"/>
    <w:tmpl w:val="4BDCAC54"/>
    <w:lvl w:ilvl="0">
      <w:start w:val="1"/>
      <w:numFmt w:val="bullet"/>
      <w:lvlText w:val=""/>
      <w:lvlJc w:val="left"/>
      <w:pPr>
        <w:tabs>
          <w:tab w:val="num" w:pos="567"/>
        </w:tabs>
        <w:ind w:left="567" w:hanging="567"/>
      </w:pPr>
      <w:rPr>
        <w:rFonts w:ascii="Symbol" w:hAnsi="Symbol" w:hint="default"/>
        <w:color w:val="auto"/>
        <w:sz w:val="18"/>
        <w:szCs w:val="20"/>
      </w:rPr>
    </w:lvl>
  </w:abstractNum>
  <w:num w:numId="1" w16cid:durableId="848715540">
    <w:abstractNumId w:val="16"/>
  </w:num>
  <w:num w:numId="2" w16cid:durableId="1287734805">
    <w:abstractNumId w:val="28"/>
  </w:num>
  <w:num w:numId="3" w16cid:durableId="1538541818">
    <w:abstractNumId w:val="41"/>
  </w:num>
  <w:num w:numId="4" w16cid:durableId="550508225">
    <w:abstractNumId w:val="22"/>
  </w:num>
  <w:num w:numId="5" w16cid:durableId="745567648">
    <w:abstractNumId w:val="13"/>
  </w:num>
  <w:num w:numId="6" w16cid:durableId="2076933510">
    <w:abstractNumId w:val="9"/>
  </w:num>
  <w:num w:numId="7" w16cid:durableId="1899433097">
    <w:abstractNumId w:val="26"/>
  </w:num>
  <w:num w:numId="8" w16cid:durableId="1088233813">
    <w:abstractNumId w:val="25"/>
  </w:num>
  <w:num w:numId="9" w16cid:durableId="394550804">
    <w:abstractNumId w:val="39"/>
  </w:num>
  <w:num w:numId="10" w16cid:durableId="1709380628">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974602378">
    <w:abstractNumId w:val="1"/>
  </w:num>
  <w:num w:numId="12" w16cid:durableId="1912157551">
    <w:abstractNumId w:val="33"/>
  </w:num>
  <w:num w:numId="13" w16cid:durableId="797454537">
    <w:abstractNumId w:val="24"/>
  </w:num>
  <w:num w:numId="14" w16cid:durableId="284310654">
    <w:abstractNumId w:val="38"/>
  </w:num>
  <w:num w:numId="15" w16cid:durableId="1819420646">
    <w:abstractNumId w:val="23"/>
  </w:num>
  <w:num w:numId="16" w16cid:durableId="1770615197">
    <w:abstractNumId w:val="12"/>
  </w:num>
  <w:num w:numId="17" w16cid:durableId="1658604841">
    <w:abstractNumId w:val="34"/>
  </w:num>
  <w:num w:numId="18" w16cid:durableId="905535034">
    <w:abstractNumId w:val="29"/>
  </w:num>
  <w:num w:numId="19" w16cid:durableId="1465346826">
    <w:abstractNumId w:val="35"/>
  </w:num>
  <w:num w:numId="20" w16cid:durableId="676690097">
    <w:abstractNumId w:val="14"/>
  </w:num>
  <w:num w:numId="21" w16cid:durableId="2031447556">
    <w:abstractNumId w:val="30"/>
  </w:num>
  <w:num w:numId="22" w16cid:durableId="752623358">
    <w:abstractNumId w:val="6"/>
  </w:num>
  <w:num w:numId="23" w16cid:durableId="867841801">
    <w:abstractNumId w:val="27"/>
  </w:num>
  <w:num w:numId="24" w16cid:durableId="720790089">
    <w:abstractNumId w:val="17"/>
  </w:num>
  <w:num w:numId="25" w16cid:durableId="222520331">
    <w:abstractNumId w:val="37"/>
  </w:num>
  <w:num w:numId="26" w16cid:durableId="717584311">
    <w:abstractNumId w:val="32"/>
  </w:num>
  <w:num w:numId="27" w16cid:durableId="779765061">
    <w:abstractNumId w:val="0"/>
  </w:num>
  <w:num w:numId="28" w16cid:durableId="342437984">
    <w:abstractNumId w:val="19"/>
  </w:num>
  <w:num w:numId="29" w16cid:durableId="86079989">
    <w:abstractNumId w:val="10"/>
  </w:num>
  <w:num w:numId="30" w16cid:durableId="190724435">
    <w:abstractNumId w:val="4"/>
  </w:num>
  <w:num w:numId="31" w16cid:durableId="180439593">
    <w:abstractNumId w:val="2"/>
  </w:num>
  <w:num w:numId="32" w16cid:durableId="2007590403">
    <w:abstractNumId w:val="7"/>
  </w:num>
  <w:num w:numId="33" w16cid:durableId="1951621493">
    <w:abstractNumId w:val="11"/>
  </w:num>
  <w:num w:numId="34" w16cid:durableId="1425766684">
    <w:abstractNumId w:val="20"/>
  </w:num>
  <w:num w:numId="35" w16cid:durableId="11616712">
    <w:abstractNumId w:val="18"/>
  </w:num>
  <w:num w:numId="36" w16cid:durableId="1911882459">
    <w:abstractNumId w:val="8"/>
  </w:num>
  <w:num w:numId="37" w16cid:durableId="1044714646">
    <w:abstractNumId w:val="36"/>
  </w:num>
  <w:num w:numId="38" w16cid:durableId="1995259362">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764569298">
    <w:abstractNumId w:val="5"/>
  </w:num>
  <w:num w:numId="40" w16cid:durableId="647056781">
    <w:abstractNumId w:val="3"/>
  </w:num>
  <w:num w:numId="41" w16cid:durableId="1797943675">
    <w:abstractNumId w:val="31"/>
  </w:num>
  <w:num w:numId="42" w16cid:durableId="2127505997">
    <w:abstractNumId w:val="21"/>
  </w:num>
  <w:num w:numId="43" w16cid:durableId="428476821">
    <w:abstractNumId w:val="40"/>
  </w:num>
  <w:num w:numId="44" w16cid:durableId="291332210">
    <w:abstractNumId w:val="15"/>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removeDateAndTime/>
  <w:proofState w:spelling="clean" w:grammar="clean"/>
  <w:attachedTemplate r:id="rId1"/>
  <w:defaultTabStop w:val="397"/>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suppressBottomSpacing/>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C173E"/>
    <w:rsid w:val="00000792"/>
    <w:rsid w:val="00000F04"/>
    <w:rsid w:val="00003C4F"/>
    <w:rsid w:val="00004E0A"/>
    <w:rsid w:val="00004FD3"/>
    <w:rsid w:val="00006DF5"/>
    <w:rsid w:val="00006F95"/>
    <w:rsid w:val="00007023"/>
    <w:rsid w:val="0000709F"/>
    <w:rsid w:val="000071D6"/>
    <w:rsid w:val="00007F2D"/>
    <w:rsid w:val="00007FAC"/>
    <w:rsid w:val="00010A9C"/>
    <w:rsid w:val="00010ABA"/>
    <w:rsid w:val="00010E15"/>
    <w:rsid w:val="00010F57"/>
    <w:rsid w:val="0001100C"/>
    <w:rsid w:val="00011188"/>
    <w:rsid w:val="00012555"/>
    <w:rsid w:val="00012A27"/>
    <w:rsid w:val="0001303C"/>
    <w:rsid w:val="00014236"/>
    <w:rsid w:val="000148F6"/>
    <w:rsid w:val="00015217"/>
    <w:rsid w:val="000159D2"/>
    <w:rsid w:val="00016264"/>
    <w:rsid w:val="00016993"/>
    <w:rsid w:val="00016CAB"/>
    <w:rsid w:val="00016E5B"/>
    <w:rsid w:val="0001749B"/>
    <w:rsid w:val="00017D75"/>
    <w:rsid w:val="00017FE5"/>
    <w:rsid w:val="00021910"/>
    <w:rsid w:val="00022692"/>
    <w:rsid w:val="00022E8D"/>
    <w:rsid w:val="0002348A"/>
    <w:rsid w:val="000235B5"/>
    <w:rsid w:val="00023BDA"/>
    <w:rsid w:val="00024708"/>
    <w:rsid w:val="00024EE7"/>
    <w:rsid w:val="00025F96"/>
    <w:rsid w:val="00025FAB"/>
    <w:rsid w:val="00026E89"/>
    <w:rsid w:val="000275A3"/>
    <w:rsid w:val="00030558"/>
    <w:rsid w:val="00030699"/>
    <w:rsid w:val="00030725"/>
    <w:rsid w:val="00030DB8"/>
    <w:rsid w:val="00031A83"/>
    <w:rsid w:val="0003213A"/>
    <w:rsid w:val="00032A81"/>
    <w:rsid w:val="000340D8"/>
    <w:rsid w:val="0003427D"/>
    <w:rsid w:val="00034DFA"/>
    <w:rsid w:val="000357ED"/>
    <w:rsid w:val="00035E15"/>
    <w:rsid w:val="0003640E"/>
    <w:rsid w:val="0003688A"/>
    <w:rsid w:val="000368FC"/>
    <w:rsid w:val="00036A0D"/>
    <w:rsid w:val="00036DA3"/>
    <w:rsid w:val="000379BF"/>
    <w:rsid w:val="00037BEC"/>
    <w:rsid w:val="000400D9"/>
    <w:rsid w:val="0004035C"/>
    <w:rsid w:val="00040860"/>
    <w:rsid w:val="00040CED"/>
    <w:rsid w:val="00040EA1"/>
    <w:rsid w:val="0004205F"/>
    <w:rsid w:val="000423C6"/>
    <w:rsid w:val="00042EDB"/>
    <w:rsid w:val="00044A50"/>
    <w:rsid w:val="00044C65"/>
    <w:rsid w:val="000458C7"/>
    <w:rsid w:val="00045991"/>
    <w:rsid w:val="00045E5C"/>
    <w:rsid w:val="00046288"/>
    <w:rsid w:val="00047941"/>
    <w:rsid w:val="00050A22"/>
    <w:rsid w:val="00050E27"/>
    <w:rsid w:val="0005144F"/>
    <w:rsid w:val="00051AF1"/>
    <w:rsid w:val="00051D42"/>
    <w:rsid w:val="000538A1"/>
    <w:rsid w:val="00055375"/>
    <w:rsid w:val="00056319"/>
    <w:rsid w:val="000564E7"/>
    <w:rsid w:val="00056770"/>
    <w:rsid w:val="00057386"/>
    <w:rsid w:val="00057EEF"/>
    <w:rsid w:val="000619CB"/>
    <w:rsid w:val="00061F36"/>
    <w:rsid w:val="00062387"/>
    <w:rsid w:val="00062F81"/>
    <w:rsid w:val="000640F0"/>
    <w:rsid w:val="0006434D"/>
    <w:rsid w:val="000643A1"/>
    <w:rsid w:val="00064679"/>
    <w:rsid w:val="00064A13"/>
    <w:rsid w:val="00064AF4"/>
    <w:rsid w:val="00064DB1"/>
    <w:rsid w:val="00065BA3"/>
    <w:rsid w:val="00065D3B"/>
    <w:rsid w:val="000667E9"/>
    <w:rsid w:val="00067128"/>
    <w:rsid w:val="000675CD"/>
    <w:rsid w:val="00067872"/>
    <w:rsid w:val="000678AC"/>
    <w:rsid w:val="000703B2"/>
    <w:rsid w:val="00070FBF"/>
    <w:rsid w:val="000711EE"/>
    <w:rsid w:val="0007180E"/>
    <w:rsid w:val="00071AE4"/>
    <w:rsid w:val="00071CB5"/>
    <w:rsid w:val="00071CCB"/>
    <w:rsid w:val="00071D03"/>
    <w:rsid w:val="0007232B"/>
    <w:rsid w:val="000735A2"/>
    <w:rsid w:val="0007517E"/>
    <w:rsid w:val="00075FE1"/>
    <w:rsid w:val="00076667"/>
    <w:rsid w:val="00077473"/>
    <w:rsid w:val="00077481"/>
    <w:rsid w:val="000776F9"/>
    <w:rsid w:val="00077EE0"/>
    <w:rsid w:val="000802F9"/>
    <w:rsid w:val="0008145A"/>
    <w:rsid w:val="0008162D"/>
    <w:rsid w:val="000831C8"/>
    <w:rsid w:val="00083F5E"/>
    <w:rsid w:val="00084FDB"/>
    <w:rsid w:val="0008505C"/>
    <w:rsid w:val="00085C46"/>
    <w:rsid w:val="0008686A"/>
    <w:rsid w:val="00087175"/>
    <w:rsid w:val="00087D35"/>
    <w:rsid w:val="0009132D"/>
    <w:rsid w:val="00091796"/>
    <w:rsid w:val="00091B52"/>
    <w:rsid w:val="00091BA2"/>
    <w:rsid w:val="00091CB0"/>
    <w:rsid w:val="00094344"/>
    <w:rsid w:val="000953C6"/>
    <w:rsid w:val="000953F4"/>
    <w:rsid w:val="0009590C"/>
    <w:rsid w:val="000959E7"/>
    <w:rsid w:val="00095C45"/>
    <w:rsid w:val="00095E7D"/>
    <w:rsid w:val="000964DE"/>
    <w:rsid w:val="000972AB"/>
    <w:rsid w:val="00097B40"/>
    <w:rsid w:val="00097D0E"/>
    <w:rsid w:val="000A109B"/>
    <w:rsid w:val="000A17EA"/>
    <w:rsid w:val="000A1C7A"/>
    <w:rsid w:val="000A2345"/>
    <w:rsid w:val="000A2394"/>
    <w:rsid w:val="000A31C1"/>
    <w:rsid w:val="000A32C5"/>
    <w:rsid w:val="000A3411"/>
    <w:rsid w:val="000A34CA"/>
    <w:rsid w:val="000A426F"/>
    <w:rsid w:val="000A4559"/>
    <w:rsid w:val="000A45FD"/>
    <w:rsid w:val="000A477B"/>
    <w:rsid w:val="000A558D"/>
    <w:rsid w:val="000A5611"/>
    <w:rsid w:val="000A563C"/>
    <w:rsid w:val="000A59C5"/>
    <w:rsid w:val="000A5DEA"/>
    <w:rsid w:val="000A5EBD"/>
    <w:rsid w:val="000A7658"/>
    <w:rsid w:val="000A7F0F"/>
    <w:rsid w:val="000A7F4C"/>
    <w:rsid w:val="000B02BC"/>
    <w:rsid w:val="000B0498"/>
    <w:rsid w:val="000B0F36"/>
    <w:rsid w:val="000B1942"/>
    <w:rsid w:val="000B1BED"/>
    <w:rsid w:val="000B2240"/>
    <w:rsid w:val="000B2477"/>
    <w:rsid w:val="000B2600"/>
    <w:rsid w:val="000B36F9"/>
    <w:rsid w:val="000B4074"/>
    <w:rsid w:val="000B4732"/>
    <w:rsid w:val="000B4BCD"/>
    <w:rsid w:val="000B66DC"/>
    <w:rsid w:val="000B6D1F"/>
    <w:rsid w:val="000C062F"/>
    <w:rsid w:val="000C17E7"/>
    <w:rsid w:val="000C3270"/>
    <w:rsid w:val="000C577E"/>
    <w:rsid w:val="000D0317"/>
    <w:rsid w:val="000D04BA"/>
    <w:rsid w:val="000D0B6E"/>
    <w:rsid w:val="000D0D65"/>
    <w:rsid w:val="000D12E0"/>
    <w:rsid w:val="000D1944"/>
    <w:rsid w:val="000D1DD9"/>
    <w:rsid w:val="000D2172"/>
    <w:rsid w:val="000D293C"/>
    <w:rsid w:val="000D2BC1"/>
    <w:rsid w:val="000D337B"/>
    <w:rsid w:val="000D385A"/>
    <w:rsid w:val="000D38C2"/>
    <w:rsid w:val="000D3CA7"/>
    <w:rsid w:val="000D5B16"/>
    <w:rsid w:val="000D5FD6"/>
    <w:rsid w:val="000D6201"/>
    <w:rsid w:val="000D6488"/>
    <w:rsid w:val="000D7088"/>
    <w:rsid w:val="000D770B"/>
    <w:rsid w:val="000D788E"/>
    <w:rsid w:val="000E12B0"/>
    <w:rsid w:val="000E1BC8"/>
    <w:rsid w:val="000E1D32"/>
    <w:rsid w:val="000E26D8"/>
    <w:rsid w:val="000E2B94"/>
    <w:rsid w:val="000E3156"/>
    <w:rsid w:val="000E35B6"/>
    <w:rsid w:val="000E3BB8"/>
    <w:rsid w:val="000E3D9B"/>
    <w:rsid w:val="000E3DFD"/>
    <w:rsid w:val="000E4261"/>
    <w:rsid w:val="000E4697"/>
    <w:rsid w:val="000E58C5"/>
    <w:rsid w:val="000E6203"/>
    <w:rsid w:val="000E64CB"/>
    <w:rsid w:val="000E722C"/>
    <w:rsid w:val="000E755B"/>
    <w:rsid w:val="000E786F"/>
    <w:rsid w:val="000E7DA7"/>
    <w:rsid w:val="000E7FA0"/>
    <w:rsid w:val="000F00BA"/>
    <w:rsid w:val="000F02F8"/>
    <w:rsid w:val="000F0409"/>
    <w:rsid w:val="000F049F"/>
    <w:rsid w:val="000F0642"/>
    <w:rsid w:val="000F07FA"/>
    <w:rsid w:val="000F0B5E"/>
    <w:rsid w:val="000F1D43"/>
    <w:rsid w:val="000F1FFF"/>
    <w:rsid w:val="000F20AA"/>
    <w:rsid w:val="000F2651"/>
    <w:rsid w:val="000F348D"/>
    <w:rsid w:val="000F369A"/>
    <w:rsid w:val="000F4463"/>
    <w:rsid w:val="000F5285"/>
    <w:rsid w:val="000F52E0"/>
    <w:rsid w:val="000F53A9"/>
    <w:rsid w:val="000F6464"/>
    <w:rsid w:val="000F6628"/>
    <w:rsid w:val="000F6C25"/>
    <w:rsid w:val="000F76EB"/>
    <w:rsid w:val="000F78AE"/>
    <w:rsid w:val="000F7E25"/>
    <w:rsid w:val="001007EE"/>
    <w:rsid w:val="00100F76"/>
    <w:rsid w:val="0010148E"/>
    <w:rsid w:val="001018BB"/>
    <w:rsid w:val="0010253C"/>
    <w:rsid w:val="00102BD1"/>
    <w:rsid w:val="0010486A"/>
    <w:rsid w:val="0010561C"/>
    <w:rsid w:val="00105C0F"/>
    <w:rsid w:val="00105E39"/>
    <w:rsid w:val="00106561"/>
    <w:rsid w:val="00106D63"/>
    <w:rsid w:val="001075F3"/>
    <w:rsid w:val="00107A01"/>
    <w:rsid w:val="00107C23"/>
    <w:rsid w:val="00110307"/>
    <w:rsid w:val="00110C7F"/>
    <w:rsid w:val="00110EE2"/>
    <w:rsid w:val="00111600"/>
    <w:rsid w:val="00111A7A"/>
    <w:rsid w:val="00111A88"/>
    <w:rsid w:val="0011221A"/>
    <w:rsid w:val="00113283"/>
    <w:rsid w:val="001137AE"/>
    <w:rsid w:val="00113B20"/>
    <w:rsid w:val="001147B3"/>
    <w:rsid w:val="001148F7"/>
    <w:rsid w:val="001149B2"/>
    <w:rsid w:val="00114C2D"/>
    <w:rsid w:val="00115125"/>
    <w:rsid w:val="001152F2"/>
    <w:rsid w:val="001154D6"/>
    <w:rsid w:val="001157D7"/>
    <w:rsid w:val="00116382"/>
    <w:rsid w:val="00116484"/>
    <w:rsid w:val="00116ACF"/>
    <w:rsid w:val="00116D5C"/>
    <w:rsid w:val="001172B2"/>
    <w:rsid w:val="00117F9B"/>
    <w:rsid w:val="001201AD"/>
    <w:rsid w:val="00121211"/>
    <w:rsid w:val="00121628"/>
    <w:rsid w:val="0012167D"/>
    <w:rsid w:val="00122189"/>
    <w:rsid w:val="00122280"/>
    <w:rsid w:val="00122D42"/>
    <w:rsid w:val="00123345"/>
    <w:rsid w:val="00123C46"/>
    <w:rsid w:val="0012470B"/>
    <w:rsid w:val="00125C75"/>
    <w:rsid w:val="00125C7E"/>
    <w:rsid w:val="00127945"/>
    <w:rsid w:val="00127D94"/>
    <w:rsid w:val="00127E90"/>
    <w:rsid w:val="001302C1"/>
    <w:rsid w:val="001306D3"/>
    <w:rsid w:val="00130A41"/>
    <w:rsid w:val="001310BF"/>
    <w:rsid w:val="00133E73"/>
    <w:rsid w:val="00133FDB"/>
    <w:rsid w:val="00134F4A"/>
    <w:rsid w:val="00134F6F"/>
    <w:rsid w:val="001351CB"/>
    <w:rsid w:val="00135E4E"/>
    <w:rsid w:val="00136246"/>
    <w:rsid w:val="001364D4"/>
    <w:rsid w:val="001371C8"/>
    <w:rsid w:val="001372ED"/>
    <w:rsid w:val="00140FEF"/>
    <w:rsid w:val="00142B50"/>
    <w:rsid w:val="00143873"/>
    <w:rsid w:val="001439E9"/>
    <w:rsid w:val="00143C55"/>
    <w:rsid w:val="00144C6F"/>
    <w:rsid w:val="00145089"/>
    <w:rsid w:val="001451E7"/>
    <w:rsid w:val="001462E3"/>
    <w:rsid w:val="0014720C"/>
    <w:rsid w:val="001472C2"/>
    <w:rsid w:val="00147458"/>
    <w:rsid w:val="00147E21"/>
    <w:rsid w:val="00150BA8"/>
    <w:rsid w:val="00150D19"/>
    <w:rsid w:val="0015181B"/>
    <w:rsid w:val="00151A9F"/>
    <w:rsid w:val="00152B87"/>
    <w:rsid w:val="00153A96"/>
    <w:rsid w:val="00153D1C"/>
    <w:rsid w:val="001543E2"/>
    <w:rsid w:val="00155B43"/>
    <w:rsid w:val="00155FED"/>
    <w:rsid w:val="001565A2"/>
    <w:rsid w:val="001567C3"/>
    <w:rsid w:val="00156A12"/>
    <w:rsid w:val="00157B3F"/>
    <w:rsid w:val="00157F8A"/>
    <w:rsid w:val="00160C3D"/>
    <w:rsid w:val="00161B24"/>
    <w:rsid w:val="00161C41"/>
    <w:rsid w:val="00161DD5"/>
    <w:rsid w:val="001633A4"/>
    <w:rsid w:val="001634D6"/>
    <w:rsid w:val="0016424C"/>
    <w:rsid w:val="001648DD"/>
    <w:rsid w:val="00165705"/>
    <w:rsid w:val="00166389"/>
    <w:rsid w:val="00166E03"/>
    <w:rsid w:val="00167E4C"/>
    <w:rsid w:val="00171449"/>
    <w:rsid w:val="0017199C"/>
    <w:rsid w:val="00171C7E"/>
    <w:rsid w:val="00171F35"/>
    <w:rsid w:val="00172552"/>
    <w:rsid w:val="00172873"/>
    <w:rsid w:val="00172CF7"/>
    <w:rsid w:val="0017319E"/>
    <w:rsid w:val="00173A1F"/>
    <w:rsid w:val="00173BC3"/>
    <w:rsid w:val="00174128"/>
    <w:rsid w:val="00175C34"/>
    <w:rsid w:val="00175F9A"/>
    <w:rsid w:val="00176E98"/>
    <w:rsid w:val="00177996"/>
    <w:rsid w:val="00180B3F"/>
    <w:rsid w:val="00180C83"/>
    <w:rsid w:val="00180CE5"/>
    <w:rsid w:val="0018175B"/>
    <w:rsid w:val="001820A3"/>
    <w:rsid w:val="0018332A"/>
    <w:rsid w:val="00183D80"/>
    <w:rsid w:val="001842C8"/>
    <w:rsid w:val="00185044"/>
    <w:rsid w:val="001850DB"/>
    <w:rsid w:val="0018599C"/>
    <w:rsid w:val="001869EE"/>
    <w:rsid w:val="00186D00"/>
    <w:rsid w:val="0018743A"/>
    <w:rsid w:val="00190A57"/>
    <w:rsid w:val="00190B3F"/>
    <w:rsid w:val="0019122C"/>
    <w:rsid w:val="00191908"/>
    <w:rsid w:val="00192DF3"/>
    <w:rsid w:val="0019301F"/>
    <w:rsid w:val="00193286"/>
    <w:rsid w:val="001937B8"/>
    <w:rsid w:val="00193E4B"/>
    <w:rsid w:val="00194BB7"/>
    <w:rsid w:val="00194CC5"/>
    <w:rsid w:val="001951B2"/>
    <w:rsid w:val="0019565D"/>
    <w:rsid w:val="0019677E"/>
    <w:rsid w:val="00197564"/>
    <w:rsid w:val="00197EC2"/>
    <w:rsid w:val="00197ECE"/>
    <w:rsid w:val="001A1CED"/>
    <w:rsid w:val="001A279B"/>
    <w:rsid w:val="001A2DC3"/>
    <w:rsid w:val="001A2E87"/>
    <w:rsid w:val="001A3869"/>
    <w:rsid w:val="001A38C2"/>
    <w:rsid w:val="001A65C8"/>
    <w:rsid w:val="001A732E"/>
    <w:rsid w:val="001A7F30"/>
    <w:rsid w:val="001B06E2"/>
    <w:rsid w:val="001B103A"/>
    <w:rsid w:val="001B103D"/>
    <w:rsid w:val="001B1513"/>
    <w:rsid w:val="001B1767"/>
    <w:rsid w:val="001B2453"/>
    <w:rsid w:val="001B3D48"/>
    <w:rsid w:val="001B5AF9"/>
    <w:rsid w:val="001B6600"/>
    <w:rsid w:val="001B6B9B"/>
    <w:rsid w:val="001B6C27"/>
    <w:rsid w:val="001B6D2F"/>
    <w:rsid w:val="001B7144"/>
    <w:rsid w:val="001B7E91"/>
    <w:rsid w:val="001C147E"/>
    <w:rsid w:val="001C151B"/>
    <w:rsid w:val="001C19E5"/>
    <w:rsid w:val="001C3666"/>
    <w:rsid w:val="001C3800"/>
    <w:rsid w:val="001C3C7B"/>
    <w:rsid w:val="001C6122"/>
    <w:rsid w:val="001C6587"/>
    <w:rsid w:val="001C69BE"/>
    <w:rsid w:val="001C6DB5"/>
    <w:rsid w:val="001C71AC"/>
    <w:rsid w:val="001C7316"/>
    <w:rsid w:val="001C7E5C"/>
    <w:rsid w:val="001D00CC"/>
    <w:rsid w:val="001D02B8"/>
    <w:rsid w:val="001D0494"/>
    <w:rsid w:val="001D07B7"/>
    <w:rsid w:val="001D1719"/>
    <w:rsid w:val="001D171B"/>
    <w:rsid w:val="001D1732"/>
    <w:rsid w:val="001D1E2E"/>
    <w:rsid w:val="001D2203"/>
    <w:rsid w:val="001D255C"/>
    <w:rsid w:val="001D2DEF"/>
    <w:rsid w:val="001D30BB"/>
    <w:rsid w:val="001D488C"/>
    <w:rsid w:val="001D4CDF"/>
    <w:rsid w:val="001D4F88"/>
    <w:rsid w:val="001D578D"/>
    <w:rsid w:val="001D5818"/>
    <w:rsid w:val="001D653A"/>
    <w:rsid w:val="001D7DEE"/>
    <w:rsid w:val="001E02CB"/>
    <w:rsid w:val="001E0F22"/>
    <w:rsid w:val="001E14FD"/>
    <w:rsid w:val="001E180F"/>
    <w:rsid w:val="001E1C64"/>
    <w:rsid w:val="001E1CEC"/>
    <w:rsid w:val="001E1DB9"/>
    <w:rsid w:val="001E2ECB"/>
    <w:rsid w:val="001E4B64"/>
    <w:rsid w:val="001E552A"/>
    <w:rsid w:val="001E57B9"/>
    <w:rsid w:val="001E6E8D"/>
    <w:rsid w:val="001E7CE7"/>
    <w:rsid w:val="001E7EE4"/>
    <w:rsid w:val="001E7F76"/>
    <w:rsid w:val="001F0FAF"/>
    <w:rsid w:val="001F139F"/>
    <w:rsid w:val="001F2805"/>
    <w:rsid w:val="001F2E79"/>
    <w:rsid w:val="001F2F07"/>
    <w:rsid w:val="001F3123"/>
    <w:rsid w:val="001F376D"/>
    <w:rsid w:val="001F418C"/>
    <w:rsid w:val="001F4B2D"/>
    <w:rsid w:val="001F4F40"/>
    <w:rsid w:val="001F50E0"/>
    <w:rsid w:val="001F594C"/>
    <w:rsid w:val="001F69FC"/>
    <w:rsid w:val="001F6D62"/>
    <w:rsid w:val="001F7675"/>
    <w:rsid w:val="00200FAE"/>
    <w:rsid w:val="0020102D"/>
    <w:rsid w:val="002010E2"/>
    <w:rsid w:val="00201B73"/>
    <w:rsid w:val="00202517"/>
    <w:rsid w:val="00202ADB"/>
    <w:rsid w:val="00202BB7"/>
    <w:rsid w:val="0020435B"/>
    <w:rsid w:val="00204533"/>
    <w:rsid w:val="00204F2D"/>
    <w:rsid w:val="00205566"/>
    <w:rsid w:val="002063AA"/>
    <w:rsid w:val="00210549"/>
    <w:rsid w:val="0021069E"/>
    <w:rsid w:val="00210804"/>
    <w:rsid w:val="0021088F"/>
    <w:rsid w:val="002113FE"/>
    <w:rsid w:val="00211737"/>
    <w:rsid w:val="0021181B"/>
    <w:rsid w:val="0021230F"/>
    <w:rsid w:val="002125B0"/>
    <w:rsid w:val="002125F6"/>
    <w:rsid w:val="00212A82"/>
    <w:rsid w:val="00214EA2"/>
    <w:rsid w:val="002160FA"/>
    <w:rsid w:val="002166DD"/>
    <w:rsid w:val="002168A2"/>
    <w:rsid w:val="00216AC3"/>
    <w:rsid w:val="00217867"/>
    <w:rsid w:val="002205E4"/>
    <w:rsid w:val="00220D67"/>
    <w:rsid w:val="002215F8"/>
    <w:rsid w:val="00221F80"/>
    <w:rsid w:val="0022273A"/>
    <w:rsid w:val="00222D28"/>
    <w:rsid w:val="00223CF4"/>
    <w:rsid w:val="00224220"/>
    <w:rsid w:val="00224398"/>
    <w:rsid w:val="00224A81"/>
    <w:rsid w:val="00224E91"/>
    <w:rsid w:val="00225B4C"/>
    <w:rsid w:val="00225E1E"/>
    <w:rsid w:val="00226129"/>
    <w:rsid w:val="0022614D"/>
    <w:rsid w:val="00226AA2"/>
    <w:rsid w:val="00227218"/>
    <w:rsid w:val="0022770A"/>
    <w:rsid w:val="00227BEE"/>
    <w:rsid w:val="00227FB4"/>
    <w:rsid w:val="0023057E"/>
    <w:rsid w:val="002312BC"/>
    <w:rsid w:val="002337E5"/>
    <w:rsid w:val="00233C06"/>
    <w:rsid w:val="00233F24"/>
    <w:rsid w:val="0023453B"/>
    <w:rsid w:val="00234BBB"/>
    <w:rsid w:val="002356F4"/>
    <w:rsid w:val="00235F02"/>
    <w:rsid w:val="00236D28"/>
    <w:rsid w:val="00237FE4"/>
    <w:rsid w:val="00240656"/>
    <w:rsid w:val="00241610"/>
    <w:rsid w:val="00241AED"/>
    <w:rsid w:val="00243182"/>
    <w:rsid w:val="002438E5"/>
    <w:rsid w:val="00243928"/>
    <w:rsid w:val="00243946"/>
    <w:rsid w:val="00243BC5"/>
    <w:rsid w:val="00243C7D"/>
    <w:rsid w:val="00243E9A"/>
    <w:rsid w:val="00244371"/>
    <w:rsid w:val="00244AF8"/>
    <w:rsid w:val="00244BC5"/>
    <w:rsid w:val="00244E68"/>
    <w:rsid w:val="002456C5"/>
    <w:rsid w:val="00245ABE"/>
    <w:rsid w:val="00245C0B"/>
    <w:rsid w:val="0024677F"/>
    <w:rsid w:val="00246EAE"/>
    <w:rsid w:val="00247116"/>
    <w:rsid w:val="002471E5"/>
    <w:rsid w:val="002517A8"/>
    <w:rsid w:val="00251EEE"/>
    <w:rsid w:val="00253177"/>
    <w:rsid w:val="002538B8"/>
    <w:rsid w:val="0025396F"/>
    <w:rsid w:val="00254319"/>
    <w:rsid w:val="002546A4"/>
    <w:rsid w:val="0025539F"/>
    <w:rsid w:val="00256388"/>
    <w:rsid w:val="00256E44"/>
    <w:rsid w:val="002605BF"/>
    <w:rsid w:val="00260919"/>
    <w:rsid w:val="002612FD"/>
    <w:rsid w:val="002613DC"/>
    <w:rsid w:val="00261755"/>
    <w:rsid w:val="00261AAA"/>
    <w:rsid w:val="00262097"/>
    <w:rsid w:val="00262D20"/>
    <w:rsid w:val="002634AB"/>
    <w:rsid w:val="002638E0"/>
    <w:rsid w:val="00263C19"/>
    <w:rsid w:val="00263E9F"/>
    <w:rsid w:val="00264F03"/>
    <w:rsid w:val="00264F8F"/>
    <w:rsid w:val="002655AE"/>
    <w:rsid w:val="0026591F"/>
    <w:rsid w:val="00265A65"/>
    <w:rsid w:val="002660F0"/>
    <w:rsid w:val="002675B6"/>
    <w:rsid w:val="00267A99"/>
    <w:rsid w:val="00270271"/>
    <w:rsid w:val="00272174"/>
    <w:rsid w:val="002721A6"/>
    <w:rsid w:val="002722E0"/>
    <w:rsid w:val="002730EC"/>
    <w:rsid w:val="00273100"/>
    <w:rsid w:val="002735CC"/>
    <w:rsid w:val="00274588"/>
    <w:rsid w:val="00274A67"/>
    <w:rsid w:val="00274AA2"/>
    <w:rsid w:val="002756EF"/>
    <w:rsid w:val="00275708"/>
    <w:rsid w:val="002768CF"/>
    <w:rsid w:val="00276F82"/>
    <w:rsid w:val="002805DF"/>
    <w:rsid w:val="0028092D"/>
    <w:rsid w:val="002815D9"/>
    <w:rsid w:val="00282317"/>
    <w:rsid w:val="00282D25"/>
    <w:rsid w:val="00282DF9"/>
    <w:rsid w:val="00283A44"/>
    <w:rsid w:val="0028529F"/>
    <w:rsid w:val="00285687"/>
    <w:rsid w:val="00287649"/>
    <w:rsid w:val="00287867"/>
    <w:rsid w:val="00287DAB"/>
    <w:rsid w:val="00287FB6"/>
    <w:rsid w:val="002900C5"/>
    <w:rsid w:val="002901E0"/>
    <w:rsid w:val="0029075B"/>
    <w:rsid w:val="00290BB1"/>
    <w:rsid w:val="00291BC1"/>
    <w:rsid w:val="002933CA"/>
    <w:rsid w:val="00293A8F"/>
    <w:rsid w:val="00295155"/>
    <w:rsid w:val="00295D51"/>
    <w:rsid w:val="00296203"/>
    <w:rsid w:val="00296428"/>
    <w:rsid w:val="0029643D"/>
    <w:rsid w:val="0029706A"/>
    <w:rsid w:val="002972EE"/>
    <w:rsid w:val="00297F01"/>
    <w:rsid w:val="002A052D"/>
    <w:rsid w:val="002A0DF8"/>
    <w:rsid w:val="002A1928"/>
    <w:rsid w:val="002A1F1F"/>
    <w:rsid w:val="002A21B5"/>
    <w:rsid w:val="002A2631"/>
    <w:rsid w:val="002A2A0C"/>
    <w:rsid w:val="002A2BB6"/>
    <w:rsid w:val="002A30E0"/>
    <w:rsid w:val="002A310C"/>
    <w:rsid w:val="002A3521"/>
    <w:rsid w:val="002A35C5"/>
    <w:rsid w:val="002A37E1"/>
    <w:rsid w:val="002A3B61"/>
    <w:rsid w:val="002A402A"/>
    <w:rsid w:val="002A45AA"/>
    <w:rsid w:val="002A4B0B"/>
    <w:rsid w:val="002A4B6F"/>
    <w:rsid w:val="002A4FFF"/>
    <w:rsid w:val="002A533C"/>
    <w:rsid w:val="002A56E1"/>
    <w:rsid w:val="002A59BD"/>
    <w:rsid w:val="002A75CA"/>
    <w:rsid w:val="002A7889"/>
    <w:rsid w:val="002A799A"/>
    <w:rsid w:val="002B097D"/>
    <w:rsid w:val="002B11B2"/>
    <w:rsid w:val="002B18F7"/>
    <w:rsid w:val="002B31CF"/>
    <w:rsid w:val="002B3ED7"/>
    <w:rsid w:val="002B4778"/>
    <w:rsid w:val="002B5ABC"/>
    <w:rsid w:val="002B75B2"/>
    <w:rsid w:val="002B79B7"/>
    <w:rsid w:val="002C141D"/>
    <w:rsid w:val="002C19C0"/>
    <w:rsid w:val="002C2485"/>
    <w:rsid w:val="002C25E0"/>
    <w:rsid w:val="002C2A2D"/>
    <w:rsid w:val="002C36C0"/>
    <w:rsid w:val="002C3928"/>
    <w:rsid w:val="002C3B33"/>
    <w:rsid w:val="002C4172"/>
    <w:rsid w:val="002C435E"/>
    <w:rsid w:val="002C43BB"/>
    <w:rsid w:val="002C44AB"/>
    <w:rsid w:val="002C5E39"/>
    <w:rsid w:val="002C5FA2"/>
    <w:rsid w:val="002C7A02"/>
    <w:rsid w:val="002C7BD4"/>
    <w:rsid w:val="002D0107"/>
    <w:rsid w:val="002D062E"/>
    <w:rsid w:val="002D0D43"/>
    <w:rsid w:val="002D15C2"/>
    <w:rsid w:val="002D2B10"/>
    <w:rsid w:val="002D3842"/>
    <w:rsid w:val="002D386A"/>
    <w:rsid w:val="002D4100"/>
    <w:rsid w:val="002D477F"/>
    <w:rsid w:val="002D4F48"/>
    <w:rsid w:val="002D519B"/>
    <w:rsid w:val="002D621E"/>
    <w:rsid w:val="002D66DA"/>
    <w:rsid w:val="002D7027"/>
    <w:rsid w:val="002D70DC"/>
    <w:rsid w:val="002D758B"/>
    <w:rsid w:val="002D79BC"/>
    <w:rsid w:val="002D7E58"/>
    <w:rsid w:val="002E0D31"/>
    <w:rsid w:val="002E0EFA"/>
    <w:rsid w:val="002E1073"/>
    <w:rsid w:val="002E12EC"/>
    <w:rsid w:val="002E146D"/>
    <w:rsid w:val="002E1803"/>
    <w:rsid w:val="002E272B"/>
    <w:rsid w:val="002E29F8"/>
    <w:rsid w:val="002E2C52"/>
    <w:rsid w:val="002E342B"/>
    <w:rsid w:val="002E3B81"/>
    <w:rsid w:val="002E3D08"/>
    <w:rsid w:val="002E3E1D"/>
    <w:rsid w:val="002E3EEA"/>
    <w:rsid w:val="002E4D08"/>
    <w:rsid w:val="002E4DA5"/>
    <w:rsid w:val="002E52B8"/>
    <w:rsid w:val="002E5DBF"/>
    <w:rsid w:val="002E5E01"/>
    <w:rsid w:val="002E60F5"/>
    <w:rsid w:val="002E6536"/>
    <w:rsid w:val="002E6687"/>
    <w:rsid w:val="002E69F5"/>
    <w:rsid w:val="002E6CAA"/>
    <w:rsid w:val="002E732D"/>
    <w:rsid w:val="002E73EC"/>
    <w:rsid w:val="002E78B2"/>
    <w:rsid w:val="002F023D"/>
    <w:rsid w:val="002F10EC"/>
    <w:rsid w:val="002F1136"/>
    <w:rsid w:val="002F1231"/>
    <w:rsid w:val="002F1521"/>
    <w:rsid w:val="002F15EE"/>
    <w:rsid w:val="002F3632"/>
    <w:rsid w:val="002F3AFB"/>
    <w:rsid w:val="002F3C41"/>
    <w:rsid w:val="002F4C8E"/>
    <w:rsid w:val="002F5076"/>
    <w:rsid w:val="002F5839"/>
    <w:rsid w:val="002F6430"/>
    <w:rsid w:val="002F64D9"/>
    <w:rsid w:val="002F651D"/>
    <w:rsid w:val="002F6648"/>
    <w:rsid w:val="002F6E44"/>
    <w:rsid w:val="002F74FD"/>
    <w:rsid w:val="002F787B"/>
    <w:rsid w:val="002F7974"/>
    <w:rsid w:val="002F7D01"/>
    <w:rsid w:val="0030005C"/>
    <w:rsid w:val="00300369"/>
    <w:rsid w:val="003018DB"/>
    <w:rsid w:val="00301D0A"/>
    <w:rsid w:val="003027B8"/>
    <w:rsid w:val="0030293F"/>
    <w:rsid w:val="00302947"/>
    <w:rsid w:val="00302C50"/>
    <w:rsid w:val="003031C2"/>
    <w:rsid w:val="00303861"/>
    <w:rsid w:val="003049B1"/>
    <w:rsid w:val="00304FFF"/>
    <w:rsid w:val="00305557"/>
    <w:rsid w:val="0030561F"/>
    <w:rsid w:val="00305CA3"/>
    <w:rsid w:val="00306E5C"/>
    <w:rsid w:val="00307C19"/>
    <w:rsid w:val="00310732"/>
    <w:rsid w:val="00310BC9"/>
    <w:rsid w:val="00311762"/>
    <w:rsid w:val="00311E98"/>
    <w:rsid w:val="00312215"/>
    <w:rsid w:val="0031249C"/>
    <w:rsid w:val="003125C3"/>
    <w:rsid w:val="00312896"/>
    <w:rsid w:val="00313EAC"/>
    <w:rsid w:val="003142F4"/>
    <w:rsid w:val="0031454E"/>
    <w:rsid w:val="0031611F"/>
    <w:rsid w:val="00317A33"/>
    <w:rsid w:val="00320339"/>
    <w:rsid w:val="00321214"/>
    <w:rsid w:val="003213D5"/>
    <w:rsid w:val="00323737"/>
    <w:rsid w:val="00323AD6"/>
    <w:rsid w:val="00323F27"/>
    <w:rsid w:val="003242EF"/>
    <w:rsid w:val="00325339"/>
    <w:rsid w:val="003255AA"/>
    <w:rsid w:val="003314B6"/>
    <w:rsid w:val="00331A20"/>
    <w:rsid w:val="00331A23"/>
    <w:rsid w:val="00331E65"/>
    <w:rsid w:val="00333107"/>
    <w:rsid w:val="0033343B"/>
    <w:rsid w:val="0033393C"/>
    <w:rsid w:val="003357EE"/>
    <w:rsid w:val="00337368"/>
    <w:rsid w:val="00337B4D"/>
    <w:rsid w:val="003407A9"/>
    <w:rsid w:val="00340BA3"/>
    <w:rsid w:val="00340BAF"/>
    <w:rsid w:val="00340C2B"/>
    <w:rsid w:val="00340F9A"/>
    <w:rsid w:val="00341018"/>
    <w:rsid w:val="00341723"/>
    <w:rsid w:val="003420D9"/>
    <w:rsid w:val="003423E0"/>
    <w:rsid w:val="0034301A"/>
    <w:rsid w:val="00343B34"/>
    <w:rsid w:val="00343D76"/>
    <w:rsid w:val="00344DFD"/>
    <w:rsid w:val="003451D3"/>
    <w:rsid w:val="00345B64"/>
    <w:rsid w:val="00346631"/>
    <w:rsid w:val="00346AAD"/>
    <w:rsid w:val="00346D96"/>
    <w:rsid w:val="0034736A"/>
    <w:rsid w:val="0034747C"/>
    <w:rsid w:val="00347B6C"/>
    <w:rsid w:val="0035151C"/>
    <w:rsid w:val="00352254"/>
    <w:rsid w:val="003522A3"/>
    <w:rsid w:val="00353929"/>
    <w:rsid w:val="00353F9E"/>
    <w:rsid w:val="003540D1"/>
    <w:rsid w:val="003545BF"/>
    <w:rsid w:val="0035586A"/>
    <w:rsid w:val="0035611A"/>
    <w:rsid w:val="00356C3D"/>
    <w:rsid w:val="00360B75"/>
    <w:rsid w:val="0036151C"/>
    <w:rsid w:val="00361A9B"/>
    <w:rsid w:val="00362CCF"/>
    <w:rsid w:val="003631DB"/>
    <w:rsid w:val="00364524"/>
    <w:rsid w:val="0036513A"/>
    <w:rsid w:val="00365237"/>
    <w:rsid w:val="0036559C"/>
    <w:rsid w:val="0036587E"/>
    <w:rsid w:val="003660CD"/>
    <w:rsid w:val="00366AC2"/>
    <w:rsid w:val="00366B08"/>
    <w:rsid w:val="00367496"/>
    <w:rsid w:val="003678BE"/>
    <w:rsid w:val="003700F8"/>
    <w:rsid w:val="00370949"/>
    <w:rsid w:val="0037243B"/>
    <w:rsid w:val="0037251C"/>
    <w:rsid w:val="0037272C"/>
    <w:rsid w:val="00372B9A"/>
    <w:rsid w:val="003731BF"/>
    <w:rsid w:val="00375287"/>
    <w:rsid w:val="00375791"/>
    <w:rsid w:val="00375826"/>
    <w:rsid w:val="00375994"/>
    <w:rsid w:val="00375C59"/>
    <w:rsid w:val="00375E05"/>
    <w:rsid w:val="00376BB7"/>
    <w:rsid w:val="00376EEE"/>
    <w:rsid w:val="00377BA1"/>
    <w:rsid w:val="00377FF0"/>
    <w:rsid w:val="00380616"/>
    <w:rsid w:val="00381022"/>
    <w:rsid w:val="003814B8"/>
    <w:rsid w:val="00382909"/>
    <w:rsid w:val="00382EE1"/>
    <w:rsid w:val="00384258"/>
    <w:rsid w:val="00385131"/>
    <w:rsid w:val="0038620B"/>
    <w:rsid w:val="00387647"/>
    <w:rsid w:val="0038791A"/>
    <w:rsid w:val="00390056"/>
    <w:rsid w:val="0039055C"/>
    <w:rsid w:val="00390718"/>
    <w:rsid w:val="00390767"/>
    <w:rsid w:val="00390883"/>
    <w:rsid w:val="00391470"/>
    <w:rsid w:val="00391553"/>
    <w:rsid w:val="003920C4"/>
    <w:rsid w:val="00392184"/>
    <w:rsid w:val="0039259F"/>
    <w:rsid w:val="00392652"/>
    <w:rsid w:val="00392B41"/>
    <w:rsid w:val="0039456F"/>
    <w:rsid w:val="003945C8"/>
    <w:rsid w:val="0039480D"/>
    <w:rsid w:val="00395446"/>
    <w:rsid w:val="00396725"/>
    <w:rsid w:val="00397A28"/>
    <w:rsid w:val="00397E94"/>
    <w:rsid w:val="00397F05"/>
    <w:rsid w:val="003A0442"/>
    <w:rsid w:val="003A0899"/>
    <w:rsid w:val="003A1512"/>
    <w:rsid w:val="003A1EB7"/>
    <w:rsid w:val="003A23F3"/>
    <w:rsid w:val="003A2D82"/>
    <w:rsid w:val="003A337C"/>
    <w:rsid w:val="003A36DA"/>
    <w:rsid w:val="003A38F1"/>
    <w:rsid w:val="003A3D1B"/>
    <w:rsid w:val="003A3F39"/>
    <w:rsid w:val="003A4296"/>
    <w:rsid w:val="003A4549"/>
    <w:rsid w:val="003A49B3"/>
    <w:rsid w:val="003A55B4"/>
    <w:rsid w:val="003A61B6"/>
    <w:rsid w:val="003A623F"/>
    <w:rsid w:val="003A71AD"/>
    <w:rsid w:val="003A7D1D"/>
    <w:rsid w:val="003B13EA"/>
    <w:rsid w:val="003B1688"/>
    <w:rsid w:val="003B1FA4"/>
    <w:rsid w:val="003B1FE6"/>
    <w:rsid w:val="003B3106"/>
    <w:rsid w:val="003B3974"/>
    <w:rsid w:val="003B39E0"/>
    <w:rsid w:val="003B3DAB"/>
    <w:rsid w:val="003B404D"/>
    <w:rsid w:val="003B4B34"/>
    <w:rsid w:val="003B4CDA"/>
    <w:rsid w:val="003B4F2D"/>
    <w:rsid w:val="003B5BD9"/>
    <w:rsid w:val="003B64A3"/>
    <w:rsid w:val="003B6DB8"/>
    <w:rsid w:val="003B72B9"/>
    <w:rsid w:val="003B7DC0"/>
    <w:rsid w:val="003C0887"/>
    <w:rsid w:val="003C08AF"/>
    <w:rsid w:val="003C2EDD"/>
    <w:rsid w:val="003C3220"/>
    <w:rsid w:val="003C3A47"/>
    <w:rsid w:val="003C3A79"/>
    <w:rsid w:val="003C48F2"/>
    <w:rsid w:val="003C5177"/>
    <w:rsid w:val="003C52B0"/>
    <w:rsid w:val="003C5911"/>
    <w:rsid w:val="003C5CDB"/>
    <w:rsid w:val="003C6465"/>
    <w:rsid w:val="003C65E4"/>
    <w:rsid w:val="003C7712"/>
    <w:rsid w:val="003C7862"/>
    <w:rsid w:val="003C7ECD"/>
    <w:rsid w:val="003D007D"/>
    <w:rsid w:val="003D01A1"/>
    <w:rsid w:val="003D04D6"/>
    <w:rsid w:val="003D04F6"/>
    <w:rsid w:val="003D18CC"/>
    <w:rsid w:val="003D3583"/>
    <w:rsid w:val="003D391E"/>
    <w:rsid w:val="003D3B6F"/>
    <w:rsid w:val="003D40E8"/>
    <w:rsid w:val="003D455E"/>
    <w:rsid w:val="003D5785"/>
    <w:rsid w:val="003D5A2D"/>
    <w:rsid w:val="003D5A9D"/>
    <w:rsid w:val="003D62C0"/>
    <w:rsid w:val="003D65F6"/>
    <w:rsid w:val="003D6911"/>
    <w:rsid w:val="003D7E4B"/>
    <w:rsid w:val="003E0035"/>
    <w:rsid w:val="003E0C14"/>
    <w:rsid w:val="003E0D6F"/>
    <w:rsid w:val="003E1591"/>
    <w:rsid w:val="003E1ACF"/>
    <w:rsid w:val="003E216C"/>
    <w:rsid w:val="003E236E"/>
    <w:rsid w:val="003E259D"/>
    <w:rsid w:val="003E26BA"/>
    <w:rsid w:val="003E2906"/>
    <w:rsid w:val="003E2969"/>
    <w:rsid w:val="003E2C1A"/>
    <w:rsid w:val="003E330F"/>
    <w:rsid w:val="003E3478"/>
    <w:rsid w:val="003E4E74"/>
    <w:rsid w:val="003E5F7D"/>
    <w:rsid w:val="003E6520"/>
    <w:rsid w:val="003E67E7"/>
    <w:rsid w:val="003E6B25"/>
    <w:rsid w:val="003E6B3C"/>
    <w:rsid w:val="003E6B95"/>
    <w:rsid w:val="003E70FF"/>
    <w:rsid w:val="003E7F1B"/>
    <w:rsid w:val="003F0B41"/>
    <w:rsid w:val="003F1150"/>
    <w:rsid w:val="003F1E39"/>
    <w:rsid w:val="003F229D"/>
    <w:rsid w:val="003F25F0"/>
    <w:rsid w:val="003F2D5B"/>
    <w:rsid w:val="003F5AD2"/>
    <w:rsid w:val="003F5CA4"/>
    <w:rsid w:val="003F6D50"/>
    <w:rsid w:val="003F7006"/>
    <w:rsid w:val="003F7507"/>
    <w:rsid w:val="003F7C72"/>
    <w:rsid w:val="003F7D10"/>
    <w:rsid w:val="00401000"/>
    <w:rsid w:val="004016C6"/>
    <w:rsid w:val="0040179A"/>
    <w:rsid w:val="00401856"/>
    <w:rsid w:val="004028A2"/>
    <w:rsid w:val="00402FEB"/>
    <w:rsid w:val="00403344"/>
    <w:rsid w:val="00403C82"/>
    <w:rsid w:val="00404157"/>
    <w:rsid w:val="00404C44"/>
    <w:rsid w:val="00404EE8"/>
    <w:rsid w:val="0040510D"/>
    <w:rsid w:val="0040512D"/>
    <w:rsid w:val="0040602F"/>
    <w:rsid w:val="00406AFB"/>
    <w:rsid w:val="00407382"/>
    <w:rsid w:val="0040791B"/>
    <w:rsid w:val="00411958"/>
    <w:rsid w:val="00411B2A"/>
    <w:rsid w:val="00412973"/>
    <w:rsid w:val="00412D42"/>
    <w:rsid w:val="00412DA4"/>
    <w:rsid w:val="00412EB6"/>
    <w:rsid w:val="0041351F"/>
    <w:rsid w:val="004137C8"/>
    <w:rsid w:val="00413BF9"/>
    <w:rsid w:val="00413C25"/>
    <w:rsid w:val="00415531"/>
    <w:rsid w:val="00416330"/>
    <w:rsid w:val="004176C7"/>
    <w:rsid w:val="00417877"/>
    <w:rsid w:val="00417D9F"/>
    <w:rsid w:val="00420229"/>
    <w:rsid w:val="00420DBA"/>
    <w:rsid w:val="00421311"/>
    <w:rsid w:val="00422E13"/>
    <w:rsid w:val="0042350F"/>
    <w:rsid w:val="00423599"/>
    <w:rsid w:val="0042384C"/>
    <w:rsid w:val="00423893"/>
    <w:rsid w:val="00423BC9"/>
    <w:rsid w:val="00423CEF"/>
    <w:rsid w:val="004255B4"/>
    <w:rsid w:val="00426766"/>
    <w:rsid w:val="004267D0"/>
    <w:rsid w:val="004279CA"/>
    <w:rsid w:val="00427A82"/>
    <w:rsid w:val="00427EA2"/>
    <w:rsid w:val="00430115"/>
    <w:rsid w:val="00430A4B"/>
    <w:rsid w:val="00431C46"/>
    <w:rsid w:val="004327E6"/>
    <w:rsid w:val="004329DC"/>
    <w:rsid w:val="00432AC6"/>
    <w:rsid w:val="004341C6"/>
    <w:rsid w:val="00434C5E"/>
    <w:rsid w:val="00435765"/>
    <w:rsid w:val="004360B6"/>
    <w:rsid w:val="004362E5"/>
    <w:rsid w:val="00436356"/>
    <w:rsid w:val="0043792A"/>
    <w:rsid w:val="00440722"/>
    <w:rsid w:val="004425D9"/>
    <w:rsid w:val="00443244"/>
    <w:rsid w:val="00444AF6"/>
    <w:rsid w:val="0044519D"/>
    <w:rsid w:val="00445544"/>
    <w:rsid w:val="00445C0B"/>
    <w:rsid w:val="00446195"/>
    <w:rsid w:val="00447CD0"/>
    <w:rsid w:val="00447FC2"/>
    <w:rsid w:val="004502F4"/>
    <w:rsid w:val="004506F4"/>
    <w:rsid w:val="004509D1"/>
    <w:rsid w:val="00450A42"/>
    <w:rsid w:val="00450E98"/>
    <w:rsid w:val="004513A5"/>
    <w:rsid w:val="00451D50"/>
    <w:rsid w:val="00452EC4"/>
    <w:rsid w:val="00453340"/>
    <w:rsid w:val="00453775"/>
    <w:rsid w:val="00453890"/>
    <w:rsid w:val="00454380"/>
    <w:rsid w:val="0045470C"/>
    <w:rsid w:val="004552C8"/>
    <w:rsid w:val="0045536C"/>
    <w:rsid w:val="00455A07"/>
    <w:rsid w:val="00455AEB"/>
    <w:rsid w:val="0045603C"/>
    <w:rsid w:val="00456053"/>
    <w:rsid w:val="00456068"/>
    <w:rsid w:val="00456896"/>
    <w:rsid w:val="00456ADA"/>
    <w:rsid w:val="00456B0D"/>
    <w:rsid w:val="00456E90"/>
    <w:rsid w:val="00457135"/>
    <w:rsid w:val="0045770D"/>
    <w:rsid w:val="0045790F"/>
    <w:rsid w:val="00457D63"/>
    <w:rsid w:val="00457E21"/>
    <w:rsid w:val="0046007E"/>
    <w:rsid w:val="0046024B"/>
    <w:rsid w:val="00460E36"/>
    <w:rsid w:val="00461155"/>
    <w:rsid w:val="0046218C"/>
    <w:rsid w:val="004623D4"/>
    <w:rsid w:val="00463944"/>
    <w:rsid w:val="0046512A"/>
    <w:rsid w:val="00465234"/>
    <w:rsid w:val="00465B24"/>
    <w:rsid w:val="00466858"/>
    <w:rsid w:val="00466D0F"/>
    <w:rsid w:val="00467544"/>
    <w:rsid w:val="004676BA"/>
    <w:rsid w:val="0046784C"/>
    <w:rsid w:val="00467ECB"/>
    <w:rsid w:val="004710C3"/>
    <w:rsid w:val="00471459"/>
    <w:rsid w:val="00472274"/>
    <w:rsid w:val="004722D4"/>
    <w:rsid w:val="00472AD0"/>
    <w:rsid w:val="00472D9C"/>
    <w:rsid w:val="00473B60"/>
    <w:rsid w:val="00475AFF"/>
    <w:rsid w:val="00475D30"/>
    <w:rsid w:val="004765F4"/>
    <w:rsid w:val="00476B4D"/>
    <w:rsid w:val="00476CBC"/>
    <w:rsid w:val="00476E6C"/>
    <w:rsid w:val="00477282"/>
    <w:rsid w:val="00477947"/>
    <w:rsid w:val="00480FA1"/>
    <w:rsid w:val="00481FD7"/>
    <w:rsid w:val="00482DE5"/>
    <w:rsid w:val="00483266"/>
    <w:rsid w:val="0048352E"/>
    <w:rsid w:val="004836A9"/>
    <w:rsid w:val="00483B23"/>
    <w:rsid w:val="004840D7"/>
    <w:rsid w:val="004846F4"/>
    <w:rsid w:val="00485C26"/>
    <w:rsid w:val="00485EC0"/>
    <w:rsid w:val="00486A51"/>
    <w:rsid w:val="004875E1"/>
    <w:rsid w:val="00487B37"/>
    <w:rsid w:val="00490636"/>
    <w:rsid w:val="00490FF0"/>
    <w:rsid w:val="004910FE"/>
    <w:rsid w:val="00491198"/>
    <w:rsid w:val="004917E0"/>
    <w:rsid w:val="00491BF6"/>
    <w:rsid w:val="00491FED"/>
    <w:rsid w:val="00492F82"/>
    <w:rsid w:val="004943C2"/>
    <w:rsid w:val="00494918"/>
    <w:rsid w:val="00494C65"/>
    <w:rsid w:val="00494F0C"/>
    <w:rsid w:val="00495557"/>
    <w:rsid w:val="0049618D"/>
    <w:rsid w:val="004965EF"/>
    <w:rsid w:val="0049719D"/>
    <w:rsid w:val="00497FCD"/>
    <w:rsid w:val="004A095C"/>
    <w:rsid w:val="004A0D1E"/>
    <w:rsid w:val="004A0E66"/>
    <w:rsid w:val="004A0EEC"/>
    <w:rsid w:val="004A130F"/>
    <w:rsid w:val="004A17EF"/>
    <w:rsid w:val="004A1BDA"/>
    <w:rsid w:val="004A22DA"/>
    <w:rsid w:val="004A2700"/>
    <w:rsid w:val="004A36C8"/>
    <w:rsid w:val="004A3721"/>
    <w:rsid w:val="004A3742"/>
    <w:rsid w:val="004A37B8"/>
    <w:rsid w:val="004A3CC2"/>
    <w:rsid w:val="004A3ED3"/>
    <w:rsid w:val="004A47BC"/>
    <w:rsid w:val="004A4AC6"/>
    <w:rsid w:val="004A73C3"/>
    <w:rsid w:val="004B1199"/>
    <w:rsid w:val="004B16C4"/>
    <w:rsid w:val="004B1867"/>
    <w:rsid w:val="004B2A64"/>
    <w:rsid w:val="004B41DA"/>
    <w:rsid w:val="004B470D"/>
    <w:rsid w:val="004B4764"/>
    <w:rsid w:val="004B4846"/>
    <w:rsid w:val="004B5394"/>
    <w:rsid w:val="004B5BDD"/>
    <w:rsid w:val="004B6E9E"/>
    <w:rsid w:val="004B6F83"/>
    <w:rsid w:val="004B7C29"/>
    <w:rsid w:val="004C06E5"/>
    <w:rsid w:val="004C1A49"/>
    <w:rsid w:val="004C1B7D"/>
    <w:rsid w:val="004C1E3C"/>
    <w:rsid w:val="004C25F0"/>
    <w:rsid w:val="004C26DD"/>
    <w:rsid w:val="004C2B5D"/>
    <w:rsid w:val="004C2D68"/>
    <w:rsid w:val="004C2F56"/>
    <w:rsid w:val="004C339D"/>
    <w:rsid w:val="004C33E8"/>
    <w:rsid w:val="004C4307"/>
    <w:rsid w:val="004C4309"/>
    <w:rsid w:val="004C49E3"/>
    <w:rsid w:val="004C4E8A"/>
    <w:rsid w:val="004C4F1B"/>
    <w:rsid w:val="004C514A"/>
    <w:rsid w:val="004C645A"/>
    <w:rsid w:val="004C6572"/>
    <w:rsid w:val="004C6D4F"/>
    <w:rsid w:val="004C7541"/>
    <w:rsid w:val="004D1E71"/>
    <w:rsid w:val="004D2CDF"/>
    <w:rsid w:val="004D33CE"/>
    <w:rsid w:val="004D4000"/>
    <w:rsid w:val="004D4AAE"/>
    <w:rsid w:val="004D7C86"/>
    <w:rsid w:val="004E0197"/>
    <w:rsid w:val="004E0857"/>
    <w:rsid w:val="004E1122"/>
    <w:rsid w:val="004E1409"/>
    <w:rsid w:val="004E1A87"/>
    <w:rsid w:val="004E1BB0"/>
    <w:rsid w:val="004E3030"/>
    <w:rsid w:val="004E3311"/>
    <w:rsid w:val="004E38EC"/>
    <w:rsid w:val="004E3933"/>
    <w:rsid w:val="004E4549"/>
    <w:rsid w:val="004E4C83"/>
    <w:rsid w:val="004E4D53"/>
    <w:rsid w:val="004E4D84"/>
    <w:rsid w:val="004E4EBC"/>
    <w:rsid w:val="004E5104"/>
    <w:rsid w:val="004E5B06"/>
    <w:rsid w:val="004E5FA8"/>
    <w:rsid w:val="004E684C"/>
    <w:rsid w:val="004E6FF1"/>
    <w:rsid w:val="004E76DB"/>
    <w:rsid w:val="004F1F90"/>
    <w:rsid w:val="004F2401"/>
    <w:rsid w:val="004F2A44"/>
    <w:rsid w:val="004F2DAD"/>
    <w:rsid w:val="004F34F7"/>
    <w:rsid w:val="004F55D6"/>
    <w:rsid w:val="004F565A"/>
    <w:rsid w:val="004F571B"/>
    <w:rsid w:val="004F64EB"/>
    <w:rsid w:val="004F7A74"/>
    <w:rsid w:val="00500250"/>
    <w:rsid w:val="00500264"/>
    <w:rsid w:val="00500824"/>
    <w:rsid w:val="00500DAB"/>
    <w:rsid w:val="00501144"/>
    <w:rsid w:val="005013EF"/>
    <w:rsid w:val="005016CC"/>
    <w:rsid w:val="005019E0"/>
    <w:rsid w:val="0050211F"/>
    <w:rsid w:val="005022E7"/>
    <w:rsid w:val="00502A93"/>
    <w:rsid w:val="00506083"/>
    <w:rsid w:val="005068D6"/>
    <w:rsid w:val="00506B86"/>
    <w:rsid w:val="00506EEC"/>
    <w:rsid w:val="00506FD4"/>
    <w:rsid w:val="005107FF"/>
    <w:rsid w:val="00510CBC"/>
    <w:rsid w:val="0051102D"/>
    <w:rsid w:val="005112A5"/>
    <w:rsid w:val="00511F48"/>
    <w:rsid w:val="00512448"/>
    <w:rsid w:val="0051253A"/>
    <w:rsid w:val="0051266C"/>
    <w:rsid w:val="00513B72"/>
    <w:rsid w:val="00515277"/>
    <w:rsid w:val="005158C2"/>
    <w:rsid w:val="005169DE"/>
    <w:rsid w:val="005171A2"/>
    <w:rsid w:val="0051754D"/>
    <w:rsid w:val="0051785D"/>
    <w:rsid w:val="00517913"/>
    <w:rsid w:val="0052005F"/>
    <w:rsid w:val="00520200"/>
    <w:rsid w:val="00520E2D"/>
    <w:rsid w:val="00520F04"/>
    <w:rsid w:val="00521717"/>
    <w:rsid w:val="005224B2"/>
    <w:rsid w:val="00523B23"/>
    <w:rsid w:val="00523DFA"/>
    <w:rsid w:val="005254BC"/>
    <w:rsid w:val="005256FC"/>
    <w:rsid w:val="00526C27"/>
    <w:rsid w:val="00526DFF"/>
    <w:rsid w:val="00527473"/>
    <w:rsid w:val="00527EF9"/>
    <w:rsid w:val="005305FF"/>
    <w:rsid w:val="00530C9B"/>
    <w:rsid w:val="00532334"/>
    <w:rsid w:val="0053245D"/>
    <w:rsid w:val="005324AF"/>
    <w:rsid w:val="0053402C"/>
    <w:rsid w:val="00534090"/>
    <w:rsid w:val="00534ABA"/>
    <w:rsid w:val="00535D28"/>
    <w:rsid w:val="00535FFF"/>
    <w:rsid w:val="0053616F"/>
    <w:rsid w:val="005368AD"/>
    <w:rsid w:val="005370BC"/>
    <w:rsid w:val="00537B35"/>
    <w:rsid w:val="00537DE7"/>
    <w:rsid w:val="00537EC4"/>
    <w:rsid w:val="00537FE4"/>
    <w:rsid w:val="0054027D"/>
    <w:rsid w:val="00541222"/>
    <w:rsid w:val="00541A8D"/>
    <w:rsid w:val="00544DA0"/>
    <w:rsid w:val="005454BD"/>
    <w:rsid w:val="005457E4"/>
    <w:rsid w:val="0054633F"/>
    <w:rsid w:val="00546C49"/>
    <w:rsid w:val="0055010B"/>
    <w:rsid w:val="00550D59"/>
    <w:rsid w:val="0055110D"/>
    <w:rsid w:val="00551F81"/>
    <w:rsid w:val="0055210F"/>
    <w:rsid w:val="00552CD7"/>
    <w:rsid w:val="005533BE"/>
    <w:rsid w:val="00554B30"/>
    <w:rsid w:val="00554EFF"/>
    <w:rsid w:val="00554FFB"/>
    <w:rsid w:val="005568DE"/>
    <w:rsid w:val="00557C50"/>
    <w:rsid w:val="005606B6"/>
    <w:rsid w:val="005608D6"/>
    <w:rsid w:val="00560F19"/>
    <w:rsid w:val="00561E6B"/>
    <w:rsid w:val="005621D2"/>
    <w:rsid w:val="005621E0"/>
    <w:rsid w:val="00562D90"/>
    <w:rsid w:val="00563317"/>
    <w:rsid w:val="00563A23"/>
    <w:rsid w:val="00563A5A"/>
    <w:rsid w:val="00563C61"/>
    <w:rsid w:val="00563ECB"/>
    <w:rsid w:val="00563F47"/>
    <w:rsid w:val="005640BB"/>
    <w:rsid w:val="00564C23"/>
    <w:rsid w:val="00565247"/>
    <w:rsid w:val="00565406"/>
    <w:rsid w:val="00565570"/>
    <w:rsid w:val="005657DD"/>
    <w:rsid w:val="00565B29"/>
    <w:rsid w:val="005664CC"/>
    <w:rsid w:val="0056664B"/>
    <w:rsid w:val="00567588"/>
    <w:rsid w:val="00567992"/>
    <w:rsid w:val="00567C3C"/>
    <w:rsid w:val="005702F8"/>
    <w:rsid w:val="00571231"/>
    <w:rsid w:val="00571767"/>
    <w:rsid w:val="00571E44"/>
    <w:rsid w:val="00573E61"/>
    <w:rsid w:val="0057411B"/>
    <w:rsid w:val="00574525"/>
    <w:rsid w:val="00574778"/>
    <w:rsid w:val="0057498F"/>
    <w:rsid w:val="00574DE9"/>
    <w:rsid w:val="00575DF4"/>
    <w:rsid w:val="0057765D"/>
    <w:rsid w:val="005777FC"/>
    <w:rsid w:val="005808EB"/>
    <w:rsid w:val="00580D37"/>
    <w:rsid w:val="00581FA0"/>
    <w:rsid w:val="00582B90"/>
    <w:rsid w:val="00583134"/>
    <w:rsid w:val="005831A7"/>
    <w:rsid w:val="00583321"/>
    <w:rsid w:val="0058341E"/>
    <w:rsid w:val="00584F3A"/>
    <w:rsid w:val="005853AB"/>
    <w:rsid w:val="00585748"/>
    <w:rsid w:val="005859C5"/>
    <w:rsid w:val="00585C79"/>
    <w:rsid w:val="00585FD0"/>
    <w:rsid w:val="00586144"/>
    <w:rsid w:val="00587785"/>
    <w:rsid w:val="0058788D"/>
    <w:rsid w:val="00587E29"/>
    <w:rsid w:val="00587FE6"/>
    <w:rsid w:val="0059040D"/>
    <w:rsid w:val="00591698"/>
    <w:rsid w:val="00593B87"/>
    <w:rsid w:val="00593C1C"/>
    <w:rsid w:val="00593E94"/>
    <w:rsid w:val="00594143"/>
    <w:rsid w:val="00594543"/>
    <w:rsid w:val="00594612"/>
    <w:rsid w:val="00595873"/>
    <w:rsid w:val="00595CDD"/>
    <w:rsid w:val="005964BB"/>
    <w:rsid w:val="00596A70"/>
    <w:rsid w:val="00596BD3"/>
    <w:rsid w:val="00596BE7"/>
    <w:rsid w:val="00596C3E"/>
    <w:rsid w:val="005977DD"/>
    <w:rsid w:val="005A04BD"/>
    <w:rsid w:val="005A0A3F"/>
    <w:rsid w:val="005A114F"/>
    <w:rsid w:val="005A1F49"/>
    <w:rsid w:val="005A2364"/>
    <w:rsid w:val="005A2480"/>
    <w:rsid w:val="005A2B2C"/>
    <w:rsid w:val="005A2D6B"/>
    <w:rsid w:val="005A3252"/>
    <w:rsid w:val="005A33F7"/>
    <w:rsid w:val="005A40CF"/>
    <w:rsid w:val="005A4A9C"/>
    <w:rsid w:val="005A4BAE"/>
    <w:rsid w:val="005A4F39"/>
    <w:rsid w:val="005A574D"/>
    <w:rsid w:val="005A5B5C"/>
    <w:rsid w:val="005A6E93"/>
    <w:rsid w:val="005A707A"/>
    <w:rsid w:val="005A7340"/>
    <w:rsid w:val="005A7F93"/>
    <w:rsid w:val="005B07EA"/>
    <w:rsid w:val="005B0B20"/>
    <w:rsid w:val="005B0BD6"/>
    <w:rsid w:val="005B0EFB"/>
    <w:rsid w:val="005B1060"/>
    <w:rsid w:val="005B12B9"/>
    <w:rsid w:val="005B17C1"/>
    <w:rsid w:val="005B3737"/>
    <w:rsid w:val="005B3A42"/>
    <w:rsid w:val="005B5D40"/>
    <w:rsid w:val="005B5EFC"/>
    <w:rsid w:val="005B6412"/>
    <w:rsid w:val="005B6698"/>
    <w:rsid w:val="005B68A7"/>
    <w:rsid w:val="005B6AC3"/>
    <w:rsid w:val="005C055E"/>
    <w:rsid w:val="005C0FA1"/>
    <w:rsid w:val="005C1615"/>
    <w:rsid w:val="005C1D98"/>
    <w:rsid w:val="005C1DA5"/>
    <w:rsid w:val="005C2559"/>
    <w:rsid w:val="005C2873"/>
    <w:rsid w:val="005C34FC"/>
    <w:rsid w:val="005C3B5C"/>
    <w:rsid w:val="005C3C7F"/>
    <w:rsid w:val="005C5143"/>
    <w:rsid w:val="005C5639"/>
    <w:rsid w:val="005C5742"/>
    <w:rsid w:val="005C6CA5"/>
    <w:rsid w:val="005C760E"/>
    <w:rsid w:val="005C7E9E"/>
    <w:rsid w:val="005D18C9"/>
    <w:rsid w:val="005D1B72"/>
    <w:rsid w:val="005D2471"/>
    <w:rsid w:val="005D25A3"/>
    <w:rsid w:val="005D2779"/>
    <w:rsid w:val="005D3242"/>
    <w:rsid w:val="005D610C"/>
    <w:rsid w:val="005D74E7"/>
    <w:rsid w:val="005D7C64"/>
    <w:rsid w:val="005D7F7B"/>
    <w:rsid w:val="005E3BCD"/>
    <w:rsid w:val="005E4A87"/>
    <w:rsid w:val="005E4DA5"/>
    <w:rsid w:val="005E503E"/>
    <w:rsid w:val="005E59C7"/>
    <w:rsid w:val="005E5E7B"/>
    <w:rsid w:val="005E6095"/>
    <w:rsid w:val="005E6A3F"/>
    <w:rsid w:val="005E6DB8"/>
    <w:rsid w:val="005E7228"/>
    <w:rsid w:val="005E7284"/>
    <w:rsid w:val="005E7BAC"/>
    <w:rsid w:val="005F0E5C"/>
    <w:rsid w:val="005F134E"/>
    <w:rsid w:val="005F1365"/>
    <w:rsid w:val="005F2C1F"/>
    <w:rsid w:val="005F2E44"/>
    <w:rsid w:val="005F3690"/>
    <w:rsid w:val="005F3986"/>
    <w:rsid w:val="005F4C57"/>
    <w:rsid w:val="005F6774"/>
    <w:rsid w:val="005F79AA"/>
    <w:rsid w:val="0060044B"/>
    <w:rsid w:val="006013D7"/>
    <w:rsid w:val="006014DB"/>
    <w:rsid w:val="00601587"/>
    <w:rsid w:val="00602079"/>
    <w:rsid w:val="006022F3"/>
    <w:rsid w:val="00602579"/>
    <w:rsid w:val="00602BA4"/>
    <w:rsid w:val="00602DA2"/>
    <w:rsid w:val="00602FF4"/>
    <w:rsid w:val="00603228"/>
    <w:rsid w:val="00604ACD"/>
    <w:rsid w:val="00604C15"/>
    <w:rsid w:val="00604DC2"/>
    <w:rsid w:val="006060C4"/>
    <w:rsid w:val="00607C35"/>
    <w:rsid w:val="00611777"/>
    <w:rsid w:val="0061189F"/>
    <w:rsid w:val="0061219B"/>
    <w:rsid w:val="00612D05"/>
    <w:rsid w:val="00613FB6"/>
    <w:rsid w:val="006140C6"/>
    <w:rsid w:val="00614134"/>
    <w:rsid w:val="00614241"/>
    <w:rsid w:val="0061428D"/>
    <w:rsid w:val="0061473C"/>
    <w:rsid w:val="00615411"/>
    <w:rsid w:val="0061599E"/>
    <w:rsid w:val="00615AC7"/>
    <w:rsid w:val="006162E6"/>
    <w:rsid w:val="006171A5"/>
    <w:rsid w:val="00620309"/>
    <w:rsid w:val="0062159D"/>
    <w:rsid w:val="00621680"/>
    <w:rsid w:val="00621EC5"/>
    <w:rsid w:val="006223E0"/>
    <w:rsid w:val="006224D0"/>
    <w:rsid w:val="006226A3"/>
    <w:rsid w:val="00622BCE"/>
    <w:rsid w:val="00622E29"/>
    <w:rsid w:val="00623643"/>
    <w:rsid w:val="00624018"/>
    <w:rsid w:val="006240C4"/>
    <w:rsid w:val="00624B3C"/>
    <w:rsid w:val="006252C2"/>
    <w:rsid w:val="00625304"/>
    <w:rsid w:val="0062581B"/>
    <w:rsid w:val="006261F4"/>
    <w:rsid w:val="0063164E"/>
    <w:rsid w:val="0063191D"/>
    <w:rsid w:val="00633488"/>
    <w:rsid w:val="00633581"/>
    <w:rsid w:val="006339AF"/>
    <w:rsid w:val="00633C47"/>
    <w:rsid w:val="006348F7"/>
    <w:rsid w:val="0063512D"/>
    <w:rsid w:val="006358FB"/>
    <w:rsid w:val="00635AE2"/>
    <w:rsid w:val="00635E1E"/>
    <w:rsid w:val="0063677C"/>
    <w:rsid w:val="00636972"/>
    <w:rsid w:val="00636B69"/>
    <w:rsid w:val="00636BC2"/>
    <w:rsid w:val="006404B1"/>
    <w:rsid w:val="006404D1"/>
    <w:rsid w:val="00640F43"/>
    <w:rsid w:val="006412CA"/>
    <w:rsid w:val="006420DA"/>
    <w:rsid w:val="00642A0A"/>
    <w:rsid w:val="00643AC1"/>
    <w:rsid w:val="00643D62"/>
    <w:rsid w:val="00644078"/>
    <w:rsid w:val="00644A5E"/>
    <w:rsid w:val="00644A6C"/>
    <w:rsid w:val="00644D69"/>
    <w:rsid w:val="006457A8"/>
    <w:rsid w:val="00645EA0"/>
    <w:rsid w:val="00645F76"/>
    <w:rsid w:val="00646EB0"/>
    <w:rsid w:val="0064714D"/>
    <w:rsid w:val="0064727D"/>
    <w:rsid w:val="006473CE"/>
    <w:rsid w:val="00647B32"/>
    <w:rsid w:val="00647C27"/>
    <w:rsid w:val="006519E6"/>
    <w:rsid w:val="00651CDE"/>
    <w:rsid w:val="00652326"/>
    <w:rsid w:val="006524F6"/>
    <w:rsid w:val="00652907"/>
    <w:rsid w:val="00652E06"/>
    <w:rsid w:val="00653FC4"/>
    <w:rsid w:val="00654F91"/>
    <w:rsid w:val="00655361"/>
    <w:rsid w:val="00656253"/>
    <w:rsid w:val="00656799"/>
    <w:rsid w:val="00656B77"/>
    <w:rsid w:val="00656E72"/>
    <w:rsid w:val="006578A1"/>
    <w:rsid w:val="0066137B"/>
    <w:rsid w:val="0066174E"/>
    <w:rsid w:val="00661BBB"/>
    <w:rsid w:val="00661E57"/>
    <w:rsid w:val="006629E4"/>
    <w:rsid w:val="0066352E"/>
    <w:rsid w:val="00663783"/>
    <w:rsid w:val="00663E47"/>
    <w:rsid w:val="006644A7"/>
    <w:rsid w:val="00664BDE"/>
    <w:rsid w:val="0066565B"/>
    <w:rsid w:val="00665C44"/>
    <w:rsid w:val="00666284"/>
    <w:rsid w:val="006667F3"/>
    <w:rsid w:val="00667AEA"/>
    <w:rsid w:val="006704FA"/>
    <w:rsid w:val="00670687"/>
    <w:rsid w:val="00670DC5"/>
    <w:rsid w:val="00671652"/>
    <w:rsid w:val="00671FAA"/>
    <w:rsid w:val="00675DA5"/>
    <w:rsid w:val="00680482"/>
    <w:rsid w:val="006808DC"/>
    <w:rsid w:val="006816B6"/>
    <w:rsid w:val="006820EB"/>
    <w:rsid w:val="00682128"/>
    <w:rsid w:val="0068220C"/>
    <w:rsid w:val="00682AB1"/>
    <w:rsid w:val="00682E9F"/>
    <w:rsid w:val="00683252"/>
    <w:rsid w:val="0068343A"/>
    <w:rsid w:val="006834D4"/>
    <w:rsid w:val="0068413D"/>
    <w:rsid w:val="006844BA"/>
    <w:rsid w:val="006845A2"/>
    <w:rsid w:val="00684BF8"/>
    <w:rsid w:val="00684D9B"/>
    <w:rsid w:val="006858AA"/>
    <w:rsid w:val="00685BCF"/>
    <w:rsid w:val="006871D0"/>
    <w:rsid w:val="0068751F"/>
    <w:rsid w:val="006900D1"/>
    <w:rsid w:val="00690297"/>
    <w:rsid w:val="0069115A"/>
    <w:rsid w:val="006912F1"/>
    <w:rsid w:val="00691387"/>
    <w:rsid w:val="006927F2"/>
    <w:rsid w:val="00692B83"/>
    <w:rsid w:val="006931E1"/>
    <w:rsid w:val="00693E3A"/>
    <w:rsid w:val="00694310"/>
    <w:rsid w:val="00694700"/>
    <w:rsid w:val="00694803"/>
    <w:rsid w:val="00694CE8"/>
    <w:rsid w:val="0069569E"/>
    <w:rsid w:val="006956C6"/>
    <w:rsid w:val="00696EE3"/>
    <w:rsid w:val="0069715D"/>
    <w:rsid w:val="00697392"/>
    <w:rsid w:val="006973E5"/>
    <w:rsid w:val="00697664"/>
    <w:rsid w:val="00697681"/>
    <w:rsid w:val="0069770C"/>
    <w:rsid w:val="006A08F2"/>
    <w:rsid w:val="006A151A"/>
    <w:rsid w:val="006A1E62"/>
    <w:rsid w:val="006A2A12"/>
    <w:rsid w:val="006A2E9C"/>
    <w:rsid w:val="006A35E0"/>
    <w:rsid w:val="006A377F"/>
    <w:rsid w:val="006A384A"/>
    <w:rsid w:val="006A3875"/>
    <w:rsid w:val="006A3D40"/>
    <w:rsid w:val="006A561D"/>
    <w:rsid w:val="006A5A0C"/>
    <w:rsid w:val="006A5BA0"/>
    <w:rsid w:val="006A5BB1"/>
    <w:rsid w:val="006A5F88"/>
    <w:rsid w:val="006A7D95"/>
    <w:rsid w:val="006B120D"/>
    <w:rsid w:val="006B13C1"/>
    <w:rsid w:val="006B2CC7"/>
    <w:rsid w:val="006B3AF9"/>
    <w:rsid w:val="006B44C5"/>
    <w:rsid w:val="006B454C"/>
    <w:rsid w:val="006B555F"/>
    <w:rsid w:val="006B5A60"/>
    <w:rsid w:val="006B6242"/>
    <w:rsid w:val="006B62B8"/>
    <w:rsid w:val="006B6C7C"/>
    <w:rsid w:val="006B6EA4"/>
    <w:rsid w:val="006B77BB"/>
    <w:rsid w:val="006B7F8F"/>
    <w:rsid w:val="006B7FC5"/>
    <w:rsid w:val="006C055E"/>
    <w:rsid w:val="006C0D13"/>
    <w:rsid w:val="006C187F"/>
    <w:rsid w:val="006C19BC"/>
    <w:rsid w:val="006C19D5"/>
    <w:rsid w:val="006C1B44"/>
    <w:rsid w:val="006C1F33"/>
    <w:rsid w:val="006C1F77"/>
    <w:rsid w:val="006C2211"/>
    <w:rsid w:val="006C3031"/>
    <w:rsid w:val="006C3607"/>
    <w:rsid w:val="006C3990"/>
    <w:rsid w:val="006C3ED2"/>
    <w:rsid w:val="006C4233"/>
    <w:rsid w:val="006C42E7"/>
    <w:rsid w:val="006C4422"/>
    <w:rsid w:val="006C5CCA"/>
    <w:rsid w:val="006C625F"/>
    <w:rsid w:val="006C78A6"/>
    <w:rsid w:val="006C7AB4"/>
    <w:rsid w:val="006D006B"/>
    <w:rsid w:val="006D105C"/>
    <w:rsid w:val="006D1E70"/>
    <w:rsid w:val="006D30E7"/>
    <w:rsid w:val="006D48E7"/>
    <w:rsid w:val="006D4947"/>
    <w:rsid w:val="006D5F16"/>
    <w:rsid w:val="006D63AD"/>
    <w:rsid w:val="006D6764"/>
    <w:rsid w:val="006D67D9"/>
    <w:rsid w:val="006D6C93"/>
    <w:rsid w:val="006D7573"/>
    <w:rsid w:val="006E0340"/>
    <w:rsid w:val="006E06F9"/>
    <w:rsid w:val="006E07A9"/>
    <w:rsid w:val="006E0D91"/>
    <w:rsid w:val="006E1706"/>
    <w:rsid w:val="006E3CB2"/>
    <w:rsid w:val="006E3CC3"/>
    <w:rsid w:val="006E3DA8"/>
    <w:rsid w:val="006E5DAA"/>
    <w:rsid w:val="006E7006"/>
    <w:rsid w:val="006F00E7"/>
    <w:rsid w:val="006F0F6E"/>
    <w:rsid w:val="006F1B22"/>
    <w:rsid w:val="006F1BA4"/>
    <w:rsid w:val="006F2259"/>
    <w:rsid w:val="006F23E1"/>
    <w:rsid w:val="006F2F8F"/>
    <w:rsid w:val="006F2FDA"/>
    <w:rsid w:val="006F2FE5"/>
    <w:rsid w:val="006F3460"/>
    <w:rsid w:val="006F34FE"/>
    <w:rsid w:val="006F3615"/>
    <w:rsid w:val="006F3FA3"/>
    <w:rsid w:val="006F48BA"/>
    <w:rsid w:val="006F4AF9"/>
    <w:rsid w:val="006F54EB"/>
    <w:rsid w:val="006F5CC1"/>
    <w:rsid w:val="006F67A5"/>
    <w:rsid w:val="006F762D"/>
    <w:rsid w:val="00700492"/>
    <w:rsid w:val="007005DE"/>
    <w:rsid w:val="007009AC"/>
    <w:rsid w:val="0070167E"/>
    <w:rsid w:val="00701E1B"/>
    <w:rsid w:val="00702ED0"/>
    <w:rsid w:val="00703C09"/>
    <w:rsid w:val="0070434A"/>
    <w:rsid w:val="007048C4"/>
    <w:rsid w:val="00704CC4"/>
    <w:rsid w:val="00705345"/>
    <w:rsid w:val="0070638D"/>
    <w:rsid w:val="00706DBF"/>
    <w:rsid w:val="00707A59"/>
    <w:rsid w:val="0071046B"/>
    <w:rsid w:val="00710AC6"/>
    <w:rsid w:val="00710C1D"/>
    <w:rsid w:val="007110A3"/>
    <w:rsid w:val="00711108"/>
    <w:rsid w:val="00711213"/>
    <w:rsid w:val="007112A1"/>
    <w:rsid w:val="00711996"/>
    <w:rsid w:val="00711B3B"/>
    <w:rsid w:val="00711BA3"/>
    <w:rsid w:val="00711C9D"/>
    <w:rsid w:val="00712B71"/>
    <w:rsid w:val="00712E55"/>
    <w:rsid w:val="00713023"/>
    <w:rsid w:val="0071322C"/>
    <w:rsid w:val="00713779"/>
    <w:rsid w:val="00713989"/>
    <w:rsid w:val="00713DCF"/>
    <w:rsid w:val="00714004"/>
    <w:rsid w:val="0071458E"/>
    <w:rsid w:val="007145C9"/>
    <w:rsid w:val="00714631"/>
    <w:rsid w:val="00714B6E"/>
    <w:rsid w:val="0071512F"/>
    <w:rsid w:val="007169AC"/>
    <w:rsid w:val="007169DD"/>
    <w:rsid w:val="00717679"/>
    <w:rsid w:val="00717B67"/>
    <w:rsid w:val="007206A2"/>
    <w:rsid w:val="00720B38"/>
    <w:rsid w:val="00720CA7"/>
    <w:rsid w:val="0072147B"/>
    <w:rsid w:val="0072181E"/>
    <w:rsid w:val="00722267"/>
    <w:rsid w:val="0072285E"/>
    <w:rsid w:val="00722C62"/>
    <w:rsid w:val="0072321F"/>
    <w:rsid w:val="00723295"/>
    <w:rsid w:val="007235A0"/>
    <w:rsid w:val="007238E2"/>
    <w:rsid w:val="007239B4"/>
    <w:rsid w:val="00724446"/>
    <w:rsid w:val="00724584"/>
    <w:rsid w:val="00724AA1"/>
    <w:rsid w:val="00724D39"/>
    <w:rsid w:val="00725A19"/>
    <w:rsid w:val="00726356"/>
    <w:rsid w:val="007268C7"/>
    <w:rsid w:val="00726AAB"/>
    <w:rsid w:val="00727077"/>
    <w:rsid w:val="00730EA6"/>
    <w:rsid w:val="00731C15"/>
    <w:rsid w:val="00732045"/>
    <w:rsid w:val="007322A0"/>
    <w:rsid w:val="00732C1A"/>
    <w:rsid w:val="00733CDC"/>
    <w:rsid w:val="00734054"/>
    <w:rsid w:val="00734B9A"/>
    <w:rsid w:val="00735695"/>
    <w:rsid w:val="007360CB"/>
    <w:rsid w:val="00737566"/>
    <w:rsid w:val="00741BA2"/>
    <w:rsid w:val="00741CF4"/>
    <w:rsid w:val="00741DCC"/>
    <w:rsid w:val="00741DE2"/>
    <w:rsid w:val="007421A1"/>
    <w:rsid w:val="007427FE"/>
    <w:rsid w:val="00742C51"/>
    <w:rsid w:val="00743445"/>
    <w:rsid w:val="00744E07"/>
    <w:rsid w:val="00745E01"/>
    <w:rsid w:val="0074666B"/>
    <w:rsid w:val="007468D6"/>
    <w:rsid w:val="00746BFF"/>
    <w:rsid w:val="007473E1"/>
    <w:rsid w:val="00747897"/>
    <w:rsid w:val="00747E47"/>
    <w:rsid w:val="00750192"/>
    <w:rsid w:val="007504E1"/>
    <w:rsid w:val="00750544"/>
    <w:rsid w:val="00750804"/>
    <w:rsid w:val="007509AB"/>
    <w:rsid w:val="00751689"/>
    <w:rsid w:val="007524AA"/>
    <w:rsid w:val="00753744"/>
    <w:rsid w:val="00753A93"/>
    <w:rsid w:val="00755663"/>
    <w:rsid w:val="00756386"/>
    <w:rsid w:val="00756603"/>
    <w:rsid w:val="007575C0"/>
    <w:rsid w:val="00757D2F"/>
    <w:rsid w:val="0076000E"/>
    <w:rsid w:val="00760C00"/>
    <w:rsid w:val="007610E9"/>
    <w:rsid w:val="00761728"/>
    <w:rsid w:val="00761C6C"/>
    <w:rsid w:val="00762B72"/>
    <w:rsid w:val="00763CCB"/>
    <w:rsid w:val="007642B4"/>
    <w:rsid w:val="00764C45"/>
    <w:rsid w:val="00764C7F"/>
    <w:rsid w:val="00766277"/>
    <w:rsid w:val="0076656A"/>
    <w:rsid w:val="00766701"/>
    <w:rsid w:val="00766911"/>
    <w:rsid w:val="00767793"/>
    <w:rsid w:val="007679D8"/>
    <w:rsid w:val="00770803"/>
    <w:rsid w:val="00771319"/>
    <w:rsid w:val="007713E8"/>
    <w:rsid w:val="00771794"/>
    <w:rsid w:val="00771CCF"/>
    <w:rsid w:val="00771F7D"/>
    <w:rsid w:val="00772C3E"/>
    <w:rsid w:val="007736E8"/>
    <w:rsid w:val="00774400"/>
    <w:rsid w:val="00774ACE"/>
    <w:rsid w:val="00775823"/>
    <w:rsid w:val="00775F57"/>
    <w:rsid w:val="00776584"/>
    <w:rsid w:val="007769EF"/>
    <w:rsid w:val="00776D4F"/>
    <w:rsid w:val="00776DDC"/>
    <w:rsid w:val="007770F9"/>
    <w:rsid w:val="00777179"/>
    <w:rsid w:val="00777945"/>
    <w:rsid w:val="00777D40"/>
    <w:rsid w:val="00780B8D"/>
    <w:rsid w:val="00780B8E"/>
    <w:rsid w:val="00781649"/>
    <w:rsid w:val="007823D6"/>
    <w:rsid w:val="0078254E"/>
    <w:rsid w:val="00782628"/>
    <w:rsid w:val="007826AB"/>
    <w:rsid w:val="007840E2"/>
    <w:rsid w:val="0078569F"/>
    <w:rsid w:val="00785803"/>
    <w:rsid w:val="00785EB4"/>
    <w:rsid w:val="0078609A"/>
    <w:rsid w:val="00786F85"/>
    <w:rsid w:val="0078731A"/>
    <w:rsid w:val="00787487"/>
    <w:rsid w:val="007906F1"/>
    <w:rsid w:val="00790EDA"/>
    <w:rsid w:val="00791349"/>
    <w:rsid w:val="00791D85"/>
    <w:rsid w:val="00791DAF"/>
    <w:rsid w:val="007924CA"/>
    <w:rsid w:val="00794CBF"/>
    <w:rsid w:val="00795365"/>
    <w:rsid w:val="0079567E"/>
    <w:rsid w:val="00795F6A"/>
    <w:rsid w:val="007961D5"/>
    <w:rsid w:val="00796A6F"/>
    <w:rsid w:val="00796C5D"/>
    <w:rsid w:val="00797B06"/>
    <w:rsid w:val="00797B9C"/>
    <w:rsid w:val="00797CE8"/>
    <w:rsid w:val="007A0483"/>
    <w:rsid w:val="007A1065"/>
    <w:rsid w:val="007A1D86"/>
    <w:rsid w:val="007A2A97"/>
    <w:rsid w:val="007A2CDC"/>
    <w:rsid w:val="007A371B"/>
    <w:rsid w:val="007A3832"/>
    <w:rsid w:val="007A3A0F"/>
    <w:rsid w:val="007A3E60"/>
    <w:rsid w:val="007A407D"/>
    <w:rsid w:val="007A42C3"/>
    <w:rsid w:val="007A464F"/>
    <w:rsid w:val="007A6196"/>
    <w:rsid w:val="007A63D5"/>
    <w:rsid w:val="007A689A"/>
    <w:rsid w:val="007A68EA"/>
    <w:rsid w:val="007A6B7D"/>
    <w:rsid w:val="007A7629"/>
    <w:rsid w:val="007B1027"/>
    <w:rsid w:val="007B1691"/>
    <w:rsid w:val="007B174F"/>
    <w:rsid w:val="007B1863"/>
    <w:rsid w:val="007B22E0"/>
    <w:rsid w:val="007B28CA"/>
    <w:rsid w:val="007B358D"/>
    <w:rsid w:val="007B4082"/>
    <w:rsid w:val="007B5401"/>
    <w:rsid w:val="007B5FB4"/>
    <w:rsid w:val="007B6B2B"/>
    <w:rsid w:val="007B7949"/>
    <w:rsid w:val="007B7D30"/>
    <w:rsid w:val="007C0FA9"/>
    <w:rsid w:val="007C2413"/>
    <w:rsid w:val="007C25AE"/>
    <w:rsid w:val="007C3152"/>
    <w:rsid w:val="007C333B"/>
    <w:rsid w:val="007C3914"/>
    <w:rsid w:val="007C3CEA"/>
    <w:rsid w:val="007C3D92"/>
    <w:rsid w:val="007C3E98"/>
    <w:rsid w:val="007C5966"/>
    <w:rsid w:val="007C5A8F"/>
    <w:rsid w:val="007C5B38"/>
    <w:rsid w:val="007C76E8"/>
    <w:rsid w:val="007D01E6"/>
    <w:rsid w:val="007D035E"/>
    <w:rsid w:val="007D0396"/>
    <w:rsid w:val="007D0644"/>
    <w:rsid w:val="007D1801"/>
    <w:rsid w:val="007D1FE0"/>
    <w:rsid w:val="007D20BB"/>
    <w:rsid w:val="007D261E"/>
    <w:rsid w:val="007D2F61"/>
    <w:rsid w:val="007D3004"/>
    <w:rsid w:val="007D3D0E"/>
    <w:rsid w:val="007D3D33"/>
    <w:rsid w:val="007D41C2"/>
    <w:rsid w:val="007D4F02"/>
    <w:rsid w:val="007D674C"/>
    <w:rsid w:val="007D6B7B"/>
    <w:rsid w:val="007D6CF1"/>
    <w:rsid w:val="007D7131"/>
    <w:rsid w:val="007D7BEC"/>
    <w:rsid w:val="007D7CE3"/>
    <w:rsid w:val="007E051A"/>
    <w:rsid w:val="007E0798"/>
    <w:rsid w:val="007E1B72"/>
    <w:rsid w:val="007E3EE3"/>
    <w:rsid w:val="007E5504"/>
    <w:rsid w:val="007E57DE"/>
    <w:rsid w:val="007E5902"/>
    <w:rsid w:val="007E6719"/>
    <w:rsid w:val="007E68ED"/>
    <w:rsid w:val="007E69ED"/>
    <w:rsid w:val="007E7B2D"/>
    <w:rsid w:val="007F0221"/>
    <w:rsid w:val="007F034B"/>
    <w:rsid w:val="007F07B9"/>
    <w:rsid w:val="007F0928"/>
    <w:rsid w:val="007F15CE"/>
    <w:rsid w:val="007F1E88"/>
    <w:rsid w:val="007F2CD7"/>
    <w:rsid w:val="007F3568"/>
    <w:rsid w:val="007F422D"/>
    <w:rsid w:val="007F4DBA"/>
    <w:rsid w:val="007F519C"/>
    <w:rsid w:val="007F534D"/>
    <w:rsid w:val="007F54A2"/>
    <w:rsid w:val="007F54FE"/>
    <w:rsid w:val="007F5535"/>
    <w:rsid w:val="007F5D32"/>
    <w:rsid w:val="007F72DC"/>
    <w:rsid w:val="007F795F"/>
    <w:rsid w:val="0080069C"/>
    <w:rsid w:val="008006FD"/>
    <w:rsid w:val="0080148D"/>
    <w:rsid w:val="0080156B"/>
    <w:rsid w:val="00801A3A"/>
    <w:rsid w:val="00804114"/>
    <w:rsid w:val="00804634"/>
    <w:rsid w:val="008047E8"/>
    <w:rsid w:val="0080531E"/>
    <w:rsid w:val="00805C3D"/>
    <w:rsid w:val="00806F1D"/>
    <w:rsid w:val="008077ED"/>
    <w:rsid w:val="00807B6F"/>
    <w:rsid w:val="00807E93"/>
    <w:rsid w:val="00810172"/>
    <w:rsid w:val="00810762"/>
    <w:rsid w:val="00810858"/>
    <w:rsid w:val="00810EFF"/>
    <w:rsid w:val="00811314"/>
    <w:rsid w:val="00811A39"/>
    <w:rsid w:val="0081291B"/>
    <w:rsid w:val="00813622"/>
    <w:rsid w:val="00813DCF"/>
    <w:rsid w:val="00813FAB"/>
    <w:rsid w:val="0081498C"/>
    <w:rsid w:val="00814AE1"/>
    <w:rsid w:val="00815D31"/>
    <w:rsid w:val="0081601F"/>
    <w:rsid w:val="00816064"/>
    <w:rsid w:val="008174B2"/>
    <w:rsid w:val="00817CFF"/>
    <w:rsid w:val="0082000D"/>
    <w:rsid w:val="00820053"/>
    <w:rsid w:val="0082037E"/>
    <w:rsid w:val="00820C9C"/>
    <w:rsid w:val="00820F55"/>
    <w:rsid w:val="00821572"/>
    <w:rsid w:val="00822310"/>
    <w:rsid w:val="00823794"/>
    <w:rsid w:val="008237F4"/>
    <w:rsid w:val="00823F67"/>
    <w:rsid w:val="00824022"/>
    <w:rsid w:val="0082483A"/>
    <w:rsid w:val="00824A81"/>
    <w:rsid w:val="008257B8"/>
    <w:rsid w:val="008260ED"/>
    <w:rsid w:val="0082699D"/>
    <w:rsid w:val="00826E6B"/>
    <w:rsid w:val="008275FD"/>
    <w:rsid w:val="00830BA1"/>
    <w:rsid w:val="00830EB2"/>
    <w:rsid w:val="00831652"/>
    <w:rsid w:val="0083202E"/>
    <w:rsid w:val="0083304F"/>
    <w:rsid w:val="008334C9"/>
    <w:rsid w:val="008335A8"/>
    <w:rsid w:val="00834122"/>
    <w:rsid w:val="008352C5"/>
    <w:rsid w:val="008358A6"/>
    <w:rsid w:val="008359FB"/>
    <w:rsid w:val="00835C56"/>
    <w:rsid w:val="008360FC"/>
    <w:rsid w:val="00836128"/>
    <w:rsid w:val="00836E81"/>
    <w:rsid w:val="008377C1"/>
    <w:rsid w:val="00837C90"/>
    <w:rsid w:val="00837EB1"/>
    <w:rsid w:val="0084042B"/>
    <w:rsid w:val="008409BB"/>
    <w:rsid w:val="00841034"/>
    <w:rsid w:val="0084184A"/>
    <w:rsid w:val="008423F2"/>
    <w:rsid w:val="00842A30"/>
    <w:rsid w:val="00842F71"/>
    <w:rsid w:val="00843179"/>
    <w:rsid w:val="0084386A"/>
    <w:rsid w:val="00843E0E"/>
    <w:rsid w:val="008442EA"/>
    <w:rsid w:val="00844589"/>
    <w:rsid w:val="00844794"/>
    <w:rsid w:val="00844FE7"/>
    <w:rsid w:val="00845103"/>
    <w:rsid w:val="00845969"/>
    <w:rsid w:val="00845F37"/>
    <w:rsid w:val="00845FF5"/>
    <w:rsid w:val="00846001"/>
    <w:rsid w:val="0084615D"/>
    <w:rsid w:val="0084642A"/>
    <w:rsid w:val="008465C4"/>
    <w:rsid w:val="00846710"/>
    <w:rsid w:val="008478ED"/>
    <w:rsid w:val="0085087F"/>
    <w:rsid w:val="00851728"/>
    <w:rsid w:val="00851DFF"/>
    <w:rsid w:val="00853084"/>
    <w:rsid w:val="00853142"/>
    <w:rsid w:val="008540A6"/>
    <w:rsid w:val="00854420"/>
    <w:rsid w:val="00854481"/>
    <w:rsid w:val="008555EF"/>
    <w:rsid w:val="00857591"/>
    <w:rsid w:val="00857E88"/>
    <w:rsid w:val="008612DB"/>
    <w:rsid w:val="00861B57"/>
    <w:rsid w:val="00862AC4"/>
    <w:rsid w:val="008633AC"/>
    <w:rsid w:val="008634E3"/>
    <w:rsid w:val="008639E5"/>
    <w:rsid w:val="00863EBF"/>
    <w:rsid w:val="00864627"/>
    <w:rsid w:val="00864635"/>
    <w:rsid w:val="00864678"/>
    <w:rsid w:val="00864C1A"/>
    <w:rsid w:val="00865217"/>
    <w:rsid w:val="008658AA"/>
    <w:rsid w:val="00865CBD"/>
    <w:rsid w:val="00866E37"/>
    <w:rsid w:val="00866F9E"/>
    <w:rsid w:val="008672E2"/>
    <w:rsid w:val="0086793D"/>
    <w:rsid w:val="00867B1C"/>
    <w:rsid w:val="008713D6"/>
    <w:rsid w:val="00871643"/>
    <w:rsid w:val="0087281D"/>
    <w:rsid w:val="008732D8"/>
    <w:rsid w:val="00873377"/>
    <w:rsid w:val="00873577"/>
    <w:rsid w:val="0087409F"/>
    <w:rsid w:val="00874D58"/>
    <w:rsid w:val="008750D2"/>
    <w:rsid w:val="00875AB5"/>
    <w:rsid w:val="00875C91"/>
    <w:rsid w:val="00875F85"/>
    <w:rsid w:val="00876C6B"/>
    <w:rsid w:val="00876DC9"/>
    <w:rsid w:val="00877125"/>
    <w:rsid w:val="008777C2"/>
    <w:rsid w:val="0088063B"/>
    <w:rsid w:val="00881511"/>
    <w:rsid w:val="00882448"/>
    <w:rsid w:val="00882F1D"/>
    <w:rsid w:val="00883A4D"/>
    <w:rsid w:val="00883B21"/>
    <w:rsid w:val="00883F8F"/>
    <w:rsid w:val="00884235"/>
    <w:rsid w:val="00885285"/>
    <w:rsid w:val="00885985"/>
    <w:rsid w:val="00886699"/>
    <w:rsid w:val="0088709A"/>
    <w:rsid w:val="0089199F"/>
    <w:rsid w:val="00891C32"/>
    <w:rsid w:val="00891D7F"/>
    <w:rsid w:val="00892265"/>
    <w:rsid w:val="0089233E"/>
    <w:rsid w:val="0089330E"/>
    <w:rsid w:val="00893A8E"/>
    <w:rsid w:val="00893E27"/>
    <w:rsid w:val="008945F7"/>
    <w:rsid w:val="0089463D"/>
    <w:rsid w:val="0089554F"/>
    <w:rsid w:val="008955E6"/>
    <w:rsid w:val="00895B5F"/>
    <w:rsid w:val="0089637C"/>
    <w:rsid w:val="00896712"/>
    <w:rsid w:val="00896870"/>
    <w:rsid w:val="008969BD"/>
    <w:rsid w:val="008A13BD"/>
    <w:rsid w:val="008A1596"/>
    <w:rsid w:val="008A1EDF"/>
    <w:rsid w:val="008A2695"/>
    <w:rsid w:val="008A2DC9"/>
    <w:rsid w:val="008A2FF1"/>
    <w:rsid w:val="008A32D4"/>
    <w:rsid w:val="008A367F"/>
    <w:rsid w:val="008A37AF"/>
    <w:rsid w:val="008A3D62"/>
    <w:rsid w:val="008A448D"/>
    <w:rsid w:val="008A4A55"/>
    <w:rsid w:val="008A506F"/>
    <w:rsid w:val="008A528A"/>
    <w:rsid w:val="008A5298"/>
    <w:rsid w:val="008A535A"/>
    <w:rsid w:val="008A720F"/>
    <w:rsid w:val="008A7498"/>
    <w:rsid w:val="008A793D"/>
    <w:rsid w:val="008A7C72"/>
    <w:rsid w:val="008B04F2"/>
    <w:rsid w:val="008B0D0E"/>
    <w:rsid w:val="008B12BB"/>
    <w:rsid w:val="008B1411"/>
    <w:rsid w:val="008B17A2"/>
    <w:rsid w:val="008B25F2"/>
    <w:rsid w:val="008B2643"/>
    <w:rsid w:val="008B2FAE"/>
    <w:rsid w:val="008B3317"/>
    <w:rsid w:val="008B414B"/>
    <w:rsid w:val="008B4E0E"/>
    <w:rsid w:val="008B4FB9"/>
    <w:rsid w:val="008B5715"/>
    <w:rsid w:val="008B5A2D"/>
    <w:rsid w:val="008B5BC2"/>
    <w:rsid w:val="008B5E54"/>
    <w:rsid w:val="008B60BB"/>
    <w:rsid w:val="008B6732"/>
    <w:rsid w:val="008B68EC"/>
    <w:rsid w:val="008B711E"/>
    <w:rsid w:val="008C042F"/>
    <w:rsid w:val="008C057B"/>
    <w:rsid w:val="008C0CAC"/>
    <w:rsid w:val="008C13B4"/>
    <w:rsid w:val="008C1557"/>
    <w:rsid w:val="008C1B8C"/>
    <w:rsid w:val="008C2306"/>
    <w:rsid w:val="008C26D1"/>
    <w:rsid w:val="008C2B7F"/>
    <w:rsid w:val="008C36AC"/>
    <w:rsid w:val="008C4953"/>
    <w:rsid w:val="008C4E44"/>
    <w:rsid w:val="008C6255"/>
    <w:rsid w:val="008C684B"/>
    <w:rsid w:val="008C6ABD"/>
    <w:rsid w:val="008C6F18"/>
    <w:rsid w:val="008C7685"/>
    <w:rsid w:val="008D007A"/>
    <w:rsid w:val="008D07DE"/>
    <w:rsid w:val="008D0831"/>
    <w:rsid w:val="008D0E40"/>
    <w:rsid w:val="008D1E7F"/>
    <w:rsid w:val="008D2367"/>
    <w:rsid w:val="008D427A"/>
    <w:rsid w:val="008D4DD5"/>
    <w:rsid w:val="008D5657"/>
    <w:rsid w:val="008D6752"/>
    <w:rsid w:val="008D69E7"/>
    <w:rsid w:val="008D6FC1"/>
    <w:rsid w:val="008E0140"/>
    <w:rsid w:val="008E0688"/>
    <w:rsid w:val="008E0BEF"/>
    <w:rsid w:val="008E103C"/>
    <w:rsid w:val="008E266D"/>
    <w:rsid w:val="008E2F0C"/>
    <w:rsid w:val="008E3E23"/>
    <w:rsid w:val="008E547B"/>
    <w:rsid w:val="008E5DF8"/>
    <w:rsid w:val="008F0250"/>
    <w:rsid w:val="008F11F4"/>
    <w:rsid w:val="008F1952"/>
    <w:rsid w:val="008F254D"/>
    <w:rsid w:val="008F2C0F"/>
    <w:rsid w:val="008F310B"/>
    <w:rsid w:val="008F322B"/>
    <w:rsid w:val="008F34CB"/>
    <w:rsid w:val="008F3519"/>
    <w:rsid w:val="008F3925"/>
    <w:rsid w:val="008F3AD3"/>
    <w:rsid w:val="008F3CA7"/>
    <w:rsid w:val="008F443F"/>
    <w:rsid w:val="008F5DE5"/>
    <w:rsid w:val="008F5E42"/>
    <w:rsid w:val="008F63B1"/>
    <w:rsid w:val="008F6973"/>
    <w:rsid w:val="008F6E6A"/>
    <w:rsid w:val="008F7AA7"/>
    <w:rsid w:val="008F7F94"/>
    <w:rsid w:val="00900947"/>
    <w:rsid w:val="00900EB8"/>
    <w:rsid w:val="00900FBA"/>
    <w:rsid w:val="0090240E"/>
    <w:rsid w:val="00902E5B"/>
    <w:rsid w:val="00903FD9"/>
    <w:rsid w:val="00904CF5"/>
    <w:rsid w:val="00905259"/>
    <w:rsid w:val="0090556C"/>
    <w:rsid w:val="00905633"/>
    <w:rsid w:val="00905EAE"/>
    <w:rsid w:val="009060C4"/>
    <w:rsid w:val="00906C91"/>
    <w:rsid w:val="00906C95"/>
    <w:rsid w:val="00907656"/>
    <w:rsid w:val="0090792F"/>
    <w:rsid w:val="00907E47"/>
    <w:rsid w:val="009115EF"/>
    <w:rsid w:val="009116DD"/>
    <w:rsid w:val="00912D1C"/>
    <w:rsid w:val="00913019"/>
    <w:rsid w:val="00913F1E"/>
    <w:rsid w:val="00913FB2"/>
    <w:rsid w:val="009140C4"/>
    <w:rsid w:val="009144A9"/>
    <w:rsid w:val="0091468B"/>
    <w:rsid w:val="0091526F"/>
    <w:rsid w:val="009153D2"/>
    <w:rsid w:val="00916286"/>
    <w:rsid w:val="00916595"/>
    <w:rsid w:val="00916C47"/>
    <w:rsid w:val="009171AD"/>
    <w:rsid w:val="00917569"/>
    <w:rsid w:val="00920174"/>
    <w:rsid w:val="00921387"/>
    <w:rsid w:val="009219D2"/>
    <w:rsid w:val="00921A4E"/>
    <w:rsid w:val="00921E37"/>
    <w:rsid w:val="00922511"/>
    <w:rsid w:val="00922F07"/>
    <w:rsid w:val="00923463"/>
    <w:rsid w:val="00925238"/>
    <w:rsid w:val="00925ACF"/>
    <w:rsid w:val="0092615D"/>
    <w:rsid w:val="00926546"/>
    <w:rsid w:val="009265A1"/>
    <w:rsid w:val="00927700"/>
    <w:rsid w:val="0093036E"/>
    <w:rsid w:val="00931224"/>
    <w:rsid w:val="0093264C"/>
    <w:rsid w:val="009333D3"/>
    <w:rsid w:val="009339B6"/>
    <w:rsid w:val="00933B4C"/>
    <w:rsid w:val="00933DC4"/>
    <w:rsid w:val="0093431B"/>
    <w:rsid w:val="009346D6"/>
    <w:rsid w:val="00934743"/>
    <w:rsid w:val="0093487E"/>
    <w:rsid w:val="00934FFE"/>
    <w:rsid w:val="00936405"/>
    <w:rsid w:val="00936B64"/>
    <w:rsid w:val="009379C4"/>
    <w:rsid w:val="0094041A"/>
    <w:rsid w:val="00940D32"/>
    <w:rsid w:val="0094190D"/>
    <w:rsid w:val="00942354"/>
    <w:rsid w:val="00942681"/>
    <w:rsid w:val="00943A7E"/>
    <w:rsid w:val="00943E42"/>
    <w:rsid w:val="00943E5D"/>
    <w:rsid w:val="00944728"/>
    <w:rsid w:val="009453E8"/>
    <w:rsid w:val="00945664"/>
    <w:rsid w:val="00945AD1"/>
    <w:rsid w:val="00946ECB"/>
    <w:rsid w:val="00947268"/>
    <w:rsid w:val="0094750E"/>
    <w:rsid w:val="00947C94"/>
    <w:rsid w:val="009507C8"/>
    <w:rsid w:val="0095115E"/>
    <w:rsid w:val="0095118A"/>
    <w:rsid w:val="00952468"/>
    <w:rsid w:val="00954767"/>
    <w:rsid w:val="0095487A"/>
    <w:rsid w:val="009548FB"/>
    <w:rsid w:val="0095538B"/>
    <w:rsid w:val="009575B9"/>
    <w:rsid w:val="00957AF7"/>
    <w:rsid w:val="00960ACA"/>
    <w:rsid w:val="00960C4F"/>
    <w:rsid w:val="0096217C"/>
    <w:rsid w:val="00962441"/>
    <w:rsid w:val="00963277"/>
    <w:rsid w:val="00964B53"/>
    <w:rsid w:val="00964C3F"/>
    <w:rsid w:val="00964C6C"/>
    <w:rsid w:val="00965176"/>
    <w:rsid w:val="00965240"/>
    <w:rsid w:val="00965847"/>
    <w:rsid w:val="00965A3E"/>
    <w:rsid w:val="00965C48"/>
    <w:rsid w:val="00966D9D"/>
    <w:rsid w:val="00966E4A"/>
    <w:rsid w:val="00967041"/>
    <w:rsid w:val="00970918"/>
    <w:rsid w:val="0097099E"/>
    <w:rsid w:val="00971761"/>
    <w:rsid w:val="0097216F"/>
    <w:rsid w:val="00972C3B"/>
    <w:rsid w:val="00973057"/>
    <w:rsid w:val="00974D50"/>
    <w:rsid w:val="009751AF"/>
    <w:rsid w:val="00975326"/>
    <w:rsid w:val="00975DEA"/>
    <w:rsid w:val="00977CDF"/>
    <w:rsid w:val="0098043F"/>
    <w:rsid w:val="00981038"/>
    <w:rsid w:val="0098106E"/>
    <w:rsid w:val="00981511"/>
    <w:rsid w:val="00981D1C"/>
    <w:rsid w:val="00981E1C"/>
    <w:rsid w:val="00982118"/>
    <w:rsid w:val="009824E7"/>
    <w:rsid w:val="00982C62"/>
    <w:rsid w:val="00982C91"/>
    <w:rsid w:val="00982F76"/>
    <w:rsid w:val="00982FA3"/>
    <w:rsid w:val="009840FD"/>
    <w:rsid w:val="00984701"/>
    <w:rsid w:val="00984847"/>
    <w:rsid w:val="00984BEC"/>
    <w:rsid w:val="00985EB8"/>
    <w:rsid w:val="00985FB3"/>
    <w:rsid w:val="00986566"/>
    <w:rsid w:val="00986CC1"/>
    <w:rsid w:val="00986F4E"/>
    <w:rsid w:val="00987191"/>
    <w:rsid w:val="00987A5A"/>
    <w:rsid w:val="00987CB4"/>
    <w:rsid w:val="0099097E"/>
    <w:rsid w:val="009921FC"/>
    <w:rsid w:val="0099272B"/>
    <w:rsid w:val="00992A0E"/>
    <w:rsid w:val="0099399E"/>
    <w:rsid w:val="0099413C"/>
    <w:rsid w:val="00994230"/>
    <w:rsid w:val="0099479E"/>
    <w:rsid w:val="009951D8"/>
    <w:rsid w:val="00995355"/>
    <w:rsid w:val="0099586F"/>
    <w:rsid w:val="00996CB5"/>
    <w:rsid w:val="0099719E"/>
    <w:rsid w:val="009A0169"/>
    <w:rsid w:val="009A1B56"/>
    <w:rsid w:val="009A2A8A"/>
    <w:rsid w:val="009A3C93"/>
    <w:rsid w:val="009A3FD0"/>
    <w:rsid w:val="009A51C7"/>
    <w:rsid w:val="009A59EC"/>
    <w:rsid w:val="009A5C56"/>
    <w:rsid w:val="009A5CA8"/>
    <w:rsid w:val="009A6ED0"/>
    <w:rsid w:val="009A706A"/>
    <w:rsid w:val="009A71AB"/>
    <w:rsid w:val="009A7745"/>
    <w:rsid w:val="009A7C3D"/>
    <w:rsid w:val="009B009A"/>
    <w:rsid w:val="009B0156"/>
    <w:rsid w:val="009B0295"/>
    <w:rsid w:val="009B05BA"/>
    <w:rsid w:val="009B1B0E"/>
    <w:rsid w:val="009B2596"/>
    <w:rsid w:val="009B42B6"/>
    <w:rsid w:val="009B42CC"/>
    <w:rsid w:val="009B43D6"/>
    <w:rsid w:val="009B5081"/>
    <w:rsid w:val="009B6985"/>
    <w:rsid w:val="009B69B3"/>
    <w:rsid w:val="009B7011"/>
    <w:rsid w:val="009B71E4"/>
    <w:rsid w:val="009C04EE"/>
    <w:rsid w:val="009C0CD4"/>
    <w:rsid w:val="009C15E7"/>
    <w:rsid w:val="009C17C8"/>
    <w:rsid w:val="009C385B"/>
    <w:rsid w:val="009C3E3C"/>
    <w:rsid w:val="009C4353"/>
    <w:rsid w:val="009C49C2"/>
    <w:rsid w:val="009C4E2D"/>
    <w:rsid w:val="009C62C0"/>
    <w:rsid w:val="009C6A88"/>
    <w:rsid w:val="009C765D"/>
    <w:rsid w:val="009C7ADA"/>
    <w:rsid w:val="009D000A"/>
    <w:rsid w:val="009D1A86"/>
    <w:rsid w:val="009D1E12"/>
    <w:rsid w:val="009D2DA9"/>
    <w:rsid w:val="009D2E93"/>
    <w:rsid w:val="009D2EA9"/>
    <w:rsid w:val="009D3038"/>
    <w:rsid w:val="009D34C0"/>
    <w:rsid w:val="009D35FB"/>
    <w:rsid w:val="009D4BBE"/>
    <w:rsid w:val="009D4E16"/>
    <w:rsid w:val="009D5893"/>
    <w:rsid w:val="009D6620"/>
    <w:rsid w:val="009D6C54"/>
    <w:rsid w:val="009D72B0"/>
    <w:rsid w:val="009D77CE"/>
    <w:rsid w:val="009D7CA5"/>
    <w:rsid w:val="009D7DE3"/>
    <w:rsid w:val="009E004A"/>
    <w:rsid w:val="009E066B"/>
    <w:rsid w:val="009E1515"/>
    <w:rsid w:val="009E1CFF"/>
    <w:rsid w:val="009E1FEE"/>
    <w:rsid w:val="009E23EA"/>
    <w:rsid w:val="009E2D24"/>
    <w:rsid w:val="009E2EA0"/>
    <w:rsid w:val="009E305F"/>
    <w:rsid w:val="009E36FF"/>
    <w:rsid w:val="009E37D3"/>
    <w:rsid w:val="009E5028"/>
    <w:rsid w:val="009E50FB"/>
    <w:rsid w:val="009E5280"/>
    <w:rsid w:val="009E5386"/>
    <w:rsid w:val="009E5DD1"/>
    <w:rsid w:val="009E60AD"/>
    <w:rsid w:val="009E68C8"/>
    <w:rsid w:val="009E6AB5"/>
    <w:rsid w:val="009E6DAB"/>
    <w:rsid w:val="009E6F4B"/>
    <w:rsid w:val="009E703C"/>
    <w:rsid w:val="009E7E4C"/>
    <w:rsid w:val="009F08F5"/>
    <w:rsid w:val="009F0956"/>
    <w:rsid w:val="009F0EE5"/>
    <w:rsid w:val="009F1264"/>
    <w:rsid w:val="009F1D7F"/>
    <w:rsid w:val="009F245B"/>
    <w:rsid w:val="009F25E6"/>
    <w:rsid w:val="009F2BE8"/>
    <w:rsid w:val="009F2F09"/>
    <w:rsid w:val="009F39A7"/>
    <w:rsid w:val="009F40B7"/>
    <w:rsid w:val="009F4188"/>
    <w:rsid w:val="009F4302"/>
    <w:rsid w:val="009F4393"/>
    <w:rsid w:val="009F4BE9"/>
    <w:rsid w:val="009F62D3"/>
    <w:rsid w:val="00A00112"/>
    <w:rsid w:val="00A008B5"/>
    <w:rsid w:val="00A017B4"/>
    <w:rsid w:val="00A01C53"/>
    <w:rsid w:val="00A01D38"/>
    <w:rsid w:val="00A02414"/>
    <w:rsid w:val="00A025B9"/>
    <w:rsid w:val="00A0355C"/>
    <w:rsid w:val="00A03A13"/>
    <w:rsid w:val="00A040CD"/>
    <w:rsid w:val="00A04429"/>
    <w:rsid w:val="00A06446"/>
    <w:rsid w:val="00A06697"/>
    <w:rsid w:val="00A06C40"/>
    <w:rsid w:val="00A10586"/>
    <w:rsid w:val="00A10A48"/>
    <w:rsid w:val="00A110DA"/>
    <w:rsid w:val="00A1132B"/>
    <w:rsid w:val="00A11930"/>
    <w:rsid w:val="00A11B54"/>
    <w:rsid w:val="00A11CDC"/>
    <w:rsid w:val="00A1238C"/>
    <w:rsid w:val="00A1263D"/>
    <w:rsid w:val="00A12AF2"/>
    <w:rsid w:val="00A12D8A"/>
    <w:rsid w:val="00A12E6C"/>
    <w:rsid w:val="00A136D0"/>
    <w:rsid w:val="00A13D1A"/>
    <w:rsid w:val="00A14DC2"/>
    <w:rsid w:val="00A14DD6"/>
    <w:rsid w:val="00A15D5E"/>
    <w:rsid w:val="00A161F8"/>
    <w:rsid w:val="00A169FA"/>
    <w:rsid w:val="00A1766A"/>
    <w:rsid w:val="00A200F4"/>
    <w:rsid w:val="00A206C9"/>
    <w:rsid w:val="00A20C27"/>
    <w:rsid w:val="00A20E7D"/>
    <w:rsid w:val="00A216BC"/>
    <w:rsid w:val="00A23931"/>
    <w:rsid w:val="00A23FD6"/>
    <w:rsid w:val="00A25317"/>
    <w:rsid w:val="00A25706"/>
    <w:rsid w:val="00A25D84"/>
    <w:rsid w:val="00A26029"/>
    <w:rsid w:val="00A262E4"/>
    <w:rsid w:val="00A268EA"/>
    <w:rsid w:val="00A31CE0"/>
    <w:rsid w:val="00A31FA9"/>
    <w:rsid w:val="00A333BF"/>
    <w:rsid w:val="00A33825"/>
    <w:rsid w:val="00A3398F"/>
    <w:rsid w:val="00A35583"/>
    <w:rsid w:val="00A363EF"/>
    <w:rsid w:val="00A36596"/>
    <w:rsid w:val="00A36DFE"/>
    <w:rsid w:val="00A370FD"/>
    <w:rsid w:val="00A3798C"/>
    <w:rsid w:val="00A37DD9"/>
    <w:rsid w:val="00A40ED7"/>
    <w:rsid w:val="00A40F83"/>
    <w:rsid w:val="00A412BA"/>
    <w:rsid w:val="00A41416"/>
    <w:rsid w:val="00A4200D"/>
    <w:rsid w:val="00A424BF"/>
    <w:rsid w:val="00A4258E"/>
    <w:rsid w:val="00A432D1"/>
    <w:rsid w:val="00A43716"/>
    <w:rsid w:val="00A442C5"/>
    <w:rsid w:val="00A44712"/>
    <w:rsid w:val="00A44AF5"/>
    <w:rsid w:val="00A44B8B"/>
    <w:rsid w:val="00A45050"/>
    <w:rsid w:val="00A45EC4"/>
    <w:rsid w:val="00A47212"/>
    <w:rsid w:val="00A474EA"/>
    <w:rsid w:val="00A501B2"/>
    <w:rsid w:val="00A5034A"/>
    <w:rsid w:val="00A50FFA"/>
    <w:rsid w:val="00A539D1"/>
    <w:rsid w:val="00A54DAE"/>
    <w:rsid w:val="00A56D3B"/>
    <w:rsid w:val="00A57450"/>
    <w:rsid w:val="00A57479"/>
    <w:rsid w:val="00A57C08"/>
    <w:rsid w:val="00A600D9"/>
    <w:rsid w:val="00A604CD"/>
    <w:rsid w:val="00A637A0"/>
    <w:rsid w:val="00A63ECD"/>
    <w:rsid w:val="00A64093"/>
    <w:rsid w:val="00A640EB"/>
    <w:rsid w:val="00A64815"/>
    <w:rsid w:val="00A65043"/>
    <w:rsid w:val="00A66DF9"/>
    <w:rsid w:val="00A66E4E"/>
    <w:rsid w:val="00A704E4"/>
    <w:rsid w:val="00A7136A"/>
    <w:rsid w:val="00A71C44"/>
    <w:rsid w:val="00A72296"/>
    <w:rsid w:val="00A7388E"/>
    <w:rsid w:val="00A74544"/>
    <w:rsid w:val="00A74548"/>
    <w:rsid w:val="00A74DF2"/>
    <w:rsid w:val="00A74E4D"/>
    <w:rsid w:val="00A75633"/>
    <w:rsid w:val="00A7592E"/>
    <w:rsid w:val="00A76C1F"/>
    <w:rsid w:val="00A776BC"/>
    <w:rsid w:val="00A803FC"/>
    <w:rsid w:val="00A8071A"/>
    <w:rsid w:val="00A80DD9"/>
    <w:rsid w:val="00A80FCA"/>
    <w:rsid w:val="00A81CBC"/>
    <w:rsid w:val="00A82506"/>
    <w:rsid w:val="00A837CE"/>
    <w:rsid w:val="00A83DB5"/>
    <w:rsid w:val="00A83FBA"/>
    <w:rsid w:val="00A84636"/>
    <w:rsid w:val="00A84FE1"/>
    <w:rsid w:val="00A85080"/>
    <w:rsid w:val="00A85337"/>
    <w:rsid w:val="00A8626D"/>
    <w:rsid w:val="00A86406"/>
    <w:rsid w:val="00A86853"/>
    <w:rsid w:val="00A86B75"/>
    <w:rsid w:val="00A86E75"/>
    <w:rsid w:val="00A86F33"/>
    <w:rsid w:val="00A87AF0"/>
    <w:rsid w:val="00A9065F"/>
    <w:rsid w:val="00A90B0E"/>
    <w:rsid w:val="00A91AA1"/>
    <w:rsid w:val="00A91C8C"/>
    <w:rsid w:val="00A91F0D"/>
    <w:rsid w:val="00A9235A"/>
    <w:rsid w:val="00A92FF7"/>
    <w:rsid w:val="00A93069"/>
    <w:rsid w:val="00A9468F"/>
    <w:rsid w:val="00A9498D"/>
    <w:rsid w:val="00A95335"/>
    <w:rsid w:val="00A9566B"/>
    <w:rsid w:val="00A9657F"/>
    <w:rsid w:val="00A9797D"/>
    <w:rsid w:val="00AA015F"/>
    <w:rsid w:val="00AA0C3A"/>
    <w:rsid w:val="00AA1723"/>
    <w:rsid w:val="00AA190D"/>
    <w:rsid w:val="00AA1FDD"/>
    <w:rsid w:val="00AA22C3"/>
    <w:rsid w:val="00AA230D"/>
    <w:rsid w:val="00AA4941"/>
    <w:rsid w:val="00AA49E9"/>
    <w:rsid w:val="00AA5475"/>
    <w:rsid w:val="00AA5876"/>
    <w:rsid w:val="00AA6A8A"/>
    <w:rsid w:val="00AA6DD8"/>
    <w:rsid w:val="00AA6FA3"/>
    <w:rsid w:val="00AA70BB"/>
    <w:rsid w:val="00AA757C"/>
    <w:rsid w:val="00AA7F10"/>
    <w:rsid w:val="00AB0391"/>
    <w:rsid w:val="00AB2151"/>
    <w:rsid w:val="00AB2C59"/>
    <w:rsid w:val="00AB2C8A"/>
    <w:rsid w:val="00AB42B6"/>
    <w:rsid w:val="00AB4D67"/>
    <w:rsid w:val="00AB545D"/>
    <w:rsid w:val="00AB54D7"/>
    <w:rsid w:val="00AB57D3"/>
    <w:rsid w:val="00AB6886"/>
    <w:rsid w:val="00AB6AE4"/>
    <w:rsid w:val="00AB6E00"/>
    <w:rsid w:val="00AB6F37"/>
    <w:rsid w:val="00AB769E"/>
    <w:rsid w:val="00AB7D55"/>
    <w:rsid w:val="00AC0681"/>
    <w:rsid w:val="00AC154B"/>
    <w:rsid w:val="00AC1B72"/>
    <w:rsid w:val="00AC26FE"/>
    <w:rsid w:val="00AC350D"/>
    <w:rsid w:val="00AC3568"/>
    <w:rsid w:val="00AC3CF2"/>
    <w:rsid w:val="00AC47EC"/>
    <w:rsid w:val="00AC4E5D"/>
    <w:rsid w:val="00AC6C53"/>
    <w:rsid w:val="00AC6E85"/>
    <w:rsid w:val="00AC7284"/>
    <w:rsid w:val="00AC7CE6"/>
    <w:rsid w:val="00AD0828"/>
    <w:rsid w:val="00AD0B13"/>
    <w:rsid w:val="00AD0E69"/>
    <w:rsid w:val="00AD103D"/>
    <w:rsid w:val="00AD159C"/>
    <w:rsid w:val="00AD17FA"/>
    <w:rsid w:val="00AD19EC"/>
    <w:rsid w:val="00AD2717"/>
    <w:rsid w:val="00AD3DC4"/>
    <w:rsid w:val="00AD47B5"/>
    <w:rsid w:val="00AD4FF4"/>
    <w:rsid w:val="00AD531D"/>
    <w:rsid w:val="00AD600C"/>
    <w:rsid w:val="00AD63D6"/>
    <w:rsid w:val="00AD6CD5"/>
    <w:rsid w:val="00AD733B"/>
    <w:rsid w:val="00AD7CA7"/>
    <w:rsid w:val="00AE0040"/>
    <w:rsid w:val="00AE184D"/>
    <w:rsid w:val="00AE1C03"/>
    <w:rsid w:val="00AE23E3"/>
    <w:rsid w:val="00AE2F65"/>
    <w:rsid w:val="00AE317E"/>
    <w:rsid w:val="00AE35A5"/>
    <w:rsid w:val="00AE4E2A"/>
    <w:rsid w:val="00AE5CF9"/>
    <w:rsid w:val="00AE5DB6"/>
    <w:rsid w:val="00AE6C3C"/>
    <w:rsid w:val="00AE702E"/>
    <w:rsid w:val="00AE73E0"/>
    <w:rsid w:val="00AF03C0"/>
    <w:rsid w:val="00AF166F"/>
    <w:rsid w:val="00AF1C03"/>
    <w:rsid w:val="00AF1FF9"/>
    <w:rsid w:val="00AF39AF"/>
    <w:rsid w:val="00AF3E3B"/>
    <w:rsid w:val="00AF3E5A"/>
    <w:rsid w:val="00AF46FE"/>
    <w:rsid w:val="00AF486F"/>
    <w:rsid w:val="00AF548B"/>
    <w:rsid w:val="00AF55E0"/>
    <w:rsid w:val="00AF5666"/>
    <w:rsid w:val="00AF5870"/>
    <w:rsid w:val="00AF6619"/>
    <w:rsid w:val="00AF6CFD"/>
    <w:rsid w:val="00AF7DC1"/>
    <w:rsid w:val="00B000AE"/>
    <w:rsid w:val="00B0040B"/>
    <w:rsid w:val="00B00830"/>
    <w:rsid w:val="00B00AB5"/>
    <w:rsid w:val="00B00CC0"/>
    <w:rsid w:val="00B00F5C"/>
    <w:rsid w:val="00B019C1"/>
    <w:rsid w:val="00B0236E"/>
    <w:rsid w:val="00B02506"/>
    <w:rsid w:val="00B02ACE"/>
    <w:rsid w:val="00B03913"/>
    <w:rsid w:val="00B04CEA"/>
    <w:rsid w:val="00B05607"/>
    <w:rsid w:val="00B05A08"/>
    <w:rsid w:val="00B05F14"/>
    <w:rsid w:val="00B06737"/>
    <w:rsid w:val="00B0784C"/>
    <w:rsid w:val="00B07CE9"/>
    <w:rsid w:val="00B101D5"/>
    <w:rsid w:val="00B10633"/>
    <w:rsid w:val="00B10B08"/>
    <w:rsid w:val="00B11A78"/>
    <w:rsid w:val="00B11CFB"/>
    <w:rsid w:val="00B12111"/>
    <w:rsid w:val="00B13E18"/>
    <w:rsid w:val="00B14109"/>
    <w:rsid w:val="00B14410"/>
    <w:rsid w:val="00B1486D"/>
    <w:rsid w:val="00B150D6"/>
    <w:rsid w:val="00B15373"/>
    <w:rsid w:val="00B15639"/>
    <w:rsid w:val="00B15D15"/>
    <w:rsid w:val="00B15E42"/>
    <w:rsid w:val="00B15EEE"/>
    <w:rsid w:val="00B16198"/>
    <w:rsid w:val="00B16A2C"/>
    <w:rsid w:val="00B16FB6"/>
    <w:rsid w:val="00B17022"/>
    <w:rsid w:val="00B21736"/>
    <w:rsid w:val="00B218B1"/>
    <w:rsid w:val="00B21A33"/>
    <w:rsid w:val="00B22180"/>
    <w:rsid w:val="00B22272"/>
    <w:rsid w:val="00B224AA"/>
    <w:rsid w:val="00B22998"/>
    <w:rsid w:val="00B229FE"/>
    <w:rsid w:val="00B2302B"/>
    <w:rsid w:val="00B24363"/>
    <w:rsid w:val="00B2456E"/>
    <w:rsid w:val="00B24979"/>
    <w:rsid w:val="00B250A5"/>
    <w:rsid w:val="00B25651"/>
    <w:rsid w:val="00B26309"/>
    <w:rsid w:val="00B26937"/>
    <w:rsid w:val="00B30243"/>
    <w:rsid w:val="00B30421"/>
    <w:rsid w:val="00B30DC8"/>
    <w:rsid w:val="00B315BB"/>
    <w:rsid w:val="00B31977"/>
    <w:rsid w:val="00B3235A"/>
    <w:rsid w:val="00B333FE"/>
    <w:rsid w:val="00B3382B"/>
    <w:rsid w:val="00B35094"/>
    <w:rsid w:val="00B350F0"/>
    <w:rsid w:val="00B357AC"/>
    <w:rsid w:val="00B35992"/>
    <w:rsid w:val="00B35E4B"/>
    <w:rsid w:val="00B35FCC"/>
    <w:rsid w:val="00B36518"/>
    <w:rsid w:val="00B378CC"/>
    <w:rsid w:val="00B41615"/>
    <w:rsid w:val="00B41D70"/>
    <w:rsid w:val="00B41FD8"/>
    <w:rsid w:val="00B420DF"/>
    <w:rsid w:val="00B428E2"/>
    <w:rsid w:val="00B42A2C"/>
    <w:rsid w:val="00B42A5C"/>
    <w:rsid w:val="00B42A98"/>
    <w:rsid w:val="00B42C64"/>
    <w:rsid w:val="00B4329D"/>
    <w:rsid w:val="00B436B4"/>
    <w:rsid w:val="00B448EF"/>
    <w:rsid w:val="00B47493"/>
    <w:rsid w:val="00B474C8"/>
    <w:rsid w:val="00B474DF"/>
    <w:rsid w:val="00B47915"/>
    <w:rsid w:val="00B50E18"/>
    <w:rsid w:val="00B513A9"/>
    <w:rsid w:val="00B51568"/>
    <w:rsid w:val="00B51610"/>
    <w:rsid w:val="00B5167B"/>
    <w:rsid w:val="00B520E3"/>
    <w:rsid w:val="00B52336"/>
    <w:rsid w:val="00B52C50"/>
    <w:rsid w:val="00B52E03"/>
    <w:rsid w:val="00B5388C"/>
    <w:rsid w:val="00B55CED"/>
    <w:rsid w:val="00B55D57"/>
    <w:rsid w:val="00B55E9D"/>
    <w:rsid w:val="00B55F80"/>
    <w:rsid w:val="00B56480"/>
    <w:rsid w:val="00B565D6"/>
    <w:rsid w:val="00B576A4"/>
    <w:rsid w:val="00B57998"/>
    <w:rsid w:val="00B57CD0"/>
    <w:rsid w:val="00B57DA9"/>
    <w:rsid w:val="00B60177"/>
    <w:rsid w:val="00B60639"/>
    <w:rsid w:val="00B6308E"/>
    <w:rsid w:val="00B63D58"/>
    <w:rsid w:val="00B64E8A"/>
    <w:rsid w:val="00B65588"/>
    <w:rsid w:val="00B658D1"/>
    <w:rsid w:val="00B66064"/>
    <w:rsid w:val="00B66995"/>
    <w:rsid w:val="00B671A1"/>
    <w:rsid w:val="00B675A6"/>
    <w:rsid w:val="00B6794D"/>
    <w:rsid w:val="00B67B55"/>
    <w:rsid w:val="00B67C6C"/>
    <w:rsid w:val="00B70C61"/>
    <w:rsid w:val="00B70E5A"/>
    <w:rsid w:val="00B7220D"/>
    <w:rsid w:val="00B749B6"/>
    <w:rsid w:val="00B7509A"/>
    <w:rsid w:val="00B7613E"/>
    <w:rsid w:val="00B766C1"/>
    <w:rsid w:val="00B76966"/>
    <w:rsid w:val="00B76B96"/>
    <w:rsid w:val="00B76EFB"/>
    <w:rsid w:val="00B77129"/>
    <w:rsid w:val="00B77C37"/>
    <w:rsid w:val="00B807BF"/>
    <w:rsid w:val="00B809B1"/>
    <w:rsid w:val="00B82543"/>
    <w:rsid w:val="00B827E8"/>
    <w:rsid w:val="00B82998"/>
    <w:rsid w:val="00B834B0"/>
    <w:rsid w:val="00B837F6"/>
    <w:rsid w:val="00B83DAE"/>
    <w:rsid w:val="00B84FB4"/>
    <w:rsid w:val="00B86F2A"/>
    <w:rsid w:val="00B8756E"/>
    <w:rsid w:val="00B87DF9"/>
    <w:rsid w:val="00B91951"/>
    <w:rsid w:val="00B91A58"/>
    <w:rsid w:val="00B91EAD"/>
    <w:rsid w:val="00B920B9"/>
    <w:rsid w:val="00B930D2"/>
    <w:rsid w:val="00B936C5"/>
    <w:rsid w:val="00B937CD"/>
    <w:rsid w:val="00B938BC"/>
    <w:rsid w:val="00B93997"/>
    <w:rsid w:val="00B93C98"/>
    <w:rsid w:val="00B976BB"/>
    <w:rsid w:val="00BA01A7"/>
    <w:rsid w:val="00BA0224"/>
    <w:rsid w:val="00BA05C8"/>
    <w:rsid w:val="00BA09AA"/>
    <w:rsid w:val="00BA0AD5"/>
    <w:rsid w:val="00BA0CA0"/>
    <w:rsid w:val="00BA0E3C"/>
    <w:rsid w:val="00BA1F74"/>
    <w:rsid w:val="00BA1FE7"/>
    <w:rsid w:val="00BA2B1D"/>
    <w:rsid w:val="00BA3D14"/>
    <w:rsid w:val="00BA435A"/>
    <w:rsid w:val="00BA54BA"/>
    <w:rsid w:val="00BA5603"/>
    <w:rsid w:val="00BA56D9"/>
    <w:rsid w:val="00BA6194"/>
    <w:rsid w:val="00BA62C6"/>
    <w:rsid w:val="00BA7EEE"/>
    <w:rsid w:val="00BB2008"/>
    <w:rsid w:val="00BB29DF"/>
    <w:rsid w:val="00BB2CFC"/>
    <w:rsid w:val="00BB34DC"/>
    <w:rsid w:val="00BB35D0"/>
    <w:rsid w:val="00BB3AC4"/>
    <w:rsid w:val="00BB4999"/>
    <w:rsid w:val="00BB4BCD"/>
    <w:rsid w:val="00BB52EB"/>
    <w:rsid w:val="00BB56C7"/>
    <w:rsid w:val="00BB5B62"/>
    <w:rsid w:val="00BB6502"/>
    <w:rsid w:val="00BB6BCD"/>
    <w:rsid w:val="00BB70F9"/>
    <w:rsid w:val="00BB7C9B"/>
    <w:rsid w:val="00BC1527"/>
    <w:rsid w:val="00BC173E"/>
    <w:rsid w:val="00BC2306"/>
    <w:rsid w:val="00BC2F31"/>
    <w:rsid w:val="00BC4036"/>
    <w:rsid w:val="00BC4F0A"/>
    <w:rsid w:val="00BC509F"/>
    <w:rsid w:val="00BC51D2"/>
    <w:rsid w:val="00BC589D"/>
    <w:rsid w:val="00BC64BE"/>
    <w:rsid w:val="00BC7155"/>
    <w:rsid w:val="00BC7550"/>
    <w:rsid w:val="00BC79A4"/>
    <w:rsid w:val="00BD0B72"/>
    <w:rsid w:val="00BD110D"/>
    <w:rsid w:val="00BD2668"/>
    <w:rsid w:val="00BD3924"/>
    <w:rsid w:val="00BD450F"/>
    <w:rsid w:val="00BD4512"/>
    <w:rsid w:val="00BD52AA"/>
    <w:rsid w:val="00BE1061"/>
    <w:rsid w:val="00BE1321"/>
    <w:rsid w:val="00BE2893"/>
    <w:rsid w:val="00BE2EB4"/>
    <w:rsid w:val="00BE2F5A"/>
    <w:rsid w:val="00BE37D3"/>
    <w:rsid w:val="00BE522A"/>
    <w:rsid w:val="00BE57B5"/>
    <w:rsid w:val="00BE7A7C"/>
    <w:rsid w:val="00BE7AB1"/>
    <w:rsid w:val="00BF0A44"/>
    <w:rsid w:val="00BF0CEC"/>
    <w:rsid w:val="00BF1A44"/>
    <w:rsid w:val="00BF1EDF"/>
    <w:rsid w:val="00BF487A"/>
    <w:rsid w:val="00BF4D3D"/>
    <w:rsid w:val="00BF5B8C"/>
    <w:rsid w:val="00BF66B7"/>
    <w:rsid w:val="00BF6A68"/>
    <w:rsid w:val="00BF6FC6"/>
    <w:rsid w:val="00BF7152"/>
    <w:rsid w:val="00BF73F0"/>
    <w:rsid w:val="00BF75B1"/>
    <w:rsid w:val="00BF75C9"/>
    <w:rsid w:val="00BF7BD3"/>
    <w:rsid w:val="00C00352"/>
    <w:rsid w:val="00C007CE"/>
    <w:rsid w:val="00C00A22"/>
    <w:rsid w:val="00C00F18"/>
    <w:rsid w:val="00C01D39"/>
    <w:rsid w:val="00C0200C"/>
    <w:rsid w:val="00C020A8"/>
    <w:rsid w:val="00C034A4"/>
    <w:rsid w:val="00C03DD0"/>
    <w:rsid w:val="00C04445"/>
    <w:rsid w:val="00C04705"/>
    <w:rsid w:val="00C04A7F"/>
    <w:rsid w:val="00C04E2B"/>
    <w:rsid w:val="00C051AA"/>
    <w:rsid w:val="00C060A0"/>
    <w:rsid w:val="00C07187"/>
    <w:rsid w:val="00C075C9"/>
    <w:rsid w:val="00C07FAD"/>
    <w:rsid w:val="00C106C4"/>
    <w:rsid w:val="00C111EA"/>
    <w:rsid w:val="00C119AD"/>
    <w:rsid w:val="00C1228D"/>
    <w:rsid w:val="00C123F3"/>
    <w:rsid w:val="00C13FED"/>
    <w:rsid w:val="00C14E7D"/>
    <w:rsid w:val="00C15722"/>
    <w:rsid w:val="00C16897"/>
    <w:rsid w:val="00C200C9"/>
    <w:rsid w:val="00C2038E"/>
    <w:rsid w:val="00C218FD"/>
    <w:rsid w:val="00C21D8E"/>
    <w:rsid w:val="00C22525"/>
    <w:rsid w:val="00C23DBB"/>
    <w:rsid w:val="00C23FE1"/>
    <w:rsid w:val="00C2410D"/>
    <w:rsid w:val="00C24BAF"/>
    <w:rsid w:val="00C25F8B"/>
    <w:rsid w:val="00C25FB5"/>
    <w:rsid w:val="00C265C0"/>
    <w:rsid w:val="00C26B9E"/>
    <w:rsid w:val="00C272EF"/>
    <w:rsid w:val="00C2732B"/>
    <w:rsid w:val="00C2753F"/>
    <w:rsid w:val="00C276A8"/>
    <w:rsid w:val="00C27975"/>
    <w:rsid w:val="00C300BC"/>
    <w:rsid w:val="00C318F7"/>
    <w:rsid w:val="00C319D2"/>
    <w:rsid w:val="00C31F85"/>
    <w:rsid w:val="00C32534"/>
    <w:rsid w:val="00C326EE"/>
    <w:rsid w:val="00C32951"/>
    <w:rsid w:val="00C32C02"/>
    <w:rsid w:val="00C33235"/>
    <w:rsid w:val="00C33677"/>
    <w:rsid w:val="00C34137"/>
    <w:rsid w:val="00C3476B"/>
    <w:rsid w:val="00C35240"/>
    <w:rsid w:val="00C368B3"/>
    <w:rsid w:val="00C36F07"/>
    <w:rsid w:val="00C37214"/>
    <w:rsid w:val="00C372E8"/>
    <w:rsid w:val="00C409DC"/>
    <w:rsid w:val="00C40B1B"/>
    <w:rsid w:val="00C40E88"/>
    <w:rsid w:val="00C416A3"/>
    <w:rsid w:val="00C41785"/>
    <w:rsid w:val="00C41FC1"/>
    <w:rsid w:val="00C434C2"/>
    <w:rsid w:val="00C43940"/>
    <w:rsid w:val="00C44342"/>
    <w:rsid w:val="00C44694"/>
    <w:rsid w:val="00C44744"/>
    <w:rsid w:val="00C457C1"/>
    <w:rsid w:val="00C46625"/>
    <w:rsid w:val="00C46870"/>
    <w:rsid w:val="00C47545"/>
    <w:rsid w:val="00C47593"/>
    <w:rsid w:val="00C47748"/>
    <w:rsid w:val="00C5044B"/>
    <w:rsid w:val="00C506BD"/>
    <w:rsid w:val="00C50E55"/>
    <w:rsid w:val="00C51426"/>
    <w:rsid w:val="00C51622"/>
    <w:rsid w:val="00C51FB3"/>
    <w:rsid w:val="00C5223C"/>
    <w:rsid w:val="00C52A35"/>
    <w:rsid w:val="00C53213"/>
    <w:rsid w:val="00C53917"/>
    <w:rsid w:val="00C53930"/>
    <w:rsid w:val="00C541DE"/>
    <w:rsid w:val="00C54C11"/>
    <w:rsid w:val="00C54C67"/>
    <w:rsid w:val="00C54E65"/>
    <w:rsid w:val="00C56324"/>
    <w:rsid w:val="00C5653B"/>
    <w:rsid w:val="00C565A3"/>
    <w:rsid w:val="00C577F7"/>
    <w:rsid w:val="00C60667"/>
    <w:rsid w:val="00C61AB9"/>
    <w:rsid w:val="00C61F84"/>
    <w:rsid w:val="00C62FF7"/>
    <w:rsid w:val="00C63135"/>
    <w:rsid w:val="00C637DC"/>
    <w:rsid w:val="00C63EE8"/>
    <w:rsid w:val="00C6432E"/>
    <w:rsid w:val="00C65718"/>
    <w:rsid w:val="00C65C81"/>
    <w:rsid w:val="00C666DE"/>
    <w:rsid w:val="00C66772"/>
    <w:rsid w:val="00C66D2B"/>
    <w:rsid w:val="00C67580"/>
    <w:rsid w:val="00C6781C"/>
    <w:rsid w:val="00C67AF7"/>
    <w:rsid w:val="00C67EA1"/>
    <w:rsid w:val="00C70AEE"/>
    <w:rsid w:val="00C71D15"/>
    <w:rsid w:val="00C71E64"/>
    <w:rsid w:val="00C7234D"/>
    <w:rsid w:val="00C7244E"/>
    <w:rsid w:val="00C726C9"/>
    <w:rsid w:val="00C72801"/>
    <w:rsid w:val="00C72C0A"/>
    <w:rsid w:val="00C73E67"/>
    <w:rsid w:val="00C73FAD"/>
    <w:rsid w:val="00C74AE1"/>
    <w:rsid w:val="00C757B8"/>
    <w:rsid w:val="00C76906"/>
    <w:rsid w:val="00C76B7C"/>
    <w:rsid w:val="00C76CC7"/>
    <w:rsid w:val="00C76F81"/>
    <w:rsid w:val="00C776A4"/>
    <w:rsid w:val="00C77800"/>
    <w:rsid w:val="00C800DD"/>
    <w:rsid w:val="00C80920"/>
    <w:rsid w:val="00C80B03"/>
    <w:rsid w:val="00C8243F"/>
    <w:rsid w:val="00C8289B"/>
    <w:rsid w:val="00C82D54"/>
    <w:rsid w:val="00C82F3B"/>
    <w:rsid w:val="00C837C4"/>
    <w:rsid w:val="00C83829"/>
    <w:rsid w:val="00C83EDD"/>
    <w:rsid w:val="00C84BF1"/>
    <w:rsid w:val="00C84CA2"/>
    <w:rsid w:val="00C85A36"/>
    <w:rsid w:val="00C85CD1"/>
    <w:rsid w:val="00C86C56"/>
    <w:rsid w:val="00C8773E"/>
    <w:rsid w:val="00C87EDA"/>
    <w:rsid w:val="00C90601"/>
    <w:rsid w:val="00C90991"/>
    <w:rsid w:val="00C90D16"/>
    <w:rsid w:val="00C9116A"/>
    <w:rsid w:val="00C9265D"/>
    <w:rsid w:val="00C92824"/>
    <w:rsid w:val="00C937BA"/>
    <w:rsid w:val="00C949FC"/>
    <w:rsid w:val="00C960CF"/>
    <w:rsid w:val="00C96672"/>
    <w:rsid w:val="00C96678"/>
    <w:rsid w:val="00C96772"/>
    <w:rsid w:val="00C96A34"/>
    <w:rsid w:val="00C96CFA"/>
    <w:rsid w:val="00C96E5A"/>
    <w:rsid w:val="00C96EB5"/>
    <w:rsid w:val="00C97913"/>
    <w:rsid w:val="00CA0257"/>
    <w:rsid w:val="00CA0917"/>
    <w:rsid w:val="00CA102B"/>
    <w:rsid w:val="00CA283D"/>
    <w:rsid w:val="00CA29D1"/>
    <w:rsid w:val="00CA2DD6"/>
    <w:rsid w:val="00CA3247"/>
    <w:rsid w:val="00CA3752"/>
    <w:rsid w:val="00CA3999"/>
    <w:rsid w:val="00CA39C0"/>
    <w:rsid w:val="00CA5AD3"/>
    <w:rsid w:val="00CA62DD"/>
    <w:rsid w:val="00CA69BA"/>
    <w:rsid w:val="00CA7DE6"/>
    <w:rsid w:val="00CB0339"/>
    <w:rsid w:val="00CB110E"/>
    <w:rsid w:val="00CB11F8"/>
    <w:rsid w:val="00CB225B"/>
    <w:rsid w:val="00CB2EF5"/>
    <w:rsid w:val="00CB33E4"/>
    <w:rsid w:val="00CB4230"/>
    <w:rsid w:val="00CB431B"/>
    <w:rsid w:val="00CB4A77"/>
    <w:rsid w:val="00CB4EA5"/>
    <w:rsid w:val="00CB557F"/>
    <w:rsid w:val="00CB592B"/>
    <w:rsid w:val="00CB5C5F"/>
    <w:rsid w:val="00CB600E"/>
    <w:rsid w:val="00CB65B8"/>
    <w:rsid w:val="00CB6CDF"/>
    <w:rsid w:val="00CB7264"/>
    <w:rsid w:val="00CB730F"/>
    <w:rsid w:val="00CB761C"/>
    <w:rsid w:val="00CB76B5"/>
    <w:rsid w:val="00CB7AD6"/>
    <w:rsid w:val="00CC0495"/>
    <w:rsid w:val="00CC110F"/>
    <w:rsid w:val="00CC11B8"/>
    <w:rsid w:val="00CC1AF9"/>
    <w:rsid w:val="00CC20E0"/>
    <w:rsid w:val="00CC2818"/>
    <w:rsid w:val="00CC2F7A"/>
    <w:rsid w:val="00CC3A70"/>
    <w:rsid w:val="00CC4033"/>
    <w:rsid w:val="00CC40B8"/>
    <w:rsid w:val="00CC5444"/>
    <w:rsid w:val="00CC5631"/>
    <w:rsid w:val="00CC62A6"/>
    <w:rsid w:val="00CC676C"/>
    <w:rsid w:val="00CC7A11"/>
    <w:rsid w:val="00CD04A8"/>
    <w:rsid w:val="00CD051B"/>
    <w:rsid w:val="00CD1DB1"/>
    <w:rsid w:val="00CD22B5"/>
    <w:rsid w:val="00CD22F4"/>
    <w:rsid w:val="00CD25E1"/>
    <w:rsid w:val="00CD367C"/>
    <w:rsid w:val="00CD454A"/>
    <w:rsid w:val="00CD4F54"/>
    <w:rsid w:val="00CD4FFE"/>
    <w:rsid w:val="00CD57FA"/>
    <w:rsid w:val="00CD5A6E"/>
    <w:rsid w:val="00CD711F"/>
    <w:rsid w:val="00CD74A7"/>
    <w:rsid w:val="00CD79B2"/>
    <w:rsid w:val="00CE157C"/>
    <w:rsid w:val="00CE1AF6"/>
    <w:rsid w:val="00CE2298"/>
    <w:rsid w:val="00CE3064"/>
    <w:rsid w:val="00CE39E4"/>
    <w:rsid w:val="00CE4282"/>
    <w:rsid w:val="00CE54E1"/>
    <w:rsid w:val="00CE55B6"/>
    <w:rsid w:val="00CE5856"/>
    <w:rsid w:val="00CE5BDE"/>
    <w:rsid w:val="00CE6A6D"/>
    <w:rsid w:val="00CE774C"/>
    <w:rsid w:val="00CF012E"/>
    <w:rsid w:val="00CF04D4"/>
    <w:rsid w:val="00CF0B4C"/>
    <w:rsid w:val="00CF1680"/>
    <w:rsid w:val="00CF1BD7"/>
    <w:rsid w:val="00CF21A5"/>
    <w:rsid w:val="00CF24AB"/>
    <w:rsid w:val="00CF2518"/>
    <w:rsid w:val="00CF2DDE"/>
    <w:rsid w:val="00CF344A"/>
    <w:rsid w:val="00CF39A0"/>
    <w:rsid w:val="00CF3D1C"/>
    <w:rsid w:val="00CF4713"/>
    <w:rsid w:val="00CF4B12"/>
    <w:rsid w:val="00CF58FE"/>
    <w:rsid w:val="00CF5EBE"/>
    <w:rsid w:val="00CF783B"/>
    <w:rsid w:val="00CF7D97"/>
    <w:rsid w:val="00CF7EEC"/>
    <w:rsid w:val="00D001C2"/>
    <w:rsid w:val="00D00779"/>
    <w:rsid w:val="00D009D8"/>
    <w:rsid w:val="00D012E1"/>
    <w:rsid w:val="00D01318"/>
    <w:rsid w:val="00D01665"/>
    <w:rsid w:val="00D01D1E"/>
    <w:rsid w:val="00D01DD6"/>
    <w:rsid w:val="00D02580"/>
    <w:rsid w:val="00D03BF7"/>
    <w:rsid w:val="00D03F1E"/>
    <w:rsid w:val="00D0428E"/>
    <w:rsid w:val="00D04426"/>
    <w:rsid w:val="00D0482F"/>
    <w:rsid w:val="00D04A33"/>
    <w:rsid w:val="00D05892"/>
    <w:rsid w:val="00D062FD"/>
    <w:rsid w:val="00D06824"/>
    <w:rsid w:val="00D06C03"/>
    <w:rsid w:val="00D1037A"/>
    <w:rsid w:val="00D10D09"/>
    <w:rsid w:val="00D1163E"/>
    <w:rsid w:val="00D12362"/>
    <w:rsid w:val="00D12A4F"/>
    <w:rsid w:val="00D14C15"/>
    <w:rsid w:val="00D15CB3"/>
    <w:rsid w:val="00D15F51"/>
    <w:rsid w:val="00D16ED5"/>
    <w:rsid w:val="00D202B1"/>
    <w:rsid w:val="00D20662"/>
    <w:rsid w:val="00D21291"/>
    <w:rsid w:val="00D217F7"/>
    <w:rsid w:val="00D21C8A"/>
    <w:rsid w:val="00D227C8"/>
    <w:rsid w:val="00D2297E"/>
    <w:rsid w:val="00D22DE5"/>
    <w:rsid w:val="00D233BD"/>
    <w:rsid w:val="00D233D7"/>
    <w:rsid w:val="00D23CBB"/>
    <w:rsid w:val="00D245C1"/>
    <w:rsid w:val="00D25806"/>
    <w:rsid w:val="00D25E9D"/>
    <w:rsid w:val="00D25F1C"/>
    <w:rsid w:val="00D26DE6"/>
    <w:rsid w:val="00D26EE7"/>
    <w:rsid w:val="00D27B1E"/>
    <w:rsid w:val="00D30718"/>
    <w:rsid w:val="00D322FB"/>
    <w:rsid w:val="00D32475"/>
    <w:rsid w:val="00D32EF4"/>
    <w:rsid w:val="00D33F81"/>
    <w:rsid w:val="00D34850"/>
    <w:rsid w:val="00D35060"/>
    <w:rsid w:val="00D369D4"/>
    <w:rsid w:val="00D36AD7"/>
    <w:rsid w:val="00D373E9"/>
    <w:rsid w:val="00D37C61"/>
    <w:rsid w:val="00D403FF"/>
    <w:rsid w:val="00D404C4"/>
    <w:rsid w:val="00D40C02"/>
    <w:rsid w:val="00D40CE9"/>
    <w:rsid w:val="00D42115"/>
    <w:rsid w:val="00D42EFD"/>
    <w:rsid w:val="00D457D1"/>
    <w:rsid w:val="00D458AA"/>
    <w:rsid w:val="00D45978"/>
    <w:rsid w:val="00D46338"/>
    <w:rsid w:val="00D46BA2"/>
    <w:rsid w:val="00D47234"/>
    <w:rsid w:val="00D47281"/>
    <w:rsid w:val="00D47581"/>
    <w:rsid w:val="00D50295"/>
    <w:rsid w:val="00D5069A"/>
    <w:rsid w:val="00D50E43"/>
    <w:rsid w:val="00D51469"/>
    <w:rsid w:val="00D51D48"/>
    <w:rsid w:val="00D52B45"/>
    <w:rsid w:val="00D530EB"/>
    <w:rsid w:val="00D53393"/>
    <w:rsid w:val="00D535B6"/>
    <w:rsid w:val="00D55235"/>
    <w:rsid w:val="00D55D78"/>
    <w:rsid w:val="00D56916"/>
    <w:rsid w:val="00D572B2"/>
    <w:rsid w:val="00D57F53"/>
    <w:rsid w:val="00D60CAB"/>
    <w:rsid w:val="00D610FD"/>
    <w:rsid w:val="00D612AF"/>
    <w:rsid w:val="00D619F3"/>
    <w:rsid w:val="00D62A5B"/>
    <w:rsid w:val="00D62B43"/>
    <w:rsid w:val="00D62ECD"/>
    <w:rsid w:val="00D63748"/>
    <w:rsid w:val="00D639F0"/>
    <w:rsid w:val="00D63C1B"/>
    <w:rsid w:val="00D63D76"/>
    <w:rsid w:val="00D64BFF"/>
    <w:rsid w:val="00D64DE1"/>
    <w:rsid w:val="00D64E3F"/>
    <w:rsid w:val="00D653D0"/>
    <w:rsid w:val="00D6692A"/>
    <w:rsid w:val="00D66E55"/>
    <w:rsid w:val="00D674E9"/>
    <w:rsid w:val="00D6785E"/>
    <w:rsid w:val="00D6799A"/>
    <w:rsid w:val="00D7009C"/>
    <w:rsid w:val="00D7043A"/>
    <w:rsid w:val="00D70F17"/>
    <w:rsid w:val="00D712DA"/>
    <w:rsid w:val="00D71561"/>
    <w:rsid w:val="00D719EF"/>
    <w:rsid w:val="00D72327"/>
    <w:rsid w:val="00D727E0"/>
    <w:rsid w:val="00D72B87"/>
    <w:rsid w:val="00D72C72"/>
    <w:rsid w:val="00D74160"/>
    <w:rsid w:val="00D75D22"/>
    <w:rsid w:val="00D75DA5"/>
    <w:rsid w:val="00D76C58"/>
    <w:rsid w:val="00D76CF2"/>
    <w:rsid w:val="00D76D6A"/>
    <w:rsid w:val="00D76E7C"/>
    <w:rsid w:val="00D80B40"/>
    <w:rsid w:val="00D8155B"/>
    <w:rsid w:val="00D816D5"/>
    <w:rsid w:val="00D81E79"/>
    <w:rsid w:val="00D81FEA"/>
    <w:rsid w:val="00D825A5"/>
    <w:rsid w:val="00D825B7"/>
    <w:rsid w:val="00D8290E"/>
    <w:rsid w:val="00D82AD1"/>
    <w:rsid w:val="00D82E6E"/>
    <w:rsid w:val="00D83040"/>
    <w:rsid w:val="00D8323B"/>
    <w:rsid w:val="00D83489"/>
    <w:rsid w:val="00D83D13"/>
    <w:rsid w:val="00D841AC"/>
    <w:rsid w:val="00D8589D"/>
    <w:rsid w:val="00D85A81"/>
    <w:rsid w:val="00D86466"/>
    <w:rsid w:val="00D86997"/>
    <w:rsid w:val="00D870E8"/>
    <w:rsid w:val="00D87423"/>
    <w:rsid w:val="00D87452"/>
    <w:rsid w:val="00D87485"/>
    <w:rsid w:val="00D907CB"/>
    <w:rsid w:val="00D91BF2"/>
    <w:rsid w:val="00D93322"/>
    <w:rsid w:val="00D93C1C"/>
    <w:rsid w:val="00D94026"/>
    <w:rsid w:val="00D94120"/>
    <w:rsid w:val="00D951DD"/>
    <w:rsid w:val="00D952ED"/>
    <w:rsid w:val="00D957FA"/>
    <w:rsid w:val="00D9664C"/>
    <w:rsid w:val="00D97404"/>
    <w:rsid w:val="00D975A3"/>
    <w:rsid w:val="00D979D0"/>
    <w:rsid w:val="00DA08CA"/>
    <w:rsid w:val="00DA0F37"/>
    <w:rsid w:val="00DA101A"/>
    <w:rsid w:val="00DA122C"/>
    <w:rsid w:val="00DA1A06"/>
    <w:rsid w:val="00DA2FD5"/>
    <w:rsid w:val="00DA4838"/>
    <w:rsid w:val="00DA4989"/>
    <w:rsid w:val="00DA5721"/>
    <w:rsid w:val="00DA6173"/>
    <w:rsid w:val="00DA7477"/>
    <w:rsid w:val="00DA7573"/>
    <w:rsid w:val="00DA7BD4"/>
    <w:rsid w:val="00DB0191"/>
    <w:rsid w:val="00DB0359"/>
    <w:rsid w:val="00DB0EF6"/>
    <w:rsid w:val="00DB0F8A"/>
    <w:rsid w:val="00DB26A8"/>
    <w:rsid w:val="00DB27CF"/>
    <w:rsid w:val="00DB324C"/>
    <w:rsid w:val="00DB3FD3"/>
    <w:rsid w:val="00DB5451"/>
    <w:rsid w:val="00DB5F2A"/>
    <w:rsid w:val="00DB6A2B"/>
    <w:rsid w:val="00DB6F45"/>
    <w:rsid w:val="00DB72B7"/>
    <w:rsid w:val="00DB7546"/>
    <w:rsid w:val="00DB782D"/>
    <w:rsid w:val="00DC0624"/>
    <w:rsid w:val="00DC0FC3"/>
    <w:rsid w:val="00DC1A58"/>
    <w:rsid w:val="00DC1AC0"/>
    <w:rsid w:val="00DC1CDD"/>
    <w:rsid w:val="00DC1D8E"/>
    <w:rsid w:val="00DC20C3"/>
    <w:rsid w:val="00DC227A"/>
    <w:rsid w:val="00DC2360"/>
    <w:rsid w:val="00DC26E4"/>
    <w:rsid w:val="00DC2BAE"/>
    <w:rsid w:val="00DC2CEE"/>
    <w:rsid w:val="00DC3257"/>
    <w:rsid w:val="00DC3279"/>
    <w:rsid w:val="00DC3BF1"/>
    <w:rsid w:val="00DC3CFC"/>
    <w:rsid w:val="00DC4D1D"/>
    <w:rsid w:val="00DC4D87"/>
    <w:rsid w:val="00DC54EB"/>
    <w:rsid w:val="00DC580A"/>
    <w:rsid w:val="00DC5B50"/>
    <w:rsid w:val="00DC66BC"/>
    <w:rsid w:val="00DC727F"/>
    <w:rsid w:val="00DC7E78"/>
    <w:rsid w:val="00DD0493"/>
    <w:rsid w:val="00DD0924"/>
    <w:rsid w:val="00DD0CBF"/>
    <w:rsid w:val="00DD1071"/>
    <w:rsid w:val="00DD12FD"/>
    <w:rsid w:val="00DD1576"/>
    <w:rsid w:val="00DD1D31"/>
    <w:rsid w:val="00DD2893"/>
    <w:rsid w:val="00DD4717"/>
    <w:rsid w:val="00DD4F74"/>
    <w:rsid w:val="00DD531F"/>
    <w:rsid w:val="00DD556C"/>
    <w:rsid w:val="00DD5737"/>
    <w:rsid w:val="00DD5E81"/>
    <w:rsid w:val="00DD6C46"/>
    <w:rsid w:val="00DD6C7A"/>
    <w:rsid w:val="00DD6F44"/>
    <w:rsid w:val="00DD7CCA"/>
    <w:rsid w:val="00DE0BDE"/>
    <w:rsid w:val="00DE10CF"/>
    <w:rsid w:val="00DE1270"/>
    <w:rsid w:val="00DE1E1E"/>
    <w:rsid w:val="00DE223E"/>
    <w:rsid w:val="00DE2D33"/>
    <w:rsid w:val="00DE34EB"/>
    <w:rsid w:val="00DE3592"/>
    <w:rsid w:val="00DE3E78"/>
    <w:rsid w:val="00DE41F8"/>
    <w:rsid w:val="00DE4B9D"/>
    <w:rsid w:val="00DE50EA"/>
    <w:rsid w:val="00DE545C"/>
    <w:rsid w:val="00DE5C9F"/>
    <w:rsid w:val="00DE734E"/>
    <w:rsid w:val="00DE7887"/>
    <w:rsid w:val="00DE7BF8"/>
    <w:rsid w:val="00DF0DC3"/>
    <w:rsid w:val="00DF14F9"/>
    <w:rsid w:val="00DF1C2D"/>
    <w:rsid w:val="00DF1FAE"/>
    <w:rsid w:val="00DF2AD9"/>
    <w:rsid w:val="00DF54D0"/>
    <w:rsid w:val="00DF580C"/>
    <w:rsid w:val="00DF5C1A"/>
    <w:rsid w:val="00DF6BCB"/>
    <w:rsid w:val="00DF6D45"/>
    <w:rsid w:val="00DF7042"/>
    <w:rsid w:val="00DF78FD"/>
    <w:rsid w:val="00DF7EFE"/>
    <w:rsid w:val="00E00E15"/>
    <w:rsid w:val="00E00F63"/>
    <w:rsid w:val="00E01210"/>
    <w:rsid w:val="00E01D50"/>
    <w:rsid w:val="00E02664"/>
    <w:rsid w:val="00E02C4D"/>
    <w:rsid w:val="00E031A5"/>
    <w:rsid w:val="00E0341B"/>
    <w:rsid w:val="00E0348F"/>
    <w:rsid w:val="00E035A6"/>
    <w:rsid w:val="00E038F5"/>
    <w:rsid w:val="00E03D67"/>
    <w:rsid w:val="00E04510"/>
    <w:rsid w:val="00E04784"/>
    <w:rsid w:val="00E05569"/>
    <w:rsid w:val="00E05A6C"/>
    <w:rsid w:val="00E05F59"/>
    <w:rsid w:val="00E0655D"/>
    <w:rsid w:val="00E1024A"/>
    <w:rsid w:val="00E10B17"/>
    <w:rsid w:val="00E10B67"/>
    <w:rsid w:val="00E12742"/>
    <w:rsid w:val="00E12AB9"/>
    <w:rsid w:val="00E12B67"/>
    <w:rsid w:val="00E141D3"/>
    <w:rsid w:val="00E14941"/>
    <w:rsid w:val="00E14B00"/>
    <w:rsid w:val="00E1526B"/>
    <w:rsid w:val="00E1534B"/>
    <w:rsid w:val="00E15408"/>
    <w:rsid w:val="00E15743"/>
    <w:rsid w:val="00E15C52"/>
    <w:rsid w:val="00E15EDA"/>
    <w:rsid w:val="00E15F0B"/>
    <w:rsid w:val="00E160E8"/>
    <w:rsid w:val="00E16199"/>
    <w:rsid w:val="00E16311"/>
    <w:rsid w:val="00E1702C"/>
    <w:rsid w:val="00E20CC5"/>
    <w:rsid w:val="00E21ACA"/>
    <w:rsid w:val="00E22B80"/>
    <w:rsid w:val="00E22C0E"/>
    <w:rsid w:val="00E22CFF"/>
    <w:rsid w:val="00E231CD"/>
    <w:rsid w:val="00E231E1"/>
    <w:rsid w:val="00E23888"/>
    <w:rsid w:val="00E23B9C"/>
    <w:rsid w:val="00E23CE3"/>
    <w:rsid w:val="00E23CF7"/>
    <w:rsid w:val="00E23E76"/>
    <w:rsid w:val="00E249DB"/>
    <w:rsid w:val="00E253A3"/>
    <w:rsid w:val="00E25402"/>
    <w:rsid w:val="00E259B0"/>
    <w:rsid w:val="00E25AF8"/>
    <w:rsid w:val="00E26AEC"/>
    <w:rsid w:val="00E2757B"/>
    <w:rsid w:val="00E276EE"/>
    <w:rsid w:val="00E2792D"/>
    <w:rsid w:val="00E30828"/>
    <w:rsid w:val="00E30B37"/>
    <w:rsid w:val="00E3109C"/>
    <w:rsid w:val="00E311D1"/>
    <w:rsid w:val="00E31C2D"/>
    <w:rsid w:val="00E32432"/>
    <w:rsid w:val="00E33B1E"/>
    <w:rsid w:val="00E34277"/>
    <w:rsid w:val="00E3482E"/>
    <w:rsid w:val="00E3621B"/>
    <w:rsid w:val="00E36F43"/>
    <w:rsid w:val="00E37F0C"/>
    <w:rsid w:val="00E40ADF"/>
    <w:rsid w:val="00E418E3"/>
    <w:rsid w:val="00E423DE"/>
    <w:rsid w:val="00E42F07"/>
    <w:rsid w:val="00E4370F"/>
    <w:rsid w:val="00E4441D"/>
    <w:rsid w:val="00E453AB"/>
    <w:rsid w:val="00E462E6"/>
    <w:rsid w:val="00E463A0"/>
    <w:rsid w:val="00E47839"/>
    <w:rsid w:val="00E51CDE"/>
    <w:rsid w:val="00E5210B"/>
    <w:rsid w:val="00E53631"/>
    <w:rsid w:val="00E5388F"/>
    <w:rsid w:val="00E54239"/>
    <w:rsid w:val="00E54272"/>
    <w:rsid w:val="00E542BC"/>
    <w:rsid w:val="00E54521"/>
    <w:rsid w:val="00E54617"/>
    <w:rsid w:val="00E5484B"/>
    <w:rsid w:val="00E56023"/>
    <w:rsid w:val="00E56D6E"/>
    <w:rsid w:val="00E56FEF"/>
    <w:rsid w:val="00E577F9"/>
    <w:rsid w:val="00E57FB5"/>
    <w:rsid w:val="00E60F14"/>
    <w:rsid w:val="00E61B23"/>
    <w:rsid w:val="00E625BE"/>
    <w:rsid w:val="00E6284B"/>
    <w:rsid w:val="00E62D07"/>
    <w:rsid w:val="00E62DF6"/>
    <w:rsid w:val="00E63A22"/>
    <w:rsid w:val="00E63B8F"/>
    <w:rsid w:val="00E646B5"/>
    <w:rsid w:val="00E64F22"/>
    <w:rsid w:val="00E65427"/>
    <w:rsid w:val="00E6543F"/>
    <w:rsid w:val="00E661C0"/>
    <w:rsid w:val="00E663F5"/>
    <w:rsid w:val="00E66E97"/>
    <w:rsid w:val="00E70BD6"/>
    <w:rsid w:val="00E71305"/>
    <w:rsid w:val="00E72383"/>
    <w:rsid w:val="00E724D2"/>
    <w:rsid w:val="00E72D9F"/>
    <w:rsid w:val="00E73C41"/>
    <w:rsid w:val="00E74933"/>
    <w:rsid w:val="00E74EDC"/>
    <w:rsid w:val="00E75737"/>
    <w:rsid w:val="00E75875"/>
    <w:rsid w:val="00E75886"/>
    <w:rsid w:val="00E75D6E"/>
    <w:rsid w:val="00E76007"/>
    <w:rsid w:val="00E76181"/>
    <w:rsid w:val="00E770F2"/>
    <w:rsid w:val="00E77EAC"/>
    <w:rsid w:val="00E8020F"/>
    <w:rsid w:val="00E81069"/>
    <w:rsid w:val="00E817AD"/>
    <w:rsid w:val="00E817EF"/>
    <w:rsid w:val="00E8184F"/>
    <w:rsid w:val="00E828D5"/>
    <w:rsid w:val="00E82D81"/>
    <w:rsid w:val="00E83259"/>
    <w:rsid w:val="00E839BE"/>
    <w:rsid w:val="00E83CAC"/>
    <w:rsid w:val="00E84C89"/>
    <w:rsid w:val="00E85E56"/>
    <w:rsid w:val="00E860DD"/>
    <w:rsid w:val="00E8713D"/>
    <w:rsid w:val="00E90329"/>
    <w:rsid w:val="00E910D5"/>
    <w:rsid w:val="00E922C4"/>
    <w:rsid w:val="00E943AE"/>
    <w:rsid w:val="00E947B0"/>
    <w:rsid w:val="00E95D82"/>
    <w:rsid w:val="00E95F21"/>
    <w:rsid w:val="00E96273"/>
    <w:rsid w:val="00E96E97"/>
    <w:rsid w:val="00E97D49"/>
    <w:rsid w:val="00EA0251"/>
    <w:rsid w:val="00EA1065"/>
    <w:rsid w:val="00EA1434"/>
    <w:rsid w:val="00EA3C3E"/>
    <w:rsid w:val="00EA4694"/>
    <w:rsid w:val="00EA48D3"/>
    <w:rsid w:val="00EA546B"/>
    <w:rsid w:val="00EA57C5"/>
    <w:rsid w:val="00EA5D7E"/>
    <w:rsid w:val="00EA5F31"/>
    <w:rsid w:val="00EA5F92"/>
    <w:rsid w:val="00EA64B4"/>
    <w:rsid w:val="00EA65F1"/>
    <w:rsid w:val="00EA6665"/>
    <w:rsid w:val="00EA6935"/>
    <w:rsid w:val="00EA6967"/>
    <w:rsid w:val="00EA6F44"/>
    <w:rsid w:val="00EA7613"/>
    <w:rsid w:val="00EA793B"/>
    <w:rsid w:val="00EA7A7E"/>
    <w:rsid w:val="00EB05DA"/>
    <w:rsid w:val="00EB190F"/>
    <w:rsid w:val="00EB235B"/>
    <w:rsid w:val="00EB31A3"/>
    <w:rsid w:val="00EB325B"/>
    <w:rsid w:val="00EB3E22"/>
    <w:rsid w:val="00EB693B"/>
    <w:rsid w:val="00EB7BA9"/>
    <w:rsid w:val="00EB7D75"/>
    <w:rsid w:val="00EC0B20"/>
    <w:rsid w:val="00EC0EE7"/>
    <w:rsid w:val="00EC1C3A"/>
    <w:rsid w:val="00EC1F51"/>
    <w:rsid w:val="00EC2B1D"/>
    <w:rsid w:val="00EC4233"/>
    <w:rsid w:val="00EC4544"/>
    <w:rsid w:val="00EC4A85"/>
    <w:rsid w:val="00EC57B2"/>
    <w:rsid w:val="00EC58F4"/>
    <w:rsid w:val="00EC650B"/>
    <w:rsid w:val="00EC7808"/>
    <w:rsid w:val="00EC7BFA"/>
    <w:rsid w:val="00ED042E"/>
    <w:rsid w:val="00ED1295"/>
    <w:rsid w:val="00ED2725"/>
    <w:rsid w:val="00ED34D1"/>
    <w:rsid w:val="00ED367F"/>
    <w:rsid w:val="00ED4206"/>
    <w:rsid w:val="00ED58A2"/>
    <w:rsid w:val="00ED58C3"/>
    <w:rsid w:val="00ED5C71"/>
    <w:rsid w:val="00ED5EEE"/>
    <w:rsid w:val="00ED667C"/>
    <w:rsid w:val="00ED74DB"/>
    <w:rsid w:val="00ED7966"/>
    <w:rsid w:val="00EE01CC"/>
    <w:rsid w:val="00EE04EE"/>
    <w:rsid w:val="00EE1760"/>
    <w:rsid w:val="00EE287D"/>
    <w:rsid w:val="00EE3B32"/>
    <w:rsid w:val="00EE3CFF"/>
    <w:rsid w:val="00EE3F39"/>
    <w:rsid w:val="00EE414C"/>
    <w:rsid w:val="00EE44FE"/>
    <w:rsid w:val="00EE5406"/>
    <w:rsid w:val="00EE5EF8"/>
    <w:rsid w:val="00EE6964"/>
    <w:rsid w:val="00EE6A1D"/>
    <w:rsid w:val="00EE6D18"/>
    <w:rsid w:val="00EE7E7A"/>
    <w:rsid w:val="00EF1230"/>
    <w:rsid w:val="00EF223B"/>
    <w:rsid w:val="00EF29DE"/>
    <w:rsid w:val="00EF3978"/>
    <w:rsid w:val="00EF3AAC"/>
    <w:rsid w:val="00EF4D42"/>
    <w:rsid w:val="00EF4FD1"/>
    <w:rsid w:val="00EF5318"/>
    <w:rsid w:val="00EF708A"/>
    <w:rsid w:val="00EF72C3"/>
    <w:rsid w:val="00EF79CE"/>
    <w:rsid w:val="00F00152"/>
    <w:rsid w:val="00F00352"/>
    <w:rsid w:val="00F00B1B"/>
    <w:rsid w:val="00F00E37"/>
    <w:rsid w:val="00F010EE"/>
    <w:rsid w:val="00F01383"/>
    <w:rsid w:val="00F0167D"/>
    <w:rsid w:val="00F0177A"/>
    <w:rsid w:val="00F019D5"/>
    <w:rsid w:val="00F02500"/>
    <w:rsid w:val="00F032E2"/>
    <w:rsid w:val="00F037E3"/>
    <w:rsid w:val="00F03FF2"/>
    <w:rsid w:val="00F04F9E"/>
    <w:rsid w:val="00F06A47"/>
    <w:rsid w:val="00F06E0B"/>
    <w:rsid w:val="00F0717F"/>
    <w:rsid w:val="00F0747A"/>
    <w:rsid w:val="00F07849"/>
    <w:rsid w:val="00F07882"/>
    <w:rsid w:val="00F07883"/>
    <w:rsid w:val="00F10177"/>
    <w:rsid w:val="00F10D83"/>
    <w:rsid w:val="00F1196B"/>
    <w:rsid w:val="00F11A6A"/>
    <w:rsid w:val="00F126BD"/>
    <w:rsid w:val="00F13433"/>
    <w:rsid w:val="00F134FC"/>
    <w:rsid w:val="00F1350E"/>
    <w:rsid w:val="00F14419"/>
    <w:rsid w:val="00F1470E"/>
    <w:rsid w:val="00F147A5"/>
    <w:rsid w:val="00F14AA7"/>
    <w:rsid w:val="00F15884"/>
    <w:rsid w:val="00F15B8E"/>
    <w:rsid w:val="00F16665"/>
    <w:rsid w:val="00F16FB0"/>
    <w:rsid w:val="00F1733B"/>
    <w:rsid w:val="00F17474"/>
    <w:rsid w:val="00F201CC"/>
    <w:rsid w:val="00F20487"/>
    <w:rsid w:val="00F20F65"/>
    <w:rsid w:val="00F2106D"/>
    <w:rsid w:val="00F22337"/>
    <w:rsid w:val="00F22D65"/>
    <w:rsid w:val="00F23175"/>
    <w:rsid w:val="00F23FB0"/>
    <w:rsid w:val="00F2480A"/>
    <w:rsid w:val="00F24891"/>
    <w:rsid w:val="00F24B9F"/>
    <w:rsid w:val="00F24CA6"/>
    <w:rsid w:val="00F256AE"/>
    <w:rsid w:val="00F25773"/>
    <w:rsid w:val="00F257FA"/>
    <w:rsid w:val="00F26004"/>
    <w:rsid w:val="00F270E8"/>
    <w:rsid w:val="00F27E5C"/>
    <w:rsid w:val="00F27EF5"/>
    <w:rsid w:val="00F27FDB"/>
    <w:rsid w:val="00F30251"/>
    <w:rsid w:val="00F305CC"/>
    <w:rsid w:val="00F3179A"/>
    <w:rsid w:val="00F31D54"/>
    <w:rsid w:val="00F32357"/>
    <w:rsid w:val="00F32C70"/>
    <w:rsid w:val="00F34E02"/>
    <w:rsid w:val="00F3549E"/>
    <w:rsid w:val="00F365A7"/>
    <w:rsid w:val="00F3681C"/>
    <w:rsid w:val="00F3769D"/>
    <w:rsid w:val="00F404F4"/>
    <w:rsid w:val="00F4143E"/>
    <w:rsid w:val="00F41CC5"/>
    <w:rsid w:val="00F41D25"/>
    <w:rsid w:val="00F42307"/>
    <w:rsid w:val="00F423C2"/>
    <w:rsid w:val="00F433F8"/>
    <w:rsid w:val="00F433FE"/>
    <w:rsid w:val="00F435CE"/>
    <w:rsid w:val="00F43627"/>
    <w:rsid w:val="00F43781"/>
    <w:rsid w:val="00F4463C"/>
    <w:rsid w:val="00F44F91"/>
    <w:rsid w:val="00F473A5"/>
    <w:rsid w:val="00F473F3"/>
    <w:rsid w:val="00F474B8"/>
    <w:rsid w:val="00F478CA"/>
    <w:rsid w:val="00F47CE2"/>
    <w:rsid w:val="00F501F3"/>
    <w:rsid w:val="00F50A98"/>
    <w:rsid w:val="00F50E5F"/>
    <w:rsid w:val="00F51460"/>
    <w:rsid w:val="00F51667"/>
    <w:rsid w:val="00F521DC"/>
    <w:rsid w:val="00F53199"/>
    <w:rsid w:val="00F541A1"/>
    <w:rsid w:val="00F54B09"/>
    <w:rsid w:val="00F54BEA"/>
    <w:rsid w:val="00F54E8A"/>
    <w:rsid w:val="00F559A8"/>
    <w:rsid w:val="00F55C21"/>
    <w:rsid w:val="00F55E5F"/>
    <w:rsid w:val="00F55F6D"/>
    <w:rsid w:val="00F5736B"/>
    <w:rsid w:val="00F57880"/>
    <w:rsid w:val="00F608AB"/>
    <w:rsid w:val="00F60BE7"/>
    <w:rsid w:val="00F6159C"/>
    <w:rsid w:val="00F616CB"/>
    <w:rsid w:val="00F61714"/>
    <w:rsid w:val="00F6238F"/>
    <w:rsid w:val="00F63E59"/>
    <w:rsid w:val="00F64BE0"/>
    <w:rsid w:val="00F656D7"/>
    <w:rsid w:val="00F65B68"/>
    <w:rsid w:val="00F67846"/>
    <w:rsid w:val="00F67B42"/>
    <w:rsid w:val="00F70B72"/>
    <w:rsid w:val="00F70DEF"/>
    <w:rsid w:val="00F70EA3"/>
    <w:rsid w:val="00F71398"/>
    <w:rsid w:val="00F7294C"/>
    <w:rsid w:val="00F72C5F"/>
    <w:rsid w:val="00F73549"/>
    <w:rsid w:val="00F75782"/>
    <w:rsid w:val="00F80C1D"/>
    <w:rsid w:val="00F81130"/>
    <w:rsid w:val="00F818F7"/>
    <w:rsid w:val="00F81C5F"/>
    <w:rsid w:val="00F8325D"/>
    <w:rsid w:val="00F832A9"/>
    <w:rsid w:val="00F832B0"/>
    <w:rsid w:val="00F83307"/>
    <w:rsid w:val="00F833A5"/>
    <w:rsid w:val="00F844D3"/>
    <w:rsid w:val="00F84629"/>
    <w:rsid w:val="00F84B71"/>
    <w:rsid w:val="00F84F0E"/>
    <w:rsid w:val="00F8519E"/>
    <w:rsid w:val="00F85FF5"/>
    <w:rsid w:val="00F86BB4"/>
    <w:rsid w:val="00F870F5"/>
    <w:rsid w:val="00F902D2"/>
    <w:rsid w:val="00F90B12"/>
    <w:rsid w:val="00F90CBD"/>
    <w:rsid w:val="00F9109E"/>
    <w:rsid w:val="00F9177E"/>
    <w:rsid w:val="00F91E4F"/>
    <w:rsid w:val="00F91FDF"/>
    <w:rsid w:val="00F92AA1"/>
    <w:rsid w:val="00F92FDC"/>
    <w:rsid w:val="00F931D2"/>
    <w:rsid w:val="00F93431"/>
    <w:rsid w:val="00F93A4A"/>
    <w:rsid w:val="00F93D27"/>
    <w:rsid w:val="00F95DD6"/>
    <w:rsid w:val="00F96370"/>
    <w:rsid w:val="00F97940"/>
    <w:rsid w:val="00F97BA3"/>
    <w:rsid w:val="00F97EA2"/>
    <w:rsid w:val="00F97F0D"/>
    <w:rsid w:val="00FA0B0A"/>
    <w:rsid w:val="00FA121C"/>
    <w:rsid w:val="00FA1407"/>
    <w:rsid w:val="00FA1A68"/>
    <w:rsid w:val="00FA1B1A"/>
    <w:rsid w:val="00FA2747"/>
    <w:rsid w:val="00FA2A33"/>
    <w:rsid w:val="00FA2C8F"/>
    <w:rsid w:val="00FA2CF7"/>
    <w:rsid w:val="00FA3410"/>
    <w:rsid w:val="00FA360B"/>
    <w:rsid w:val="00FA3860"/>
    <w:rsid w:val="00FA3A50"/>
    <w:rsid w:val="00FA4763"/>
    <w:rsid w:val="00FA4830"/>
    <w:rsid w:val="00FA5032"/>
    <w:rsid w:val="00FA6980"/>
    <w:rsid w:val="00FA6CDF"/>
    <w:rsid w:val="00FA7192"/>
    <w:rsid w:val="00FA7699"/>
    <w:rsid w:val="00FA7BB5"/>
    <w:rsid w:val="00FA7C85"/>
    <w:rsid w:val="00FB0E16"/>
    <w:rsid w:val="00FB12D8"/>
    <w:rsid w:val="00FB176A"/>
    <w:rsid w:val="00FB1CDC"/>
    <w:rsid w:val="00FB238A"/>
    <w:rsid w:val="00FB2446"/>
    <w:rsid w:val="00FB2C81"/>
    <w:rsid w:val="00FB3BC4"/>
    <w:rsid w:val="00FB3C03"/>
    <w:rsid w:val="00FB3F9C"/>
    <w:rsid w:val="00FB3FDE"/>
    <w:rsid w:val="00FB4676"/>
    <w:rsid w:val="00FB5552"/>
    <w:rsid w:val="00FB5789"/>
    <w:rsid w:val="00FB5F3A"/>
    <w:rsid w:val="00FB6382"/>
    <w:rsid w:val="00FB6AA9"/>
    <w:rsid w:val="00FB6AD4"/>
    <w:rsid w:val="00FB7F22"/>
    <w:rsid w:val="00FC00F3"/>
    <w:rsid w:val="00FC0174"/>
    <w:rsid w:val="00FC0A33"/>
    <w:rsid w:val="00FC1416"/>
    <w:rsid w:val="00FC14B2"/>
    <w:rsid w:val="00FC1823"/>
    <w:rsid w:val="00FC2198"/>
    <w:rsid w:val="00FC26A4"/>
    <w:rsid w:val="00FC2C93"/>
    <w:rsid w:val="00FC325A"/>
    <w:rsid w:val="00FC33ED"/>
    <w:rsid w:val="00FC43AD"/>
    <w:rsid w:val="00FC5876"/>
    <w:rsid w:val="00FC62F5"/>
    <w:rsid w:val="00FC731E"/>
    <w:rsid w:val="00FD035A"/>
    <w:rsid w:val="00FD19F1"/>
    <w:rsid w:val="00FD1A7E"/>
    <w:rsid w:val="00FD2CC3"/>
    <w:rsid w:val="00FD31BF"/>
    <w:rsid w:val="00FD3CC7"/>
    <w:rsid w:val="00FD3FD5"/>
    <w:rsid w:val="00FD4148"/>
    <w:rsid w:val="00FD4D5B"/>
    <w:rsid w:val="00FD6453"/>
    <w:rsid w:val="00FD67FD"/>
    <w:rsid w:val="00FD7CB2"/>
    <w:rsid w:val="00FD7D46"/>
    <w:rsid w:val="00FD7D8B"/>
    <w:rsid w:val="00FE0491"/>
    <w:rsid w:val="00FE0AF2"/>
    <w:rsid w:val="00FE1C47"/>
    <w:rsid w:val="00FE22DD"/>
    <w:rsid w:val="00FE2CFB"/>
    <w:rsid w:val="00FE4A60"/>
    <w:rsid w:val="00FE54E0"/>
    <w:rsid w:val="00FE55F0"/>
    <w:rsid w:val="00FE6331"/>
    <w:rsid w:val="00FE685B"/>
    <w:rsid w:val="00FE6C12"/>
    <w:rsid w:val="00FE7894"/>
    <w:rsid w:val="00FF01FA"/>
    <w:rsid w:val="00FF21B5"/>
    <w:rsid w:val="00FF21C3"/>
    <w:rsid w:val="00FF2A11"/>
    <w:rsid w:val="00FF2AA0"/>
    <w:rsid w:val="00FF3F6C"/>
    <w:rsid w:val="00FF4603"/>
    <w:rsid w:val="00FF4AA5"/>
    <w:rsid w:val="00FF4B07"/>
    <w:rsid w:val="00FF4BFC"/>
    <w:rsid w:val="00FF4C11"/>
    <w:rsid w:val="00FF56B9"/>
    <w:rsid w:val="00FF57E8"/>
    <w:rsid w:val="00FF58C0"/>
    <w:rsid w:val="00FF5948"/>
    <w:rsid w:val="00FF6B71"/>
    <w:rsid w:val="00FF6EB4"/>
    <w:rsid w:val="00FF6EDF"/>
    <w:rsid w:val="00FF6EEA"/>
    <w:rsid w:val="00FF77DF"/>
    <w:rsid w:val="00FF7ABB"/>
    <w:rsid w:val="00FF7B99"/>
    <w:rsid w:val="0736DC0C"/>
    <w:rsid w:val="1446D734"/>
    <w:rsid w:val="18351078"/>
    <w:rsid w:val="3CDA21E8"/>
    <w:rsid w:val="40B25724"/>
    <w:rsid w:val="602ED9D7"/>
    <w:rsid w:val="609592E7"/>
    <w:rsid w:val="6334E418"/>
    <w:rsid w:val="702EEACC"/>
    <w:rsid w:val="76AF3EF9"/>
    <w:rsid w:val="7827515D"/>
    <w:rsid w:val="78380A36"/>
    <w:rsid w:val="7FBFD737"/>
  </w:rsids>
  <m:mathPr>
    <m:mathFont m:val="Cambria Math"/>
    <m:brkBin m:val="before"/>
    <m:brkBinSub m:val="--"/>
    <m:smallFrac m:val="0"/>
    <m:dispDef/>
    <m:lMargin m:val="0"/>
    <m:rMargin m:val="0"/>
    <m:defJc m:val="centerGroup"/>
    <m:wrapIndent m:val="1440"/>
    <m:intLim m:val="subSup"/>
    <m:naryLim m:val="undOvr"/>
  </m:mathPr>
  <w:themeFontLang w:val="en-NZ"/>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42EB04C"/>
  <w14:defaultImageDpi w14:val="330"/>
  <w15:docId w15:val="{23D20B14-A0F8-4AC0-87B7-F049CD14CF8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NZ"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unhideWhenUsed="1"/>
    <w:lsdException w:name="toc 2" w:semiHidden="1" w:uiPriority="39" w:unhideWhenUsed="1"/>
    <w:lsdException w:name="toc 3" w:semiHidden="1" w:uiPriority="0" w:unhideWhenUsed="1"/>
    <w:lsdException w:name="toc 4" w:semiHidden="1" w:uiPriority="0"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lsdException w:name="header" w:semiHidden="1" w:uiPriority="0" w:unhideWhenUsed="1"/>
    <w:lsdException w:name="footer" w:semiHidden="1" w:uiPriority="0" w:unhideWhenUsed="1"/>
    <w:lsdException w:name="index heading" w:semiHidden="1"/>
    <w:lsdException w:name="caption" w:semiHidden="1" w:uiPriority="35" w:unhideWhenUsed="1" w:qFormat="1"/>
    <w:lsdException w:name="table of figures" w:semiHidden="1" w:unhideWhenUsed="1"/>
    <w:lsdException w:name="envelope address" w:semiHidden="1"/>
    <w:lsdException w:name="envelope return" w:semiHidden="1"/>
    <w:lsdException w:name="footnote reference" w:semiHidden="1" w:uiPriority="0" w:unhideWhenUsed="1"/>
    <w:lsdException w:name="annotation reference" w:semiHidden="1" w:unhideWhenUsed="1"/>
    <w:lsdException w:name="line number" w:semiHidden="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lsdException w:name="toa heading" w:semiHidden="1" w:unhideWhenUsed="1"/>
    <w:lsdException w:name="List" w:semiHidden="1"/>
    <w:lsdException w:name="List Bullet" w:semiHidden="1"/>
    <w:lsdException w:name="List Number" w:semiHidden="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uiPriority="0"/>
    <w:lsdException w:name="Closing" w:semiHidden="1"/>
    <w:lsdException w:name="Signature" w:semiHidden="1" w:unhideWhenUsed="1"/>
    <w:lsdException w:name="Default Paragraph Font" w:semiHidden="1" w:uiPriority="1" w:unhideWhenUsed="1"/>
    <w:lsdException w:name="Body Text" w:semiHidden="1" w:uiPriority="0" w:unhideWhenUsed="1" w:qFormat="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uiPriority="0"/>
    <w:lsdException w:name="Salutation" w:semiHidden="1" w:unhideWhenUsed="1"/>
    <w:lsdException w:name="Date" w:semiHidden="1"/>
    <w:lsdException w:name="Body Text First Indent" w:semiHidden="1"/>
    <w:lsdException w:name="Body Text First Indent 2" w:semiHidden="1"/>
    <w:lsdException w:name="Note Heading" w:semiHidden="1" w:unhideWhenUsed="1"/>
    <w:lsdException w:name="Body Text 2" w:semiHidden="1"/>
    <w:lsdException w:name="Body Text 3" w:semiHidden="1"/>
    <w:lsdException w:name="Body Text Indent 2" w:semiHidden="1"/>
    <w:lsdException w:name="Body Text Indent 3" w:semiHidden="1"/>
    <w:lsdException w:name="Block Text" w:semiHidden="1"/>
    <w:lsdException w:name="Hyperlink" w:semiHidden="1" w:unhideWhenUsed="1" w:qFormat="1"/>
    <w:lsdException w:name="FollowedHyperlink" w:semiHidden="1" w:unhideWhenUsed="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unhideWhenUsed="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0"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565247"/>
    <w:pPr>
      <w:spacing w:before="120" w:after="120" w:line="280" w:lineRule="atLeast"/>
      <w:jc w:val="both"/>
    </w:pPr>
    <w:rPr>
      <w:rFonts w:ascii="Calibri" w:eastAsiaTheme="minorEastAsia" w:hAnsi="Calibri"/>
      <w:lang w:eastAsia="en-NZ"/>
    </w:rPr>
  </w:style>
  <w:style w:type="paragraph" w:styleId="Heading1">
    <w:name w:val="heading 1"/>
    <w:basedOn w:val="Normal"/>
    <w:next w:val="BodyText"/>
    <w:link w:val="Heading1Char"/>
    <w:qFormat/>
    <w:rsid w:val="008639E5"/>
    <w:pPr>
      <w:keepNext/>
      <w:tabs>
        <w:tab w:val="left" w:pos="851"/>
      </w:tabs>
      <w:spacing w:before="0" w:after="360" w:line="600" w:lineRule="atLeast"/>
      <w:jc w:val="left"/>
      <w:outlineLvl w:val="0"/>
    </w:pPr>
    <w:rPr>
      <w:rFonts w:ascii="Georgia" w:eastAsiaTheme="majorEastAsia" w:hAnsi="Georgia" w:cstheme="majorBidi"/>
      <w:b/>
      <w:bCs/>
      <w:color w:val="005B73"/>
      <w:sz w:val="48"/>
      <w:szCs w:val="28"/>
    </w:rPr>
  </w:style>
  <w:style w:type="paragraph" w:styleId="Heading2">
    <w:name w:val="heading 2"/>
    <w:basedOn w:val="Normal"/>
    <w:next w:val="BodyText"/>
    <w:link w:val="Heading2Char"/>
    <w:qFormat/>
    <w:rsid w:val="00535D28"/>
    <w:pPr>
      <w:keepNext/>
      <w:tabs>
        <w:tab w:val="left" w:pos="851"/>
      </w:tabs>
      <w:spacing w:before="360" w:after="0" w:line="440" w:lineRule="exact"/>
      <w:jc w:val="left"/>
      <w:outlineLvl w:val="1"/>
    </w:pPr>
    <w:rPr>
      <w:rFonts w:ascii="Georgia" w:eastAsiaTheme="majorEastAsia" w:hAnsi="Georgia" w:cstheme="majorBidi"/>
      <w:b/>
      <w:bCs/>
      <w:color w:val="005B73"/>
      <w:sz w:val="36"/>
      <w:szCs w:val="26"/>
    </w:rPr>
  </w:style>
  <w:style w:type="paragraph" w:styleId="Heading3">
    <w:name w:val="heading 3"/>
    <w:basedOn w:val="Normal"/>
    <w:next w:val="BodyText"/>
    <w:link w:val="Heading3Char"/>
    <w:qFormat/>
    <w:rsid w:val="009A2A8A"/>
    <w:pPr>
      <w:keepNext/>
      <w:tabs>
        <w:tab w:val="left" w:pos="851"/>
      </w:tabs>
      <w:spacing w:before="360" w:after="0" w:line="360" w:lineRule="exact"/>
      <w:jc w:val="left"/>
      <w:outlineLvl w:val="2"/>
    </w:pPr>
    <w:rPr>
      <w:rFonts w:ascii="Georgia" w:eastAsiaTheme="majorEastAsia" w:hAnsi="Georgia" w:cstheme="majorBidi"/>
      <w:b/>
      <w:bCs/>
      <w:sz w:val="28"/>
    </w:rPr>
  </w:style>
  <w:style w:type="paragraph" w:styleId="Heading4">
    <w:name w:val="heading 4"/>
    <w:basedOn w:val="Heading3"/>
    <w:next w:val="BodyText"/>
    <w:link w:val="Heading4Char"/>
    <w:qFormat/>
    <w:rsid w:val="009F1D7F"/>
    <w:pPr>
      <w:outlineLvl w:val="3"/>
    </w:pPr>
    <w:rPr>
      <w:sz w:val="24"/>
    </w:rPr>
  </w:style>
  <w:style w:type="paragraph" w:styleId="Heading5">
    <w:name w:val="heading 5"/>
    <w:basedOn w:val="Normal"/>
    <w:next w:val="BodyText"/>
    <w:link w:val="Heading5Char"/>
    <w:qFormat/>
    <w:rsid w:val="008B68EC"/>
    <w:pPr>
      <w:keepNext/>
      <w:spacing w:before="320" w:after="0" w:line="240" w:lineRule="auto"/>
      <w:jc w:val="left"/>
      <w:outlineLvl w:val="4"/>
    </w:pPr>
    <w:rPr>
      <w:rFonts w:eastAsiaTheme="majorEastAsia" w:cstheme="majorBidi"/>
      <w:i/>
      <w:sz w:val="24"/>
    </w:rPr>
  </w:style>
  <w:style w:type="paragraph" w:styleId="Heading6">
    <w:name w:val="heading 6"/>
    <w:basedOn w:val="Normal"/>
    <w:next w:val="Normal"/>
    <w:link w:val="Heading6Char"/>
    <w:semiHidden/>
    <w:rsid w:val="00EA64B4"/>
    <w:pPr>
      <w:numPr>
        <w:ilvl w:val="5"/>
        <w:numId w:val="1"/>
      </w:numPr>
      <w:spacing w:before="240" w:line="288" w:lineRule="auto"/>
      <w:jc w:val="left"/>
      <w:outlineLvl w:val="5"/>
    </w:pPr>
    <w:rPr>
      <w:rFonts w:ascii="Times New Roman" w:eastAsia="Times New Roman" w:hAnsi="Times New Roman" w:cs="Times New Roman"/>
      <w:b/>
      <w:szCs w:val="20"/>
      <w:lang w:val="en-AU" w:eastAsia="en-US"/>
    </w:rPr>
  </w:style>
  <w:style w:type="paragraph" w:styleId="Heading7">
    <w:name w:val="heading 7"/>
    <w:basedOn w:val="Normal"/>
    <w:next w:val="Normal"/>
    <w:link w:val="Heading7Char"/>
    <w:semiHidden/>
    <w:qFormat/>
    <w:rsid w:val="00EA64B4"/>
    <w:pPr>
      <w:numPr>
        <w:ilvl w:val="6"/>
        <w:numId w:val="1"/>
      </w:numPr>
      <w:spacing w:before="240" w:line="288" w:lineRule="auto"/>
      <w:jc w:val="left"/>
      <w:outlineLvl w:val="6"/>
    </w:pPr>
    <w:rPr>
      <w:rFonts w:ascii="Times New Roman" w:eastAsia="Times New Roman" w:hAnsi="Times New Roman" w:cs="Times New Roman"/>
      <w:szCs w:val="20"/>
      <w:lang w:val="en-AU" w:eastAsia="en-US"/>
    </w:rPr>
  </w:style>
  <w:style w:type="paragraph" w:styleId="Heading8">
    <w:name w:val="heading 8"/>
    <w:basedOn w:val="Normal"/>
    <w:next w:val="Normal"/>
    <w:link w:val="Heading8Char"/>
    <w:semiHidden/>
    <w:qFormat/>
    <w:rsid w:val="00EA64B4"/>
    <w:pPr>
      <w:numPr>
        <w:ilvl w:val="7"/>
        <w:numId w:val="1"/>
      </w:numPr>
      <w:spacing w:before="240" w:line="288" w:lineRule="auto"/>
      <w:jc w:val="left"/>
      <w:outlineLvl w:val="7"/>
    </w:pPr>
    <w:rPr>
      <w:rFonts w:ascii="Times New Roman" w:eastAsia="Times New Roman" w:hAnsi="Times New Roman" w:cs="Times New Roman"/>
      <w:i/>
      <w:szCs w:val="20"/>
      <w:lang w:val="en-AU" w:eastAsia="en-US"/>
    </w:rPr>
  </w:style>
  <w:style w:type="paragraph" w:styleId="Heading9">
    <w:name w:val="heading 9"/>
    <w:basedOn w:val="Heading1"/>
    <w:next w:val="Normal"/>
    <w:link w:val="Heading9Char"/>
    <w:semiHidden/>
    <w:qFormat/>
    <w:rsid w:val="00EA64B4"/>
    <w:pPr>
      <w:numPr>
        <w:ilvl w:val="8"/>
        <w:numId w:val="1"/>
      </w:numPr>
      <w:tabs>
        <w:tab w:val="clear" w:pos="851"/>
      </w:tabs>
      <w:spacing w:before="240" w:after="120"/>
      <w:outlineLvl w:val="8"/>
    </w:pPr>
    <w:rPr>
      <w:rFonts w:ascii="Arial" w:eastAsia="Times New Roman" w:hAnsi="Arial" w:cs="Times New Roman"/>
      <w:bCs w:val="0"/>
      <w:color w:val="FFFFFF"/>
      <w:kern w:val="28"/>
      <w:sz w:val="2"/>
      <w:szCs w:val="20"/>
      <w:lang w:val="en-AU"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8639E5"/>
    <w:rPr>
      <w:rFonts w:ascii="Georgia" w:eastAsiaTheme="majorEastAsia" w:hAnsi="Georgia" w:cstheme="majorBidi"/>
      <w:b/>
      <w:bCs/>
      <w:color w:val="005B73"/>
      <w:sz w:val="48"/>
      <w:szCs w:val="28"/>
      <w:lang w:eastAsia="en-NZ"/>
    </w:rPr>
  </w:style>
  <w:style w:type="character" w:customStyle="1" w:styleId="Heading2Char">
    <w:name w:val="Heading 2 Char"/>
    <w:basedOn w:val="DefaultParagraphFont"/>
    <w:link w:val="Heading2"/>
    <w:rsid w:val="00535D28"/>
    <w:rPr>
      <w:rFonts w:ascii="Georgia" w:eastAsiaTheme="majorEastAsia" w:hAnsi="Georgia" w:cstheme="majorBidi"/>
      <w:b/>
      <w:bCs/>
      <w:color w:val="005B73"/>
      <w:sz w:val="36"/>
      <w:szCs w:val="26"/>
      <w:lang w:eastAsia="en-NZ"/>
    </w:rPr>
  </w:style>
  <w:style w:type="character" w:customStyle="1" w:styleId="Heading3Char">
    <w:name w:val="Heading 3 Char"/>
    <w:basedOn w:val="DefaultParagraphFont"/>
    <w:link w:val="Heading3"/>
    <w:rsid w:val="009A2A8A"/>
    <w:rPr>
      <w:rFonts w:ascii="Georgia" w:eastAsiaTheme="majorEastAsia" w:hAnsi="Georgia" w:cstheme="majorBidi"/>
      <w:b/>
      <w:bCs/>
      <w:sz w:val="28"/>
      <w:lang w:eastAsia="en-NZ"/>
    </w:rPr>
  </w:style>
  <w:style w:type="character" w:customStyle="1" w:styleId="Heading4Char">
    <w:name w:val="Heading 4 Char"/>
    <w:basedOn w:val="DefaultParagraphFont"/>
    <w:link w:val="Heading4"/>
    <w:rsid w:val="009F1D7F"/>
    <w:rPr>
      <w:rFonts w:ascii="Georgia" w:eastAsiaTheme="majorEastAsia" w:hAnsi="Georgia" w:cstheme="majorBidi"/>
      <w:b/>
      <w:bCs/>
      <w:sz w:val="24"/>
      <w:lang w:eastAsia="en-NZ"/>
    </w:rPr>
  </w:style>
  <w:style w:type="character" w:customStyle="1" w:styleId="Heading5Char">
    <w:name w:val="Heading 5 Char"/>
    <w:basedOn w:val="DefaultParagraphFont"/>
    <w:link w:val="Heading5"/>
    <w:rsid w:val="008B68EC"/>
    <w:rPr>
      <w:rFonts w:ascii="Calibri" w:eastAsiaTheme="majorEastAsia" w:hAnsi="Calibri" w:cstheme="majorBidi"/>
      <w:i/>
      <w:sz w:val="24"/>
      <w:lang w:eastAsia="en-NZ"/>
    </w:rPr>
  </w:style>
  <w:style w:type="paragraph" w:styleId="BodyText">
    <w:name w:val="Body Text"/>
    <w:basedOn w:val="Normal"/>
    <w:link w:val="BodyTextChar"/>
    <w:qFormat/>
    <w:rsid w:val="00EA64B4"/>
    <w:pPr>
      <w:jc w:val="left"/>
    </w:pPr>
  </w:style>
  <w:style w:type="character" w:customStyle="1" w:styleId="BodyTextChar">
    <w:name w:val="Body Text Char"/>
    <w:basedOn w:val="DefaultParagraphFont"/>
    <w:link w:val="BodyText"/>
    <w:rsid w:val="00EA64B4"/>
    <w:rPr>
      <w:rFonts w:ascii="Calibri" w:eastAsiaTheme="minorEastAsia" w:hAnsi="Calibri"/>
      <w:lang w:eastAsia="en-NZ"/>
    </w:rPr>
  </w:style>
  <w:style w:type="table" w:styleId="TableGrid">
    <w:name w:val="Table Grid"/>
    <w:basedOn w:val="TableNormal"/>
    <w:uiPriority w:val="59"/>
    <w:rsid w:val="00EA64B4"/>
    <w:pPr>
      <w:spacing w:after="0" w:line="240" w:lineRule="auto"/>
      <w:jc w:val="both"/>
    </w:pPr>
    <w:rPr>
      <w:rFonts w:ascii="Times New Roman" w:eastAsia="Times New Roman" w:hAnsi="Times New Roman" w:cs="Times New Roman"/>
      <w:sz w:val="20"/>
      <w:szCs w:val="20"/>
      <w:lang w:eastAsia="en-NZ"/>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semiHidden/>
    <w:rsid w:val="00EA64B4"/>
    <w:pPr>
      <w:jc w:val="center"/>
    </w:pPr>
    <w:rPr>
      <w:rFonts w:ascii="Arial" w:hAnsi="Arial"/>
      <w:sz w:val="16"/>
    </w:rPr>
  </w:style>
  <w:style w:type="character" w:customStyle="1" w:styleId="HeaderChar">
    <w:name w:val="Header Char"/>
    <w:basedOn w:val="DefaultParagraphFont"/>
    <w:link w:val="Header"/>
    <w:semiHidden/>
    <w:rsid w:val="00F03FF2"/>
    <w:rPr>
      <w:rFonts w:ascii="Arial" w:eastAsiaTheme="minorEastAsia" w:hAnsi="Arial"/>
      <w:sz w:val="16"/>
      <w:lang w:eastAsia="en-NZ"/>
    </w:rPr>
  </w:style>
  <w:style w:type="paragraph" w:styleId="Quote">
    <w:name w:val="Quote"/>
    <w:basedOn w:val="Normal"/>
    <w:next w:val="BodyText"/>
    <w:link w:val="QuoteChar"/>
    <w:uiPriority w:val="2"/>
    <w:qFormat/>
    <w:rsid w:val="00684D9B"/>
    <w:pPr>
      <w:spacing w:before="60" w:after="60"/>
      <w:ind w:left="567" w:right="567"/>
      <w:jc w:val="left"/>
    </w:pPr>
    <w:rPr>
      <w:sz w:val="20"/>
    </w:rPr>
  </w:style>
  <w:style w:type="character" w:customStyle="1" w:styleId="QuoteChar">
    <w:name w:val="Quote Char"/>
    <w:basedOn w:val="DefaultParagraphFont"/>
    <w:link w:val="Quote"/>
    <w:uiPriority w:val="2"/>
    <w:rsid w:val="00C53930"/>
    <w:rPr>
      <w:rFonts w:ascii="Calibri" w:eastAsiaTheme="minorEastAsia" w:hAnsi="Calibri"/>
      <w:sz w:val="20"/>
      <w:lang w:eastAsia="en-NZ"/>
    </w:rPr>
  </w:style>
  <w:style w:type="paragraph" w:customStyle="1" w:styleId="Bullet">
    <w:name w:val="Bullet"/>
    <w:basedOn w:val="Normal"/>
    <w:link w:val="BulletChar"/>
    <w:qFormat/>
    <w:rsid w:val="000A109B"/>
    <w:pPr>
      <w:numPr>
        <w:numId w:val="34"/>
      </w:numPr>
      <w:tabs>
        <w:tab w:val="left" w:pos="397"/>
      </w:tabs>
      <w:spacing w:before="0"/>
      <w:jc w:val="left"/>
    </w:pPr>
    <w:rPr>
      <w:rFonts w:eastAsia="Times New Roman" w:cs="Times New Roman"/>
      <w:szCs w:val="20"/>
    </w:rPr>
  </w:style>
  <w:style w:type="paragraph" w:customStyle="1" w:styleId="Heading">
    <w:name w:val="Heading"/>
    <w:basedOn w:val="Heading1"/>
    <w:next w:val="Normal"/>
    <w:uiPriority w:val="3"/>
    <w:rsid w:val="00535D28"/>
  </w:style>
  <w:style w:type="paragraph" w:styleId="Footer">
    <w:name w:val="footer"/>
    <w:basedOn w:val="Normal"/>
    <w:link w:val="FooterChar"/>
    <w:semiHidden/>
    <w:rsid w:val="00EA64B4"/>
    <w:pPr>
      <w:tabs>
        <w:tab w:val="center" w:pos="4153"/>
        <w:tab w:val="right" w:pos="8306"/>
      </w:tabs>
    </w:pPr>
  </w:style>
  <w:style w:type="character" w:customStyle="1" w:styleId="FooterChar">
    <w:name w:val="Footer Char"/>
    <w:basedOn w:val="DefaultParagraphFont"/>
    <w:link w:val="Footer"/>
    <w:semiHidden/>
    <w:rsid w:val="00F03FF2"/>
    <w:rPr>
      <w:rFonts w:ascii="Calibri" w:eastAsiaTheme="minorEastAsia" w:hAnsi="Calibri"/>
      <w:lang w:eastAsia="en-NZ"/>
    </w:rPr>
  </w:style>
  <w:style w:type="paragraph" w:customStyle="1" w:styleId="Bullet-dash">
    <w:name w:val="Bullet - dash"/>
    <w:basedOn w:val="Normal"/>
    <w:qFormat/>
    <w:rsid w:val="002A533C"/>
    <w:pPr>
      <w:numPr>
        <w:numId w:val="4"/>
      </w:numPr>
      <w:tabs>
        <w:tab w:val="clear" w:pos="397"/>
        <w:tab w:val="left" w:pos="794"/>
      </w:tabs>
      <w:spacing w:before="0"/>
      <w:ind w:left="794" w:hanging="397"/>
      <w:jc w:val="left"/>
    </w:pPr>
  </w:style>
  <w:style w:type="paragraph" w:customStyle="1" w:styleId="Figureheading">
    <w:name w:val="Figure heading"/>
    <w:basedOn w:val="Normal"/>
    <w:next w:val="BodyText"/>
    <w:qFormat/>
    <w:rsid w:val="00EA64B4"/>
    <w:pPr>
      <w:keepNext/>
      <w:ind w:left="1134" w:hanging="1134"/>
      <w:jc w:val="left"/>
    </w:pPr>
    <w:rPr>
      <w:b/>
      <w:sz w:val="20"/>
    </w:rPr>
  </w:style>
  <w:style w:type="character" w:styleId="FootnoteReference">
    <w:name w:val="footnote reference"/>
    <w:semiHidden/>
    <w:rsid w:val="00EA64B4"/>
    <w:rPr>
      <w:rFonts w:ascii="Calibri" w:hAnsi="Calibri"/>
      <w:color w:val="183C47"/>
      <w:sz w:val="22"/>
      <w:vertAlign w:val="superscript"/>
    </w:rPr>
  </w:style>
  <w:style w:type="paragraph" w:styleId="FootnoteText">
    <w:name w:val="footnote text"/>
    <w:basedOn w:val="Normal"/>
    <w:link w:val="FootnoteTextChar"/>
    <w:uiPriority w:val="99"/>
    <w:rsid w:val="00EA64B4"/>
    <w:pPr>
      <w:spacing w:before="0" w:after="60" w:line="240" w:lineRule="atLeast"/>
      <w:ind w:left="284" w:hanging="284"/>
      <w:jc w:val="left"/>
    </w:pPr>
    <w:rPr>
      <w:sz w:val="19"/>
    </w:rPr>
  </w:style>
  <w:style w:type="character" w:customStyle="1" w:styleId="FootnoteTextChar">
    <w:name w:val="Footnote Text Char"/>
    <w:basedOn w:val="DefaultParagraphFont"/>
    <w:link w:val="FootnoteText"/>
    <w:uiPriority w:val="99"/>
    <w:rsid w:val="00BE2893"/>
    <w:rPr>
      <w:rFonts w:ascii="Calibri" w:eastAsiaTheme="minorEastAsia" w:hAnsi="Calibri"/>
      <w:sz w:val="19"/>
      <w:lang w:eastAsia="en-NZ"/>
    </w:rPr>
  </w:style>
  <w:style w:type="character" w:styleId="Hyperlink">
    <w:name w:val="Hyperlink"/>
    <w:uiPriority w:val="99"/>
    <w:qFormat/>
    <w:rsid w:val="00B827E8"/>
    <w:rPr>
      <w:color w:val="006AC6"/>
      <w:u w:val="none"/>
    </w:rPr>
  </w:style>
  <w:style w:type="paragraph" w:customStyle="1" w:styleId="Imprint">
    <w:name w:val="Imprint"/>
    <w:basedOn w:val="Normal"/>
    <w:uiPriority w:val="3"/>
    <w:rsid w:val="00EA64B4"/>
    <w:pPr>
      <w:jc w:val="left"/>
    </w:pPr>
  </w:style>
  <w:style w:type="paragraph" w:customStyle="1" w:styleId="Note">
    <w:name w:val="Note"/>
    <w:basedOn w:val="BodyText"/>
    <w:next w:val="Normal"/>
    <w:uiPriority w:val="2"/>
    <w:qFormat/>
    <w:rsid w:val="00EA64B4"/>
    <w:rPr>
      <w:sz w:val="18"/>
    </w:rPr>
  </w:style>
  <w:style w:type="paragraph" w:customStyle="1" w:styleId="References">
    <w:name w:val="References"/>
    <w:basedOn w:val="Normal"/>
    <w:uiPriority w:val="1"/>
    <w:qFormat/>
    <w:rsid w:val="00554B30"/>
    <w:pPr>
      <w:spacing w:before="0" w:line="260" w:lineRule="atLeast"/>
      <w:jc w:val="left"/>
    </w:pPr>
    <w:rPr>
      <w:sz w:val="20"/>
    </w:rPr>
  </w:style>
  <w:style w:type="paragraph" w:customStyle="1" w:styleId="Source">
    <w:name w:val="Source"/>
    <w:basedOn w:val="Normal"/>
    <w:next w:val="Normal"/>
    <w:uiPriority w:val="2"/>
    <w:qFormat/>
    <w:rsid w:val="00EA64B4"/>
    <w:pPr>
      <w:tabs>
        <w:tab w:val="left" w:pos="680"/>
      </w:tabs>
      <w:jc w:val="left"/>
    </w:pPr>
    <w:rPr>
      <w:sz w:val="18"/>
    </w:rPr>
  </w:style>
  <w:style w:type="paragraph" w:styleId="Title">
    <w:name w:val="Title"/>
    <w:basedOn w:val="Normal"/>
    <w:link w:val="TitleChar"/>
    <w:uiPriority w:val="2"/>
    <w:rsid w:val="00921387"/>
    <w:pPr>
      <w:spacing w:line="360" w:lineRule="auto"/>
      <w:jc w:val="center"/>
    </w:pPr>
    <w:rPr>
      <w:rFonts w:ascii="Georgia" w:hAnsi="Georgia"/>
      <w:b/>
      <w:color w:val="005B73"/>
      <w:sz w:val="56"/>
    </w:rPr>
  </w:style>
  <w:style w:type="character" w:customStyle="1" w:styleId="TitleChar">
    <w:name w:val="Title Char"/>
    <w:basedOn w:val="DefaultParagraphFont"/>
    <w:link w:val="Title"/>
    <w:uiPriority w:val="2"/>
    <w:rsid w:val="00921387"/>
    <w:rPr>
      <w:rFonts w:ascii="Georgia" w:eastAsiaTheme="minorEastAsia" w:hAnsi="Georgia"/>
      <w:b/>
      <w:color w:val="005B73"/>
      <w:sz w:val="56"/>
      <w:lang w:eastAsia="en-NZ"/>
    </w:rPr>
  </w:style>
  <w:style w:type="paragraph" w:styleId="Subtitle">
    <w:name w:val="Subtitle"/>
    <w:basedOn w:val="Title"/>
    <w:link w:val="SubtitleChar"/>
    <w:uiPriority w:val="2"/>
    <w:rsid w:val="008639E5"/>
    <w:pPr>
      <w:spacing w:before="600" w:line="240" w:lineRule="auto"/>
    </w:pPr>
    <w:rPr>
      <w:sz w:val="36"/>
      <w:szCs w:val="36"/>
    </w:rPr>
  </w:style>
  <w:style w:type="character" w:customStyle="1" w:styleId="SubtitleChar">
    <w:name w:val="Subtitle Char"/>
    <w:basedOn w:val="DefaultParagraphFont"/>
    <w:link w:val="Subtitle"/>
    <w:uiPriority w:val="2"/>
    <w:rsid w:val="008639E5"/>
    <w:rPr>
      <w:rFonts w:ascii="Georgia" w:eastAsiaTheme="minorEastAsia" w:hAnsi="Georgia"/>
      <w:b/>
      <w:color w:val="005B73"/>
      <w:sz w:val="36"/>
      <w:szCs w:val="36"/>
      <w:lang w:eastAsia="en-NZ"/>
    </w:rPr>
  </w:style>
  <w:style w:type="paragraph" w:customStyle="1" w:styleId="Tableheading">
    <w:name w:val="Table heading"/>
    <w:basedOn w:val="Normal"/>
    <w:next w:val="Normal"/>
    <w:qFormat/>
    <w:rsid w:val="00EA64B4"/>
    <w:pPr>
      <w:keepNext/>
      <w:ind w:left="1134" w:hanging="1134"/>
      <w:jc w:val="left"/>
    </w:pPr>
    <w:rPr>
      <w:b/>
      <w:sz w:val="20"/>
    </w:rPr>
  </w:style>
  <w:style w:type="paragraph" w:customStyle="1" w:styleId="Tabletext">
    <w:name w:val="Table text"/>
    <w:basedOn w:val="Normal"/>
    <w:qFormat/>
    <w:rsid w:val="00EA64B4"/>
    <w:pPr>
      <w:spacing w:before="60" w:after="60" w:line="240" w:lineRule="atLeast"/>
      <w:jc w:val="left"/>
    </w:pPr>
    <w:rPr>
      <w:sz w:val="18"/>
    </w:rPr>
  </w:style>
  <w:style w:type="paragraph" w:customStyle="1" w:styleId="Tabletextbold">
    <w:name w:val="Table text bold"/>
    <w:basedOn w:val="Tabletext"/>
    <w:rsid w:val="00EA64B4"/>
    <w:rPr>
      <w:b/>
    </w:rPr>
  </w:style>
  <w:style w:type="paragraph" w:styleId="TOC1">
    <w:name w:val="toc 1"/>
    <w:basedOn w:val="Normal"/>
    <w:next w:val="Normal"/>
    <w:uiPriority w:val="39"/>
    <w:rsid w:val="00356C3D"/>
    <w:pPr>
      <w:tabs>
        <w:tab w:val="right" w:pos="8505"/>
      </w:tabs>
      <w:spacing w:before="280" w:after="0" w:line="240" w:lineRule="auto"/>
      <w:ind w:left="567" w:right="567" w:hanging="567"/>
      <w:jc w:val="left"/>
    </w:pPr>
  </w:style>
  <w:style w:type="paragraph" w:styleId="TOC2">
    <w:name w:val="toc 2"/>
    <w:basedOn w:val="Normal"/>
    <w:next w:val="Normal"/>
    <w:uiPriority w:val="39"/>
    <w:rsid w:val="00356C3D"/>
    <w:pPr>
      <w:tabs>
        <w:tab w:val="right" w:pos="8505"/>
      </w:tabs>
      <w:spacing w:before="60" w:after="60" w:line="240" w:lineRule="auto"/>
      <w:ind w:left="1134" w:right="567" w:hanging="567"/>
      <w:jc w:val="left"/>
    </w:pPr>
  </w:style>
  <w:style w:type="paragraph" w:customStyle="1" w:styleId="Captions">
    <w:name w:val="Captions"/>
    <w:basedOn w:val="Note"/>
    <w:next w:val="Normal"/>
    <w:semiHidden/>
    <w:rsid w:val="00EA64B4"/>
    <w:pPr>
      <w:tabs>
        <w:tab w:val="left" w:pos="851"/>
      </w:tabs>
    </w:pPr>
  </w:style>
  <w:style w:type="paragraph" w:customStyle="1" w:styleId="Glossary">
    <w:name w:val="Glossary"/>
    <w:basedOn w:val="Normal"/>
    <w:uiPriority w:val="2"/>
    <w:qFormat/>
    <w:rsid w:val="00EA64B4"/>
    <w:pPr>
      <w:tabs>
        <w:tab w:val="left" w:pos="2835"/>
      </w:tabs>
      <w:spacing w:after="0"/>
      <w:jc w:val="left"/>
    </w:pPr>
  </w:style>
  <w:style w:type="paragraph" w:customStyle="1" w:styleId="Footerodd">
    <w:name w:val="Footer odd"/>
    <w:basedOn w:val="Normal"/>
    <w:uiPriority w:val="2"/>
    <w:semiHidden/>
    <w:rsid w:val="00EA64B4"/>
    <w:pPr>
      <w:tabs>
        <w:tab w:val="right" w:pos="7938"/>
        <w:tab w:val="right" w:pos="8505"/>
      </w:tabs>
      <w:jc w:val="left"/>
    </w:pPr>
    <w:rPr>
      <w:sz w:val="16"/>
    </w:rPr>
  </w:style>
  <w:style w:type="paragraph" w:customStyle="1" w:styleId="Footereven">
    <w:name w:val="Footer even"/>
    <w:basedOn w:val="Normal"/>
    <w:uiPriority w:val="2"/>
    <w:semiHidden/>
    <w:rsid w:val="00EA64B4"/>
    <w:pPr>
      <w:tabs>
        <w:tab w:val="left" w:pos="567"/>
      </w:tabs>
    </w:pPr>
    <w:rPr>
      <w:sz w:val="16"/>
    </w:rPr>
  </w:style>
  <w:style w:type="paragraph" w:customStyle="1" w:styleId="Numberedparagraph">
    <w:name w:val="Numbered paragraph"/>
    <w:basedOn w:val="Normal"/>
    <w:uiPriority w:val="1"/>
    <w:qFormat/>
    <w:rsid w:val="005B6698"/>
    <w:pPr>
      <w:numPr>
        <w:numId w:val="5"/>
      </w:numPr>
      <w:spacing w:before="0"/>
      <w:jc w:val="left"/>
    </w:pPr>
  </w:style>
  <w:style w:type="paragraph" w:customStyle="1" w:styleId="Sub-lista">
    <w:name w:val="Sub-list a"/>
    <w:aliases w:val="b"/>
    <w:basedOn w:val="Normal"/>
    <w:uiPriority w:val="1"/>
    <w:rsid w:val="00E21ACA"/>
    <w:pPr>
      <w:numPr>
        <w:numId w:val="6"/>
      </w:numPr>
      <w:spacing w:before="0"/>
      <w:jc w:val="left"/>
    </w:pPr>
  </w:style>
  <w:style w:type="paragraph" w:styleId="EndnoteText">
    <w:name w:val="endnote text"/>
    <w:basedOn w:val="Normal"/>
    <w:link w:val="EndnoteTextChar"/>
    <w:uiPriority w:val="99"/>
    <w:semiHidden/>
    <w:rsid w:val="00EA64B4"/>
    <w:pPr>
      <w:spacing w:after="60"/>
    </w:pPr>
    <w:rPr>
      <w:sz w:val="20"/>
    </w:rPr>
  </w:style>
  <w:style w:type="character" w:customStyle="1" w:styleId="EndnoteTextChar">
    <w:name w:val="Endnote Text Char"/>
    <w:basedOn w:val="DefaultParagraphFont"/>
    <w:link w:val="EndnoteText"/>
    <w:uiPriority w:val="99"/>
    <w:semiHidden/>
    <w:rsid w:val="00EA64B4"/>
    <w:rPr>
      <w:rFonts w:ascii="Calibri" w:eastAsiaTheme="minorEastAsia" w:hAnsi="Calibri"/>
      <w:sz w:val="20"/>
      <w:lang w:eastAsia="en-NZ"/>
    </w:rPr>
  </w:style>
  <w:style w:type="paragraph" w:styleId="TOC3">
    <w:name w:val="toc 3"/>
    <w:basedOn w:val="Normal"/>
    <w:next w:val="Normal"/>
    <w:autoRedefine/>
    <w:semiHidden/>
    <w:rsid w:val="00EA64B4"/>
    <w:pPr>
      <w:ind w:left="440"/>
    </w:pPr>
  </w:style>
  <w:style w:type="paragraph" w:styleId="TableofFigures">
    <w:name w:val="table of figures"/>
    <w:basedOn w:val="Normal"/>
    <w:next w:val="Normal"/>
    <w:uiPriority w:val="99"/>
    <w:rsid w:val="00356C3D"/>
    <w:pPr>
      <w:spacing w:before="0"/>
      <w:ind w:left="1134" w:right="567" w:hanging="1134"/>
      <w:jc w:val="left"/>
    </w:pPr>
  </w:style>
  <w:style w:type="paragraph" w:customStyle="1" w:styleId="Tablebullet">
    <w:name w:val="Table bullet"/>
    <w:basedOn w:val="Normal"/>
    <w:qFormat/>
    <w:rsid w:val="00523DFA"/>
    <w:pPr>
      <w:numPr>
        <w:numId w:val="8"/>
      </w:numPr>
      <w:spacing w:before="0" w:after="60" w:line="240" w:lineRule="atLeast"/>
      <w:jc w:val="left"/>
    </w:pPr>
    <w:rPr>
      <w:rFonts w:cs="Arial"/>
      <w:sz w:val="18"/>
      <w:szCs w:val="16"/>
    </w:rPr>
  </w:style>
  <w:style w:type="paragraph" w:customStyle="1" w:styleId="Tabledash">
    <w:name w:val="Table dash"/>
    <w:basedOn w:val="Tablebullet"/>
    <w:qFormat/>
    <w:rsid w:val="005E3BCD"/>
    <w:pPr>
      <w:numPr>
        <w:numId w:val="9"/>
      </w:numPr>
      <w:ind w:left="568" w:hanging="284"/>
    </w:pPr>
  </w:style>
  <w:style w:type="paragraph" w:styleId="ListParagraph">
    <w:name w:val="List Paragraph"/>
    <w:basedOn w:val="Normal"/>
    <w:uiPriority w:val="34"/>
    <w:semiHidden/>
    <w:qFormat/>
    <w:rsid w:val="00EA64B4"/>
    <w:pPr>
      <w:spacing w:before="0" w:after="0" w:line="240" w:lineRule="auto"/>
      <w:ind w:left="720"/>
      <w:contextualSpacing/>
    </w:pPr>
    <w:rPr>
      <w:rFonts w:ascii="Times New Roman" w:hAnsi="Times New Roman"/>
      <w:szCs w:val="20"/>
      <w:lang w:eastAsia="en-GB"/>
    </w:rPr>
  </w:style>
  <w:style w:type="paragraph" w:styleId="CommentSubject">
    <w:name w:val="annotation subject"/>
    <w:basedOn w:val="Normal"/>
    <w:link w:val="CommentSubjectChar"/>
    <w:uiPriority w:val="99"/>
    <w:semiHidden/>
    <w:rsid w:val="00E21ACA"/>
    <w:rPr>
      <w:b/>
      <w:bCs/>
      <w:sz w:val="20"/>
    </w:rPr>
  </w:style>
  <w:style w:type="character" w:customStyle="1" w:styleId="CommentSubjectChar">
    <w:name w:val="Comment Subject Char"/>
    <w:basedOn w:val="DefaultParagraphFont"/>
    <w:link w:val="CommentSubject"/>
    <w:uiPriority w:val="99"/>
    <w:semiHidden/>
    <w:rsid w:val="00AB54D7"/>
    <w:rPr>
      <w:rFonts w:ascii="Calibri" w:eastAsiaTheme="minorEastAsia" w:hAnsi="Calibri"/>
      <w:b/>
      <w:bCs/>
      <w:sz w:val="20"/>
      <w:lang w:eastAsia="en-NZ"/>
    </w:rPr>
  </w:style>
  <w:style w:type="paragraph" w:styleId="BalloonText">
    <w:name w:val="Balloon Text"/>
    <w:basedOn w:val="Normal"/>
    <w:link w:val="BalloonTextChar"/>
    <w:semiHidden/>
    <w:unhideWhenUsed/>
    <w:rsid w:val="00EA64B4"/>
    <w:rPr>
      <w:rFonts w:ascii="Tahoma" w:hAnsi="Tahoma"/>
      <w:sz w:val="16"/>
      <w:szCs w:val="16"/>
    </w:rPr>
  </w:style>
  <w:style w:type="character" w:customStyle="1" w:styleId="BalloonTextChar">
    <w:name w:val="Balloon Text Char"/>
    <w:basedOn w:val="DefaultParagraphFont"/>
    <w:link w:val="BalloonText"/>
    <w:semiHidden/>
    <w:rsid w:val="00EA64B4"/>
    <w:rPr>
      <w:rFonts w:ascii="Tahoma" w:eastAsiaTheme="minorEastAsia" w:hAnsi="Tahoma"/>
      <w:sz w:val="16"/>
      <w:szCs w:val="16"/>
      <w:lang w:eastAsia="en-NZ"/>
    </w:rPr>
  </w:style>
  <w:style w:type="paragraph" w:styleId="z-BottomofForm">
    <w:name w:val="HTML Bottom of Form"/>
    <w:basedOn w:val="Normal"/>
    <w:next w:val="Normal"/>
    <w:link w:val="z-BottomofFormChar"/>
    <w:hidden/>
    <w:uiPriority w:val="99"/>
    <w:semiHidden/>
    <w:unhideWhenUsed/>
    <w:rsid w:val="0080531E"/>
    <w:pPr>
      <w:pBdr>
        <w:top w:val="single" w:sz="6" w:space="1" w:color="auto"/>
      </w:pBdr>
      <w:jc w:val="center"/>
    </w:pPr>
    <w:rPr>
      <w:rFonts w:ascii="Arial" w:eastAsia="Calibri" w:hAnsi="Arial"/>
      <w:vanish/>
      <w:sz w:val="16"/>
      <w:szCs w:val="16"/>
      <w:lang w:val="en-US"/>
    </w:rPr>
  </w:style>
  <w:style w:type="character" w:customStyle="1" w:styleId="z-BottomofFormChar">
    <w:name w:val="z-Bottom of Form Char"/>
    <w:basedOn w:val="DefaultParagraphFont"/>
    <w:link w:val="z-BottomofForm"/>
    <w:uiPriority w:val="99"/>
    <w:semiHidden/>
    <w:rsid w:val="0080531E"/>
    <w:rPr>
      <w:rFonts w:ascii="Arial" w:eastAsia="Calibri" w:hAnsi="Arial"/>
      <w:vanish/>
      <w:color w:val="183C47"/>
      <w:sz w:val="16"/>
      <w:szCs w:val="16"/>
      <w:lang w:val="en-US" w:eastAsia="en-NZ"/>
    </w:rPr>
  </w:style>
  <w:style w:type="paragraph" w:styleId="z-TopofForm">
    <w:name w:val="HTML Top of Form"/>
    <w:basedOn w:val="Normal"/>
    <w:next w:val="Normal"/>
    <w:link w:val="z-TopofFormChar"/>
    <w:hidden/>
    <w:uiPriority w:val="99"/>
    <w:semiHidden/>
    <w:unhideWhenUsed/>
    <w:rsid w:val="0080531E"/>
    <w:pPr>
      <w:pBdr>
        <w:bottom w:val="single" w:sz="6" w:space="1" w:color="auto"/>
      </w:pBdr>
      <w:jc w:val="center"/>
    </w:pPr>
    <w:rPr>
      <w:rFonts w:ascii="Arial" w:eastAsia="Calibri" w:hAnsi="Arial"/>
      <w:vanish/>
      <w:sz w:val="16"/>
      <w:szCs w:val="16"/>
      <w:lang w:val="en-US"/>
    </w:rPr>
  </w:style>
  <w:style w:type="character" w:customStyle="1" w:styleId="z-TopofFormChar">
    <w:name w:val="z-Top of Form Char"/>
    <w:basedOn w:val="DefaultParagraphFont"/>
    <w:link w:val="z-TopofForm"/>
    <w:uiPriority w:val="99"/>
    <w:semiHidden/>
    <w:rsid w:val="0080531E"/>
    <w:rPr>
      <w:rFonts w:ascii="Arial" w:eastAsia="Calibri" w:hAnsi="Arial"/>
      <w:vanish/>
      <w:color w:val="183C47"/>
      <w:sz w:val="16"/>
      <w:szCs w:val="16"/>
      <w:lang w:val="en-US" w:eastAsia="en-NZ"/>
    </w:rPr>
  </w:style>
  <w:style w:type="table" w:styleId="MediumShading1-Accent2">
    <w:name w:val="Medium Shading 1 Accent 2"/>
    <w:basedOn w:val="TableNormal"/>
    <w:uiPriority w:val="63"/>
    <w:rsid w:val="00EA64B4"/>
    <w:pPr>
      <w:spacing w:after="0" w:line="240" w:lineRule="auto"/>
    </w:pPr>
    <w:tblPr>
      <w:tblStyleRowBandSize w:val="1"/>
      <w:tblStyleColBandSize w:val="1"/>
      <w:tblBorders>
        <w:top w:val="single" w:sz="8" w:space="0" w:color="8E4AC3" w:themeColor="accent2" w:themeTint="BF"/>
        <w:left w:val="single" w:sz="8" w:space="0" w:color="8E4AC3" w:themeColor="accent2" w:themeTint="BF"/>
        <w:bottom w:val="single" w:sz="8" w:space="0" w:color="8E4AC3" w:themeColor="accent2" w:themeTint="BF"/>
        <w:right w:val="single" w:sz="8" w:space="0" w:color="8E4AC3" w:themeColor="accent2" w:themeTint="BF"/>
        <w:insideH w:val="single" w:sz="8" w:space="0" w:color="8E4AC3" w:themeColor="accent2" w:themeTint="BF"/>
      </w:tblBorders>
    </w:tblPr>
    <w:tblStylePr w:type="firstRow">
      <w:pPr>
        <w:spacing w:before="0" w:after="0" w:line="240" w:lineRule="auto"/>
      </w:pPr>
      <w:rPr>
        <w:b/>
        <w:bCs/>
        <w:color w:val="FFFFFF" w:themeColor="background1"/>
      </w:rPr>
      <w:tblPr/>
      <w:tcPr>
        <w:tcBorders>
          <w:top w:val="single" w:sz="8" w:space="0" w:color="8E4AC3" w:themeColor="accent2" w:themeTint="BF"/>
          <w:left w:val="single" w:sz="8" w:space="0" w:color="8E4AC3" w:themeColor="accent2" w:themeTint="BF"/>
          <w:bottom w:val="single" w:sz="8" w:space="0" w:color="8E4AC3" w:themeColor="accent2" w:themeTint="BF"/>
          <w:right w:val="single" w:sz="8" w:space="0" w:color="8E4AC3" w:themeColor="accent2" w:themeTint="BF"/>
          <w:insideH w:val="nil"/>
          <w:insideV w:val="nil"/>
        </w:tcBorders>
        <w:shd w:val="clear" w:color="auto" w:fill="652F8F" w:themeFill="accent2"/>
      </w:tcPr>
    </w:tblStylePr>
    <w:tblStylePr w:type="lastRow">
      <w:pPr>
        <w:spacing w:before="0" w:after="0" w:line="240" w:lineRule="auto"/>
      </w:pPr>
      <w:rPr>
        <w:b/>
        <w:bCs/>
      </w:rPr>
      <w:tblPr/>
      <w:tcPr>
        <w:tcBorders>
          <w:top w:val="double" w:sz="6" w:space="0" w:color="8E4AC3" w:themeColor="accent2" w:themeTint="BF"/>
          <w:left w:val="single" w:sz="8" w:space="0" w:color="8E4AC3" w:themeColor="accent2" w:themeTint="BF"/>
          <w:bottom w:val="single" w:sz="8" w:space="0" w:color="8E4AC3" w:themeColor="accent2" w:themeTint="BF"/>
          <w:right w:val="single" w:sz="8" w:space="0" w:color="8E4AC3" w:themeColor="accent2" w:themeTint="BF"/>
          <w:insideH w:val="nil"/>
          <w:insideV w:val="nil"/>
        </w:tcBorders>
      </w:tcPr>
    </w:tblStylePr>
    <w:tblStylePr w:type="firstCol">
      <w:rPr>
        <w:b/>
        <w:bCs/>
      </w:rPr>
    </w:tblStylePr>
    <w:tblStylePr w:type="lastCol">
      <w:rPr>
        <w:b/>
        <w:bCs/>
      </w:rPr>
    </w:tblStylePr>
    <w:tblStylePr w:type="band1Vert">
      <w:tblPr/>
      <w:tcPr>
        <w:shd w:val="clear" w:color="auto" w:fill="D9C3EB" w:themeFill="accent2" w:themeFillTint="3F"/>
      </w:tcPr>
    </w:tblStylePr>
    <w:tblStylePr w:type="band1Horz">
      <w:tblPr/>
      <w:tcPr>
        <w:tcBorders>
          <w:insideH w:val="nil"/>
          <w:insideV w:val="nil"/>
        </w:tcBorders>
        <w:shd w:val="clear" w:color="auto" w:fill="D9C3EB" w:themeFill="accent2" w:themeFillTint="3F"/>
      </w:tcPr>
    </w:tblStylePr>
    <w:tblStylePr w:type="band2Horz">
      <w:tblPr/>
      <w:tcPr>
        <w:tcBorders>
          <w:insideH w:val="nil"/>
          <w:insideV w:val="nil"/>
        </w:tcBorders>
      </w:tcPr>
    </w:tblStylePr>
  </w:style>
  <w:style w:type="table" w:styleId="LightList-Accent5">
    <w:name w:val="Light List Accent 5"/>
    <w:basedOn w:val="TableNormal"/>
    <w:uiPriority w:val="61"/>
    <w:rsid w:val="00EA64B4"/>
    <w:pPr>
      <w:spacing w:after="0" w:line="240" w:lineRule="auto"/>
    </w:pPr>
    <w:tblPr>
      <w:tblStyleRowBandSize w:val="1"/>
      <w:tblStyleColBandSize w:val="1"/>
      <w:tblBorders>
        <w:top w:val="single" w:sz="8" w:space="0" w:color="D8DFD5" w:themeColor="accent5"/>
        <w:left w:val="single" w:sz="8" w:space="0" w:color="D8DFD5" w:themeColor="accent5"/>
        <w:bottom w:val="single" w:sz="8" w:space="0" w:color="D8DFD5" w:themeColor="accent5"/>
        <w:right w:val="single" w:sz="8" w:space="0" w:color="D8DFD5" w:themeColor="accent5"/>
      </w:tblBorders>
    </w:tblPr>
    <w:tblStylePr w:type="firstRow">
      <w:pPr>
        <w:spacing w:before="0" w:after="0" w:line="240" w:lineRule="auto"/>
      </w:pPr>
      <w:rPr>
        <w:b/>
        <w:bCs/>
        <w:color w:val="FFFFFF" w:themeColor="background1"/>
      </w:rPr>
      <w:tblPr/>
      <w:tcPr>
        <w:shd w:val="clear" w:color="auto" w:fill="D8DFD5" w:themeFill="accent5"/>
      </w:tcPr>
    </w:tblStylePr>
    <w:tblStylePr w:type="lastRow">
      <w:pPr>
        <w:spacing w:before="0" w:after="0" w:line="240" w:lineRule="auto"/>
      </w:pPr>
      <w:rPr>
        <w:b/>
        <w:bCs/>
      </w:rPr>
      <w:tblPr/>
      <w:tcPr>
        <w:tcBorders>
          <w:top w:val="double" w:sz="6" w:space="0" w:color="D8DFD5" w:themeColor="accent5"/>
          <w:left w:val="single" w:sz="8" w:space="0" w:color="D8DFD5" w:themeColor="accent5"/>
          <w:bottom w:val="single" w:sz="8" w:space="0" w:color="D8DFD5" w:themeColor="accent5"/>
          <w:right w:val="single" w:sz="8" w:space="0" w:color="D8DFD5" w:themeColor="accent5"/>
        </w:tcBorders>
      </w:tcPr>
    </w:tblStylePr>
    <w:tblStylePr w:type="firstCol">
      <w:rPr>
        <w:b/>
        <w:bCs/>
      </w:rPr>
    </w:tblStylePr>
    <w:tblStylePr w:type="lastCol">
      <w:rPr>
        <w:b/>
        <w:bCs/>
      </w:rPr>
    </w:tblStylePr>
    <w:tblStylePr w:type="band1Vert">
      <w:tblPr/>
      <w:tcPr>
        <w:tcBorders>
          <w:top w:val="single" w:sz="8" w:space="0" w:color="D8DFD5" w:themeColor="accent5"/>
          <w:left w:val="single" w:sz="8" w:space="0" w:color="D8DFD5" w:themeColor="accent5"/>
          <w:bottom w:val="single" w:sz="8" w:space="0" w:color="D8DFD5" w:themeColor="accent5"/>
          <w:right w:val="single" w:sz="8" w:space="0" w:color="D8DFD5" w:themeColor="accent5"/>
        </w:tcBorders>
      </w:tcPr>
    </w:tblStylePr>
    <w:tblStylePr w:type="band1Horz">
      <w:tblPr/>
      <w:tcPr>
        <w:tcBorders>
          <w:top w:val="single" w:sz="8" w:space="0" w:color="D8DFD5" w:themeColor="accent5"/>
          <w:left w:val="single" w:sz="8" w:space="0" w:color="D8DFD5" w:themeColor="accent5"/>
          <w:bottom w:val="single" w:sz="8" w:space="0" w:color="D8DFD5" w:themeColor="accent5"/>
          <w:right w:val="single" w:sz="8" w:space="0" w:color="D8DFD5" w:themeColor="accent5"/>
        </w:tcBorders>
      </w:tcPr>
    </w:tblStylePr>
  </w:style>
  <w:style w:type="table" w:styleId="LightGrid-Accent5">
    <w:name w:val="Light Grid Accent 5"/>
    <w:basedOn w:val="TableNormal"/>
    <w:uiPriority w:val="62"/>
    <w:rsid w:val="00EA64B4"/>
    <w:pPr>
      <w:spacing w:after="0" w:line="240" w:lineRule="auto"/>
    </w:pPr>
    <w:tblPr>
      <w:tblStyleRowBandSize w:val="1"/>
      <w:tblStyleColBandSize w:val="1"/>
      <w:tblBorders>
        <w:top w:val="single" w:sz="8" w:space="0" w:color="D8DFD5" w:themeColor="accent5"/>
        <w:left w:val="single" w:sz="8" w:space="0" w:color="D8DFD5" w:themeColor="accent5"/>
        <w:bottom w:val="single" w:sz="8" w:space="0" w:color="D8DFD5" w:themeColor="accent5"/>
        <w:right w:val="single" w:sz="8" w:space="0" w:color="D8DFD5" w:themeColor="accent5"/>
        <w:insideH w:val="single" w:sz="8" w:space="0" w:color="D8DFD5" w:themeColor="accent5"/>
        <w:insideV w:val="single" w:sz="8" w:space="0" w:color="D8DFD5"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8DFD5" w:themeColor="accent5"/>
          <w:left w:val="single" w:sz="8" w:space="0" w:color="D8DFD5" w:themeColor="accent5"/>
          <w:bottom w:val="single" w:sz="18" w:space="0" w:color="D8DFD5" w:themeColor="accent5"/>
          <w:right w:val="single" w:sz="8" w:space="0" w:color="D8DFD5" w:themeColor="accent5"/>
          <w:insideH w:val="nil"/>
          <w:insideV w:val="single" w:sz="8" w:space="0" w:color="D8DFD5"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8DFD5" w:themeColor="accent5"/>
          <w:left w:val="single" w:sz="8" w:space="0" w:color="D8DFD5" w:themeColor="accent5"/>
          <w:bottom w:val="single" w:sz="8" w:space="0" w:color="D8DFD5" w:themeColor="accent5"/>
          <w:right w:val="single" w:sz="8" w:space="0" w:color="D8DFD5" w:themeColor="accent5"/>
          <w:insideH w:val="nil"/>
          <w:insideV w:val="single" w:sz="8" w:space="0" w:color="D8DFD5"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8DFD5" w:themeColor="accent5"/>
          <w:left w:val="single" w:sz="8" w:space="0" w:color="D8DFD5" w:themeColor="accent5"/>
          <w:bottom w:val="single" w:sz="8" w:space="0" w:color="D8DFD5" w:themeColor="accent5"/>
          <w:right w:val="single" w:sz="8" w:space="0" w:color="D8DFD5" w:themeColor="accent5"/>
        </w:tcBorders>
      </w:tcPr>
    </w:tblStylePr>
    <w:tblStylePr w:type="band1Vert">
      <w:tblPr/>
      <w:tcPr>
        <w:tcBorders>
          <w:top w:val="single" w:sz="8" w:space="0" w:color="D8DFD5" w:themeColor="accent5"/>
          <w:left w:val="single" w:sz="8" w:space="0" w:color="D8DFD5" w:themeColor="accent5"/>
          <w:bottom w:val="single" w:sz="8" w:space="0" w:color="D8DFD5" w:themeColor="accent5"/>
          <w:right w:val="single" w:sz="8" w:space="0" w:color="D8DFD5" w:themeColor="accent5"/>
        </w:tcBorders>
        <w:shd w:val="clear" w:color="auto" w:fill="F5F7F4" w:themeFill="accent5" w:themeFillTint="3F"/>
      </w:tcPr>
    </w:tblStylePr>
    <w:tblStylePr w:type="band1Horz">
      <w:tblPr/>
      <w:tcPr>
        <w:tcBorders>
          <w:top w:val="single" w:sz="8" w:space="0" w:color="D8DFD5" w:themeColor="accent5"/>
          <w:left w:val="single" w:sz="8" w:space="0" w:color="D8DFD5" w:themeColor="accent5"/>
          <w:bottom w:val="single" w:sz="8" w:space="0" w:color="D8DFD5" w:themeColor="accent5"/>
          <w:right w:val="single" w:sz="8" w:space="0" w:color="D8DFD5" w:themeColor="accent5"/>
          <w:insideV w:val="single" w:sz="8" w:space="0" w:color="D8DFD5" w:themeColor="accent5"/>
        </w:tcBorders>
        <w:shd w:val="clear" w:color="auto" w:fill="F5F7F4" w:themeFill="accent5" w:themeFillTint="3F"/>
      </w:tcPr>
    </w:tblStylePr>
    <w:tblStylePr w:type="band2Horz">
      <w:tblPr/>
      <w:tcPr>
        <w:tcBorders>
          <w:top w:val="single" w:sz="8" w:space="0" w:color="D8DFD5" w:themeColor="accent5"/>
          <w:left w:val="single" w:sz="8" w:space="0" w:color="D8DFD5" w:themeColor="accent5"/>
          <w:bottom w:val="single" w:sz="8" w:space="0" w:color="D8DFD5" w:themeColor="accent5"/>
          <w:right w:val="single" w:sz="8" w:space="0" w:color="D8DFD5" w:themeColor="accent5"/>
          <w:insideV w:val="single" w:sz="8" w:space="0" w:color="D8DFD5" w:themeColor="accent5"/>
        </w:tcBorders>
      </w:tcPr>
    </w:tblStylePr>
  </w:style>
  <w:style w:type="table" w:customStyle="1" w:styleId="LightGrid-Accent11">
    <w:name w:val="Light Grid - Accent 11"/>
    <w:basedOn w:val="TableNormal"/>
    <w:uiPriority w:val="62"/>
    <w:rsid w:val="00EA64B4"/>
    <w:pPr>
      <w:spacing w:after="0" w:line="240" w:lineRule="auto"/>
    </w:pPr>
    <w:tblPr>
      <w:tblStyleRowBandSize w:val="1"/>
      <w:tblStyleColBandSize w:val="1"/>
      <w:tblBorders>
        <w:top w:val="single" w:sz="8" w:space="0" w:color="0D2C6C" w:themeColor="accent1"/>
        <w:left w:val="single" w:sz="8" w:space="0" w:color="0D2C6C" w:themeColor="accent1"/>
        <w:bottom w:val="single" w:sz="8" w:space="0" w:color="0D2C6C" w:themeColor="accent1"/>
        <w:right w:val="single" w:sz="8" w:space="0" w:color="0D2C6C" w:themeColor="accent1"/>
        <w:insideH w:val="single" w:sz="8" w:space="0" w:color="0D2C6C" w:themeColor="accent1"/>
        <w:insideV w:val="single" w:sz="8" w:space="0" w:color="0D2C6C"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D2C6C" w:themeColor="accent1"/>
          <w:left w:val="single" w:sz="8" w:space="0" w:color="0D2C6C" w:themeColor="accent1"/>
          <w:bottom w:val="single" w:sz="18" w:space="0" w:color="0D2C6C" w:themeColor="accent1"/>
          <w:right w:val="single" w:sz="8" w:space="0" w:color="0D2C6C" w:themeColor="accent1"/>
          <w:insideH w:val="nil"/>
          <w:insideV w:val="single" w:sz="8" w:space="0" w:color="0D2C6C"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D2C6C" w:themeColor="accent1"/>
          <w:left w:val="single" w:sz="8" w:space="0" w:color="0D2C6C" w:themeColor="accent1"/>
          <w:bottom w:val="single" w:sz="8" w:space="0" w:color="0D2C6C" w:themeColor="accent1"/>
          <w:right w:val="single" w:sz="8" w:space="0" w:color="0D2C6C" w:themeColor="accent1"/>
          <w:insideH w:val="nil"/>
          <w:insideV w:val="single" w:sz="8" w:space="0" w:color="0D2C6C"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D2C6C" w:themeColor="accent1"/>
          <w:left w:val="single" w:sz="8" w:space="0" w:color="0D2C6C" w:themeColor="accent1"/>
          <w:bottom w:val="single" w:sz="8" w:space="0" w:color="0D2C6C" w:themeColor="accent1"/>
          <w:right w:val="single" w:sz="8" w:space="0" w:color="0D2C6C" w:themeColor="accent1"/>
        </w:tcBorders>
      </w:tcPr>
    </w:tblStylePr>
    <w:tblStylePr w:type="band1Vert">
      <w:tblPr/>
      <w:tcPr>
        <w:tcBorders>
          <w:top w:val="single" w:sz="8" w:space="0" w:color="0D2C6C" w:themeColor="accent1"/>
          <w:left w:val="single" w:sz="8" w:space="0" w:color="0D2C6C" w:themeColor="accent1"/>
          <w:bottom w:val="single" w:sz="8" w:space="0" w:color="0D2C6C" w:themeColor="accent1"/>
          <w:right w:val="single" w:sz="8" w:space="0" w:color="0D2C6C" w:themeColor="accent1"/>
        </w:tcBorders>
        <w:shd w:val="clear" w:color="auto" w:fill="A9C1F4" w:themeFill="accent1" w:themeFillTint="3F"/>
      </w:tcPr>
    </w:tblStylePr>
    <w:tblStylePr w:type="band1Horz">
      <w:tblPr/>
      <w:tcPr>
        <w:tcBorders>
          <w:top w:val="single" w:sz="8" w:space="0" w:color="0D2C6C" w:themeColor="accent1"/>
          <w:left w:val="single" w:sz="8" w:space="0" w:color="0D2C6C" w:themeColor="accent1"/>
          <w:bottom w:val="single" w:sz="8" w:space="0" w:color="0D2C6C" w:themeColor="accent1"/>
          <w:right w:val="single" w:sz="8" w:space="0" w:color="0D2C6C" w:themeColor="accent1"/>
          <w:insideV w:val="single" w:sz="8" w:space="0" w:color="0D2C6C" w:themeColor="accent1"/>
        </w:tcBorders>
        <w:shd w:val="clear" w:color="auto" w:fill="A9C1F4" w:themeFill="accent1" w:themeFillTint="3F"/>
      </w:tcPr>
    </w:tblStylePr>
    <w:tblStylePr w:type="band2Horz">
      <w:tblPr/>
      <w:tcPr>
        <w:tcBorders>
          <w:top w:val="single" w:sz="8" w:space="0" w:color="0D2C6C" w:themeColor="accent1"/>
          <w:left w:val="single" w:sz="8" w:space="0" w:color="0D2C6C" w:themeColor="accent1"/>
          <w:bottom w:val="single" w:sz="8" w:space="0" w:color="0D2C6C" w:themeColor="accent1"/>
          <w:right w:val="single" w:sz="8" w:space="0" w:color="0D2C6C" w:themeColor="accent1"/>
          <w:insideV w:val="single" w:sz="8" w:space="0" w:color="0D2C6C" w:themeColor="accent1"/>
        </w:tcBorders>
      </w:tcPr>
    </w:tblStylePr>
  </w:style>
  <w:style w:type="table" w:customStyle="1" w:styleId="LightShading-Accent11">
    <w:name w:val="Light Shading - Accent 11"/>
    <w:basedOn w:val="TableNormal"/>
    <w:uiPriority w:val="60"/>
    <w:rsid w:val="00EA64B4"/>
    <w:pPr>
      <w:spacing w:after="0" w:line="240" w:lineRule="auto"/>
    </w:pPr>
    <w:rPr>
      <w:color w:val="092050" w:themeColor="accent1" w:themeShade="BF"/>
    </w:rPr>
    <w:tblPr>
      <w:tblStyleRowBandSize w:val="1"/>
      <w:tblStyleColBandSize w:val="1"/>
      <w:tblBorders>
        <w:top w:val="single" w:sz="8" w:space="0" w:color="0D2C6C" w:themeColor="accent1"/>
        <w:bottom w:val="single" w:sz="8" w:space="0" w:color="0D2C6C" w:themeColor="accent1"/>
      </w:tblBorders>
    </w:tblPr>
    <w:tblStylePr w:type="firstRow">
      <w:pPr>
        <w:spacing w:before="0" w:after="0" w:line="240" w:lineRule="auto"/>
      </w:pPr>
      <w:rPr>
        <w:b/>
        <w:bCs/>
      </w:rPr>
      <w:tblPr/>
      <w:tcPr>
        <w:tcBorders>
          <w:top w:val="single" w:sz="8" w:space="0" w:color="0D2C6C" w:themeColor="accent1"/>
          <w:left w:val="nil"/>
          <w:bottom w:val="single" w:sz="8" w:space="0" w:color="0D2C6C" w:themeColor="accent1"/>
          <w:right w:val="nil"/>
          <w:insideH w:val="nil"/>
          <w:insideV w:val="nil"/>
        </w:tcBorders>
      </w:tcPr>
    </w:tblStylePr>
    <w:tblStylePr w:type="lastRow">
      <w:pPr>
        <w:spacing w:before="0" w:after="0" w:line="240" w:lineRule="auto"/>
      </w:pPr>
      <w:rPr>
        <w:b/>
        <w:bCs/>
      </w:rPr>
      <w:tblPr/>
      <w:tcPr>
        <w:tcBorders>
          <w:top w:val="single" w:sz="8" w:space="0" w:color="0D2C6C" w:themeColor="accent1"/>
          <w:left w:val="nil"/>
          <w:bottom w:val="single" w:sz="8" w:space="0" w:color="0D2C6C"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9C1F4" w:themeFill="accent1" w:themeFillTint="3F"/>
      </w:tcPr>
    </w:tblStylePr>
    <w:tblStylePr w:type="band1Horz">
      <w:tblPr/>
      <w:tcPr>
        <w:tcBorders>
          <w:left w:val="nil"/>
          <w:right w:val="nil"/>
          <w:insideH w:val="nil"/>
          <w:insideV w:val="nil"/>
        </w:tcBorders>
        <w:shd w:val="clear" w:color="auto" w:fill="A9C1F4" w:themeFill="accent1" w:themeFillTint="3F"/>
      </w:tcPr>
    </w:tblStylePr>
  </w:style>
  <w:style w:type="table" w:customStyle="1" w:styleId="LightList-Accent11">
    <w:name w:val="Light List - Accent 11"/>
    <w:basedOn w:val="TableNormal"/>
    <w:uiPriority w:val="61"/>
    <w:rsid w:val="00EA64B4"/>
    <w:pPr>
      <w:spacing w:after="0" w:line="240" w:lineRule="auto"/>
    </w:pPr>
    <w:tblPr>
      <w:tblStyleRowBandSize w:val="1"/>
      <w:tblStyleColBandSize w:val="1"/>
      <w:tblBorders>
        <w:top w:val="single" w:sz="8" w:space="0" w:color="0D2C6C" w:themeColor="accent1"/>
        <w:left w:val="single" w:sz="8" w:space="0" w:color="0D2C6C" w:themeColor="accent1"/>
        <w:bottom w:val="single" w:sz="8" w:space="0" w:color="0D2C6C" w:themeColor="accent1"/>
        <w:right w:val="single" w:sz="8" w:space="0" w:color="0D2C6C" w:themeColor="accent1"/>
      </w:tblBorders>
    </w:tblPr>
    <w:tblStylePr w:type="firstRow">
      <w:pPr>
        <w:spacing w:before="0" w:after="0" w:line="240" w:lineRule="auto"/>
      </w:pPr>
      <w:rPr>
        <w:b/>
        <w:bCs/>
        <w:color w:val="FFFFFF" w:themeColor="background1"/>
      </w:rPr>
      <w:tblPr/>
      <w:tcPr>
        <w:shd w:val="clear" w:color="auto" w:fill="0D2C6C" w:themeFill="accent1"/>
      </w:tcPr>
    </w:tblStylePr>
    <w:tblStylePr w:type="lastRow">
      <w:pPr>
        <w:spacing w:before="0" w:after="0" w:line="240" w:lineRule="auto"/>
      </w:pPr>
      <w:rPr>
        <w:b/>
        <w:bCs/>
      </w:rPr>
      <w:tblPr/>
      <w:tcPr>
        <w:tcBorders>
          <w:top w:val="double" w:sz="6" w:space="0" w:color="0D2C6C" w:themeColor="accent1"/>
          <w:left w:val="single" w:sz="8" w:space="0" w:color="0D2C6C" w:themeColor="accent1"/>
          <w:bottom w:val="single" w:sz="8" w:space="0" w:color="0D2C6C" w:themeColor="accent1"/>
          <w:right w:val="single" w:sz="8" w:space="0" w:color="0D2C6C" w:themeColor="accent1"/>
        </w:tcBorders>
      </w:tcPr>
    </w:tblStylePr>
    <w:tblStylePr w:type="firstCol">
      <w:rPr>
        <w:b/>
        <w:bCs/>
      </w:rPr>
    </w:tblStylePr>
    <w:tblStylePr w:type="lastCol">
      <w:rPr>
        <w:b/>
        <w:bCs/>
      </w:rPr>
    </w:tblStylePr>
    <w:tblStylePr w:type="band1Vert">
      <w:tblPr/>
      <w:tcPr>
        <w:tcBorders>
          <w:top w:val="single" w:sz="8" w:space="0" w:color="0D2C6C" w:themeColor="accent1"/>
          <w:left w:val="single" w:sz="8" w:space="0" w:color="0D2C6C" w:themeColor="accent1"/>
          <w:bottom w:val="single" w:sz="8" w:space="0" w:color="0D2C6C" w:themeColor="accent1"/>
          <w:right w:val="single" w:sz="8" w:space="0" w:color="0D2C6C" w:themeColor="accent1"/>
        </w:tcBorders>
      </w:tcPr>
    </w:tblStylePr>
    <w:tblStylePr w:type="band1Horz">
      <w:tblPr/>
      <w:tcPr>
        <w:tcBorders>
          <w:top w:val="single" w:sz="8" w:space="0" w:color="0D2C6C" w:themeColor="accent1"/>
          <w:left w:val="single" w:sz="8" w:space="0" w:color="0D2C6C" w:themeColor="accent1"/>
          <w:bottom w:val="single" w:sz="8" w:space="0" w:color="0D2C6C" w:themeColor="accent1"/>
          <w:right w:val="single" w:sz="8" w:space="0" w:color="0D2C6C" w:themeColor="accent1"/>
        </w:tcBorders>
      </w:tcPr>
    </w:tblStylePr>
  </w:style>
  <w:style w:type="character" w:styleId="CommentReference">
    <w:name w:val="annotation reference"/>
    <w:basedOn w:val="DefaultParagraphFont"/>
    <w:uiPriority w:val="99"/>
    <w:semiHidden/>
    <w:rsid w:val="00EA64B4"/>
    <w:rPr>
      <w:sz w:val="16"/>
      <w:szCs w:val="16"/>
    </w:rPr>
  </w:style>
  <w:style w:type="paragraph" w:styleId="Revision">
    <w:name w:val="Revision"/>
    <w:hidden/>
    <w:uiPriority w:val="99"/>
    <w:semiHidden/>
    <w:rsid w:val="0080531E"/>
    <w:pPr>
      <w:spacing w:after="0" w:line="240" w:lineRule="auto"/>
    </w:pPr>
    <w:rPr>
      <w:rFonts w:ascii="Times New Roman" w:eastAsia="Times New Roman" w:hAnsi="Times New Roman" w:cs="Times New Roman"/>
      <w:szCs w:val="20"/>
    </w:rPr>
  </w:style>
  <w:style w:type="character" w:styleId="Strong">
    <w:name w:val="Strong"/>
    <w:basedOn w:val="DefaultParagraphFont"/>
    <w:uiPriority w:val="22"/>
    <w:semiHidden/>
    <w:qFormat/>
    <w:rsid w:val="00EA64B4"/>
    <w:rPr>
      <w:b/>
      <w:bCs/>
    </w:rPr>
  </w:style>
  <w:style w:type="character" w:styleId="EndnoteReference">
    <w:name w:val="endnote reference"/>
    <w:basedOn w:val="DefaultParagraphFont"/>
    <w:uiPriority w:val="99"/>
    <w:semiHidden/>
    <w:unhideWhenUsed/>
    <w:rsid w:val="00EA64B4"/>
    <w:rPr>
      <w:vertAlign w:val="superscript"/>
    </w:rPr>
  </w:style>
  <w:style w:type="character" w:styleId="FollowedHyperlink">
    <w:name w:val="FollowedHyperlink"/>
    <w:basedOn w:val="DefaultParagraphFont"/>
    <w:uiPriority w:val="99"/>
    <w:semiHidden/>
    <w:rsid w:val="001B6D2F"/>
    <w:rPr>
      <w:color w:val="652F8F"/>
      <w:u w:val="none"/>
    </w:rPr>
  </w:style>
  <w:style w:type="character" w:customStyle="1" w:styleId="Heading6Char">
    <w:name w:val="Heading 6 Char"/>
    <w:basedOn w:val="DefaultParagraphFont"/>
    <w:link w:val="Heading6"/>
    <w:semiHidden/>
    <w:rsid w:val="00EA64B4"/>
    <w:rPr>
      <w:rFonts w:ascii="Times New Roman" w:eastAsia="Times New Roman" w:hAnsi="Times New Roman" w:cs="Times New Roman"/>
      <w:b/>
      <w:szCs w:val="20"/>
      <w:lang w:val="en-AU"/>
    </w:rPr>
  </w:style>
  <w:style w:type="character" w:customStyle="1" w:styleId="Heading7Char">
    <w:name w:val="Heading 7 Char"/>
    <w:basedOn w:val="DefaultParagraphFont"/>
    <w:link w:val="Heading7"/>
    <w:semiHidden/>
    <w:rsid w:val="00EA64B4"/>
    <w:rPr>
      <w:rFonts w:ascii="Times New Roman" w:eastAsia="Times New Roman" w:hAnsi="Times New Roman" w:cs="Times New Roman"/>
      <w:szCs w:val="20"/>
      <w:lang w:val="en-AU"/>
    </w:rPr>
  </w:style>
  <w:style w:type="character" w:customStyle="1" w:styleId="Heading8Char">
    <w:name w:val="Heading 8 Char"/>
    <w:basedOn w:val="DefaultParagraphFont"/>
    <w:link w:val="Heading8"/>
    <w:semiHidden/>
    <w:rsid w:val="00EA64B4"/>
    <w:rPr>
      <w:rFonts w:ascii="Times New Roman" w:eastAsia="Times New Roman" w:hAnsi="Times New Roman" w:cs="Times New Roman"/>
      <w:i/>
      <w:szCs w:val="20"/>
      <w:lang w:val="en-AU"/>
    </w:rPr>
  </w:style>
  <w:style w:type="character" w:customStyle="1" w:styleId="Heading9Char">
    <w:name w:val="Heading 9 Char"/>
    <w:basedOn w:val="DefaultParagraphFont"/>
    <w:link w:val="Heading9"/>
    <w:semiHidden/>
    <w:rsid w:val="00EA64B4"/>
    <w:rPr>
      <w:rFonts w:ascii="Arial" w:eastAsia="Times New Roman" w:hAnsi="Arial" w:cs="Times New Roman"/>
      <w:b/>
      <w:color w:val="FFFFFF"/>
      <w:kern w:val="28"/>
      <w:sz w:val="2"/>
      <w:szCs w:val="20"/>
      <w:lang w:val="en-AU"/>
    </w:rPr>
  </w:style>
  <w:style w:type="paragraph" w:styleId="TOC4">
    <w:name w:val="toc 4"/>
    <w:basedOn w:val="Normal"/>
    <w:next w:val="Normal"/>
    <w:semiHidden/>
    <w:rsid w:val="00EA64B4"/>
    <w:pPr>
      <w:tabs>
        <w:tab w:val="right" w:pos="8505"/>
      </w:tabs>
      <w:spacing w:before="180" w:after="0" w:line="240" w:lineRule="auto"/>
      <w:ind w:left="1134" w:right="567" w:hanging="1134"/>
      <w:jc w:val="left"/>
    </w:pPr>
    <w:rPr>
      <w:rFonts w:ascii="Arial" w:eastAsia="Times New Roman" w:hAnsi="Arial" w:cs="Times New Roman"/>
      <w:sz w:val="20"/>
      <w:szCs w:val="20"/>
      <w:lang w:eastAsia="en-GB"/>
    </w:rPr>
  </w:style>
  <w:style w:type="paragraph" w:styleId="Caption">
    <w:name w:val="caption"/>
    <w:basedOn w:val="Normal"/>
    <w:next w:val="Normal"/>
    <w:uiPriority w:val="35"/>
    <w:semiHidden/>
    <w:qFormat/>
    <w:rsid w:val="00EA64B4"/>
    <w:pPr>
      <w:spacing w:before="0" w:after="200" w:line="240" w:lineRule="auto"/>
    </w:pPr>
    <w:rPr>
      <w:rFonts w:ascii="Times New Roman" w:eastAsia="Times New Roman" w:hAnsi="Times New Roman" w:cs="Times New Roman"/>
      <w:b/>
      <w:bCs/>
      <w:color w:val="0D2C6C" w:themeColor="accent1"/>
      <w:sz w:val="18"/>
      <w:szCs w:val="18"/>
      <w:lang w:eastAsia="en-US"/>
    </w:rPr>
  </w:style>
  <w:style w:type="character" w:customStyle="1" w:styleId="BulletChar">
    <w:name w:val="Bullet Char"/>
    <w:basedOn w:val="DefaultParagraphFont"/>
    <w:link w:val="Bullet"/>
    <w:locked/>
    <w:rsid w:val="000A109B"/>
    <w:rPr>
      <w:rFonts w:ascii="Calibri" w:eastAsia="Times New Roman" w:hAnsi="Calibri" w:cs="Times New Roman"/>
      <w:szCs w:val="20"/>
      <w:lang w:eastAsia="en-NZ"/>
    </w:rPr>
  </w:style>
  <w:style w:type="table" w:styleId="LightShading-Accent1">
    <w:name w:val="Light Shading Accent 1"/>
    <w:basedOn w:val="TableNormal"/>
    <w:uiPriority w:val="60"/>
    <w:rsid w:val="00E05569"/>
    <w:pPr>
      <w:spacing w:after="0" w:line="240" w:lineRule="auto"/>
    </w:pPr>
    <w:rPr>
      <w:rFonts w:eastAsiaTheme="minorEastAsia"/>
      <w:color w:val="092050" w:themeColor="accent1" w:themeShade="BF"/>
      <w:lang w:val="en-US"/>
    </w:rPr>
    <w:tblPr>
      <w:tblStyleRowBandSize w:val="1"/>
      <w:tblStyleColBandSize w:val="1"/>
      <w:tblBorders>
        <w:top w:val="single" w:sz="8" w:space="0" w:color="0D2C6C" w:themeColor="accent1"/>
        <w:bottom w:val="single" w:sz="8" w:space="0" w:color="0D2C6C" w:themeColor="accent1"/>
      </w:tblBorders>
    </w:tblPr>
    <w:tblStylePr w:type="firstRow">
      <w:pPr>
        <w:spacing w:before="0" w:after="0" w:line="240" w:lineRule="auto"/>
      </w:pPr>
      <w:rPr>
        <w:b/>
        <w:bCs/>
      </w:rPr>
      <w:tblPr/>
      <w:tcPr>
        <w:tcBorders>
          <w:top w:val="single" w:sz="8" w:space="0" w:color="0D2C6C" w:themeColor="accent1"/>
          <w:left w:val="nil"/>
          <w:bottom w:val="single" w:sz="8" w:space="0" w:color="0D2C6C" w:themeColor="accent1"/>
          <w:right w:val="nil"/>
          <w:insideH w:val="nil"/>
          <w:insideV w:val="nil"/>
        </w:tcBorders>
      </w:tcPr>
    </w:tblStylePr>
    <w:tblStylePr w:type="lastRow">
      <w:pPr>
        <w:spacing w:before="0" w:after="0" w:line="240" w:lineRule="auto"/>
      </w:pPr>
      <w:rPr>
        <w:b/>
        <w:bCs/>
      </w:rPr>
      <w:tblPr/>
      <w:tcPr>
        <w:tcBorders>
          <w:top w:val="single" w:sz="8" w:space="0" w:color="0D2C6C" w:themeColor="accent1"/>
          <w:left w:val="nil"/>
          <w:bottom w:val="single" w:sz="8" w:space="0" w:color="0D2C6C"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9C1F4" w:themeFill="accent1" w:themeFillTint="3F"/>
      </w:tcPr>
    </w:tblStylePr>
    <w:tblStylePr w:type="band1Horz">
      <w:tblPr/>
      <w:tcPr>
        <w:tcBorders>
          <w:left w:val="nil"/>
          <w:right w:val="nil"/>
          <w:insideH w:val="nil"/>
          <w:insideV w:val="nil"/>
        </w:tcBorders>
        <w:shd w:val="clear" w:color="auto" w:fill="A9C1F4" w:themeFill="accent1" w:themeFillTint="3F"/>
      </w:tcPr>
    </w:tblStylePr>
  </w:style>
  <w:style w:type="table" w:styleId="LightList-Accent3">
    <w:name w:val="Light List Accent 3"/>
    <w:basedOn w:val="TableNormal"/>
    <w:uiPriority w:val="61"/>
    <w:rsid w:val="00416330"/>
    <w:pPr>
      <w:spacing w:after="0" w:line="240" w:lineRule="auto"/>
    </w:pPr>
    <w:rPr>
      <w:rFonts w:eastAsiaTheme="minorEastAsia"/>
      <w:lang w:val="en-US"/>
    </w:rPr>
    <w:tblPr>
      <w:tblStyleRowBandSize w:val="1"/>
      <w:tblStyleColBandSize w:val="1"/>
      <w:tblBorders>
        <w:top w:val="single" w:sz="8" w:space="0" w:color="006AC6" w:themeColor="accent3"/>
        <w:left w:val="single" w:sz="8" w:space="0" w:color="006AC6" w:themeColor="accent3"/>
        <w:bottom w:val="single" w:sz="8" w:space="0" w:color="006AC6" w:themeColor="accent3"/>
        <w:right w:val="single" w:sz="8" w:space="0" w:color="006AC6" w:themeColor="accent3"/>
      </w:tblBorders>
    </w:tblPr>
    <w:tblStylePr w:type="firstRow">
      <w:pPr>
        <w:spacing w:before="0" w:after="0" w:line="240" w:lineRule="auto"/>
      </w:pPr>
      <w:rPr>
        <w:b/>
        <w:bCs/>
        <w:color w:val="FFFFFF" w:themeColor="background1"/>
      </w:rPr>
      <w:tblPr/>
      <w:tcPr>
        <w:shd w:val="clear" w:color="auto" w:fill="006AC6" w:themeFill="accent3"/>
      </w:tcPr>
    </w:tblStylePr>
    <w:tblStylePr w:type="lastRow">
      <w:pPr>
        <w:spacing w:before="0" w:after="0" w:line="240" w:lineRule="auto"/>
      </w:pPr>
      <w:rPr>
        <w:b/>
        <w:bCs/>
      </w:rPr>
      <w:tblPr/>
      <w:tcPr>
        <w:tcBorders>
          <w:top w:val="double" w:sz="6" w:space="0" w:color="006AC6" w:themeColor="accent3"/>
          <w:left w:val="single" w:sz="8" w:space="0" w:color="006AC6" w:themeColor="accent3"/>
          <w:bottom w:val="single" w:sz="8" w:space="0" w:color="006AC6" w:themeColor="accent3"/>
          <w:right w:val="single" w:sz="8" w:space="0" w:color="006AC6" w:themeColor="accent3"/>
        </w:tcBorders>
      </w:tcPr>
    </w:tblStylePr>
    <w:tblStylePr w:type="firstCol">
      <w:rPr>
        <w:b/>
        <w:bCs/>
      </w:rPr>
    </w:tblStylePr>
    <w:tblStylePr w:type="lastCol">
      <w:rPr>
        <w:b/>
        <w:bCs/>
      </w:rPr>
    </w:tblStylePr>
    <w:tblStylePr w:type="band1Vert">
      <w:tblPr/>
      <w:tcPr>
        <w:tcBorders>
          <w:top w:val="single" w:sz="8" w:space="0" w:color="006AC6" w:themeColor="accent3"/>
          <w:left w:val="single" w:sz="8" w:space="0" w:color="006AC6" w:themeColor="accent3"/>
          <w:bottom w:val="single" w:sz="8" w:space="0" w:color="006AC6" w:themeColor="accent3"/>
          <w:right w:val="single" w:sz="8" w:space="0" w:color="006AC6" w:themeColor="accent3"/>
        </w:tcBorders>
      </w:tcPr>
    </w:tblStylePr>
    <w:tblStylePr w:type="band1Horz">
      <w:tblPr/>
      <w:tcPr>
        <w:tcBorders>
          <w:top w:val="single" w:sz="8" w:space="0" w:color="006AC6" w:themeColor="accent3"/>
          <w:left w:val="single" w:sz="8" w:space="0" w:color="006AC6" w:themeColor="accent3"/>
          <w:bottom w:val="single" w:sz="8" w:space="0" w:color="006AC6" w:themeColor="accent3"/>
          <w:right w:val="single" w:sz="8" w:space="0" w:color="006AC6" w:themeColor="accent3"/>
        </w:tcBorders>
      </w:tcPr>
    </w:tblStylePr>
  </w:style>
  <w:style w:type="numbering" w:customStyle="1" w:styleId="Style2">
    <w:name w:val="Style2"/>
    <w:uiPriority w:val="99"/>
    <w:rsid w:val="008E0688"/>
    <w:pPr>
      <w:numPr>
        <w:numId w:val="19"/>
      </w:numPr>
    </w:pPr>
  </w:style>
  <w:style w:type="numbering" w:customStyle="1" w:styleId="Style3">
    <w:name w:val="Style3"/>
    <w:uiPriority w:val="99"/>
    <w:rsid w:val="008B5A2D"/>
    <w:pPr>
      <w:numPr>
        <w:numId w:val="33"/>
      </w:numPr>
    </w:pPr>
  </w:style>
  <w:style w:type="paragraph" w:customStyle="1" w:styleId="Boxtext">
    <w:name w:val="Box text"/>
    <w:basedOn w:val="Normal"/>
    <w:uiPriority w:val="1"/>
    <w:qFormat/>
    <w:rsid w:val="00535D28"/>
    <w:pPr>
      <w:spacing w:line="260" w:lineRule="atLeast"/>
      <w:ind w:left="284" w:right="284"/>
      <w:jc w:val="left"/>
    </w:pPr>
    <w:rPr>
      <w:color w:val="005B73"/>
      <w:sz w:val="20"/>
    </w:rPr>
  </w:style>
  <w:style w:type="paragraph" w:customStyle="1" w:styleId="Boxbullet">
    <w:name w:val="Box bullet"/>
    <w:basedOn w:val="Boxtext"/>
    <w:uiPriority w:val="1"/>
    <w:qFormat/>
    <w:rsid w:val="00535D28"/>
    <w:pPr>
      <w:numPr>
        <w:numId w:val="2"/>
      </w:numPr>
      <w:tabs>
        <w:tab w:val="left" w:pos="680"/>
      </w:tabs>
      <w:spacing w:before="0"/>
      <w:ind w:left="681" w:hanging="397"/>
    </w:pPr>
    <w:rPr>
      <w:rFonts w:cs="Times New Roman"/>
      <w:szCs w:val="20"/>
    </w:rPr>
  </w:style>
  <w:style w:type="paragraph" w:customStyle="1" w:styleId="Boxheading">
    <w:name w:val="Box heading"/>
    <w:basedOn w:val="Boxtext"/>
    <w:next w:val="Boxtext"/>
    <w:uiPriority w:val="1"/>
    <w:qFormat/>
    <w:rsid w:val="00535D28"/>
    <w:pPr>
      <w:keepNext/>
      <w:spacing w:before="240" w:after="0"/>
    </w:pPr>
    <w:rPr>
      <w:rFonts w:cs="Times New Roman"/>
      <w:b/>
      <w:sz w:val="22"/>
      <w:szCs w:val="20"/>
    </w:rPr>
  </w:style>
  <w:style w:type="paragraph" w:customStyle="1" w:styleId="Boxsub-bullet">
    <w:name w:val="Box sub-bullet"/>
    <w:basedOn w:val="Boxtext"/>
    <w:uiPriority w:val="1"/>
    <w:qFormat/>
    <w:rsid w:val="00535D28"/>
    <w:pPr>
      <w:numPr>
        <w:numId w:val="36"/>
      </w:numPr>
      <w:spacing w:before="0"/>
    </w:pPr>
    <w:rPr>
      <w:rFonts w:cs="Times New Roman"/>
      <w:szCs w:val="20"/>
    </w:rPr>
  </w:style>
  <w:style w:type="character" w:styleId="UnresolvedMention">
    <w:name w:val="Unresolved Mention"/>
    <w:basedOn w:val="DefaultParagraphFont"/>
    <w:uiPriority w:val="99"/>
    <w:semiHidden/>
    <w:unhideWhenUsed/>
    <w:rsid w:val="00563317"/>
    <w:rPr>
      <w:color w:val="605E5C"/>
      <w:shd w:val="clear" w:color="auto" w:fill="E1DFDD"/>
    </w:rPr>
  </w:style>
  <w:style w:type="paragraph" w:styleId="CommentText">
    <w:name w:val="annotation text"/>
    <w:basedOn w:val="Normal"/>
    <w:link w:val="CommentTextChar"/>
    <w:uiPriority w:val="99"/>
    <w:semiHidden/>
    <w:rsid w:val="00456E90"/>
    <w:pPr>
      <w:spacing w:line="240" w:lineRule="auto"/>
    </w:pPr>
    <w:rPr>
      <w:sz w:val="20"/>
      <w:szCs w:val="20"/>
    </w:rPr>
  </w:style>
  <w:style w:type="character" w:customStyle="1" w:styleId="CommentTextChar">
    <w:name w:val="Comment Text Char"/>
    <w:basedOn w:val="DefaultParagraphFont"/>
    <w:link w:val="CommentText"/>
    <w:uiPriority w:val="99"/>
    <w:semiHidden/>
    <w:rsid w:val="00456E90"/>
    <w:rPr>
      <w:rFonts w:ascii="Calibri" w:eastAsiaTheme="minorEastAsia" w:hAnsi="Calibri"/>
      <w:sz w:val="20"/>
      <w:szCs w:val="20"/>
      <w:lang w:eastAsia="en-NZ"/>
    </w:rPr>
  </w:style>
  <w:style w:type="paragraph" w:customStyle="1" w:styleId="Sub-listi">
    <w:name w:val="Sub-list i"/>
    <w:aliases w:val="ii"/>
    <w:basedOn w:val="BodyText"/>
    <w:uiPriority w:val="1"/>
    <w:rsid w:val="00D51D48"/>
    <w:pPr>
      <w:tabs>
        <w:tab w:val="num" w:pos="794"/>
      </w:tabs>
      <w:spacing w:before="60" w:after="60"/>
      <w:ind w:left="794" w:hanging="397"/>
    </w:pPr>
  </w:style>
  <w:style w:type="paragraph" w:customStyle="1" w:styleId="TableBullet0">
    <w:name w:val="TableBullet"/>
    <w:basedOn w:val="Normal"/>
    <w:qFormat/>
    <w:rsid w:val="00863EBF"/>
    <w:pPr>
      <w:tabs>
        <w:tab w:val="num" w:pos="284"/>
      </w:tabs>
      <w:spacing w:before="0" w:after="60" w:line="240" w:lineRule="atLeast"/>
      <w:ind w:left="284" w:hanging="284"/>
      <w:jc w:val="left"/>
    </w:pPr>
    <w:rPr>
      <w:rFonts w:cs="Arial"/>
      <w:sz w:val="18"/>
      <w:szCs w:val="16"/>
    </w:rPr>
  </w:style>
  <w:style w:type="paragraph" w:customStyle="1" w:styleId="Boxa">
    <w:name w:val="Box a"/>
    <w:aliases w:val="b list"/>
    <w:basedOn w:val="Sub-listi"/>
    <w:semiHidden/>
    <w:qFormat/>
    <w:rsid w:val="00863EBF"/>
    <w:pPr>
      <w:pBdr>
        <w:top w:val="single" w:sz="6" w:space="15" w:color="0092CF"/>
        <w:left w:val="single" w:sz="6" w:space="15" w:color="0092CF"/>
        <w:bottom w:val="single" w:sz="6" w:space="15" w:color="0092CF"/>
        <w:right w:val="single" w:sz="6" w:space="15" w:color="0092CF"/>
      </w:pBdr>
      <w:tabs>
        <w:tab w:val="clear" w:pos="794"/>
        <w:tab w:val="left" w:pos="426"/>
      </w:tabs>
      <w:spacing w:before="120" w:after="0"/>
      <w:ind w:left="1440" w:right="284" w:hanging="360"/>
    </w:pPr>
    <w:rPr>
      <w:color w:val="0092CF"/>
      <w:sz w:val="20"/>
      <w:szCs w:val="20"/>
    </w:rPr>
  </w:style>
  <w:style w:type="paragraph" w:customStyle="1" w:styleId="Sub-list">
    <w:name w:val="Sub-list"/>
    <w:basedOn w:val="Normal"/>
    <w:qFormat/>
    <w:rsid w:val="00863EBF"/>
    <w:pPr>
      <w:tabs>
        <w:tab w:val="num" w:pos="397"/>
        <w:tab w:val="left" w:pos="794"/>
      </w:tabs>
      <w:spacing w:before="0"/>
      <w:ind w:left="397"/>
      <w:jc w:val="left"/>
    </w:pPr>
  </w:style>
  <w:style w:type="paragraph" w:customStyle="1" w:styleId="TableText0">
    <w:name w:val="TableText"/>
    <w:basedOn w:val="Normal"/>
    <w:qFormat/>
    <w:rsid w:val="00863EBF"/>
    <w:pPr>
      <w:spacing w:before="60" w:after="60" w:line="240" w:lineRule="atLeast"/>
      <w:jc w:val="left"/>
    </w:pPr>
    <w:rPr>
      <w:sz w:val="18"/>
    </w:rPr>
  </w:style>
  <w:style w:type="character" w:customStyle="1" w:styleId="normaltextrun">
    <w:name w:val="normaltextrun"/>
    <w:basedOn w:val="DefaultParagraphFont"/>
    <w:rsid w:val="00863EBF"/>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0798895">
      <w:bodyDiv w:val="1"/>
      <w:marLeft w:val="0"/>
      <w:marRight w:val="0"/>
      <w:marTop w:val="0"/>
      <w:marBottom w:val="0"/>
      <w:divBdr>
        <w:top w:val="none" w:sz="0" w:space="0" w:color="auto"/>
        <w:left w:val="none" w:sz="0" w:space="0" w:color="auto"/>
        <w:bottom w:val="none" w:sz="0" w:space="0" w:color="auto"/>
        <w:right w:val="none" w:sz="0" w:space="0" w:color="auto"/>
      </w:divBdr>
    </w:div>
    <w:div w:id="1262452402">
      <w:marLeft w:val="0"/>
      <w:marRight w:val="0"/>
      <w:marTop w:val="0"/>
      <w:marBottom w:val="0"/>
      <w:divBdr>
        <w:top w:val="none" w:sz="0" w:space="0" w:color="auto"/>
        <w:left w:val="none" w:sz="0" w:space="0" w:color="auto"/>
        <w:bottom w:val="none" w:sz="0" w:space="0" w:color="auto"/>
        <w:right w:val="none" w:sz="0" w:space="0" w:color="auto"/>
      </w:divBdr>
    </w:div>
    <w:div w:id="154208690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image" Target="media/image5.png"/><Relationship Id="rId3" Type="http://schemas.openxmlformats.org/officeDocument/2006/relationships/customXml" Target="../customXml/item3.xml"/><Relationship Id="rId21" Type="http://schemas.openxmlformats.org/officeDocument/2006/relationships/footer" Target="footer4.xml"/><Relationship Id="rId34"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jpg"/><Relationship Id="rId17" Type="http://schemas.openxmlformats.org/officeDocument/2006/relationships/header" Target="header3.xml"/><Relationship Id="rId25" Type="http://schemas.openxmlformats.org/officeDocument/2006/relationships/image" Target="media/image4.png"/><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eader" Target="header5.xml"/><Relationship Id="rId29" Type="http://schemas.openxmlformats.org/officeDocument/2006/relationships/chart" Target="charts/chart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3.png"/><Relationship Id="rId32" Type="http://schemas.openxmlformats.org/officeDocument/2006/relationships/footer" Target="footer7.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image" Target="media/image2.png"/><Relationship Id="rId28" Type="http://schemas.openxmlformats.org/officeDocument/2006/relationships/chart" Target="charts/chart1.xml"/><Relationship Id="rId10" Type="http://schemas.openxmlformats.org/officeDocument/2006/relationships/footnotes" Target="footnotes.xml"/><Relationship Id="rId19" Type="http://schemas.openxmlformats.org/officeDocument/2006/relationships/header" Target="header4.xml"/><Relationship Id="rId31" Type="http://schemas.openxmlformats.org/officeDocument/2006/relationships/footer" Target="footer6.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footer" Target="footer5.xml"/><Relationship Id="rId27" Type="http://schemas.openxmlformats.org/officeDocument/2006/relationships/image" Target="media/image6.png"/><Relationship Id="rId30" Type="http://schemas.openxmlformats.org/officeDocument/2006/relationships/chart" Target="charts/chart3.xml"/><Relationship Id="rId8" Type="http://schemas.openxmlformats.org/officeDocument/2006/relationships/settings" Target="settings.xml"/></Relationships>
</file>

<file path=word/_rels/footnotes.xml.rels><?xml version="1.0" encoding="UTF-8" standalone="yes"?>
<Relationships xmlns="http://schemas.openxmlformats.org/package/2006/relationships"><Relationship Id="rId1" Type="http://schemas.openxmlformats.org/officeDocument/2006/relationships/hyperlink" Target="https://www.simpsongrierson.com/insights-news/legal-updates/fast-track-enters-overdrive-a-quick-guide-to-the-fast-track-approvals-amendment-bill"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Data\MfE\Templates\MCERT%20Publication%20Template%201-7-26.dotx"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https://ministryforenvironment-my.sharepoint.com/personal/maggie_vickers_mfe_govt_nz/Documents/Microsoft%20Teams%20Chat%20Files/Number%20of%20applications%20by%20month.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3.xml"/><Relationship Id="rId1" Type="http://schemas.microsoft.com/office/2011/relationships/chartStyle" Target="style3.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Sheet1!$B$2</c:f>
              <c:strCache>
                <c:ptCount val="1"/>
                <c:pt idx="0">
                  <c:v>Referral</c:v>
                </c:pt>
              </c:strCache>
            </c:strRef>
          </c:tx>
          <c:spPr>
            <a:ln w="28575" cap="rnd">
              <a:solidFill>
                <a:schemeClr val="accent1"/>
              </a:solidFill>
              <a:round/>
            </a:ln>
            <a:effectLst/>
          </c:spPr>
          <c:marker>
            <c:symbol val="none"/>
          </c:marker>
          <c:cat>
            <c:numRef>
              <c:f>Sheet1!$A$3:$A$33</c:f>
              <c:numCache>
                <c:formatCode>mmm\-yy</c:formatCode>
                <c:ptCount val="23"/>
                <c:pt idx="0">
                  <c:v>45689</c:v>
                </c:pt>
                <c:pt idx="1">
                  <c:v>45717</c:v>
                </c:pt>
                <c:pt idx="2">
                  <c:v>45748</c:v>
                </c:pt>
                <c:pt idx="3">
                  <c:v>45778</c:v>
                </c:pt>
                <c:pt idx="4">
                  <c:v>45809</c:v>
                </c:pt>
                <c:pt idx="5">
                  <c:v>45839</c:v>
                </c:pt>
                <c:pt idx="6">
                  <c:v>45870</c:v>
                </c:pt>
                <c:pt idx="7">
                  <c:v>45901</c:v>
                </c:pt>
                <c:pt idx="8">
                  <c:v>45931</c:v>
                </c:pt>
                <c:pt idx="9">
                  <c:v>45962</c:v>
                </c:pt>
                <c:pt idx="10">
                  <c:v>45992</c:v>
                </c:pt>
                <c:pt idx="11">
                  <c:v>46023</c:v>
                </c:pt>
                <c:pt idx="12">
                  <c:v>46054</c:v>
                </c:pt>
                <c:pt idx="13">
                  <c:v>46082</c:v>
                </c:pt>
                <c:pt idx="14">
                  <c:v>46113</c:v>
                </c:pt>
                <c:pt idx="15">
                  <c:v>46143</c:v>
                </c:pt>
                <c:pt idx="16">
                  <c:v>46174</c:v>
                </c:pt>
                <c:pt idx="17">
                  <c:v>46204</c:v>
                </c:pt>
                <c:pt idx="18">
                  <c:v>46235</c:v>
                </c:pt>
                <c:pt idx="19">
                  <c:v>46266</c:v>
                </c:pt>
                <c:pt idx="20">
                  <c:v>46296</c:v>
                </c:pt>
                <c:pt idx="21">
                  <c:v>46327</c:v>
                </c:pt>
                <c:pt idx="22">
                  <c:v>46357</c:v>
                </c:pt>
              </c:numCache>
            </c:numRef>
          </c:cat>
          <c:val>
            <c:numRef>
              <c:f>Sheet1!$B$3:$B$33</c:f>
              <c:numCache>
                <c:formatCode>General</c:formatCode>
                <c:ptCount val="23"/>
                <c:pt idx="0">
                  <c:v>6</c:v>
                </c:pt>
                <c:pt idx="1">
                  <c:v>6</c:v>
                </c:pt>
                <c:pt idx="2">
                  <c:v>4</c:v>
                </c:pt>
                <c:pt idx="3">
                  <c:v>6</c:v>
                </c:pt>
                <c:pt idx="4">
                  <c:v>3</c:v>
                </c:pt>
                <c:pt idx="5">
                  <c:v>6</c:v>
                </c:pt>
                <c:pt idx="6">
                  <c:v>4</c:v>
                </c:pt>
                <c:pt idx="7">
                  <c:v>4</c:v>
                </c:pt>
                <c:pt idx="8">
                  <c:v>2</c:v>
                </c:pt>
                <c:pt idx="9">
                  <c:v>10</c:v>
                </c:pt>
                <c:pt idx="10">
                  <c:v>10</c:v>
                </c:pt>
                <c:pt idx="11">
                  <c:v>2</c:v>
                </c:pt>
                <c:pt idx="12">
                  <c:v>3</c:v>
                </c:pt>
                <c:pt idx="13">
                  <c:v>4</c:v>
                </c:pt>
                <c:pt idx="14">
                  <c:v>6</c:v>
                </c:pt>
                <c:pt idx="15">
                  <c:v>16</c:v>
                </c:pt>
              </c:numCache>
            </c:numRef>
          </c:val>
          <c:smooth val="0"/>
          <c:extLst>
            <c:ext xmlns:c16="http://schemas.microsoft.com/office/drawing/2014/chart" uri="{C3380CC4-5D6E-409C-BE32-E72D297353CC}">
              <c16:uniqueId val="{00000000-E0F7-4EFE-BA08-6CD60B52BEC9}"/>
            </c:ext>
          </c:extLst>
        </c:ser>
        <c:ser>
          <c:idx val="1"/>
          <c:order val="1"/>
          <c:tx>
            <c:strRef>
              <c:f>Sheet1!$C$2</c:f>
              <c:strCache>
                <c:ptCount val="1"/>
                <c:pt idx="0">
                  <c:v>Substantive</c:v>
                </c:pt>
              </c:strCache>
            </c:strRef>
          </c:tx>
          <c:spPr>
            <a:ln w="28575" cap="rnd">
              <a:solidFill>
                <a:schemeClr val="accent2"/>
              </a:solidFill>
              <a:round/>
            </a:ln>
            <a:effectLst/>
          </c:spPr>
          <c:marker>
            <c:symbol val="none"/>
          </c:marker>
          <c:cat>
            <c:numRef>
              <c:f>Sheet1!$A$3:$A$33</c:f>
              <c:numCache>
                <c:formatCode>mmm\-yy</c:formatCode>
                <c:ptCount val="23"/>
                <c:pt idx="0">
                  <c:v>45689</c:v>
                </c:pt>
                <c:pt idx="1">
                  <c:v>45717</c:v>
                </c:pt>
                <c:pt idx="2">
                  <c:v>45748</c:v>
                </c:pt>
                <c:pt idx="3">
                  <c:v>45778</c:v>
                </c:pt>
                <c:pt idx="4">
                  <c:v>45809</c:v>
                </c:pt>
                <c:pt idx="5">
                  <c:v>45839</c:v>
                </c:pt>
                <c:pt idx="6">
                  <c:v>45870</c:v>
                </c:pt>
                <c:pt idx="7">
                  <c:v>45901</c:v>
                </c:pt>
                <c:pt idx="8">
                  <c:v>45931</c:v>
                </c:pt>
                <c:pt idx="9">
                  <c:v>45962</c:v>
                </c:pt>
                <c:pt idx="10">
                  <c:v>45992</c:v>
                </c:pt>
                <c:pt idx="11">
                  <c:v>46023</c:v>
                </c:pt>
                <c:pt idx="12">
                  <c:v>46054</c:v>
                </c:pt>
                <c:pt idx="13">
                  <c:v>46082</c:v>
                </c:pt>
                <c:pt idx="14">
                  <c:v>46113</c:v>
                </c:pt>
                <c:pt idx="15">
                  <c:v>46143</c:v>
                </c:pt>
                <c:pt idx="16">
                  <c:v>46174</c:v>
                </c:pt>
                <c:pt idx="17">
                  <c:v>46204</c:v>
                </c:pt>
                <c:pt idx="18">
                  <c:v>46235</c:v>
                </c:pt>
                <c:pt idx="19">
                  <c:v>46266</c:v>
                </c:pt>
                <c:pt idx="20">
                  <c:v>46296</c:v>
                </c:pt>
                <c:pt idx="21">
                  <c:v>46327</c:v>
                </c:pt>
                <c:pt idx="22">
                  <c:v>46357</c:v>
                </c:pt>
              </c:numCache>
            </c:numRef>
          </c:cat>
          <c:val>
            <c:numRef>
              <c:f>Sheet1!$C$3:$C$33</c:f>
              <c:numCache>
                <c:formatCode>General</c:formatCode>
                <c:ptCount val="23"/>
                <c:pt idx="0">
                  <c:v>4</c:v>
                </c:pt>
                <c:pt idx="1">
                  <c:v>4</c:v>
                </c:pt>
                <c:pt idx="2">
                  <c:v>11</c:v>
                </c:pt>
                <c:pt idx="3">
                  <c:v>3</c:v>
                </c:pt>
                <c:pt idx="4">
                  <c:v>1</c:v>
                </c:pt>
                <c:pt idx="5">
                  <c:v>5</c:v>
                </c:pt>
                <c:pt idx="6">
                  <c:v>4</c:v>
                </c:pt>
                <c:pt idx="7">
                  <c:v>4</c:v>
                </c:pt>
                <c:pt idx="8">
                  <c:v>3</c:v>
                </c:pt>
                <c:pt idx="9">
                  <c:v>7</c:v>
                </c:pt>
                <c:pt idx="10">
                  <c:v>3</c:v>
                </c:pt>
                <c:pt idx="11">
                  <c:v>4</c:v>
                </c:pt>
                <c:pt idx="12">
                  <c:v>2</c:v>
                </c:pt>
                <c:pt idx="13">
                  <c:v>4</c:v>
                </c:pt>
                <c:pt idx="14">
                  <c:v>5</c:v>
                </c:pt>
                <c:pt idx="15">
                  <c:v>4</c:v>
                </c:pt>
              </c:numCache>
            </c:numRef>
          </c:val>
          <c:smooth val="0"/>
          <c:extLst>
            <c:ext xmlns:c16="http://schemas.microsoft.com/office/drawing/2014/chart" uri="{C3380CC4-5D6E-409C-BE32-E72D297353CC}">
              <c16:uniqueId val="{00000001-E0F7-4EFE-BA08-6CD60B52BEC9}"/>
            </c:ext>
          </c:extLst>
        </c:ser>
        <c:dLbls>
          <c:showLegendKey val="0"/>
          <c:showVal val="0"/>
          <c:showCatName val="0"/>
          <c:showSerName val="0"/>
          <c:showPercent val="0"/>
          <c:showBubbleSize val="0"/>
        </c:dLbls>
        <c:smooth val="0"/>
        <c:axId val="724131584"/>
        <c:axId val="724140704"/>
      </c:lineChart>
      <c:dateAx>
        <c:axId val="724131584"/>
        <c:scaling>
          <c:orientation val="minMax"/>
        </c:scaling>
        <c:delete val="0"/>
        <c:axPos val="b"/>
        <c:numFmt formatCode="mmm\-yy"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24140704"/>
        <c:crosses val="autoZero"/>
        <c:auto val="1"/>
        <c:lblOffset val="100"/>
        <c:baseTimeUnit val="months"/>
      </c:dateAx>
      <c:valAx>
        <c:axId val="7241407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2413158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tx2"/>
            </a:solidFill>
            <a:ln>
              <a:noFill/>
            </a:ln>
            <a:effectLst/>
          </c:spPr>
          <c:invertIfNegative val="0"/>
          <c:cat>
            <c:strRef>
              <c:f>Sheet2!$H$3:$H$9</c:f>
              <c:strCache>
                <c:ptCount val="7"/>
                <c:pt idx="0">
                  <c:v>100-109</c:v>
                </c:pt>
                <c:pt idx="1">
                  <c:v>110-119</c:v>
                </c:pt>
                <c:pt idx="2">
                  <c:v>120-129</c:v>
                </c:pt>
                <c:pt idx="3">
                  <c:v>130-139</c:v>
                </c:pt>
                <c:pt idx="4">
                  <c:v>140-149</c:v>
                </c:pt>
                <c:pt idx="5">
                  <c:v>150-159</c:v>
                </c:pt>
                <c:pt idx="6">
                  <c:v>160-169</c:v>
                </c:pt>
              </c:strCache>
            </c:strRef>
          </c:cat>
          <c:val>
            <c:numRef>
              <c:f>Sheet2!$I$3:$I$9</c:f>
              <c:numCache>
                <c:formatCode>General</c:formatCode>
                <c:ptCount val="7"/>
                <c:pt idx="0">
                  <c:v>0</c:v>
                </c:pt>
                <c:pt idx="1">
                  <c:v>3</c:v>
                </c:pt>
                <c:pt idx="2">
                  <c:v>4</c:v>
                </c:pt>
                <c:pt idx="3">
                  <c:v>5</c:v>
                </c:pt>
                <c:pt idx="4">
                  <c:v>4</c:v>
                </c:pt>
                <c:pt idx="5">
                  <c:v>0</c:v>
                </c:pt>
                <c:pt idx="6">
                  <c:v>2</c:v>
                </c:pt>
              </c:numCache>
            </c:numRef>
          </c:val>
          <c:extLst>
            <c:ext xmlns:c16="http://schemas.microsoft.com/office/drawing/2014/chart" uri="{C3380CC4-5D6E-409C-BE32-E72D297353CC}">
              <c16:uniqueId val="{00000000-1CDA-4194-AD36-0065FFB2616A}"/>
            </c:ext>
          </c:extLst>
        </c:ser>
        <c:dLbls>
          <c:showLegendKey val="0"/>
          <c:showVal val="0"/>
          <c:showCatName val="0"/>
          <c:showSerName val="0"/>
          <c:showPercent val="0"/>
          <c:showBubbleSize val="0"/>
        </c:dLbls>
        <c:gapWidth val="219"/>
        <c:overlap val="-27"/>
        <c:axId val="55531120"/>
        <c:axId val="55532080"/>
      </c:barChart>
      <c:catAx>
        <c:axId val="5553112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a:t>Working days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5532080"/>
        <c:crosses val="autoZero"/>
        <c:auto val="1"/>
        <c:lblAlgn val="ctr"/>
        <c:lblOffset val="100"/>
        <c:noMultiLvlLbl val="0"/>
      </c:catAx>
      <c:valAx>
        <c:axId val="5553208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NZ"/>
                  <a:t>Number of applications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553112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tx2"/>
            </a:solidFill>
            <a:ln>
              <a:noFill/>
            </a:ln>
            <a:effectLst/>
          </c:spPr>
          <c:invertIfNegative val="0"/>
          <c:cat>
            <c:strRef>
              <c:f>Sheet2!$H$32:$H$40</c:f>
              <c:strCache>
                <c:ptCount val="9"/>
                <c:pt idx="0">
                  <c:v>40-49</c:v>
                </c:pt>
                <c:pt idx="1">
                  <c:v>50-59</c:v>
                </c:pt>
                <c:pt idx="2">
                  <c:v>60-69</c:v>
                </c:pt>
                <c:pt idx="3">
                  <c:v>70-79</c:v>
                </c:pt>
                <c:pt idx="4">
                  <c:v>80-89</c:v>
                </c:pt>
                <c:pt idx="5">
                  <c:v>90-99</c:v>
                </c:pt>
                <c:pt idx="6">
                  <c:v>100-109</c:v>
                </c:pt>
                <c:pt idx="7">
                  <c:v>110-119</c:v>
                </c:pt>
                <c:pt idx="8">
                  <c:v>&gt;120</c:v>
                </c:pt>
              </c:strCache>
            </c:strRef>
          </c:cat>
          <c:val>
            <c:numRef>
              <c:f>Sheet2!$I$32:$I$40</c:f>
              <c:numCache>
                <c:formatCode>General</c:formatCode>
                <c:ptCount val="9"/>
                <c:pt idx="0">
                  <c:v>2</c:v>
                </c:pt>
                <c:pt idx="1">
                  <c:v>9</c:v>
                </c:pt>
                <c:pt idx="2">
                  <c:v>10</c:v>
                </c:pt>
                <c:pt idx="3">
                  <c:v>10</c:v>
                </c:pt>
                <c:pt idx="4">
                  <c:v>4</c:v>
                </c:pt>
                <c:pt idx="5">
                  <c:v>5</c:v>
                </c:pt>
                <c:pt idx="7">
                  <c:v>1</c:v>
                </c:pt>
                <c:pt idx="8">
                  <c:v>3</c:v>
                </c:pt>
              </c:numCache>
            </c:numRef>
          </c:val>
          <c:extLst>
            <c:ext xmlns:c16="http://schemas.microsoft.com/office/drawing/2014/chart" uri="{C3380CC4-5D6E-409C-BE32-E72D297353CC}">
              <c16:uniqueId val="{00000000-9CE4-4884-9FD6-48E1DEC9A5E3}"/>
            </c:ext>
          </c:extLst>
        </c:ser>
        <c:dLbls>
          <c:showLegendKey val="0"/>
          <c:showVal val="0"/>
          <c:showCatName val="0"/>
          <c:showSerName val="0"/>
          <c:showPercent val="0"/>
          <c:showBubbleSize val="0"/>
        </c:dLbls>
        <c:gapWidth val="219"/>
        <c:overlap val="-27"/>
        <c:axId val="136511120"/>
        <c:axId val="136512560"/>
      </c:barChart>
      <c:catAx>
        <c:axId val="13651112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6512560"/>
        <c:crosses val="autoZero"/>
        <c:auto val="1"/>
        <c:lblAlgn val="ctr"/>
        <c:lblOffset val="100"/>
        <c:noMultiLvlLbl val="0"/>
      </c:catAx>
      <c:valAx>
        <c:axId val="13651256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651112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MFE">
  <a:themeElements>
    <a:clrScheme name="MCERT">
      <a:dk1>
        <a:sysClr val="windowText" lastClr="000000"/>
      </a:dk1>
      <a:lt1>
        <a:sysClr val="window" lastClr="FFFFFF"/>
      </a:lt1>
      <a:dk2>
        <a:srgbClr val="005B73"/>
      </a:dk2>
      <a:lt2>
        <a:srgbClr val="3D612D"/>
      </a:lt2>
      <a:accent1>
        <a:srgbClr val="0D2C6C"/>
      </a:accent1>
      <a:accent2>
        <a:srgbClr val="652F8F"/>
      </a:accent2>
      <a:accent3>
        <a:srgbClr val="006AC6"/>
      </a:accent3>
      <a:accent4>
        <a:srgbClr val="006AC6"/>
      </a:accent4>
      <a:accent5>
        <a:srgbClr val="D8DFD5"/>
      </a:accent5>
      <a:accent6>
        <a:srgbClr val="8CC8D3"/>
      </a:accent6>
      <a:hlink>
        <a:srgbClr val="006AC6"/>
      </a:hlink>
      <a:folHlink>
        <a:srgbClr val="652F8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ct:contentTypeSchema xmlns:ct="http://schemas.microsoft.com/office/2006/metadata/contentType" xmlns:ma="http://schemas.microsoft.com/office/2006/metadata/properties/metaAttributes" ct:_="" ma:_="" ma:contentTypeName="Document" ma:contentTypeID="0x010100EA5FB0BEBF7DE54D9F252D8A06C053F7" ma:contentTypeVersion="46" ma:contentTypeDescription="Create a new document." ma:contentTypeScope="" ma:versionID="2435a442e96156ddc644d0be26c76204">
  <xsd:schema xmlns:xsd="http://www.w3.org/2001/XMLSchema" xmlns:xs="http://www.w3.org/2001/XMLSchema" xmlns:p="http://schemas.microsoft.com/office/2006/metadata/properties" xmlns:ns1="http://schemas.microsoft.com/sharepoint/v3" xmlns:ns2="58a6f171-52cb-4404-b47d-af1c8daf8fd1" xmlns:ns3="4a94300e-a927-4b92-9d3a-682523035cb6" xmlns:ns4="http://schemas.microsoft.com/sharepoint/v4" xmlns:ns5="0a5b0190-e301-4766-933d-448c7c363fce" targetNamespace="http://schemas.microsoft.com/office/2006/metadata/properties" ma:root="true" ma:fieldsID="8df35c86322933517d2809a8e9b40fd6" ns1:_="" ns2:_="" ns3:_="" ns4:_="" ns5:_="">
    <xsd:import namespace="http://schemas.microsoft.com/sharepoint/v3"/>
    <xsd:import namespace="58a6f171-52cb-4404-b47d-af1c8daf8fd1"/>
    <xsd:import namespace="4a94300e-a927-4b92-9d3a-682523035cb6"/>
    <xsd:import namespace="http://schemas.microsoft.com/sharepoint/v4"/>
    <xsd:import namespace="0a5b0190-e301-4766-933d-448c7c363fce"/>
    <xsd:element name="properties">
      <xsd:complexType>
        <xsd:sequence>
          <xsd:element name="documentManagement">
            <xsd:complexType>
              <xsd:all>
                <xsd:element ref="ns2:_dlc_DocId" minOccurs="0"/>
                <xsd:element ref="ns2:_dlc_DocIdUrl" minOccurs="0"/>
                <xsd:element ref="ns2:_dlc_DocIdPersistId" minOccurs="0"/>
                <xsd:element ref="ns3:Document_x0020_Type" minOccurs="0"/>
                <xsd:element ref="ns3:Sender" minOccurs="0"/>
                <xsd:element ref="ns3:Receiver" minOccurs="0"/>
                <xsd:element ref="ns3:Sender_x0020_Date" minOccurs="0"/>
                <xsd:element ref="ns3:Receiver_x0020_Date" minOccurs="0"/>
                <xsd:element ref="ns3:Carbon_x0020_Copy" minOccurs="0"/>
                <xsd:element ref="ns3:Email_x0020_Table" minOccurs="0"/>
                <xsd:element ref="ns3:MediaServiceMetadata" minOccurs="0"/>
                <xsd:element ref="ns3:MediaServiceFastMetadata" minOccurs="0"/>
                <xsd:element ref="ns3:MediaServiceAutoKeyPoints" minOccurs="0"/>
                <xsd:element ref="ns3:MediaServiceKeyPoints" minOccurs="0"/>
                <xsd:element ref="ns3:Library" minOccurs="0"/>
                <xsd:element ref="ns3:Legacy_x0020_DocID" minOccurs="0"/>
                <xsd:element ref="ns3:Legacy_x0020_Version" minOccurs="0"/>
                <xsd:element ref="ns3:Class" minOccurs="0"/>
                <xsd:element ref="ns3:Author0" minOccurs="0"/>
                <xsd:element ref="ns3:Status" minOccurs="0"/>
                <xsd:element ref="ns3:Year" minOccurs="0"/>
                <xsd:element ref="ns3:Other_x0020_Details" minOccurs="0"/>
                <xsd:element ref="ns3:MTS_x0020_Type" minOccurs="0"/>
                <xsd:element ref="ns3:MTS_x0020_ID" minOccurs="0"/>
                <xsd:element ref="ns3:Other_x0020_Details_2" minOccurs="0"/>
                <xsd:element ref="ns3:MediaServiceDateTaken" minOccurs="0"/>
                <xsd:element ref="ns3:MediaServiceAutoTags" minOccurs="0"/>
                <xsd:element ref="ns3:MediaServiceLocation" minOccurs="0"/>
                <xsd:element ref="ns3:MediaServiceGenerationTime" minOccurs="0"/>
                <xsd:element ref="ns3:MediaServiceEventHashCode" minOccurs="0"/>
                <xsd:element ref="ns3:MediaServiceOCR" minOccurs="0"/>
                <xsd:element ref="ns3:Other_x0020_Details_3" minOccurs="0"/>
                <xsd:element ref="ns3:To" minOccurs="0"/>
                <xsd:element ref="ns3:From" minOccurs="0"/>
                <xsd:element ref="ns3:Sent_x002f_Received" minOccurs="0"/>
                <xsd:element ref="ns1:_ip_UnifiedCompliancePolicyProperties" minOccurs="0"/>
                <xsd:element ref="ns1:_ip_UnifiedCompliancePolicyUIAction" minOccurs="0"/>
                <xsd:element ref="ns3:MediaLengthInSeconds" minOccurs="0"/>
                <xsd:element ref="ns4:IconOverlay" minOccurs="0"/>
                <xsd:element ref="ns5:SharedWithUsers" minOccurs="0"/>
                <xsd:element ref="ns5:SharedWithDetails" minOccurs="0"/>
                <xsd:element ref="ns3:lcf76f155ced4ddcb4097134ff3c332f" minOccurs="0"/>
                <xsd:element ref="ns2:TaxCatchAll" minOccurs="0"/>
                <xsd:element ref="ns3:MediaServiceObjectDetectorVersions" minOccurs="0"/>
                <xsd:element ref="ns3:MediaServiceSearchPropertie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44" nillable="true" ma:displayName="Unified Compliance Policy Properties" ma:hidden="true" ma:internalName="_ip_UnifiedCompliancePolicyProperties">
      <xsd:simpleType>
        <xsd:restriction base="dms:Note"/>
      </xsd:simpleType>
    </xsd:element>
    <xsd:element name="_ip_UnifiedCompliancePolicyUIAction" ma:index="45"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8a6f171-52cb-4404-b47d-af1c8daf8fd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52" nillable="true" ma:displayName="Taxonomy Catch All Column" ma:hidden="true" ma:list="{0667bd51-75f8-4035-9f2e-4aaf1cd86fb2}" ma:internalName="TaxCatchAll" ma:showField="CatchAllData" ma:web="0a5b0190-e301-4766-933d-448c7c363fc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a94300e-a927-4b92-9d3a-682523035cb6" elementFormDefault="qualified">
    <xsd:import namespace="http://schemas.microsoft.com/office/2006/documentManagement/types"/>
    <xsd:import namespace="http://schemas.microsoft.com/office/infopath/2007/PartnerControls"/>
    <xsd:element name="Document_x0020_Type" ma:index="11" nillable="true" ma:displayName="Document Type" ma:default="" ma:description="" ma:internalName="Document_x0020_Type">
      <xsd:simpleType>
        <xsd:restriction base="dms:Note">
          <xsd:maxLength value="255"/>
        </xsd:restriction>
      </xsd:simpleType>
    </xsd:element>
    <xsd:element name="Sender" ma:index="12" nillable="true" ma:displayName="Sender" ma:description="" ma:internalName="Sender">
      <xsd:simpleType>
        <xsd:restriction base="dms:Text">
          <xsd:maxLength value="255"/>
        </xsd:restriction>
      </xsd:simpleType>
    </xsd:element>
    <xsd:element name="Receiver" ma:index="13" nillable="true" ma:displayName="Receiver" ma:description="" ma:internalName="Receiver">
      <xsd:simpleType>
        <xsd:restriction base="dms:Text">
          <xsd:maxLength value="255"/>
        </xsd:restriction>
      </xsd:simpleType>
    </xsd:element>
    <xsd:element name="Sender_x0020_Date" ma:index="14" nillable="true" ma:displayName="Sender Date" ma:default="" ma:description="" ma:format="DateTime" ma:internalName="Sender_x0020_Date">
      <xsd:simpleType>
        <xsd:restriction base="dms:DateTime"/>
      </xsd:simpleType>
    </xsd:element>
    <xsd:element name="Receiver_x0020_Date" ma:index="15" nillable="true" ma:displayName="Receiver Date" ma:default="" ma:description="" ma:format="DateTime" ma:internalName="Receiver_x0020_Date">
      <xsd:simpleType>
        <xsd:restriction base="dms:DateTime"/>
      </xsd:simpleType>
    </xsd:element>
    <xsd:element name="Carbon_x0020_Copy" ma:index="16" nillable="true" ma:displayName="Carbon Copy" ma:description="" ma:internalName="Carbon_x0020_Copy">
      <xsd:simpleType>
        <xsd:restriction base="dms:Text">
          <xsd:maxLength value="255"/>
        </xsd:restriction>
      </xsd:simpleType>
    </xsd:element>
    <xsd:element name="Email_x0020_Table" ma:index="18" nillable="true" ma:displayName="Email Table" ma:description="" ma:internalName="Email_x0020_Table">
      <xsd:simpleType>
        <xsd:restriction base="dms:Note">
          <xsd:maxLength value="255"/>
        </xsd:restriction>
      </xsd:simpleType>
    </xsd:element>
    <xsd:element name="MediaServiceMetadata" ma:index="19" nillable="true" ma:displayName="MediaServiceMetadata" ma:hidden="true" ma:internalName="MediaServiceMetadata" ma:readOnly="true">
      <xsd:simpleType>
        <xsd:restriction base="dms:Note"/>
      </xsd:simpleType>
    </xsd:element>
    <xsd:element name="MediaServiceFastMetadata" ma:index="20" nillable="true" ma:displayName="MediaServiceFastMetadata" ma:hidden="true" ma:internalName="MediaServiceFastMetadata" ma:readOnly="true">
      <xsd:simpleType>
        <xsd:restriction base="dms:Note"/>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element name="Library" ma:index="23" nillable="true" ma:displayName="Library" ma:default="" ma:description="" ma:internalName="Library">
      <xsd:simpleType>
        <xsd:restriction base="dms:Text">
          <xsd:maxLength value="255"/>
        </xsd:restriction>
      </xsd:simpleType>
    </xsd:element>
    <xsd:element name="Legacy_x0020_DocID" ma:index="24" nillable="true" ma:displayName="Legacy DocID" ma:decimals="-1" ma:default="" ma:description="" ma:internalName="Legacy_x0020_DocID">
      <xsd:simpleType>
        <xsd:restriction base="dms:Number"/>
      </xsd:simpleType>
    </xsd:element>
    <xsd:element name="Legacy_x0020_Version" ma:index="25" nillable="true" ma:displayName="Legacy Version" ma:default="" ma:description="" ma:internalName="Legacy_x0020_Version">
      <xsd:simpleType>
        <xsd:restriction base="dms:Text">
          <xsd:maxLength value="255"/>
        </xsd:restriction>
      </xsd:simpleType>
    </xsd:element>
    <xsd:element name="Class" ma:index="26" nillable="true" ma:displayName="Class" ma:default="" ma:description="" ma:internalName="Class">
      <xsd:simpleType>
        <xsd:restriction base="dms:Text">
          <xsd:maxLength value="255"/>
        </xsd:restriction>
      </xsd:simpleType>
    </xsd:element>
    <xsd:element name="Author0" ma:index="27" nillable="true" ma:displayName="Author" ma:default="" ma:description="" ma:internalName="Author0">
      <xsd:simpleType>
        <xsd:restriction base="dms:Text">
          <xsd:maxLength value="255"/>
        </xsd:restriction>
      </xsd:simpleType>
    </xsd:element>
    <xsd:element name="Status" ma:index="28" nillable="true" ma:displayName="Status" ma:default="" ma:description="" ma:internalName="Status">
      <xsd:simpleType>
        <xsd:restriction base="dms:Text">
          <xsd:maxLength value="255"/>
        </xsd:restriction>
      </xsd:simpleType>
    </xsd:element>
    <xsd:element name="Year" ma:index="29" nillable="true" ma:displayName="Year" ma:default="" ma:description="" ma:internalName="Year">
      <xsd:simpleType>
        <xsd:restriction base="dms:Text">
          <xsd:maxLength value="255"/>
        </xsd:restriction>
      </xsd:simpleType>
    </xsd:element>
    <xsd:element name="Other_x0020_Details" ma:index="30" nillable="true" ma:displayName="Other Details" ma:default="" ma:description="" ma:internalName="Other_x0020_Details">
      <xsd:simpleType>
        <xsd:restriction base="dms:Text">
          <xsd:maxLength value="255"/>
        </xsd:restriction>
      </xsd:simpleType>
    </xsd:element>
    <xsd:element name="MTS_x0020_Type" ma:index="31" nillable="true" ma:displayName="MTS Type" ma:default="" ma:description="" ma:internalName="MTS_x0020_Type">
      <xsd:simpleType>
        <xsd:restriction base="dms:Note">
          <xsd:maxLength value="255"/>
        </xsd:restriction>
      </xsd:simpleType>
    </xsd:element>
    <xsd:element name="MTS_x0020_ID" ma:index="32" nillable="true" ma:displayName="MTS ID" ma:default="" ma:description="" ma:internalName="MTS_x0020_ID">
      <xsd:simpleType>
        <xsd:restriction base="dms:Text">
          <xsd:maxLength value="255"/>
        </xsd:restriction>
      </xsd:simpleType>
    </xsd:element>
    <xsd:element name="Other_x0020_Details_2" ma:index="33" nillable="true" ma:displayName="Other Details_2" ma:description="" ma:internalName="Other_x0020_Details_2">
      <xsd:simpleType>
        <xsd:restriction base="dms:Text">
          <xsd:maxLength value="255"/>
        </xsd:restriction>
      </xsd:simpleType>
    </xsd:element>
    <xsd:element name="MediaServiceDateTaken" ma:index="34" nillable="true" ma:displayName="MediaServiceDateTaken" ma:hidden="true" ma:internalName="MediaServiceDateTaken" ma:readOnly="true">
      <xsd:simpleType>
        <xsd:restriction base="dms:Text"/>
      </xsd:simpleType>
    </xsd:element>
    <xsd:element name="MediaServiceAutoTags" ma:index="35" nillable="true" ma:displayName="Tags" ma:internalName="MediaServiceAutoTags" ma:readOnly="true">
      <xsd:simpleType>
        <xsd:restriction base="dms:Text"/>
      </xsd:simpleType>
    </xsd:element>
    <xsd:element name="MediaServiceLocation" ma:index="36" nillable="true" ma:displayName="Location" ma:internalName="MediaServiceLocation" ma:readOnly="true">
      <xsd:simpleType>
        <xsd:restriction base="dms:Text"/>
      </xsd:simpleType>
    </xsd:element>
    <xsd:element name="MediaServiceGenerationTime" ma:index="37" nillable="true" ma:displayName="MediaServiceGenerationTime" ma:hidden="true" ma:internalName="MediaServiceGenerationTime" ma:readOnly="true">
      <xsd:simpleType>
        <xsd:restriction base="dms:Text"/>
      </xsd:simpleType>
    </xsd:element>
    <xsd:element name="MediaServiceEventHashCode" ma:index="38" nillable="true" ma:displayName="MediaServiceEventHashCode" ma:hidden="true" ma:internalName="MediaServiceEventHashCode" ma:readOnly="true">
      <xsd:simpleType>
        <xsd:restriction base="dms:Text"/>
      </xsd:simpleType>
    </xsd:element>
    <xsd:element name="MediaServiceOCR" ma:index="39" nillable="true" ma:displayName="Extracted Text" ma:internalName="MediaServiceOCR" ma:readOnly="true">
      <xsd:simpleType>
        <xsd:restriction base="dms:Note">
          <xsd:maxLength value="255"/>
        </xsd:restriction>
      </xsd:simpleType>
    </xsd:element>
    <xsd:element name="Other_x0020_Details_3" ma:index="40" nillable="true" ma:displayName="Other Details_3" ma:description="" ma:internalName="Other_x0020_Details_3">
      <xsd:simpleType>
        <xsd:restriction base="dms:Text">
          <xsd:maxLength value="255"/>
        </xsd:restriction>
      </xsd:simpleType>
    </xsd:element>
    <xsd:element name="To" ma:index="41" nillable="true" ma:displayName="To" ma:default="" ma:description="" ma:internalName="To">
      <xsd:simpleType>
        <xsd:restriction base="dms:Note">
          <xsd:maxLength value="255"/>
        </xsd:restriction>
      </xsd:simpleType>
    </xsd:element>
    <xsd:element name="From" ma:index="42" nillable="true" ma:displayName="From" ma:default="" ma:description="" ma:internalName="From">
      <xsd:simpleType>
        <xsd:restriction base="dms:Text">
          <xsd:maxLength value="255"/>
        </xsd:restriction>
      </xsd:simpleType>
    </xsd:element>
    <xsd:element name="Sent_x002f_Received" ma:index="43" nillable="true" ma:displayName="Sent/Received" ma:default="" ma:description="" ma:internalName="Sent_x002f_Received">
      <xsd:simpleType>
        <xsd:restriction base="dms:Text">
          <xsd:maxLength value="255"/>
        </xsd:restriction>
      </xsd:simpleType>
    </xsd:element>
    <xsd:element name="MediaLengthInSeconds" ma:index="46" nillable="true" ma:displayName="Length (seconds)" ma:internalName="MediaLengthInSeconds" ma:readOnly="true">
      <xsd:simpleType>
        <xsd:restriction base="dms:Unknown"/>
      </xsd:simpleType>
    </xsd:element>
    <xsd:element name="lcf76f155ced4ddcb4097134ff3c332f" ma:index="51" nillable="true" ma:taxonomy="true" ma:internalName="lcf76f155ced4ddcb4097134ff3c332f" ma:taxonomyFieldName="MediaServiceImageTags" ma:displayName="Image Tags" ma:readOnly="false" ma:fieldId="{5cf76f15-5ced-4ddc-b409-7134ff3c332f}" ma:taxonomyMulti="true" ma:sspId="cebe92e3-83b2-4842-a6bd-e7cffea926d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5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54" nillable="true" ma:displayName="MediaServiceSearchProperties" ma:hidden="true" ma:internalName="MediaServiceSearchProperties" ma:readOnly="true">
      <xsd:simpleType>
        <xsd:restriction base="dms:Note"/>
      </xsd:simpleType>
    </xsd:element>
    <xsd:element name="MediaServiceBillingMetadata" ma:index="5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7"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a5b0190-e301-4766-933d-448c7c363fce" elementFormDefault="qualified">
    <xsd:import namespace="http://schemas.microsoft.com/office/2006/documentManagement/types"/>
    <xsd:import namespace="http://schemas.microsoft.com/office/infopath/2007/PartnerControls"/>
    <xsd:element name="SharedWithUsers" ma:index="4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ma:index="17" ma:displayName="Subject"/>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Legacy_x0020_DocID xmlns="4a94300e-a927-4b92-9d3a-682523035cb6" xsi:nil="true"/>
    <Year xmlns="4a94300e-a927-4b92-9d3a-682523035cb6" xsi:nil="true"/>
    <_ip_UnifiedCompliancePolicyUIAction xmlns="http://schemas.microsoft.com/sharepoint/v3" xsi:nil="true"/>
    <Legacy_x0020_Version xmlns="4a94300e-a927-4b92-9d3a-682523035cb6" xsi:nil="true"/>
    <Sender_x0020_Date xmlns="4a94300e-a927-4b92-9d3a-682523035cb6" xsi:nil="true"/>
    <Library xmlns="4a94300e-a927-4b92-9d3a-682523035cb6" xsi:nil="true"/>
    <Class xmlns="4a94300e-a927-4b92-9d3a-682523035cb6" xsi:nil="true"/>
    <From xmlns="4a94300e-a927-4b92-9d3a-682523035cb6" xsi:nil="true"/>
    <Sender xmlns="4a94300e-a927-4b92-9d3a-682523035cb6" xsi:nil="true"/>
    <IconOverlay xmlns="http://schemas.microsoft.com/sharepoint/v4" xsi:nil="true"/>
    <Other_x0020_Details xmlns="4a94300e-a927-4b92-9d3a-682523035cb6" xsi:nil="true"/>
    <_ip_UnifiedCompliancePolicyProperties xmlns="http://schemas.microsoft.com/sharepoint/v3" xsi:nil="true"/>
    <Carbon_x0020_Copy xmlns="4a94300e-a927-4b92-9d3a-682523035cb6" xsi:nil="true"/>
    <Author0 xmlns="4a94300e-a927-4b92-9d3a-682523035cb6" xsi:nil="true"/>
    <Email_x0020_Table xmlns="4a94300e-a927-4b92-9d3a-682523035cb6" xsi:nil="true"/>
    <MTS_x0020_ID xmlns="4a94300e-a927-4b92-9d3a-682523035cb6" xsi:nil="true"/>
    <MTS_x0020_Type xmlns="4a94300e-a927-4b92-9d3a-682523035cb6" xsi:nil="true"/>
    <Receiver xmlns="4a94300e-a927-4b92-9d3a-682523035cb6" xsi:nil="true"/>
    <Other_x0020_Details_2 xmlns="4a94300e-a927-4b92-9d3a-682523035cb6" xsi:nil="true"/>
    <Sent_x002f_Received xmlns="4a94300e-a927-4b92-9d3a-682523035cb6" xsi:nil="true"/>
    <Other_x0020_Details_3 xmlns="4a94300e-a927-4b92-9d3a-682523035cb6" xsi:nil="true"/>
    <To xmlns="4a94300e-a927-4b92-9d3a-682523035cb6" xsi:nil="true"/>
    <Receiver_x0020_Date xmlns="4a94300e-a927-4b92-9d3a-682523035cb6" xsi:nil="true"/>
    <Status xmlns="4a94300e-a927-4b92-9d3a-682523035cb6" xsi:nil="true"/>
    <Document_x0020_Type xmlns="4a94300e-a927-4b92-9d3a-682523035cb6" xsi:nil="true"/>
    <_dlc_DocId xmlns="58a6f171-52cb-4404-b47d-af1c8daf8fd1">ECM-1122293896-131978</_dlc_DocId>
    <_dlc_DocIdUrl xmlns="58a6f171-52cb-4404-b47d-af1c8daf8fd1">
      <Url>https://ministryforenvironment.sharepoint.com/sites/ECM-ER-Comms/_layouts/15/DocIdRedir.aspx?ID=ECM-1122293896-131978</Url>
      <Description>ECM-1122293896-131978</Description>
    </_dlc_DocIdUrl>
    <lcf76f155ced4ddcb4097134ff3c332f xmlns="4a94300e-a927-4b92-9d3a-682523035cb6">
      <Terms xmlns="http://schemas.microsoft.com/office/infopath/2007/PartnerControls"/>
    </lcf76f155ced4ddcb4097134ff3c332f>
    <TaxCatchAll xmlns="58a6f171-52cb-4404-b47d-af1c8daf8fd1" xsi:nil="true"/>
  </documentManagement>
</p:properties>
</file>

<file path=customXml/itemProps1.xml><?xml version="1.0" encoding="utf-8"?>
<ds:datastoreItem xmlns:ds="http://schemas.openxmlformats.org/officeDocument/2006/customXml" ds:itemID="{E915373F-630C-45C1-9D1D-0033FB98D60B}">
  <ds:schemaRefs>
    <ds:schemaRef ds:uri="http://schemas.microsoft.com/sharepoint/events"/>
  </ds:schemaRefs>
</ds:datastoreItem>
</file>

<file path=customXml/itemProps2.xml><?xml version="1.0" encoding="utf-8"?>
<ds:datastoreItem xmlns:ds="http://schemas.openxmlformats.org/officeDocument/2006/customXml" ds:itemID="{4D0CDAC4-0417-4665-BFBD-38D6177B7AAE}">
  <ds:schemaRefs>
    <ds:schemaRef ds:uri="http://schemas.microsoft.com/sharepoint/v3/contenttype/forms"/>
  </ds:schemaRefs>
</ds:datastoreItem>
</file>

<file path=customXml/itemProps3.xml><?xml version="1.0" encoding="utf-8"?>
<ds:datastoreItem xmlns:ds="http://schemas.openxmlformats.org/officeDocument/2006/customXml" ds:itemID="{D27907E1-733D-40A2-9501-D22B1B74D9CB}">
  <ds:schemaRefs>
    <ds:schemaRef ds:uri="http://schemas.openxmlformats.org/officeDocument/2006/bibliography"/>
  </ds:schemaRefs>
</ds:datastoreItem>
</file>

<file path=customXml/itemProps4.xml><?xml version="1.0" encoding="utf-8"?>
<ds:datastoreItem xmlns:ds="http://schemas.openxmlformats.org/officeDocument/2006/customXml" ds:itemID="{9C1CD840-524A-44F0-A228-AF17468C37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8a6f171-52cb-4404-b47d-af1c8daf8fd1"/>
    <ds:schemaRef ds:uri="4a94300e-a927-4b92-9d3a-682523035cb6"/>
    <ds:schemaRef ds:uri="http://schemas.microsoft.com/sharepoint/v4"/>
    <ds:schemaRef ds:uri="0a5b0190-e301-4766-933d-448c7c363fc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A6ABE385-CC81-41C6-A3F2-1BC9449571F7}">
  <ds:schemaRefs>
    <ds:schemaRef ds:uri="http://schemas.microsoft.com/office/2006/metadata/properties"/>
    <ds:schemaRef ds:uri="http://schemas.microsoft.com/office/infopath/2007/PartnerControls"/>
    <ds:schemaRef ds:uri="4a94300e-a927-4b92-9d3a-682523035cb6"/>
    <ds:schemaRef ds:uri="http://schemas.microsoft.com/sharepoint/v3"/>
    <ds:schemaRef ds:uri="http://schemas.microsoft.com/sharepoint/v4"/>
    <ds:schemaRef ds:uri="58a6f171-52cb-4404-b47d-af1c8daf8fd1"/>
  </ds:schemaRefs>
</ds:datastoreItem>
</file>

<file path=docMetadata/LabelInfo.xml><?xml version="1.0" encoding="utf-8"?>
<clbl:labelList xmlns:clbl="http://schemas.microsoft.com/office/2020/mipLabelMetadata">
  <clbl:label id="{d1bdb5c6-e71b-4a4d-b135-1073d28955bb}" enabled="1" method="Privileged" siteId="{8763688f-b2d2-46f9-bc2c-cebbeeb58ec1}" contentBits="3" removed="0"/>
</clbl:labelList>
</file>

<file path=docProps/app.xml><?xml version="1.0" encoding="utf-8"?>
<Properties xmlns="http://schemas.openxmlformats.org/officeDocument/2006/extended-properties" xmlns:vt="http://schemas.openxmlformats.org/officeDocument/2006/docPropsVTypes">
  <Template>MCERT Publication Template 1-7-26.dotx</Template>
  <TotalTime>43</TotalTime>
  <Pages>27</Pages>
  <Words>7848</Words>
  <Characters>49286</Characters>
  <Application>Microsoft Office Word</Application>
  <DocSecurity>0</DocSecurity>
  <Lines>1048</Lines>
  <Paragraphs>402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56732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MCERT</dc:creator>
  <cp:lastModifiedBy>Katrina Walsh</cp:lastModifiedBy>
  <cp:revision>14</cp:revision>
  <cp:lastPrinted>2026-10-19T23:30:00Z</cp:lastPrinted>
  <dcterms:created xsi:type="dcterms:W3CDTF">2026-10-19T03:35:00Z</dcterms:created>
  <dcterms:modified xsi:type="dcterms:W3CDTF">2026-10-19T23:30:00Z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0x010100EA5FB0BEBF7DE54D9F252D8A06C053F7</vt:lpwstr>
  </property>
  <property fmtid="{D5CDD505-2E9C-101B-9397-08002B2CF9AE}" pid="3" name="MediaServiceImageTags">
    <vt:lpwstr/>
  </property>
  <property fmtid="{D5CDD505-2E9C-101B-9397-08002B2CF9AE}" pid="4" name="GrammarlyDocumentId">
    <vt:lpwstr>c948e771-63e0-4b11-ad83-d7507b9bffa9</vt:lpwstr>
  </property>
  <property fmtid="{D5CDD505-2E9C-101B-9397-08002B2CF9AE}" pid="5" name="docLang">
    <vt:lpwstr>en</vt:lpwstr>
  </property>
  <property fmtid="{D5CDD505-2E9C-101B-9397-08002B2CF9AE}" pid="6" name="MSIP_Label_52dda6cc-d61d-4fd2-bf18-9b3017d931cc_Enabled">
    <vt:lpwstr>true</vt:lpwstr>
  </property>
  <property fmtid="{D5CDD505-2E9C-101B-9397-08002B2CF9AE}" pid="7" name="MSIP_Label_52dda6cc-d61d-4fd2-bf18-9b3017d931cc_SetDate">
    <vt:lpwstr>2026-10-19T03:43:29Z</vt:lpwstr>
  </property>
  <property fmtid="{D5CDD505-2E9C-101B-9397-08002B2CF9AE}" pid="8" name="MSIP_Label_52dda6cc-d61d-4fd2-bf18-9b3017d931cc_Method">
    <vt:lpwstr>Privileged</vt:lpwstr>
  </property>
  <property fmtid="{D5CDD505-2E9C-101B-9397-08002B2CF9AE}" pid="9" name="MSIP_Label_52dda6cc-d61d-4fd2-bf18-9b3017d931cc_Name">
    <vt:lpwstr>[UNCLASSIFIED]</vt:lpwstr>
  </property>
  <property fmtid="{D5CDD505-2E9C-101B-9397-08002B2CF9AE}" pid="10" name="MSIP_Label_52dda6cc-d61d-4fd2-bf18-9b3017d931cc_SiteId">
    <vt:lpwstr>761dd003-d4ff-4049-8a72-8549b20fcbb1</vt:lpwstr>
  </property>
  <property fmtid="{D5CDD505-2E9C-101B-9397-08002B2CF9AE}" pid="11" name="MSIP_Label_52dda6cc-d61d-4fd2-bf18-9b3017d931cc_ActionId">
    <vt:lpwstr>7a1bd7c8-aa39-4b90-9a60-6a87066d5821</vt:lpwstr>
  </property>
  <property fmtid="{D5CDD505-2E9C-101B-9397-08002B2CF9AE}" pid="12" name="MSIP_Label_52dda6cc-d61d-4fd2-bf18-9b3017d931cc_ContentBits">
    <vt:lpwstr>0</vt:lpwstr>
  </property>
  <property fmtid="{D5CDD505-2E9C-101B-9397-08002B2CF9AE}" pid="13" name="MSIP_Label_52dda6cc-d61d-4fd2-bf18-9b3017d931cc_Tag">
    <vt:lpwstr>10, 0, 1, 1</vt:lpwstr>
  </property>
  <property fmtid="{D5CDD505-2E9C-101B-9397-08002B2CF9AE}" pid="14" name="_dlc_DocIdItemGuid">
    <vt:lpwstr>973236d4-9204-4c8c-8762-6d42076121d8</vt:lpwstr>
  </property>
</Properties>
</file>