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70" r:id="rId6"/>
    <p:sldId id="397" r:id="rId7"/>
    <p:sldId id="386" r:id="rId8"/>
    <p:sldId id="444" r:id="rId9"/>
    <p:sldId id="445" r:id="rId10"/>
    <p:sldId id="401" r:id="rId11"/>
    <p:sldId id="435" r:id="rId12"/>
    <p:sldId id="434" r:id="rId13"/>
    <p:sldId id="395" r:id="rId14"/>
    <p:sldId id="406" r:id="rId15"/>
    <p:sldId id="402" r:id="rId16"/>
    <p:sldId id="384" r:id="rId17"/>
    <p:sldId id="443" r:id="rId18"/>
    <p:sldId id="442" r:id="rId19"/>
    <p:sldId id="440" r:id="rId20"/>
    <p:sldId id="393" r:id="rId21"/>
    <p:sldId id="441" r:id="rId22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297514-C0A0-5D65-3698-4536E116B4ED}" name="Margaret Meehan" initials="MM" userId="S::Margaret.Meehan@mfe.govt.nz::120bb476-4f74-46ae-a225-f7c6503b4e9b" providerId="AD"/>
  <p188:author id="{EF1FF421-7419-22CB-1F08-6551E363528D}" name="Sara Clarke" initials="SC" userId="S::sara.clarke@mfe.govt.nz::53256a0b-6c51-4cdd-bc66-0fbd0e81bc98" providerId="AD"/>
  <p188:author id="{4AB1D731-45DB-D594-60BC-212A4A718AB1}" name="Tanya Cornwell" initials="TC" userId="S::tanya.cornwell@mfe.govt.nz::786233bd-9c54-4ce1-badf-aac36b5bda6a" providerId="AD"/>
  <p188:author id="{B1073F40-B256-AE3B-C106-5F5B8FB236F6}" name="Martyn Johns" initials="MJ" userId="S::martyn.johns@mfe.govt.nz::81ec9630-9248-4eeb-bf48-15b845cd128b" providerId="AD"/>
  <p188:author id="{B139ED62-C45F-8F9C-50C7-5E243D6419DD}" name="Julie Everett-Hincks" initials="JE" userId="S::julie.everett-hincks@mfe.govt.nz::ac1cc0e0-0acb-477e-a200-8edab7b5f8c1" providerId="AD"/>
  <p188:author id="{1C429A6D-E13B-E625-14B9-778756CAC6D5}" name="Tapuwa Marapara" initials="TM" userId="S::Tapuwa.Marapara@mfe.govt.nz::4f763601-5b20-4f98-922b-22c258f3f4f8" providerId="AD"/>
  <p188:author id="{30D80C85-E408-6477-2F93-D26C9315C60C}" name="Victoria Bloomer" initials="VB" userId="S::victoria.bloomer@mfe.govt.nz::2bef5608-fc9d-418f-a410-060c2f856046" providerId="AD"/>
  <p188:author id="{6D46D08E-2FB4-599D-BB54-F1B44350A7BD}" name="Rosalynn Anderson-Lederer" initials="RAL" userId="S::Rosalynn.Anderson-Lederer@mfe.govt.nz::27e238ea-3cbb-4443-a094-8c9274033ff3" providerId="AD"/>
  <p188:author id="{7945F49B-F25E-E0A3-CA23-2E60A1193555}" name="Margaret Meehan" initials="MM" userId="S::margaret.meehan@mfe.govt.nz::120bb476-4f74-46ae-a225-f7c6503b4e9b" providerId="AD"/>
  <p188:author id="{62ED2CB3-F8F1-043C-1E65-C3AEC70A5A57}" name="Rosalynn Anderson-Lederer" initials="RA" userId="S::rosalynn.anderson-lederer@mfe.govt.nz::27e238ea-3cbb-4443-a094-8c9274033ff3" providerId="AD"/>
  <p188:author id="{C89530BC-BA15-D87C-7FC9-1E3C98A05D64}" name="Tanya Cornwell" initials="TC" userId="S::Tanya.Cornwell@mfe.govt.nz::786233bd-9c54-4ce1-badf-aac36b5bda6a" providerId="AD"/>
  <p188:author id="{7AA701C8-95A4-F9E8-29E9-5FC50487E9F7}" name="Russell Duffin" initials="RD" userId="S::Russell.Duffin@mfe.govt.nz::ea218715-af01-4d8d-92eb-21269fbcf831" providerId="AD"/>
  <p188:author id="{DBD1D4CD-DF1D-C494-5728-23FD71FCE4FC}" name="Russell Duffin" initials="RD" userId="S::russell.duffin@mfe.govt.nz::ea218715-af01-4d8d-92eb-21269fbcf831" providerId="AD"/>
  <p188:author id="{915E58E5-D22C-5F71-BB59-90E6A8CA2900}" name="Julie Everett-Hincks" initials="JEH" userId="S::Julie.Everett-Hincks@mfe.govt.nz::ac1cc0e0-0acb-477e-a200-8edab7b5f8c1" providerId="AD"/>
  <p188:author id="{D19CA5FA-D27D-35F2-8EDD-C3E4EAFF4371}" name="Amy Stapleton" initials="AS" userId="S::amy.stapleton@mfe.govt.nz::6498541c-9a3f-4b38-9c98-e8b0781291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DEF"/>
    <a:srgbClr val="1B556B"/>
    <a:srgbClr val="CDD8DE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1FCD69-E04D-4917-A766-A99123132EF5}" v="26" dt="2023-12-19T01:22:57.484"/>
    <p1510:client id="{0F9C8651-42DE-3E1C-8F7B-D50384994ACB}" v="3" dt="2023-12-19T20:31:10.736"/>
    <p1510:client id="{3EB92525-AF43-4F60-8750-6F2552ECC798}" v="148" dt="2023-12-19T01:37:18.565"/>
    <p1510:client id="{486DA038-7623-40E5-A618-97265D480C83}" v="22" dt="2023-12-19T01:17:05.898"/>
    <p1510:client id="{6E891A20-9F0E-4A81-8609-FDFF28F0AD78}" v="61" dt="2023-12-19T01:31:30.729"/>
    <p1510:client id="{71C3DECB-B79C-48AC-9316-96ACB46C5177}" v="4" dt="2023-12-20T00:09:59.714"/>
    <p1510:client id="{85BB3A7B-5A2E-D061-4A8B-41C888A9D9A8}" v="1" dt="2023-12-19T20:44:13.363"/>
    <p1510:client id="{9BF341C1-DB94-8479-0DE8-6CAF86DDE148}" v="1" dt="2023-12-19T20:48:50.893"/>
    <p1510:client id="{BC4367F8-7F59-4E0E-B753-12463AB22817}" v="23" dt="2023-12-19T00:27:08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FDD4F9-1643-26C4-9B56-DD77CE6AE1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2750E-8152-06AA-9E24-EC1DEAF95A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393CF9-DF6C-4131-8A35-7CDFD1980F85}" type="datetimeFigureOut">
              <a:rPr lang="en-NZ" smtClean="0"/>
              <a:t>20/12/2023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33456-D270-6758-7474-65CE9285CA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8C666-50D1-91A5-CE56-7813F00A98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4F6D3-3202-4267-B91E-FAA99079BC0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424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8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A2CA0D40-3BAD-4D8F-AA8B-EAD569EABD23}" type="datetimeFigureOut">
              <a:rPr lang="en-NZ" smtClean="0"/>
              <a:t>20/12/2023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1171575"/>
            <a:ext cx="5626100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1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7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3E26DF63-14CF-4468-8D39-F8ED22C199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20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5972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943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6DF63-14CF-4468-8D39-F8ED22C199B5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6833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0146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0046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201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0833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A0732E-3153-44CC-9374-6A749030DB5D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98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2491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574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347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8508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379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227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070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A0732E-3153-44CC-9374-6A749030DB5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059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EBB85-DDAB-6942-92A4-0846241D1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03A73-C849-2DA2-E34C-9F2B24ED0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F1952-CFFA-A1F7-53F8-DEDCD42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FA3CC-BD8B-736E-9FF8-9048BD7C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D3FBD-9AA8-BEDA-6016-0188863CB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5424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66F5D-9CAD-2C3F-73FA-4C9601C7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BD435-A7CF-EFEF-6BCC-84CB7E4A3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2BA90-911B-EC8D-74D1-FEAC0BFE0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2AAD5-F431-FDAE-3A4D-3CD0BE81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28F88-FDE5-917B-AF82-14C7DF24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626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5737F5-ADB5-27DF-4981-75CE0B9AA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8ED9A-7C67-0EB7-9ACB-068CB6FB0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A4D92-88C6-245C-B577-C8D366776A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C10F-ED9B-CCED-A329-B98F6549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79584-640D-647D-A657-D9C279B0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5927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tai/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A352C7-7621-41C2-99BE-614BBE4F65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r>
              <a:rPr lang="en-US"/>
              <a:t>Insert an image by clicking the icon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960B556-F7CB-4832-99B3-2C2180F36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056348" cy="6857999"/>
          </a:xfrm>
          <a:prstGeom prst="rect">
            <a:avLst/>
          </a:prstGeom>
          <a:blipFill>
            <a:blip r:embed="rId2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32000" tIns="0" bIns="0" anchor="ctr"/>
          <a:lstStyle>
            <a:lvl1pPr marL="0" indent="0">
              <a:buNone/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800" b="1">
                <a:latin typeface="Merriweather" panose="00000500000000000000" pitchFamily="2" charset="0"/>
              </a:defRPr>
            </a:lvl2pPr>
            <a:lvl3pPr>
              <a:defRPr sz="4800" b="1">
                <a:latin typeface="Merriweather" panose="00000500000000000000" pitchFamily="2" charset="0"/>
              </a:defRPr>
            </a:lvl3pPr>
            <a:lvl4pPr>
              <a:defRPr sz="4800" b="1">
                <a:latin typeface="Merriweather" panose="00000500000000000000" pitchFamily="2" charset="0"/>
              </a:defRPr>
            </a:lvl4pPr>
            <a:lvl5pPr>
              <a:defRPr sz="4800" b="1">
                <a:latin typeface="Merriweather" panose="00000500000000000000" pitchFamily="2" charset="0"/>
              </a:defRPr>
            </a:lvl5pPr>
          </a:lstStyle>
          <a:p>
            <a:pPr lvl="0"/>
            <a:r>
              <a:rPr lang="en-NZ" err="1"/>
              <a:t>Pātai</a:t>
            </a:r>
            <a:r>
              <a:rPr lang="en-NZ"/>
              <a:t> | Questions?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D1E2A3-CA17-A742-5AC2-665FC5F93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7DADD868-AA9C-43CA-A8BB-50636605038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14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er Title (Hil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D9B68-19D1-487A-A3CC-0F48DECC3B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72990"/>
          </a:xfrm>
          <a:prstGeom prst="rect">
            <a:avLst/>
          </a:prstGeom>
        </p:spPr>
      </p:pic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8C72E9F-1031-41D5-A7C9-5DDC2CAAD7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6493259" cy="5272081"/>
          </a:xfrm>
          <a:prstGeom prst="rect">
            <a:avLst/>
          </a:prstGeom>
          <a:blipFill dpi="0" rotWithShape="1">
            <a:blip r:embed="rId3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209" t="-52981" r="1" b="1"/>
            </a:stretch>
          </a:blipFill>
          <a:ln>
            <a:noFill/>
          </a:ln>
        </p:spPr>
        <p:txBody>
          <a:bodyPr lIns="432000" bIns="2988000" anchor="b"/>
          <a:lstStyle>
            <a:lvl1pPr marL="0" indent="0">
              <a:buNone/>
              <a:defRPr sz="28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800" b="1">
                <a:latin typeface="Merriweather" panose="00000500000000000000" pitchFamily="2" charset="0"/>
              </a:defRPr>
            </a:lvl2pPr>
            <a:lvl3pPr>
              <a:defRPr sz="4800" b="1">
                <a:latin typeface="Merriweather" panose="00000500000000000000" pitchFamily="2" charset="0"/>
              </a:defRPr>
            </a:lvl3pPr>
            <a:lvl4pPr>
              <a:defRPr sz="4800" b="1">
                <a:latin typeface="Merriweather" panose="00000500000000000000" pitchFamily="2" charset="0"/>
              </a:defRPr>
            </a:lvl4pPr>
            <a:lvl5pPr>
              <a:defRPr sz="4800" b="1">
                <a:latin typeface="Merriweather" panose="00000500000000000000" pitchFamily="2" charset="0"/>
              </a:defRPr>
            </a:lvl5pPr>
          </a:lstStyle>
          <a:p>
            <a:pPr lvl="0"/>
            <a:r>
              <a:rPr lang="en-US"/>
              <a:t>This is an example of a title placeholder that is long and needs more space in the circle.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F1D88E9-2187-4D85-8511-792C7B8C97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304" y="2343652"/>
            <a:ext cx="5278382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1600" b="0">
                <a:solidFill>
                  <a:schemeClr val="bg1"/>
                </a:solidFill>
              </a:defRPr>
            </a:lvl2pPr>
            <a:lvl3pPr marL="914400" indent="0">
              <a:buNone/>
              <a:defRPr sz="1600" b="0">
                <a:solidFill>
                  <a:schemeClr val="bg1"/>
                </a:solidFill>
              </a:defRPr>
            </a:lvl3pPr>
            <a:lvl4pPr marL="1371600" indent="0">
              <a:buNone/>
              <a:defRPr sz="1600" b="0">
                <a:solidFill>
                  <a:schemeClr val="bg1"/>
                </a:solidFill>
              </a:defRPr>
            </a:lvl4pPr>
            <a:lvl5pPr marL="1828800" indent="0">
              <a:buNone/>
              <a:defRPr sz="1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 placeholder. These image slides are good PowerPoint openers. Imagery helps grab people’s attention. </a:t>
            </a:r>
          </a:p>
        </p:txBody>
      </p:sp>
    </p:spTree>
    <p:extLst>
      <p:ext uri="{BB962C8B-B14F-4D97-AF65-F5344CB8AC3E}">
        <p14:creationId xmlns:p14="http://schemas.microsoft.com/office/powerpoint/2010/main" val="112308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tai/Ques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FECFC0-E9DE-4254-8342-94AF2EBA05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Insert an image by clicking the icon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89B822-B3F4-4D07-9EA8-9CEE946B05C0}"/>
              </a:ext>
            </a:extLst>
          </p:cNvPr>
          <p:cNvSpPr txBox="1"/>
          <p:nvPr userDrawn="1"/>
        </p:nvSpPr>
        <p:spPr>
          <a:xfrm>
            <a:off x="6869808" y="3059668"/>
            <a:ext cx="569194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4200" b="1" err="1">
                <a:solidFill>
                  <a:schemeClr val="bg1"/>
                </a:solidFill>
                <a:latin typeface="Georgia" panose="02040502050405020303" pitchFamily="18" charset="0"/>
              </a:rPr>
              <a:t>Pātai</a:t>
            </a:r>
            <a:r>
              <a:rPr lang="en-NZ" sz="4200" b="1">
                <a:solidFill>
                  <a:schemeClr val="bg1"/>
                </a:solidFill>
                <a:latin typeface="Georgia" panose="02040502050405020303" pitchFamily="18" charset="0"/>
              </a:rPr>
              <a:t> | Questions?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2B5488-4DD5-49BA-880B-F5B40EEB54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flipH="1">
            <a:off x="6135652" y="0"/>
            <a:ext cx="6056348" cy="6857999"/>
          </a:xfrm>
          <a:prstGeom prst="rect">
            <a:avLst/>
          </a:prstGeom>
          <a:blipFill>
            <a:blip r:embed="rId2">
              <a:alphaModFix amt="9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720000" tIns="0" rIns="36000" bIns="0" anchor="ctr"/>
          <a:lstStyle>
            <a:lvl1pPr marL="0" indent="0">
              <a:buNone/>
              <a:defRPr sz="42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4800" b="1">
                <a:latin typeface="Merriweather" panose="00000500000000000000" pitchFamily="2" charset="0"/>
              </a:defRPr>
            </a:lvl2pPr>
            <a:lvl3pPr>
              <a:defRPr sz="4800" b="1">
                <a:latin typeface="Merriweather" panose="00000500000000000000" pitchFamily="2" charset="0"/>
              </a:defRPr>
            </a:lvl3pPr>
            <a:lvl4pPr>
              <a:defRPr sz="4800" b="1">
                <a:latin typeface="Merriweather" panose="00000500000000000000" pitchFamily="2" charset="0"/>
              </a:defRPr>
            </a:lvl4pPr>
            <a:lvl5pPr>
              <a:defRPr sz="4800" b="1">
                <a:latin typeface="Merriweather" panose="00000500000000000000" pitchFamily="2" charset="0"/>
              </a:defRPr>
            </a:lvl5pPr>
          </a:lstStyle>
          <a:p>
            <a:pPr lvl="0"/>
            <a:r>
              <a:rPr lang="en-NZ" err="1"/>
              <a:t>Pātai</a:t>
            </a:r>
            <a:r>
              <a:rPr lang="en-NZ"/>
              <a:t> | Questions?</a:t>
            </a:r>
          </a:p>
        </p:txBody>
      </p:sp>
    </p:spTree>
    <p:extLst>
      <p:ext uri="{BB962C8B-B14F-4D97-AF65-F5344CB8AC3E}">
        <p14:creationId xmlns:p14="http://schemas.microsoft.com/office/powerpoint/2010/main" val="393521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668E82-BE09-4648-A03C-17C87FCDA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4577" y="801309"/>
            <a:ext cx="1371600" cy="36635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C15C3EE-631E-432D-8D2E-FEDB1958EB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413" y="720783"/>
            <a:ext cx="5038478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1B556B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2pPr>
            <a:lvl3pPr marL="9144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3pPr>
            <a:lvl4pPr marL="13716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4pPr>
            <a:lvl5pPr marL="18288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5pPr>
          </a:lstStyle>
          <a:p>
            <a:pPr lvl="0"/>
            <a:r>
              <a:rPr lang="en-NZ"/>
              <a:t>Title placeholder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F6DFA69-1332-4172-956D-97430874EB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0413" y="2218508"/>
            <a:ext cx="5038478" cy="4001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1B556B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2pPr>
            <a:lvl3pPr marL="9144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3pPr>
            <a:lvl4pPr marL="13716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4pPr>
            <a:lvl5pPr marL="18288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5pPr>
          </a:lstStyle>
          <a:p>
            <a:pPr lvl="0"/>
            <a:r>
              <a:rPr lang="en-NZ"/>
              <a:t>Subtitle placeholder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5D8124C-7427-426C-90A1-2F41ECCC95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13" y="2997822"/>
            <a:ext cx="9308203" cy="83099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This is an example of a paragraph in the Ministry for the Environment’s required body copy font: Calibri. It maintains strong legibility and accessibility within a digital context. Less text in PowerPoint presentations is ideal. Keep it concise. 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CBB4684-75A9-40E1-8BE8-319742EE5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7DADD868-AA9C-43CA-A8BB-50636605038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511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77DB21-0508-4234-B359-CFDD98B23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4577" y="801309"/>
            <a:ext cx="1371600" cy="366355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9B038D9-C2AE-4973-9151-6EA90EBE5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0415" y="720783"/>
            <a:ext cx="8891752" cy="54392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rgbClr val="1B556B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2pPr>
            <a:lvl3pPr marL="9144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3pPr>
            <a:lvl4pPr marL="13716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4pPr>
            <a:lvl5pPr marL="1828800" indent="0">
              <a:buNone/>
              <a:defRPr sz="2800" b="1">
                <a:solidFill>
                  <a:srgbClr val="1B556B"/>
                </a:solidFill>
                <a:latin typeface="Merriweather" panose="00000500000000000000" pitchFamily="2" charset="0"/>
              </a:defRPr>
            </a:lvl5pPr>
          </a:lstStyle>
          <a:p>
            <a:pPr lvl="0"/>
            <a:r>
              <a:rPr lang="en-NZ"/>
              <a:t>Title placeholder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AC3F5EE-676E-4406-A28E-805FFBFA145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0414" y="1334589"/>
            <a:ext cx="2581549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rgbClr val="32809C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400">
                <a:solidFill>
                  <a:srgbClr val="32809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400">
                <a:solidFill>
                  <a:srgbClr val="32809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400">
                <a:solidFill>
                  <a:srgbClr val="32809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400">
                <a:solidFill>
                  <a:srgbClr val="32809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Subtitle placeholder</a:t>
            </a:r>
            <a:endParaRPr lang="en-NZ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613FB163-35E4-48B6-86F0-EF40BA9969D4}"/>
              </a:ext>
            </a:extLst>
          </p:cNvPr>
          <p:cNvSpPr>
            <a:spLocks noGrp="1"/>
          </p:cNvSpPr>
          <p:nvPr>
            <p:ph type="tbl" sz="quarter" idx="27"/>
          </p:nvPr>
        </p:nvSpPr>
        <p:spPr>
          <a:xfrm>
            <a:off x="540327" y="2301327"/>
            <a:ext cx="11225849" cy="3222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NZ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D53D4ED-F1EB-4D59-9978-D0BC993B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25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B324-86F1-1904-2DEB-506F9D63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6F6B-D159-C80D-01E7-DF2961F2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FEBC-9B48-D4AC-CAF7-604880E1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E1092-9F5A-330D-69DC-275AFE7ED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B901B-555A-72CC-FE54-7F276CA0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09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126C-0C94-4640-6A2B-3A9BE163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BA019-7E4A-8AFB-8458-7A6EF8DF2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99A55-2909-9A02-DA89-97E49E0200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558E3-746E-3EE4-5371-7C140FD8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27BF-8232-FFD8-74C1-529822F8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6289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84049-E0B7-535A-EE02-CF36034FF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2F30D-A577-6F95-B68F-DB100F64A4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B56AB-1F1D-5D1A-E7E0-BCD662981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1926D-BED3-6B31-701B-1CE89DC2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87D81-2AFA-0C43-1EF8-24822154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FEC89-7F4D-B074-75B6-3B9765A2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33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9AEE-A8FF-55ED-B81A-22F95907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0B46F-C9B8-92F5-6F2D-B46EB4E9F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F8FE6-5D7A-7478-DEA4-59F4196D4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F93C5-8BFF-09CF-1741-830CBB7CC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5EB512-6B1D-FC16-2DC8-F2C30BE7C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1983-DC9B-AFEC-4FC7-BE900E3A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6C2DE-D2DF-D814-1C06-D03C1AA8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66E663-F9D8-46C4-7931-2D6E087E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015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43B1-5C1C-199D-F21D-70165EED9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46424-205B-2E26-8951-0FE6DBC9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CF859E-8E56-A0DD-2356-4EAEFC31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8D934-1BA4-4DEF-3135-516CD07A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37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F6DE1-52CB-FC79-7C74-D3EAA0DF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0EAFD-AFE3-F53E-CF97-6CF15B80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455B3-F502-6318-57CB-48E9A056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446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7FE2-23F6-5D08-549E-9A5A1790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FEE22-217C-E4DF-0D88-5C73D845B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2A866-87A5-CA3E-53EF-2CD199778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F4E11-9F4C-C62B-8CF8-044F49DA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63DE7-326D-6A7E-18F1-53BBCFE7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0305E-4744-9F3C-368B-D5B5B13F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718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66426-E376-920D-5099-EDE0D06C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51F80-CB47-F119-6FE9-CD460ED01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72871-F4B4-24F6-3BC8-DD5A8F079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CBB0B-FAC7-FFCA-FB84-8B602A00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20144-CA51-06E5-69B9-845B636E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FCBEE-4C79-7CB2-93D9-B751AEF8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DA699-0ED8-4D89-BB95-27CD8C3E77F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187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8547F-621E-4439-2D3F-ECC4D1EC9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ECC77-4840-157B-F322-D7A2616FA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8C6120E-D3B5-C031-CEB7-E5DF3D58F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7DADD868-AA9C-43CA-A8BB-50636605038F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97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iskindextool@mfe.govt.n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iskindextool@mfe.govt.nz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nvironment.govt.nz/publications/government-response-to-the-findings-of-the-overseer-peer-review-repor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i.govt.nz/agriculture/farm-management-the-environment-and-land-use/overseer-a-nutrient-management-tool-for-farmers-and-growers/overseer-model-technical-review-reports-and-document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CC2EA7-AB1D-44FA-9842-7F443EBD4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8562"/>
            <a:ext cx="6493259" cy="5272081"/>
          </a:xfrm>
        </p:spPr>
        <p:txBody>
          <a:bodyPr lIns="432000" tIns="45720" rIns="91440" bIns="2988000" anchor="b">
            <a:normAutofit/>
          </a:bodyPr>
          <a:lstStyle/>
          <a:p>
            <a:r>
              <a:rPr lang="en-US" sz="4200" dirty="0"/>
              <a:t>Nutrient Management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5DF4D-1BFF-40C8-BD0B-8438EB0E1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04" y="2646926"/>
            <a:ext cx="5278382" cy="713016"/>
          </a:xfrm>
        </p:spPr>
        <p:txBody>
          <a:bodyPr lIns="91440" tIns="45720" rIns="91440" bIns="45720" anchor="t">
            <a:spAutoFit/>
          </a:bodyPr>
          <a:lstStyle/>
          <a:p>
            <a:r>
              <a:rPr lang="en-US" dirty="0"/>
              <a:t>Update</a:t>
            </a:r>
          </a:p>
          <a:p>
            <a:r>
              <a:rPr lang="en-US" dirty="0"/>
              <a:t>21 Dec 2023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5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Key messages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E9A719E-1D78-0A78-C5ED-AA88D6CAA28A}"/>
              </a:ext>
            </a:extLst>
          </p:cNvPr>
          <p:cNvSpPr/>
          <p:nvPr/>
        </p:nvSpPr>
        <p:spPr>
          <a:xfrm>
            <a:off x="338930" y="1947910"/>
            <a:ext cx="10932633" cy="1407814"/>
          </a:xfrm>
          <a:prstGeom prst="round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b="1" kern="0">
                <a:solidFill>
                  <a:prstClr val="white"/>
                </a:solidFill>
              </a:rPr>
              <a:t>Councils are encouraged to engage with </a:t>
            </a:r>
            <a:r>
              <a:rPr lang="en-NZ" sz="2000" b="1" kern="0" err="1">
                <a:solidFill>
                  <a:prstClr val="white"/>
                </a:solidFill>
              </a:rPr>
              <a:t>tangata</a:t>
            </a:r>
            <a:r>
              <a:rPr lang="en-NZ" sz="2000" b="1" kern="0">
                <a:solidFill>
                  <a:prstClr val="white"/>
                </a:solidFill>
              </a:rPr>
              <a:t> whenua to continue to develop and maintain relationships. </a:t>
            </a:r>
          </a:p>
        </p:txBody>
      </p:sp>
      <p:sp>
        <p:nvSpPr>
          <p:cNvPr id="105" name="Slide Number Placeholder 2">
            <a:extLst>
              <a:ext uri="{FF2B5EF4-FFF2-40B4-BE49-F238E27FC236}">
                <a16:creationId xmlns:a16="http://schemas.microsoft.com/office/drawing/2014/main" id="{1DFD18C5-661B-E3DB-A33C-5F0E0B8E0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10</a:t>
            </a:fld>
            <a:endParaRPr lang="en-NZ">
              <a:solidFill>
                <a:schemeClr val="accent2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17969A-3226-C801-8202-A9C572052265}"/>
              </a:ext>
            </a:extLst>
          </p:cNvPr>
          <p:cNvSpPr/>
          <p:nvPr/>
        </p:nvSpPr>
        <p:spPr>
          <a:xfrm>
            <a:off x="338930" y="4120804"/>
            <a:ext cx="10932633" cy="147046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2000" b="1" kern="0">
                <a:solidFill>
                  <a:prstClr val="white"/>
                </a:solidFill>
              </a:rPr>
              <a:t>These relationships will enable iwi Māori to influence the design, implementation and monitoring of the nutrient management tools being used to achieve desired freshwater outcomes.</a:t>
            </a:r>
          </a:p>
        </p:txBody>
      </p:sp>
    </p:spTree>
    <p:extLst>
      <p:ext uri="{BB962C8B-B14F-4D97-AF65-F5344CB8AC3E}">
        <p14:creationId xmlns:p14="http://schemas.microsoft.com/office/powerpoint/2010/main" val="254102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E7AFBCC1-5FF9-0471-1DF5-62437AAE172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/>
              <a:t>Principles, stewardship </a:t>
            </a:r>
            <a:br>
              <a:rPr lang="en-NZ"/>
            </a:br>
            <a:r>
              <a:rPr lang="en-NZ"/>
              <a:t>and governance</a:t>
            </a:r>
            <a:br>
              <a:rPr lang="en-NZ"/>
            </a:br>
            <a:r>
              <a:rPr lang="en-NZ"/>
              <a:t>– rules for tools</a:t>
            </a:r>
          </a:p>
        </p:txBody>
      </p:sp>
    </p:spTree>
    <p:extLst>
      <p:ext uri="{BB962C8B-B14F-4D97-AF65-F5344CB8AC3E}">
        <p14:creationId xmlns:p14="http://schemas.microsoft.com/office/powerpoint/2010/main" val="1990379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2C11B8B-1568-83AB-1762-1B19A704AB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Key messages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B3459C1-8115-7518-9F92-CAD540F0600E}"/>
              </a:ext>
            </a:extLst>
          </p:cNvPr>
          <p:cNvSpPr/>
          <p:nvPr/>
        </p:nvSpPr>
        <p:spPr>
          <a:xfrm>
            <a:off x="420413" y="1807732"/>
            <a:ext cx="9813600" cy="1141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80000" rIns="180000" anchor="ctr" anchorCtr="0"/>
          <a:lstStyle/>
          <a:p>
            <a:r>
              <a:rPr lang="en-NZ" sz="1800" b="1" kern="1200" err="1"/>
              <a:t>MfE</a:t>
            </a:r>
            <a:r>
              <a:rPr lang="en-NZ" sz="1800" b="1" kern="1200"/>
              <a:t> to own, govern and steward the RIT, in the </a:t>
            </a:r>
            <a:r>
              <a:rPr lang="en-NZ" sz="1800" b="1" i="1" kern="1200"/>
              <a:t>interim</a:t>
            </a:r>
            <a:r>
              <a:rPr lang="en-NZ" sz="1800" b="1" kern="1200"/>
              <a:t>.</a:t>
            </a:r>
            <a:endParaRPr lang="en-US" sz="1800" kern="120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BC27699-5FB7-29C1-7F19-7E366D0FF874}"/>
              </a:ext>
            </a:extLst>
          </p:cNvPr>
          <p:cNvSpPr/>
          <p:nvPr/>
        </p:nvSpPr>
        <p:spPr>
          <a:xfrm>
            <a:off x="420413" y="3282958"/>
            <a:ext cx="9770354" cy="14776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12174105"/>
              <a:satOff val="-13390"/>
              <a:lumOff val="-22157"/>
              <a:alphaOff val="0"/>
            </a:schemeClr>
          </a:effectRef>
          <a:fontRef idx="minor">
            <a:schemeClr val="lt1"/>
          </a:fontRef>
        </p:style>
        <p:txBody>
          <a:bodyPr lIns="180000" tIns="45720" rIns="180000" bIns="45720" anchor="ctr" anchorCtr="0"/>
          <a:lstStyle/>
          <a:p>
            <a:endParaRPr lang="en-NZ"/>
          </a:p>
          <a:p>
            <a:r>
              <a:rPr lang="en-NZ" sz="1800" kern="1200" err="1"/>
              <a:t>MfE</a:t>
            </a:r>
            <a:r>
              <a:rPr lang="en-NZ" sz="1800" kern="1200"/>
              <a:t> </a:t>
            </a:r>
            <a:r>
              <a:rPr lang="en-NZ"/>
              <a:t>is setting up a review group to evaluate </a:t>
            </a:r>
            <a:r>
              <a:rPr lang="en-NZ" b="1"/>
              <a:t>nutrient </a:t>
            </a:r>
            <a:r>
              <a:rPr lang="en-NZ" sz="1800" b="1" kern="1200"/>
              <a:t>management </a:t>
            </a:r>
            <a:r>
              <a:rPr lang="en-NZ" b="1"/>
              <a:t>models and tools </a:t>
            </a:r>
            <a:r>
              <a:rPr lang="en-NZ"/>
              <a:t>for use in different regulatory contexts</a:t>
            </a:r>
            <a:r>
              <a:rPr lang="en-NZ" sz="1800" kern="1200"/>
              <a:t>.</a:t>
            </a:r>
            <a:r>
              <a:rPr lang="en-NZ"/>
              <a:t> The r</a:t>
            </a:r>
            <a:r>
              <a:rPr lang="en-NZ">
                <a:cs typeface="Calibri Light"/>
              </a:rPr>
              <a:t>eview group's  purpose will be to assist and support councils in the lead up to notifying their Land and Water Regional Plans.</a:t>
            </a:r>
            <a:endParaRPr lang="en-NZ">
              <a:ea typeface="Calibri"/>
              <a:cs typeface="Calibri Light"/>
            </a:endParaRPr>
          </a:p>
          <a:p>
            <a:endParaRPr lang="en-NZ">
              <a:ea typeface="Calibri"/>
              <a:cs typeface="Calibri Light"/>
            </a:endParaRPr>
          </a:p>
        </p:txBody>
      </p:sp>
      <p:sp>
        <p:nvSpPr>
          <p:cNvPr id="38" name="Slide Number Placeholder 2">
            <a:extLst>
              <a:ext uri="{FF2B5EF4-FFF2-40B4-BE49-F238E27FC236}">
                <a16:creationId xmlns:a16="http://schemas.microsoft.com/office/drawing/2014/main" id="{3AB9E84B-2A90-5D70-AB4B-A808E1424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12</a:t>
            </a:fld>
            <a:endParaRPr lang="en-N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57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 descr="A body of water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E0E4A27C-DD5E-9842-058B-DB46D4B27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49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/>
              <a:t>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78309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413" y="720783"/>
            <a:ext cx="6796816" cy="523220"/>
          </a:xfrm>
        </p:spPr>
        <p:txBody>
          <a:bodyPr/>
          <a:lstStyle/>
          <a:p>
            <a:r>
              <a:rPr lang="en-NZ"/>
              <a:t>Communications overview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DE352F-AEAD-3BDB-014D-05E8C169E2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14" y="1672389"/>
            <a:ext cx="9999936" cy="2092881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/>
              <a:t>All RIT communication materials will be published on the </a:t>
            </a:r>
            <a:r>
              <a:rPr lang="en-US" err="1"/>
              <a:t>MfE</a:t>
            </a:r>
            <a:r>
              <a:rPr lang="en-US"/>
              <a:t> website. 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/>
              <a:t>Our communication materials are primarily intended for councils. </a:t>
            </a:r>
            <a:endParaRPr lang="en-US">
              <a:cs typeface="Calibri"/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/>
              <a:t>Anyone with an interest in freshwater policy will be able to read the materials on the </a:t>
            </a:r>
            <a:r>
              <a:rPr lang="en-US" err="1"/>
              <a:t>MfE</a:t>
            </a:r>
            <a:r>
              <a:rPr lang="en-US"/>
              <a:t> website.</a:t>
            </a:r>
            <a:endParaRPr lang="en-US">
              <a:cs typeface="Calibri"/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/>
              <a:t>Updates will be emailed to our stakeholders from the RIT mailbox.</a:t>
            </a:r>
            <a:endParaRPr lang="en-US">
              <a:cs typeface="Calibri"/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/>
              <a:t>If you have any queries, please email: </a:t>
            </a:r>
            <a:r>
              <a:rPr lang="en-US" noProof="0">
                <a:hlinkClick r:id="rId3"/>
              </a:rPr>
              <a:t>riskindextool@mfe.govt.nz</a:t>
            </a:r>
            <a:endParaRPr lang="en-US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6B28973B-C877-CC66-769D-736928404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14</a:t>
            </a:fld>
            <a:endParaRPr lang="en-N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5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dy of water with mountain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D74BFDAD-F3A1-78A3-6C48-FA5C3E45B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49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449217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412" y="720783"/>
            <a:ext cx="6960101" cy="523220"/>
          </a:xfrm>
        </p:spPr>
        <p:txBody>
          <a:bodyPr/>
          <a:lstStyle/>
          <a:p>
            <a:r>
              <a:rPr lang="en-US"/>
              <a:t>Next steps</a:t>
            </a:r>
            <a:endParaRPr lang="en-N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9B0866-A1EF-5AB8-1E18-9E28586607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13" y="1672389"/>
            <a:ext cx="10650358" cy="4367862"/>
          </a:xfr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NZ" sz="1800" b="1">
                <a:latin typeface="Calibri"/>
                <a:ea typeface="Calibri"/>
                <a:cs typeface="Calibri"/>
              </a:rPr>
              <a:t>The government made commitments in response to the Overseer whole-model review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600"/>
              <a:t>RIT will be released late</a:t>
            </a:r>
            <a:r>
              <a:rPr lang="en-US"/>
              <a:t> March, </a:t>
            </a:r>
            <a:r>
              <a:rPr lang="en-US" sz="1600"/>
              <a:t>2024. </a:t>
            </a:r>
            <a:endParaRPr lang="en-US" sz="1600">
              <a:cs typeface="Calibri"/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sz="1600"/>
              <a:t>MPI have closed out the Overseer redevelopment </a:t>
            </a:r>
            <a:r>
              <a:rPr lang="en-US" sz="1600" err="1"/>
              <a:t>programme</a:t>
            </a:r>
            <a:r>
              <a:rPr lang="en-US" sz="1600"/>
              <a:t>.</a:t>
            </a:r>
            <a:endParaRPr lang="en-US" sz="1600">
              <a:cs typeface="Calibri"/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NZ" sz="1600" err="1"/>
              <a:t>MfE</a:t>
            </a:r>
            <a:r>
              <a:rPr lang="en-NZ" sz="1600"/>
              <a:t> will </a:t>
            </a:r>
            <a:r>
              <a:rPr lang="en-NZ"/>
              <a:t>establish a review group to evaluate</a:t>
            </a:r>
            <a:r>
              <a:rPr lang="en-NZ">
                <a:ea typeface="+mn-lt"/>
                <a:cs typeface="+mn-lt"/>
              </a:rPr>
              <a:t> nutrient management models and tools, including the RIT.</a:t>
            </a:r>
            <a:endParaRPr lang="en-NZ">
              <a:ea typeface="Calibri"/>
              <a:cs typeface="Calibri"/>
            </a:endParaRP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All RIT communication materials will be published on the </a:t>
            </a:r>
            <a:r>
              <a:rPr lang="en-US" err="1">
                <a:ea typeface="Calibri"/>
                <a:cs typeface="Calibri"/>
              </a:rPr>
              <a:t>MfE</a:t>
            </a:r>
            <a:r>
              <a:rPr lang="en-US">
                <a:ea typeface="Calibri"/>
                <a:cs typeface="Calibri"/>
              </a:rPr>
              <a:t> website. </a:t>
            </a:r>
          </a:p>
          <a:p>
            <a:pPr>
              <a:spcBef>
                <a:spcPts val="1500"/>
              </a:spcBef>
            </a:pPr>
            <a:endParaRPr lang="en-NZ" sz="1600">
              <a:ea typeface="Calibri"/>
              <a:cs typeface="Calibri"/>
            </a:endParaRPr>
          </a:p>
          <a:p>
            <a:endParaRPr lang="en-NZ" sz="1600" i="1">
              <a:ea typeface="Calibri"/>
              <a:cs typeface="Calibri"/>
            </a:endParaRPr>
          </a:p>
          <a:p>
            <a:r>
              <a:rPr lang="en-NZ" sz="1800" b="1" i="1">
                <a:latin typeface="Calibri"/>
                <a:ea typeface="Calibri"/>
                <a:cs typeface="Calibri"/>
              </a:rPr>
              <a:t>No one approach is the solution to managing diffuse nutrients. </a:t>
            </a:r>
            <a:br>
              <a:rPr lang="en-NZ" sz="1800" b="1" i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1800" b="1" i="1">
                <a:latin typeface="Calibri"/>
                <a:ea typeface="Calibri"/>
                <a:cs typeface="Calibri"/>
              </a:rPr>
              <a:t>A systems approach, at place, is required.</a:t>
            </a:r>
            <a:endParaRPr lang="en-US" sz="1800" b="1" i="1">
              <a:latin typeface="Calibri"/>
              <a:ea typeface="Calibri"/>
              <a:cs typeface="Calibri"/>
            </a:endParaRPr>
          </a:p>
          <a:p>
            <a:endParaRPr lang="en-US" sz="1600">
              <a:cs typeface="Calibri"/>
            </a:endParaRPr>
          </a:p>
          <a:p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1E5F00C-5FDD-385C-6FE6-724FDD606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16</a:t>
            </a:fld>
            <a:endParaRPr lang="en-N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8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/>
              <a:t>Contact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E3C2C-3862-C351-7D9E-09DBFC167310}"/>
              </a:ext>
            </a:extLst>
          </p:cNvPr>
          <p:cNvSpPr txBox="1"/>
          <p:nvPr/>
        </p:nvSpPr>
        <p:spPr>
          <a:xfrm>
            <a:off x="6727370" y="3044278"/>
            <a:ext cx="4818085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any queries, please email: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riskindextool@mfe.govt.nz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1BEB733-3DFD-02BB-4A2A-101EF8FB7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17</a:t>
            </a:fld>
            <a:endParaRPr lang="en-N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397393D-F631-1BDE-0998-4B0C6950EC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dirty="0"/>
              <a:t>Purpose of this slide deck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FCD1E-9F44-4A80-8178-1A4C208DE123}"/>
              </a:ext>
            </a:extLst>
          </p:cNvPr>
          <p:cNvSpPr txBox="1"/>
          <p:nvPr/>
        </p:nvSpPr>
        <p:spPr>
          <a:xfrm>
            <a:off x="431938" y="3975555"/>
            <a:ext cx="495921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NZ" sz="2400" dirty="0">
                <a:solidFill>
                  <a:schemeClr val="bg1"/>
                </a:solidFill>
                <a:ea typeface="+mn-lt"/>
                <a:cs typeface="+mn-lt"/>
              </a:rPr>
              <a:t>To update you </a:t>
            </a:r>
            <a:r>
              <a:rPr lang="en-NZ" sz="2400" dirty="0">
                <a:solidFill>
                  <a:schemeClr val="bg1"/>
                </a:solidFill>
                <a:effectLst/>
                <a:ea typeface="+mn-lt"/>
                <a:cs typeface="+mn-lt"/>
              </a:rPr>
              <a:t>on </a:t>
            </a:r>
            <a:r>
              <a:rPr lang="en-NZ" sz="2400" dirty="0">
                <a:solidFill>
                  <a:schemeClr val="bg1"/>
                </a:solidFill>
                <a:ea typeface="+mn-lt"/>
                <a:cs typeface="+mn-lt"/>
              </a:rPr>
              <a:t>the completion of the </a:t>
            </a:r>
            <a:r>
              <a:rPr lang="en-NZ" sz="2400" dirty="0" err="1">
                <a:solidFill>
                  <a:schemeClr val="bg1"/>
                </a:solidFill>
                <a:ea typeface="+mn-lt"/>
                <a:cs typeface="+mn-lt"/>
              </a:rPr>
              <a:t>OverseerFM</a:t>
            </a:r>
            <a:r>
              <a:rPr lang="en-NZ" sz="2400" dirty="0">
                <a:solidFill>
                  <a:schemeClr val="bg1"/>
                </a:solidFill>
                <a:ea typeface="+mn-lt"/>
                <a:cs typeface="+mn-lt"/>
              </a:rPr>
              <a:t> review </a:t>
            </a:r>
            <a:r>
              <a:rPr lang="en-NZ" sz="2400" dirty="0">
                <a:solidFill>
                  <a:schemeClr val="bg1"/>
                </a:solidFill>
                <a:effectLst/>
                <a:ea typeface="+mn-lt"/>
                <a:cs typeface="+mn-lt"/>
              </a:rPr>
              <a:t>work programme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17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Introduction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7ADF39-3D21-07AD-4998-412731B45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477" y="1060335"/>
            <a:ext cx="3377047" cy="4737330"/>
          </a:xfrm>
          <a:prstGeom prst="rect">
            <a:avLst/>
          </a:prstGeom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A99DA4D-65C0-2CF8-AD40-3CD870015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3</a:t>
            </a:fld>
            <a:endParaRPr lang="en-NZ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DB0157-D7E3-AA72-1315-36E6DE502F37}"/>
              </a:ext>
            </a:extLst>
          </p:cNvPr>
          <p:cNvSpPr txBox="1"/>
          <p:nvPr/>
        </p:nvSpPr>
        <p:spPr>
          <a:xfrm>
            <a:off x="979055" y="5920509"/>
            <a:ext cx="10002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Read the report: </a:t>
            </a:r>
            <a:endParaRPr lang="en-US">
              <a:hlinkClick r:id="rId4"/>
            </a:endParaRPr>
          </a:p>
          <a:p>
            <a:r>
              <a:rPr lang="en-US">
                <a:hlinkClick r:id="rId4"/>
              </a:rPr>
              <a:t>Government response to the findings of the Overseer peer review report | Ministry for the Environment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34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397393D-F631-1BDE-0998-4B0C6950EC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err="1"/>
              <a:t>OverseerFM</a:t>
            </a:r>
            <a:r>
              <a:rPr lang="en-NZ"/>
              <a:t> Review</a:t>
            </a:r>
          </a:p>
        </p:txBody>
      </p:sp>
    </p:spTree>
    <p:extLst>
      <p:ext uri="{BB962C8B-B14F-4D97-AF65-F5344CB8AC3E}">
        <p14:creationId xmlns:p14="http://schemas.microsoft.com/office/powerpoint/2010/main" val="37667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Key messages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3180D2F-ED48-EED2-50B1-A24753544E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13" y="1918994"/>
            <a:ext cx="10937869" cy="1846659"/>
          </a:xfrm>
        </p:spPr>
        <p:txBody>
          <a:bodyPr vert="horz" lIns="91440" tIns="45720" rIns="91440" bIns="45720" rtlCol="0" anchor="t">
            <a:spAutoFit/>
          </a:bodyPr>
          <a:lstStyle/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The Ministry for Primary Industries led the </a:t>
            </a:r>
            <a:r>
              <a:rPr lang="en-NZ" dirty="0" err="1"/>
              <a:t>OverseerFM</a:t>
            </a:r>
            <a:r>
              <a:rPr lang="en-NZ" dirty="0"/>
              <a:t> review programme</a:t>
            </a: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They have closed out this programme</a:t>
            </a:r>
            <a:endParaRPr lang="en-NZ" dirty="0">
              <a:ea typeface="Calibri"/>
              <a:cs typeface="Calibri"/>
            </a:endParaRP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Refer to MPI’s website for further information </a:t>
            </a:r>
            <a:r>
              <a:rPr lang="en-US" dirty="0">
                <a:hlinkClick r:id="rId3"/>
              </a:rPr>
              <a:t>Overseer 2020 review | NZ Government (mpi.govt.nz)</a:t>
            </a:r>
            <a:endParaRPr lang="en-US" dirty="0"/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US" dirty="0"/>
              <a:t>We are updating our guide on Council's use of </a:t>
            </a:r>
            <a:r>
              <a:rPr lang="en-US" dirty="0" err="1"/>
              <a:t>OverseerFM</a:t>
            </a:r>
            <a:endParaRPr lang="en-NZ" dirty="0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0957C876-B9E0-5915-D7AA-C0053EAEB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5</a:t>
            </a:fld>
            <a:endParaRPr lang="en-N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4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397393D-F631-1BDE-0998-4B0C6950EC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/>
              <a:t>Risk Index Tool (RIT) update</a:t>
            </a:r>
          </a:p>
        </p:txBody>
      </p:sp>
    </p:spTree>
    <p:extLst>
      <p:ext uri="{BB962C8B-B14F-4D97-AF65-F5344CB8AC3E}">
        <p14:creationId xmlns:p14="http://schemas.microsoft.com/office/powerpoint/2010/main" val="303814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/>
              <a:t>Key messages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8049F6-2936-4512-5878-394A6977E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0413" y="1672389"/>
            <a:ext cx="5038478" cy="400110"/>
          </a:xfrm>
        </p:spPr>
        <p:txBody>
          <a:bodyPr/>
          <a:lstStyle/>
          <a:p>
            <a:r>
              <a:rPr lang="en-NZ" dirty="0"/>
              <a:t>Dec 2023 update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3180D2F-ED48-EED2-50B1-A24753544E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13" y="2500885"/>
            <a:ext cx="10937869" cy="3354765"/>
          </a:xfrm>
        </p:spPr>
        <p:txBody>
          <a:bodyPr/>
          <a:lstStyle/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New vendor on-boarded (March 2023)</a:t>
            </a: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Agreement secured for delivering the Operator Portal</a:t>
            </a: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RIT moved into </a:t>
            </a:r>
            <a:r>
              <a:rPr lang="en-NZ" dirty="0" err="1"/>
              <a:t>MfE’s</a:t>
            </a:r>
            <a:r>
              <a:rPr lang="en-NZ" dirty="0"/>
              <a:t> Freshwater </a:t>
            </a:r>
            <a:r>
              <a:rPr lang="en-NZ"/>
              <a:t>Implementation work programme </a:t>
            </a:r>
            <a:r>
              <a:rPr lang="en-NZ" dirty="0"/>
              <a:t>(Aug 2023)</a:t>
            </a: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Road map for consideration for future RIT development (Dec 2023)</a:t>
            </a: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Socialisation of the RIT with councils and industry  (expected early 2024)</a:t>
            </a: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en-NZ" dirty="0"/>
              <a:t>RIT release (28 March 2024)</a:t>
            </a: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0957C876-B9E0-5915-D7AA-C0053EAEB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7</a:t>
            </a:fld>
            <a:endParaRPr lang="en-NZ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5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B0D42D-FC00-12C1-F9A7-B4190A6FC2D9}"/>
              </a:ext>
            </a:extLst>
          </p:cNvPr>
          <p:cNvGrpSpPr/>
          <p:nvPr/>
        </p:nvGrpSpPr>
        <p:grpSpPr>
          <a:xfrm>
            <a:off x="1848939" y="3207971"/>
            <a:ext cx="9197057" cy="2929246"/>
            <a:chOff x="1848939" y="3191244"/>
            <a:chExt cx="9197057" cy="2945973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4850827-108C-A320-A1C2-0507604B529C}"/>
                </a:ext>
              </a:extLst>
            </p:cNvPr>
            <p:cNvCxnSpPr>
              <a:cxnSpLocks/>
            </p:cNvCxnSpPr>
            <p:nvPr/>
          </p:nvCxnSpPr>
          <p:spPr>
            <a:xfrm>
              <a:off x="1848939" y="3199609"/>
              <a:ext cx="0" cy="2937608"/>
            </a:xfrm>
            <a:prstGeom prst="line">
              <a:avLst/>
            </a:prstGeom>
            <a:ln w="952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6C403C6-4E02-7014-9416-D72ADD0F726C}"/>
                </a:ext>
              </a:extLst>
            </p:cNvPr>
            <p:cNvCxnSpPr>
              <a:cxnSpLocks/>
            </p:cNvCxnSpPr>
            <p:nvPr/>
          </p:nvCxnSpPr>
          <p:spPr>
            <a:xfrm>
              <a:off x="4151385" y="3191244"/>
              <a:ext cx="0" cy="2945973"/>
            </a:xfrm>
            <a:prstGeom prst="line">
              <a:avLst/>
            </a:prstGeom>
            <a:ln w="952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DDBAA6B-AE8C-D5E1-070E-780C714F0E94}"/>
                </a:ext>
              </a:extLst>
            </p:cNvPr>
            <p:cNvCxnSpPr>
              <a:cxnSpLocks/>
            </p:cNvCxnSpPr>
            <p:nvPr/>
          </p:nvCxnSpPr>
          <p:spPr>
            <a:xfrm>
              <a:off x="6444516" y="3191244"/>
              <a:ext cx="0" cy="2945973"/>
            </a:xfrm>
            <a:prstGeom prst="line">
              <a:avLst/>
            </a:prstGeom>
            <a:ln w="952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7BA8C7C-C49C-47FC-2AA3-F099B9189DD0}"/>
                </a:ext>
              </a:extLst>
            </p:cNvPr>
            <p:cNvCxnSpPr>
              <a:cxnSpLocks/>
            </p:cNvCxnSpPr>
            <p:nvPr/>
          </p:nvCxnSpPr>
          <p:spPr>
            <a:xfrm>
              <a:off x="8744634" y="3191244"/>
              <a:ext cx="0" cy="2945973"/>
            </a:xfrm>
            <a:prstGeom prst="line">
              <a:avLst/>
            </a:prstGeom>
            <a:ln w="952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15992AF-43CC-0456-C8E9-1866E507EAD7}"/>
                </a:ext>
              </a:extLst>
            </p:cNvPr>
            <p:cNvCxnSpPr>
              <a:cxnSpLocks/>
            </p:cNvCxnSpPr>
            <p:nvPr/>
          </p:nvCxnSpPr>
          <p:spPr>
            <a:xfrm>
              <a:off x="11045996" y="3191244"/>
              <a:ext cx="0" cy="2945973"/>
            </a:xfrm>
            <a:prstGeom prst="line">
              <a:avLst/>
            </a:prstGeom>
            <a:ln w="9525">
              <a:solidFill>
                <a:schemeClr val="tx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412" y="720783"/>
            <a:ext cx="6024103" cy="523220"/>
          </a:xfrm>
        </p:spPr>
        <p:txBody>
          <a:bodyPr/>
          <a:lstStyle/>
          <a:p>
            <a:r>
              <a:rPr lang="en-NZ"/>
              <a:t>Phases schedule 2023/2024</a:t>
            </a:r>
          </a:p>
        </p:txBody>
      </p:sp>
      <p:sp>
        <p:nvSpPr>
          <p:cNvPr id="40" name="TextBox 7">
            <a:extLst>
              <a:ext uri="{FF2B5EF4-FFF2-40B4-BE49-F238E27FC236}">
                <a16:creationId xmlns:a16="http://schemas.microsoft.com/office/drawing/2014/main" id="{1CE2ABCB-398D-3924-1480-DB8874A63521}"/>
              </a:ext>
            </a:extLst>
          </p:cNvPr>
          <p:cNvSpPr txBox="1"/>
          <p:nvPr/>
        </p:nvSpPr>
        <p:spPr>
          <a:xfrm>
            <a:off x="420413" y="2883788"/>
            <a:ext cx="1216819" cy="32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400" b="1"/>
              <a:t>Onboarding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B0ABE44-9691-3A03-7247-A60DAB5E7B19}"/>
              </a:ext>
            </a:extLst>
          </p:cNvPr>
          <p:cNvGrpSpPr/>
          <p:nvPr/>
        </p:nvGrpSpPr>
        <p:grpSpPr>
          <a:xfrm>
            <a:off x="1399664" y="2521425"/>
            <a:ext cx="898546" cy="678998"/>
            <a:chOff x="1399664" y="2521425"/>
            <a:chExt cx="898546" cy="67899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6868DA3-C594-24BF-4BC7-DBC56692E1B8}"/>
                </a:ext>
              </a:extLst>
            </p:cNvPr>
            <p:cNvGrpSpPr/>
            <p:nvPr/>
          </p:nvGrpSpPr>
          <p:grpSpPr>
            <a:xfrm>
              <a:off x="1676558" y="2874616"/>
              <a:ext cx="344761" cy="325807"/>
              <a:chOff x="8636088" y="4718831"/>
              <a:chExt cx="333375" cy="333375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6B8BABE-6541-29EE-0B93-51F20B4B6624}"/>
                  </a:ext>
                </a:extLst>
              </p:cNvPr>
              <p:cNvSpPr/>
              <p:nvPr/>
            </p:nvSpPr>
            <p:spPr>
              <a:xfrm>
                <a:off x="8636088" y="4718831"/>
                <a:ext cx="333375" cy="3333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Z"/>
              </a:p>
            </p:txBody>
          </p:sp>
          <p:pic>
            <p:nvPicPr>
              <p:cNvPr id="70" name="Graphic 10" descr="Stopwatch outline">
                <a:extLst>
                  <a:ext uri="{FF2B5EF4-FFF2-40B4-BE49-F238E27FC236}">
                    <a16:creationId xmlns:a16="http://schemas.microsoft.com/office/drawing/2014/main" id="{22D446BE-8F2E-CA39-708A-9B1FB676D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8675989" y="4754036"/>
                <a:ext cx="253572" cy="253572"/>
              </a:xfrm>
              <a:prstGeom prst="rect">
                <a:avLst/>
              </a:prstGeom>
            </p:spPr>
          </p:pic>
        </p:grp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id="{D48C9785-5C70-B039-748D-E2903D3F041E}"/>
                </a:ext>
              </a:extLst>
            </p:cNvPr>
            <p:cNvSpPr txBox="1"/>
            <p:nvPr/>
          </p:nvSpPr>
          <p:spPr>
            <a:xfrm>
              <a:off x="1399664" y="2521425"/>
              <a:ext cx="898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sz="1400"/>
                <a:t>Dec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9D71666-6E33-0F13-B4AA-058A3BE6AFE7}"/>
              </a:ext>
            </a:extLst>
          </p:cNvPr>
          <p:cNvGrpSpPr/>
          <p:nvPr/>
        </p:nvGrpSpPr>
        <p:grpSpPr>
          <a:xfrm>
            <a:off x="3698929" y="2521425"/>
            <a:ext cx="898546" cy="678998"/>
            <a:chOff x="3698929" y="2521425"/>
            <a:chExt cx="898546" cy="6789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70CB02E-E354-C388-84F1-8048DD18B756}"/>
                </a:ext>
              </a:extLst>
            </p:cNvPr>
            <p:cNvGrpSpPr/>
            <p:nvPr/>
          </p:nvGrpSpPr>
          <p:grpSpPr>
            <a:xfrm>
              <a:off x="3975823" y="2874616"/>
              <a:ext cx="344761" cy="325807"/>
              <a:chOff x="8636088" y="4718831"/>
              <a:chExt cx="333375" cy="333375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B80E7B5-C7CB-2849-6399-8E77AAFCB876}"/>
                  </a:ext>
                </a:extLst>
              </p:cNvPr>
              <p:cNvSpPr/>
              <p:nvPr/>
            </p:nvSpPr>
            <p:spPr>
              <a:xfrm>
                <a:off x="8636088" y="4718831"/>
                <a:ext cx="333375" cy="3333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Z"/>
              </a:p>
            </p:txBody>
          </p:sp>
          <p:pic>
            <p:nvPicPr>
              <p:cNvPr id="74" name="Graphic 3" descr="Stopwatch 25% outline">
                <a:extLst>
                  <a:ext uri="{FF2B5EF4-FFF2-40B4-BE49-F238E27FC236}">
                    <a16:creationId xmlns:a16="http://schemas.microsoft.com/office/drawing/2014/main" id="{247DA505-E0DB-982E-BCB8-092D9F685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8675989" y="4754036"/>
                <a:ext cx="253572" cy="253572"/>
              </a:xfrm>
              <a:prstGeom prst="rect">
                <a:avLst/>
              </a:prstGeom>
            </p:spPr>
          </p:pic>
        </p:grpSp>
        <p:sp>
          <p:nvSpPr>
            <p:cNvPr id="49" name="TextBox 22">
              <a:extLst>
                <a:ext uri="{FF2B5EF4-FFF2-40B4-BE49-F238E27FC236}">
                  <a16:creationId xmlns:a16="http://schemas.microsoft.com/office/drawing/2014/main" id="{B86DC8D7-7B79-BE58-AB42-24792A6E72D4}"/>
                </a:ext>
              </a:extLst>
            </p:cNvPr>
            <p:cNvSpPr txBox="1"/>
            <p:nvPr/>
          </p:nvSpPr>
          <p:spPr>
            <a:xfrm>
              <a:off x="3698929" y="2521425"/>
              <a:ext cx="898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sz="1400"/>
                <a:t>Jan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B8DF3BA-F307-FE4F-F766-2AB2D5782213}"/>
              </a:ext>
            </a:extLst>
          </p:cNvPr>
          <p:cNvGrpSpPr/>
          <p:nvPr/>
        </p:nvGrpSpPr>
        <p:grpSpPr>
          <a:xfrm>
            <a:off x="6000769" y="2521425"/>
            <a:ext cx="898546" cy="678998"/>
            <a:chOff x="6000769" y="2521425"/>
            <a:chExt cx="898546" cy="6789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B00E5F3-DEBB-A3A8-A710-6673D9D0AFD2}"/>
                </a:ext>
              </a:extLst>
            </p:cNvPr>
            <p:cNvGrpSpPr/>
            <p:nvPr/>
          </p:nvGrpSpPr>
          <p:grpSpPr>
            <a:xfrm>
              <a:off x="6275088" y="2874616"/>
              <a:ext cx="344761" cy="325807"/>
              <a:chOff x="8636088" y="4718831"/>
              <a:chExt cx="333375" cy="333375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FB6535D-FE18-A95A-216E-05D0A28261E0}"/>
                  </a:ext>
                </a:extLst>
              </p:cNvPr>
              <p:cNvSpPr/>
              <p:nvPr/>
            </p:nvSpPr>
            <p:spPr>
              <a:xfrm>
                <a:off x="8636088" y="4718831"/>
                <a:ext cx="333375" cy="3333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Z"/>
              </a:p>
            </p:txBody>
          </p:sp>
          <p:pic>
            <p:nvPicPr>
              <p:cNvPr id="72" name="Graphic 6" descr="Stopwatch 50% outline">
                <a:extLst>
                  <a:ext uri="{FF2B5EF4-FFF2-40B4-BE49-F238E27FC236}">
                    <a16:creationId xmlns:a16="http://schemas.microsoft.com/office/drawing/2014/main" id="{059A96E2-EFA9-A222-D970-50E335BBE2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675989" y="4754036"/>
                <a:ext cx="253572" cy="253572"/>
              </a:xfrm>
              <a:prstGeom prst="rect">
                <a:avLst/>
              </a:prstGeom>
            </p:spPr>
          </p:pic>
        </p:grpSp>
        <p:sp>
          <p:nvSpPr>
            <p:cNvPr id="50" name="TextBox 23">
              <a:extLst>
                <a:ext uri="{FF2B5EF4-FFF2-40B4-BE49-F238E27FC236}">
                  <a16:creationId xmlns:a16="http://schemas.microsoft.com/office/drawing/2014/main" id="{4177D62E-3E7F-7108-F7B7-7F41619F2531}"/>
                </a:ext>
              </a:extLst>
            </p:cNvPr>
            <p:cNvSpPr txBox="1"/>
            <p:nvPr/>
          </p:nvSpPr>
          <p:spPr>
            <a:xfrm>
              <a:off x="6000769" y="2521425"/>
              <a:ext cx="898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sz="1400"/>
                <a:t>Feb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296A65B-88A0-2402-24A6-1D5D02B7B4E9}"/>
              </a:ext>
            </a:extLst>
          </p:cNvPr>
          <p:cNvGrpSpPr/>
          <p:nvPr/>
        </p:nvGrpSpPr>
        <p:grpSpPr>
          <a:xfrm>
            <a:off x="8095219" y="2521425"/>
            <a:ext cx="1295100" cy="678998"/>
            <a:chOff x="8095219" y="2521425"/>
            <a:chExt cx="1295100" cy="67899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70AB24-D589-F820-AA49-330945B4ABAF}"/>
                </a:ext>
              </a:extLst>
            </p:cNvPr>
            <p:cNvGrpSpPr/>
            <p:nvPr/>
          </p:nvGrpSpPr>
          <p:grpSpPr>
            <a:xfrm>
              <a:off x="8574353" y="2874616"/>
              <a:ext cx="344761" cy="325807"/>
              <a:chOff x="8636088" y="4718831"/>
              <a:chExt cx="333375" cy="333375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F61B511-84FB-ED19-9360-C2737F16C754}"/>
                  </a:ext>
                </a:extLst>
              </p:cNvPr>
              <p:cNvSpPr/>
              <p:nvPr/>
            </p:nvSpPr>
            <p:spPr>
              <a:xfrm>
                <a:off x="8636088" y="4718831"/>
                <a:ext cx="333375" cy="3333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Z"/>
              </a:p>
            </p:txBody>
          </p:sp>
          <p:pic>
            <p:nvPicPr>
              <p:cNvPr id="68" name="Graphic 13" descr="Stopwatch 75% outline">
                <a:extLst>
                  <a:ext uri="{FF2B5EF4-FFF2-40B4-BE49-F238E27FC236}">
                    <a16:creationId xmlns:a16="http://schemas.microsoft.com/office/drawing/2014/main" id="{ECDB36CD-BC3E-D326-CF10-C54ED5EB13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8675989" y="4754036"/>
                <a:ext cx="253572" cy="253572"/>
              </a:xfrm>
              <a:prstGeom prst="rect">
                <a:avLst/>
              </a:prstGeom>
            </p:spPr>
          </p:pic>
        </p:grpSp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66DAF158-C145-1BE6-9556-2AAFE9E86309}"/>
                </a:ext>
              </a:extLst>
            </p:cNvPr>
            <p:cNvSpPr txBox="1"/>
            <p:nvPr/>
          </p:nvSpPr>
          <p:spPr>
            <a:xfrm>
              <a:off x="8095219" y="2521425"/>
              <a:ext cx="1295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sz="1400"/>
                <a:t>Mar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1E30110-73EC-9A59-3195-BBD4D41C979B}"/>
              </a:ext>
            </a:extLst>
          </p:cNvPr>
          <p:cNvGrpSpPr/>
          <p:nvPr/>
        </p:nvGrpSpPr>
        <p:grpSpPr>
          <a:xfrm>
            <a:off x="10398446" y="2521425"/>
            <a:ext cx="1295101" cy="678998"/>
            <a:chOff x="10398446" y="2521425"/>
            <a:chExt cx="1295101" cy="67899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29DC872-8521-C5D8-CC10-6E0361D07CF6}"/>
                </a:ext>
              </a:extLst>
            </p:cNvPr>
            <p:cNvGrpSpPr/>
            <p:nvPr/>
          </p:nvGrpSpPr>
          <p:grpSpPr>
            <a:xfrm>
              <a:off x="10873617" y="2874616"/>
              <a:ext cx="344761" cy="325807"/>
              <a:chOff x="8636088" y="4718831"/>
              <a:chExt cx="333375" cy="33337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3B1C072-E81B-954F-19F2-C332FDBAA1D9}"/>
                  </a:ext>
                </a:extLst>
              </p:cNvPr>
              <p:cNvSpPr/>
              <p:nvPr/>
            </p:nvSpPr>
            <p:spPr>
              <a:xfrm>
                <a:off x="8636088" y="4718831"/>
                <a:ext cx="333375" cy="33337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NZ"/>
              </a:p>
            </p:txBody>
          </p:sp>
          <p:pic>
            <p:nvPicPr>
              <p:cNvPr id="66" name="Graphic 16" descr="Stopwatch 75% outline">
                <a:extLst>
                  <a:ext uri="{FF2B5EF4-FFF2-40B4-BE49-F238E27FC236}">
                    <a16:creationId xmlns:a16="http://schemas.microsoft.com/office/drawing/2014/main" id="{70FE6638-557A-3814-8923-203B08749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/>
            </p:blipFill>
            <p:spPr>
              <a:xfrm>
                <a:off x="8675989" y="4754036"/>
                <a:ext cx="253572" cy="253572"/>
              </a:xfrm>
              <a:prstGeom prst="rect">
                <a:avLst/>
              </a:prstGeom>
            </p:spPr>
          </p:pic>
        </p:grpSp>
        <p:sp>
          <p:nvSpPr>
            <p:cNvPr id="52" name="TextBox 25">
              <a:extLst>
                <a:ext uri="{FF2B5EF4-FFF2-40B4-BE49-F238E27FC236}">
                  <a16:creationId xmlns:a16="http://schemas.microsoft.com/office/drawing/2014/main" id="{030BB561-B367-65B8-2BEA-CBF543E0E1B7}"/>
                </a:ext>
              </a:extLst>
            </p:cNvPr>
            <p:cNvSpPr txBox="1"/>
            <p:nvPr/>
          </p:nvSpPr>
          <p:spPr>
            <a:xfrm>
              <a:off x="10398446" y="2521425"/>
              <a:ext cx="12951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NZ" sz="1400"/>
                <a:t>Apr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E82FC8F-6094-06A0-2D4C-111A6B14B132}"/>
              </a:ext>
            </a:extLst>
          </p:cNvPr>
          <p:cNvGrpSpPr/>
          <p:nvPr/>
        </p:nvGrpSpPr>
        <p:grpSpPr>
          <a:xfrm>
            <a:off x="1761293" y="3406157"/>
            <a:ext cx="3986177" cy="925274"/>
            <a:chOff x="1611820" y="3679824"/>
            <a:chExt cx="4527723" cy="56216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E995E61-3186-39E5-6E1F-72DFD480E2CF}"/>
                </a:ext>
              </a:extLst>
            </p:cNvPr>
            <p:cNvSpPr/>
            <p:nvPr/>
          </p:nvSpPr>
          <p:spPr>
            <a:xfrm>
              <a:off x="1774816" y="3679824"/>
              <a:ext cx="4364727" cy="1149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" bIns="46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Z">
                <a:solidFill>
                  <a:schemeClr val="accent3"/>
                </a:solidFill>
              </a:endParaRPr>
            </a:p>
          </p:txBody>
        </p:sp>
        <p:sp>
          <p:nvSpPr>
            <p:cNvPr id="58" name="TextBox 31">
              <a:extLst>
                <a:ext uri="{FF2B5EF4-FFF2-40B4-BE49-F238E27FC236}">
                  <a16:creationId xmlns:a16="http://schemas.microsoft.com/office/drawing/2014/main" id="{65C1849B-7E73-DB5E-8614-E14A97508969}"/>
                </a:ext>
              </a:extLst>
            </p:cNvPr>
            <p:cNvSpPr txBox="1"/>
            <p:nvPr/>
          </p:nvSpPr>
          <p:spPr>
            <a:xfrm>
              <a:off x="1611820" y="3833012"/>
              <a:ext cx="4527723" cy="408976"/>
            </a:xfrm>
            <a:prstGeom prst="rect">
              <a:avLst/>
            </a:prstGeom>
            <a:noFill/>
          </p:spPr>
          <p:txBody>
            <a:bodyPr wrap="square" lIns="0" tIns="46800" rIns="46800" bIns="4680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NZ" sz="1400" b="1"/>
                <a:t>Risk Calculation Engine testing and remediation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08422A-9830-E5C8-10EA-B4B89AD3920F}"/>
              </a:ext>
            </a:extLst>
          </p:cNvPr>
          <p:cNvGrpSpPr/>
          <p:nvPr/>
        </p:nvGrpSpPr>
        <p:grpSpPr>
          <a:xfrm>
            <a:off x="1848300" y="4236599"/>
            <a:ext cx="4838823" cy="463092"/>
            <a:chOff x="6139543" y="4068791"/>
            <a:chExt cx="2183674" cy="43964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AB68316-2D49-7FC8-A437-6376B2411583}"/>
                </a:ext>
              </a:extLst>
            </p:cNvPr>
            <p:cNvSpPr/>
            <p:nvPr/>
          </p:nvSpPr>
          <p:spPr>
            <a:xfrm>
              <a:off x="6139543" y="4068791"/>
              <a:ext cx="2183674" cy="1796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" bIns="46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Z">
                <a:solidFill>
                  <a:schemeClr val="accent3"/>
                </a:solidFill>
              </a:endParaRPr>
            </a:p>
          </p:txBody>
        </p:sp>
        <p:sp>
          <p:nvSpPr>
            <p:cNvPr id="59" name="TextBox 32">
              <a:extLst>
                <a:ext uri="{FF2B5EF4-FFF2-40B4-BE49-F238E27FC236}">
                  <a16:creationId xmlns:a16="http://schemas.microsoft.com/office/drawing/2014/main" id="{B146E035-89A4-839B-FFDF-466DCA41D234}"/>
                </a:ext>
              </a:extLst>
            </p:cNvPr>
            <p:cNvSpPr txBox="1"/>
            <p:nvPr/>
          </p:nvSpPr>
          <p:spPr>
            <a:xfrm>
              <a:off x="6262038" y="4214172"/>
              <a:ext cx="2059411" cy="294266"/>
            </a:xfrm>
            <a:prstGeom prst="rect">
              <a:avLst/>
            </a:prstGeom>
            <a:noFill/>
          </p:spPr>
          <p:txBody>
            <a:bodyPr wrap="square" lIns="0" tIns="46800" rIns="46800" bIns="4680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NZ" sz="1400" b="1"/>
                <a:t>Final RIT build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2D3CA5-64C5-9FEC-5503-A539AE1F0DB9}"/>
              </a:ext>
            </a:extLst>
          </p:cNvPr>
          <p:cNvCxnSpPr>
            <a:cxnSpLocks/>
          </p:cNvCxnSpPr>
          <p:nvPr/>
        </p:nvCxnSpPr>
        <p:spPr>
          <a:xfrm>
            <a:off x="2021318" y="3041293"/>
            <a:ext cx="195450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1930F8-0C0A-9700-A4AC-9AE08F3395C0}"/>
              </a:ext>
            </a:extLst>
          </p:cNvPr>
          <p:cNvCxnSpPr>
            <a:cxnSpLocks/>
          </p:cNvCxnSpPr>
          <p:nvPr/>
        </p:nvCxnSpPr>
        <p:spPr>
          <a:xfrm>
            <a:off x="4323730" y="3041293"/>
            <a:ext cx="195450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B9BAFF4-5137-AC91-4740-2890A09F031D}"/>
              </a:ext>
            </a:extLst>
          </p:cNvPr>
          <p:cNvCxnSpPr>
            <a:cxnSpLocks/>
          </p:cNvCxnSpPr>
          <p:nvPr/>
        </p:nvCxnSpPr>
        <p:spPr>
          <a:xfrm>
            <a:off x="6626142" y="3041293"/>
            <a:ext cx="195450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376F87-E652-838D-E61A-B61E5E71F859}"/>
              </a:ext>
            </a:extLst>
          </p:cNvPr>
          <p:cNvCxnSpPr>
            <a:cxnSpLocks/>
          </p:cNvCxnSpPr>
          <p:nvPr/>
        </p:nvCxnSpPr>
        <p:spPr>
          <a:xfrm>
            <a:off x="8928554" y="3041293"/>
            <a:ext cx="195450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7E122F-1B4D-C53A-B1FD-E1E914C54403}"/>
              </a:ext>
            </a:extLst>
          </p:cNvPr>
          <p:cNvGrpSpPr/>
          <p:nvPr/>
        </p:nvGrpSpPr>
        <p:grpSpPr>
          <a:xfrm>
            <a:off x="9230777" y="5444313"/>
            <a:ext cx="1733121" cy="566647"/>
            <a:chOff x="8324398" y="4457756"/>
            <a:chExt cx="2183674" cy="438266"/>
          </a:xfrm>
        </p:grpSpPr>
        <p:sp>
          <p:nvSpPr>
            <p:cNvPr id="60" name="TextBox 33">
              <a:extLst>
                <a:ext uri="{FF2B5EF4-FFF2-40B4-BE49-F238E27FC236}">
                  <a16:creationId xmlns:a16="http://schemas.microsoft.com/office/drawing/2014/main" id="{207E863C-6E1F-4E7D-1316-DFF6D80EF092}"/>
                </a:ext>
              </a:extLst>
            </p:cNvPr>
            <p:cNvSpPr txBox="1"/>
            <p:nvPr/>
          </p:nvSpPr>
          <p:spPr>
            <a:xfrm>
              <a:off x="9052498" y="4601756"/>
              <a:ext cx="1455574" cy="294266"/>
            </a:xfrm>
            <a:prstGeom prst="rect">
              <a:avLst/>
            </a:prstGeom>
            <a:noFill/>
          </p:spPr>
          <p:txBody>
            <a:bodyPr wrap="square" lIns="0" tIns="46800" rIns="46800" bIns="468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NZ" sz="1400" b="1"/>
                <a:t>Go-live window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AFBD69-FD29-626F-1845-726B2580A5AA}"/>
                </a:ext>
              </a:extLst>
            </p:cNvPr>
            <p:cNvSpPr/>
            <p:nvPr/>
          </p:nvSpPr>
          <p:spPr>
            <a:xfrm>
              <a:off x="8324398" y="4457756"/>
              <a:ext cx="2183674" cy="14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" bIns="46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Z">
                <a:solidFill>
                  <a:schemeClr val="accent3"/>
                </a:solidFill>
              </a:endParaRPr>
            </a:p>
          </p:txBody>
        </p:sp>
      </p:grpSp>
      <p:sp>
        <p:nvSpPr>
          <p:cNvPr id="84" name="Slide Number Placeholder 2">
            <a:extLst>
              <a:ext uri="{FF2B5EF4-FFF2-40B4-BE49-F238E27FC236}">
                <a16:creationId xmlns:a16="http://schemas.microsoft.com/office/drawing/2014/main" id="{8EDE018A-F181-2146-F7E6-B0A069E97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29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DADD868-AA9C-43CA-A8BB-50636605038F}" type="slidenum">
              <a:rPr lang="en-NZ" smtClean="0">
                <a:solidFill>
                  <a:schemeClr val="accent2"/>
                </a:solidFill>
              </a:rPr>
              <a:pPr/>
              <a:t>8</a:t>
            </a:fld>
            <a:endParaRPr lang="en-NZ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EF806B-333A-D57C-E58C-4C95BA63A9E1}"/>
              </a:ext>
            </a:extLst>
          </p:cNvPr>
          <p:cNvSpPr txBox="1"/>
          <p:nvPr/>
        </p:nvSpPr>
        <p:spPr>
          <a:xfrm>
            <a:off x="78508" y="6358089"/>
            <a:ext cx="1095436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/>
              <a:t>*UAT (User Acceptance Testing). </a:t>
            </a:r>
            <a:r>
              <a:rPr lang="en-US" sz="1100">
                <a:ea typeface="+mn-lt"/>
                <a:cs typeface="+mn-lt"/>
              </a:rPr>
              <a:t>Accreditation and Certification is a systematic procedure for evaluating, testing, and </a:t>
            </a:r>
            <a:r>
              <a:rPr lang="en-US" sz="1100" err="1">
                <a:ea typeface="+mn-lt"/>
                <a:cs typeface="+mn-lt"/>
              </a:rPr>
              <a:t>authorising</a:t>
            </a:r>
            <a:r>
              <a:rPr lang="en-US" sz="1100">
                <a:ea typeface="+mn-lt"/>
                <a:cs typeface="+mn-lt"/>
              </a:rPr>
              <a:t> go-live activities, as well as ensuring business as usual (BAU) support and monitoring processes are in place.</a:t>
            </a:r>
            <a:endParaRPr lang="en-US">
              <a:cs typeface="Calibri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B7A5E0-8BF2-0FBD-3C6E-816C2F08BDCF}"/>
              </a:ext>
            </a:extLst>
          </p:cNvPr>
          <p:cNvCxnSpPr>
            <a:cxnSpLocks/>
          </p:cNvCxnSpPr>
          <p:nvPr/>
        </p:nvCxnSpPr>
        <p:spPr>
          <a:xfrm>
            <a:off x="4145778" y="1744697"/>
            <a:ext cx="0" cy="728596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4D524-1D29-9773-3084-ED0448F19D86}"/>
              </a:ext>
            </a:extLst>
          </p:cNvPr>
          <p:cNvSpPr txBox="1"/>
          <p:nvPr/>
        </p:nvSpPr>
        <p:spPr>
          <a:xfrm>
            <a:off x="2808590" y="19057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i="1">
                <a:solidFill>
                  <a:schemeClr val="tx1">
                    <a:lumMod val="40000"/>
                    <a:lumOff val="60000"/>
                  </a:schemeClr>
                </a:solidFill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E7138-8DC1-1A5A-2A6E-1DAE4BD15DB9}"/>
              </a:ext>
            </a:extLst>
          </p:cNvPr>
          <p:cNvSpPr txBox="1"/>
          <p:nvPr/>
        </p:nvSpPr>
        <p:spPr>
          <a:xfrm>
            <a:off x="4827988" y="190579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i="1">
                <a:solidFill>
                  <a:schemeClr val="tx1">
                    <a:lumMod val="40000"/>
                    <a:lumOff val="60000"/>
                  </a:schemeClr>
                </a:solidFill>
              </a:rPr>
              <a:t>2024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8ADBE4-3925-0178-DCC0-46073189E8DB}"/>
              </a:ext>
            </a:extLst>
          </p:cNvPr>
          <p:cNvGrpSpPr/>
          <p:nvPr/>
        </p:nvGrpSpPr>
        <p:grpSpPr>
          <a:xfrm>
            <a:off x="6844801" y="4794716"/>
            <a:ext cx="2205701" cy="734174"/>
            <a:chOff x="8324398" y="4457757"/>
            <a:chExt cx="2183674" cy="506391"/>
          </a:xfrm>
        </p:grpSpPr>
        <p:sp>
          <p:nvSpPr>
            <p:cNvPr id="10" name="TextBox 33">
              <a:extLst>
                <a:ext uri="{FF2B5EF4-FFF2-40B4-BE49-F238E27FC236}">
                  <a16:creationId xmlns:a16="http://schemas.microsoft.com/office/drawing/2014/main" id="{C3D14A73-FF35-CA68-36D3-B8C48D0F0CA0}"/>
                </a:ext>
              </a:extLst>
            </p:cNvPr>
            <p:cNvSpPr txBox="1"/>
            <p:nvPr/>
          </p:nvSpPr>
          <p:spPr>
            <a:xfrm>
              <a:off x="9052498" y="4601756"/>
              <a:ext cx="1455574" cy="362392"/>
            </a:xfrm>
            <a:prstGeom prst="rect">
              <a:avLst/>
            </a:prstGeom>
            <a:noFill/>
          </p:spPr>
          <p:txBody>
            <a:bodyPr wrap="square" lIns="0" tIns="46800" rIns="46800" bIns="468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NZ" sz="1400" b="1"/>
                <a:t>UAT &amp; remediation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12DDB77-9BB4-5A0E-4729-D1AB248D4307}"/>
                </a:ext>
              </a:extLst>
            </p:cNvPr>
            <p:cNvSpPr/>
            <p:nvPr/>
          </p:nvSpPr>
          <p:spPr>
            <a:xfrm>
              <a:off x="8324398" y="4457757"/>
              <a:ext cx="2183674" cy="1284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46800" bIns="468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NZ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29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6397393D-F631-1BDE-0998-4B0C6950EC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" b="7791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8ECCED-54BD-47E5-6AF2-0701BB962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err="1"/>
              <a:t>Mātauranga</a:t>
            </a:r>
            <a:r>
              <a:rPr lang="en-NZ"/>
              <a:t> Māori</a:t>
            </a:r>
          </a:p>
        </p:txBody>
      </p:sp>
    </p:spTree>
    <p:extLst>
      <p:ext uri="{BB962C8B-B14F-4D97-AF65-F5344CB8AC3E}">
        <p14:creationId xmlns:p14="http://schemas.microsoft.com/office/powerpoint/2010/main" val="3537745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fE_1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32809C"/>
      </a:accent1>
      <a:accent2>
        <a:srgbClr val="1B556B"/>
      </a:accent2>
      <a:accent3>
        <a:srgbClr val="2C9986"/>
      </a:accent3>
      <a:accent4>
        <a:srgbClr val="BF2F37"/>
      </a:accent4>
      <a:accent5>
        <a:srgbClr val="DA5A28"/>
      </a:accent5>
      <a:accent6>
        <a:srgbClr val="1F3B72"/>
      </a:accent6>
      <a:hlink>
        <a:srgbClr val="64C8B8"/>
      </a:hlink>
      <a:folHlink>
        <a:srgbClr val="E1205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FB0BEBF7DE54D9F252D8A06C053F7" ma:contentTypeVersion="46" ma:contentTypeDescription="Create a new document." ma:contentTypeScope="" ma:versionID="b795c20c619788728f8a910922595dbd">
  <xsd:schema xmlns:xsd="http://www.w3.org/2001/XMLSchema" xmlns:xs="http://www.w3.org/2001/XMLSchema" xmlns:p="http://schemas.microsoft.com/office/2006/metadata/properties" xmlns:ns1="http://schemas.microsoft.com/sharepoint/v3" xmlns:ns2="58a6f171-52cb-4404-b47d-af1c8daf8fd1" xmlns:ns3="4a94300e-a927-4b92-9d3a-682523035cb6" xmlns:ns4="0a5b0190-e301-4766-933d-448c7c363fce" xmlns:ns5="http://schemas.microsoft.com/sharepoint/v4" targetNamespace="http://schemas.microsoft.com/office/2006/metadata/properties" ma:root="true" ma:fieldsID="1e9fd3c39c3b8b5e6e58098c7a19a34c" ns1:_="" ns2:_="" ns3:_="" ns4:_="" ns5:_="">
    <xsd:import namespace="http://schemas.microsoft.com/sharepoint/v3"/>
    <xsd:import namespace="58a6f171-52cb-4404-b47d-af1c8daf8fd1"/>
    <xsd:import namespace="4a94300e-a927-4b92-9d3a-682523035cb6"/>
    <xsd:import namespace="0a5b0190-e301-4766-933d-448c7c363fc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Document_x0020_Type" minOccurs="0"/>
                <xsd:element ref="ns3:Sender" minOccurs="0"/>
                <xsd:element ref="ns3:Receiver" minOccurs="0"/>
                <xsd:element ref="ns3:Sender_x0020_Date" minOccurs="0"/>
                <xsd:element ref="ns3:Receiver_x0020_Date" minOccurs="0"/>
                <xsd:element ref="ns3:Carbon_x0020_Copy" minOccurs="0"/>
                <xsd:element ref="ns3:Email_x0020_Table" minOccurs="0"/>
                <xsd:element ref="ns3:Library" minOccurs="0"/>
                <xsd:element ref="ns3:Legacy_x0020_DocID" minOccurs="0"/>
                <xsd:element ref="ns3:Legacy_x0020_Version" minOccurs="0"/>
                <xsd:element ref="ns3:Class" minOccurs="0"/>
                <xsd:element ref="ns3:Author0" minOccurs="0"/>
                <xsd:element ref="ns3:Status" minOccurs="0"/>
                <xsd:element ref="ns3:Year" minOccurs="0"/>
                <xsd:element ref="ns3:Other_x0020_Details" minOccurs="0"/>
                <xsd:element ref="ns3:Other_x0020_Details_2" minOccurs="0"/>
                <xsd:element ref="ns3:Other_x0020_Details_3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To" minOccurs="0"/>
                <xsd:element ref="ns3:From" minOccurs="0"/>
                <xsd:element ref="ns3:Sent_x002f_Receiv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Supplemental_x0020_Markings" minOccurs="0"/>
                <xsd:element ref="ns3:MTS_x0020_Type" minOccurs="0"/>
                <xsd:element ref="ns3:MTS_x0020_ID" minOccurs="0"/>
                <xsd:element ref="ns3:Contract_x0020_Numbe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5:IconOverlay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4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6f171-52cb-4404-b47d-af1c8daf8fd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54" nillable="true" ma:displayName="Taxonomy Catch All Column" ma:hidden="true" ma:list="{33f1f667-6a52-4040-91ea-813d3d6b19d1}" ma:internalName="TaxCatchAll" ma:showField="CatchAllData" ma:web="0a5b0190-e301-4766-933d-448c7c363f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4300e-a927-4b92-9d3a-682523035cb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1" nillable="true" ma:displayName="Document Type" ma:default="" ma:description="" ma:internalName="Document_x0020_Type">
      <xsd:simpleType>
        <xsd:restriction base="dms:Note">
          <xsd:maxLength value="255"/>
        </xsd:restriction>
      </xsd:simpleType>
    </xsd:element>
    <xsd:element name="Sender" ma:index="12" nillable="true" ma:displayName="Sender" ma:description="" ma:internalName="Sender">
      <xsd:simpleType>
        <xsd:restriction base="dms:Text">
          <xsd:maxLength value="255"/>
        </xsd:restriction>
      </xsd:simpleType>
    </xsd:element>
    <xsd:element name="Receiver" ma:index="13" nillable="true" ma:displayName="Receiver" ma:description="" ma:internalName="Receiver">
      <xsd:simpleType>
        <xsd:restriction base="dms:Text">
          <xsd:maxLength value="255"/>
        </xsd:restriction>
      </xsd:simpleType>
    </xsd:element>
    <xsd:element name="Sender_x0020_Date" ma:index="14" nillable="true" ma:displayName="Sender Date" ma:default="" ma:description="" ma:format="DateTime" ma:internalName="Sender_x0020_Date">
      <xsd:simpleType>
        <xsd:restriction base="dms:DateTime"/>
      </xsd:simpleType>
    </xsd:element>
    <xsd:element name="Receiver_x0020_Date" ma:index="15" nillable="true" ma:displayName="Receiver Date" ma:default="" ma:description="" ma:format="DateTime" ma:internalName="Receiver_x0020_Date">
      <xsd:simpleType>
        <xsd:restriction base="dms:DateTime"/>
      </xsd:simpleType>
    </xsd:element>
    <xsd:element name="Carbon_x0020_Copy" ma:index="16" nillable="true" ma:displayName="Carbon Copy" ma:description="" ma:internalName="Carbon_x0020_Copy">
      <xsd:simpleType>
        <xsd:restriction base="dms:Text">
          <xsd:maxLength value="255"/>
        </xsd:restriction>
      </xsd:simpleType>
    </xsd:element>
    <xsd:element name="Email_x0020_Table" ma:index="18" nillable="true" ma:displayName="Email Table" ma:description="" ma:internalName="Email_x0020_Table">
      <xsd:simpleType>
        <xsd:restriction base="dms:Note">
          <xsd:maxLength value="255"/>
        </xsd:restriction>
      </xsd:simpleType>
    </xsd:element>
    <xsd:element name="Library" ma:index="19" nillable="true" ma:displayName="Library" ma:default="" ma:description="" ma:internalName="Library">
      <xsd:simpleType>
        <xsd:restriction base="dms:Text">
          <xsd:maxLength value="255"/>
        </xsd:restriction>
      </xsd:simpleType>
    </xsd:element>
    <xsd:element name="Legacy_x0020_DocID" ma:index="20" nillable="true" ma:displayName="Legacy DocID" ma:decimals="-1" ma:default="" ma:description="" ma:internalName="Legacy_x0020_DocID">
      <xsd:simpleType>
        <xsd:restriction base="dms:Number"/>
      </xsd:simpleType>
    </xsd:element>
    <xsd:element name="Legacy_x0020_Version" ma:index="21" nillable="true" ma:displayName="Legacy Version" ma:default="" ma:description="" ma:internalName="Legacy_x0020_Version">
      <xsd:simpleType>
        <xsd:restriction base="dms:Text">
          <xsd:maxLength value="255"/>
        </xsd:restriction>
      </xsd:simpleType>
    </xsd:element>
    <xsd:element name="Class" ma:index="22" nillable="true" ma:displayName="Class" ma:default="" ma:description="" ma:internalName="Class">
      <xsd:simpleType>
        <xsd:restriction base="dms:Text">
          <xsd:maxLength value="255"/>
        </xsd:restriction>
      </xsd:simpleType>
    </xsd:element>
    <xsd:element name="Author0" ma:index="23" nillable="true" ma:displayName="Author" ma:default="" ma:description="" ma:internalName="Author0">
      <xsd:simpleType>
        <xsd:restriction base="dms:Text">
          <xsd:maxLength value="255"/>
        </xsd:restriction>
      </xsd:simpleType>
    </xsd:element>
    <xsd:element name="Status" ma:index="24" nillable="true" ma:displayName="Status" ma:default="" ma:description="" ma:internalName="Status">
      <xsd:simpleType>
        <xsd:restriction base="dms:Text">
          <xsd:maxLength value="255"/>
        </xsd:restriction>
      </xsd:simpleType>
    </xsd:element>
    <xsd:element name="Year" ma:index="25" nillable="true" ma:displayName="Year" ma:default="" ma:description="" ma:internalName="Year">
      <xsd:simpleType>
        <xsd:restriction base="dms:Text">
          <xsd:maxLength value="255"/>
        </xsd:restriction>
      </xsd:simpleType>
    </xsd:element>
    <xsd:element name="Other_x0020_Details" ma:index="26" nillable="true" ma:displayName="Other Details" ma:default="" ma:description="" ma:internalName="Other_x0020_Details">
      <xsd:simpleType>
        <xsd:restriction base="dms:Text">
          <xsd:maxLength value="255"/>
        </xsd:restriction>
      </xsd:simpleType>
    </xsd:element>
    <xsd:element name="Other_x0020_Details_2" ma:index="27" nillable="true" ma:displayName="Other Details_2" ma:description="" ma:internalName="Other_x0020_Details_2">
      <xsd:simpleType>
        <xsd:restriction base="dms:Text">
          <xsd:maxLength value="255"/>
        </xsd:restriction>
      </xsd:simpleType>
    </xsd:element>
    <xsd:element name="Other_x0020_Details_3" ma:index="28" nillable="true" ma:displayName="Other Details_3" ma:description="" ma:internalName="Other_x0020_Details_3">
      <xsd:simpleType>
        <xsd:restriction base="dms:Text">
          <xsd:maxLength value="255"/>
        </xsd:restriction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o" ma:index="33" nillable="true" ma:displayName="To" ma:default="" ma:description="" ma:internalName="To">
      <xsd:simpleType>
        <xsd:restriction base="dms:Note">
          <xsd:maxLength value="255"/>
        </xsd:restriction>
      </xsd:simpleType>
    </xsd:element>
    <xsd:element name="From" ma:index="34" nillable="true" ma:displayName="From" ma:default="" ma:description="" ma:internalName="From">
      <xsd:simpleType>
        <xsd:restriction base="dms:Text">
          <xsd:maxLength value="255"/>
        </xsd:restriction>
      </xsd:simpleType>
    </xsd:element>
    <xsd:element name="Sent_x002f_Received" ma:index="35" nillable="true" ma:displayName="Sent/Received" ma:default="" ma:description="" ma:internalName="Sent_x002f_Received">
      <xsd:simpleType>
        <xsd:restriction base="dms:Text">
          <xsd:maxLength value="255"/>
        </xsd:restriction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Supplemental_x0020_Markings" ma:index="40" nillable="true" ma:displayName="Supplemental Markings" ma:description="" ma:internalName="Supplemental_x0020_Markings">
      <xsd:simpleType>
        <xsd:restriction base="dms:Note">
          <xsd:maxLength value="255"/>
        </xsd:restriction>
      </xsd:simpleType>
    </xsd:element>
    <xsd:element name="MTS_x0020_Type" ma:index="41" nillable="true" ma:displayName="MTS Type" ma:default="" ma:description="" ma:internalName="MTS_x0020_Type">
      <xsd:simpleType>
        <xsd:restriction base="dms:Note">
          <xsd:maxLength value="255"/>
        </xsd:restriction>
      </xsd:simpleType>
    </xsd:element>
    <xsd:element name="MTS_x0020_ID" ma:index="42" nillable="true" ma:displayName="MTS ID" ma:default="" ma:description="" ma:internalName="MTS_x0020_ID">
      <xsd:simpleType>
        <xsd:restriction base="dms:Text">
          <xsd:maxLength value="255"/>
        </xsd:restriction>
      </xsd:simpleType>
    </xsd:element>
    <xsd:element name="Contract_x0020_Number" ma:index="43" nillable="true" ma:displayName="Contract Number" ma:default="" ma:description="" ma:internalName="Contract_x0020_Number">
      <xsd:simpleType>
        <xsd:restriction base="dms:Text">
          <xsd:maxLength value="255"/>
        </xsd:restriction>
      </xsd:simpleType>
    </xsd:element>
    <xsd:element name="MediaServiceDateTaken" ma:index="4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5" nillable="true" ma:displayName="Location" ma:internalName="MediaServiceLocation" ma:readOnly="true">
      <xsd:simpleType>
        <xsd:restriction base="dms:Text"/>
      </xsd:simpleType>
    </xsd:element>
    <xsd:element name="MediaLengthInSeconds" ma:index="5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3" nillable="true" ma:taxonomy="true" ma:internalName="lcf76f155ced4ddcb4097134ff3c332f" ma:taxonomyFieldName="MediaServiceImageTags" ma:displayName="Image Tags" ma:readOnly="false" ma:fieldId="{5cf76f15-5ced-4ddc-b409-7134ff3c332f}" ma:taxonomyMulti="true" ma:sspId="cebe92e3-83b2-4842-a6bd-e7cffea926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b0190-e301-4766-933d-448c7c363fce" elementFormDefault="qualified">
    <xsd:import namespace="http://schemas.microsoft.com/office/2006/documentManagement/types"/>
    <xsd:import namespace="http://schemas.microsoft.com/office/infopath/2007/PartnerControls"/>
    <xsd:element name="SharedWithUsers" ma:index="4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5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7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gacy_x0020_DocID xmlns="4a94300e-a927-4b92-9d3a-682523035cb6" xsi:nil="true"/>
    <Year xmlns="4a94300e-a927-4b92-9d3a-682523035cb6" xsi:nil="true"/>
    <_ip_UnifiedCompliancePolicyUIAction xmlns="http://schemas.microsoft.com/sharepoint/v3" xsi:nil="true"/>
    <Legacy_x0020_Version xmlns="4a94300e-a927-4b92-9d3a-682523035cb6" xsi:nil="true"/>
    <Sender_x0020_Date xmlns="4a94300e-a927-4b92-9d3a-682523035cb6" xsi:nil="true"/>
    <Library xmlns="4a94300e-a927-4b92-9d3a-682523035cb6" xsi:nil="true"/>
    <Class xmlns="4a94300e-a927-4b92-9d3a-682523035cb6" xsi:nil="true"/>
    <From xmlns="4a94300e-a927-4b92-9d3a-682523035cb6" xsi:nil="true"/>
    <Sender xmlns="4a94300e-a927-4b92-9d3a-682523035cb6" xsi:nil="true"/>
    <Supplemental_x0020_Markings xmlns="4a94300e-a927-4b92-9d3a-682523035cb6" xsi:nil="true"/>
    <IconOverlay xmlns="http://schemas.microsoft.com/sharepoint/v4" xsi:nil="true"/>
    <Other_x0020_Details xmlns="4a94300e-a927-4b92-9d3a-682523035cb6" xsi:nil="true"/>
    <_ip_UnifiedCompliancePolicyProperties xmlns="http://schemas.microsoft.com/sharepoint/v3" xsi:nil="true"/>
    <Carbon_x0020_Copy xmlns="4a94300e-a927-4b92-9d3a-682523035cb6" xsi:nil="true"/>
    <Author0 xmlns="4a94300e-a927-4b92-9d3a-682523035cb6" xsi:nil="true"/>
    <Email_x0020_Table xmlns="4a94300e-a927-4b92-9d3a-682523035cb6" xsi:nil="true"/>
    <MTS_x0020_ID xmlns="4a94300e-a927-4b92-9d3a-682523035cb6" xsi:nil="true"/>
    <lcf76f155ced4ddcb4097134ff3c332f xmlns="4a94300e-a927-4b92-9d3a-682523035cb6">
      <Terms xmlns="http://schemas.microsoft.com/office/infopath/2007/PartnerControls"/>
    </lcf76f155ced4ddcb4097134ff3c332f>
    <TaxCatchAll xmlns="58a6f171-52cb-4404-b47d-af1c8daf8fd1" xsi:nil="true"/>
    <MTS_x0020_Type xmlns="4a94300e-a927-4b92-9d3a-682523035cb6" xsi:nil="true"/>
    <Receiver xmlns="4a94300e-a927-4b92-9d3a-682523035cb6" xsi:nil="true"/>
    <Other_x0020_Details_2 xmlns="4a94300e-a927-4b92-9d3a-682523035cb6" xsi:nil="true"/>
    <Sent_x002f_Received xmlns="4a94300e-a927-4b92-9d3a-682523035cb6" xsi:nil="true"/>
    <Other_x0020_Details_3 xmlns="4a94300e-a927-4b92-9d3a-682523035cb6" xsi:nil="true"/>
    <To xmlns="4a94300e-a927-4b92-9d3a-682523035cb6" xsi:nil="true"/>
    <Receiver_x0020_Date xmlns="4a94300e-a927-4b92-9d3a-682523035cb6" xsi:nil="true"/>
    <Status xmlns="4a94300e-a927-4b92-9d3a-682523035cb6" xsi:nil="true"/>
    <Contract_x0020_Number xmlns="4a94300e-a927-4b92-9d3a-682523035cb6" xsi:nil="true"/>
    <Document_x0020_Type xmlns="4a94300e-a927-4b92-9d3a-682523035cb6" xsi:nil="true"/>
    <_dlc_DocId xmlns="58a6f171-52cb-4404-b47d-af1c8daf8fd1">ECM-1409336298-184546</_dlc_DocId>
    <_dlc_DocIdUrl xmlns="58a6f171-52cb-4404-b47d-af1c8daf8fd1">
      <Url>https://ministryforenvironment.sharepoint.com/sites/ECM-Pol-FW/_layouts/15/DocIdRedir.aspx?ID=ECM-1409336298-184546</Url>
      <Description>ECM-1409336298-184546</Description>
    </_dlc_DocIdUrl>
  </documentManagement>
</p:properties>
</file>

<file path=customXml/itemProps1.xml><?xml version="1.0" encoding="utf-8"?>
<ds:datastoreItem xmlns:ds="http://schemas.openxmlformats.org/officeDocument/2006/customXml" ds:itemID="{8764B588-4669-4B49-984E-D3E017A350D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97AC966-2FFC-4688-B52D-6799D9A45C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356802-379F-442C-B754-6DFD2F5E2895}">
  <ds:schemaRefs>
    <ds:schemaRef ds:uri="0a5b0190-e301-4766-933d-448c7c363fce"/>
    <ds:schemaRef ds:uri="4a94300e-a927-4b92-9d3a-682523035cb6"/>
    <ds:schemaRef ds:uri="58a6f171-52cb-4404-b47d-af1c8daf8f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97AB52-4D48-42D3-90A1-FBF5203E57B3}">
  <ds:schemaRefs>
    <ds:schemaRef ds:uri="http://schemas.openxmlformats.org/package/2006/metadata/core-properties"/>
    <ds:schemaRef ds:uri="4a94300e-a927-4b92-9d3a-682523035cb6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58a6f171-52cb-4404-b47d-af1c8daf8fd1"/>
    <ds:schemaRef ds:uri="http://schemas.microsoft.com/office/infopath/2007/PartnerControls"/>
    <ds:schemaRef ds:uri="http://purl.org/dc/dcmitype/"/>
    <ds:schemaRef ds:uri="http://schemas.microsoft.com/sharepoint/v4"/>
    <ds:schemaRef ds:uri="0a5b0190-e301-4766-933d-448c7c363fce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549</Words>
  <Application>Microsoft Office PowerPoint</Application>
  <PresentationFormat>Widescreen</PresentationFormat>
  <Paragraphs>90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Lato</vt:lpstr>
      <vt:lpstr>Merriweather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Everett-Hincks</dc:creator>
  <cp:lastModifiedBy>Emily Wikingi</cp:lastModifiedBy>
  <cp:revision>2</cp:revision>
  <cp:lastPrinted>2023-01-16T20:43:59Z</cp:lastPrinted>
  <dcterms:created xsi:type="dcterms:W3CDTF">2023-01-16T19:21:07Z</dcterms:created>
  <dcterms:modified xsi:type="dcterms:W3CDTF">2023-12-20T02:25:44Z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0x010100EA5FB0BEBF7DE54D9F252D8A06C053F7</vt:lpwstr>
  </property>
  <property fmtid="{D5CDD505-2E9C-101B-9397-08002B2CF9AE}" pid="3" name="MediaServiceImageTags">
    <vt:lpwstr/>
  </property>
  <property fmtid="{D5CDD505-2E9C-101B-9397-08002B2CF9AE}" pid="4" name="MSIP_Label_52dda6cc-d61d-4fd2-bf18-9b3017d931cc_ActionId">
    <vt:lpwstr>734af408-17ad-400a-8796-fee26aafbef1</vt:lpwstr>
  </property>
  <property fmtid="{D5CDD505-2E9C-101B-9397-08002B2CF9AE}" pid="5" name="MSIP_Label_52dda6cc-d61d-4fd2-bf18-9b3017d931cc_Name">
    <vt:lpwstr>[UNCLASSIFIED]</vt:lpwstr>
  </property>
  <property fmtid="{D5CDD505-2E9C-101B-9397-08002B2CF9AE}" pid="6" name="MSIP_Label_52dda6cc-d61d-4fd2-bf18-9b3017d931cc_ContentBits">
    <vt:lpwstr>0</vt:lpwstr>
  </property>
  <property fmtid="{D5CDD505-2E9C-101B-9397-08002B2CF9AE}" pid="7" name="MSIP_Label_52dda6cc-d61d-4fd2-bf18-9b3017d931cc_Method">
    <vt:lpwstr>Privileged</vt:lpwstr>
  </property>
  <property fmtid="{D5CDD505-2E9C-101B-9397-08002B2CF9AE}" pid="8" name="MSIP_Label_52dda6cc-d61d-4fd2-bf18-9b3017d931cc_SiteId">
    <vt:lpwstr>761dd003-d4ff-4049-8a72-8549b20fcbb1</vt:lpwstr>
  </property>
  <property fmtid="{D5CDD505-2E9C-101B-9397-08002B2CF9AE}" pid="9" name="MSIP_Label_52dda6cc-d61d-4fd2-bf18-9b3017d931cc_SetDate">
    <vt:lpwstr>2023-03-20T03:59:21Z</vt:lpwstr>
  </property>
  <property fmtid="{D5CDD505-2E9C-101B-9397-08002B2CF9AE}" pid="10" name="MSIP_Label_52dda6cc-d61d-4fd2-bf18-9b3017d931cc_Enabled">
    <vt:lpwstr>true</vt:lpwstr>
  </property>
  <property fmtid="{D5CDD505-2E9C-101B-9397-08002B2CF9AE}" pid="11" name="_dlc_DocIdItemGuid">
    <vt:lpwstr>f5ebf5e2-a95d-463d-ba39-1bbf770a497d</vt:lpwstr>
  </property>
</Properties>
</file>